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A2B0-862E-36E1-A331-8F3C5402C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207AD-8920-7820-F6D3-B813A15E1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FF57-7201-A04C-BC4C-9820D91B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0568-8C86-4964-7E62-BAB4477A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D15F-1A21-D2A6-43A1-90F6035DF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1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6BF1-1CCF-A3B8-34F2-4A3ABA15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EE139-F809-EFC7-5AD9-9967DE131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21AC-AB3F-4F86-F318-25CA5B8FB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7683-3CEB-BED5-D3C6-460DC4D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5C7C-3EE3-2E52-4612-072FF3FE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8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622EF-F617-2BED-BA85-738F11E9A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DB8B0-5E56-3E84-D409-2DBE6E577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9B331-BAF2-CD0A-8FD2-B4307D76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92F9-BC1C-B1DC-1313-413FFC0C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104B-E78D-3FB4-4079-BDD96C10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1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7E2B-03C2-44CD-5F7E-67033AD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CA18-3D30-10E8-E342-62B606B3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A1A7-6A85-6CF6-7527-42648D22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854E-66EA-91C6-DB0B-80048DE7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0D2C-D94C-49CE-2849-BC5E3800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1B61-E8DE-C9A5-2E56-B3438134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6DCB3-B652-2FAE-1407-800BE3B99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670F2-A530-72DA-0A1D-41915E6B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A9C8B-A59E-5A58-48FB-3EDF70D4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F3491-C6A7-72F2-9E9C-63F5337B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8A32-C88C-0297-9143-9EC68474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175C-3783-A52A-2EC0-6D450E57A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ED705-BBCD-0BB1-8AB3-4AAC40B4F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20B82-2275-4F00-E850-BA0A7F12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D9B29-0746-20F9-1D13-A97280B6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1C9E4-22FB-4F50-D57D-6664F421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8A2C-5287-2035-76A3-4FE0318B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F860B-18B3-918B-CB45-BC98E59DE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45008-129A-1011-977B-9B69EB4E5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184C4-1D04-427E-07FB-401014FC8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4D091-D027-2256-0EAA-39A129EC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DD58C-B840-301D-1266-3E009B88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13260-5F94-D080-B11C-C0660BFE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EAFFF-85BE-D21C-CA53-B97C3D5E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A358-11E4-0DE1-0FD1-79F8F088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15F9C-B972-3B65-34EA-BC964CE0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CDA726-A277-9D57-B432-4E4BACD5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B4AA5-0672-957C-5DC3-EAEEEB8D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F3A78-1CF1-9FD9-72FB-0E14F4C2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C774E-1887-384E-40AA-9FF15F6B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133B9-4C51-2E39-3E5E-11F9CDB0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2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FEF1-3855-9AFD-8564-28535316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A2B8-E206-DEE8-2735-36354B120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44B12-E63D-CDF7-676E-B359D74A7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9ECE5-E5D2-8DBD-5DC3-C89E1756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C7529-43DD-A79F-5E18-37FECAC7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08752-9D2E-0E63-F0E1-52D6AAAD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2DC5-23DE-98D8-DBA6-0BACF96F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B7C73-7E3F-E687-27E8-F6F668AE2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9893D-42B3-C520-0924-E981C8BB8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41D23-226E-C8CD-507D-F7EC6934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3FC92-2F93-D944-8FD6-887BDD75606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DF62D-FCB5-ADF8-0931-44D85633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FD617-AB85-E294-3CFE-D03635D8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8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6D080-B3CF-D833-0539-A16CC619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29C42-F67B-1E6D-BBBE-200A2A40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9A78-2D22-7D06-7AA4-44C651A5C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FC92-2F93-D944-8FD6-887BDD756061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AE257-ED2C-ADCA-E6FD-461A53C78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78684-0A68-FE1A-FC5C-5028F8885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863E-262F-B248-BAB7-6BD254D1E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FB07-AB31-1B15-B19C-9EBE714F9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F445E-CFF3-BE9D-9A0C-E7525FEB5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65274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4AD9-4E34-2DF9-9A93-90FCE0E2A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47854-0250-EEAD-C10C-55B1589996ED}"/>
              </a:ext>
            </a:extLst>
          </p:cNvPr>
          <p:cNvSpPr txBox="1"/>
          <p:nvPr/>
        </p:nvSpPr>
        <p:spPr>
          <a:xfrm>
            <a:off x="748221" y="1690688"/>
            <a:ext cx="106955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p1{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42 } 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p2;   // Default constructor creates an empty unique pointer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p2 = p1;   // Compile error! Copying not supported.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Transfer ownership to p2. The destructor of p1 will no longer delete the object.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p2 = std::move( p1 );</a:t>
            </a:r>
          </a:p>
        </p:txBody>
      </p:sp>
    </p:spTree>
    <p:extLst>
      <p:ext uri="{BB962C8B-B14F-4D97-AF65-F5344CB8AC3E}">
        <p14:creationId xmlns:p14="http://schemas.microsoft.com/office/powerpoint/2010/main" val="220126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D96D-9324-3CF1-4858-CEDCF106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D967-1E90-7C68-ADA4-CAE5D669E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pointers can be returned from functions</a:t>
            </a:r>
          </a:p>
          <a:p>
            <a:pPr lvl="1"/>
            <a:r>
              <a:rPr lang="en-US" dirty="0"/>
              <a:t>The return value is </a:t>
            </a:r>
            <a:r>
              <a:rPr lang="en-US" i="1" dirty="0"/>
              <a:t>moved</a:t>
            </a:r>
            <a:r>
              <a:rPr lang="en-US" dirty="0"/>
              <a:t>.</a:t>
            </a:r>
          </a:p>
          <a:p>
            <a:r>
              <a:rPr lang="en-US" dirty="0"/>
              <a:t>Unique pointers can be passed into functions</a:t>
            </a:r>
          </a:p>
          <a:p>
            <a:pPr lvl="1"/>
            <a:r>
              <a:rPr lang="en-US" dirty="0"/>
              <a:t>…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std::move</a:t>
            </a:r>
            <a:r>
              <a:rPr lang="en-US" dirty="0"/>
              <a:t>.</a:t>
            </a:r>
          </a:p>
          <a:p>
            <a:r>
              <a:rPr lang="en-US" dirty="0"/>
              <a:t>This means ownership of an object can be passed into a function and returned from a function in a (mostly) natural way</a:t>
            </a:r>
          </a:p>
        </p:txBody>
      </p:sp>
    </p:spTree>
    <p:extLst>
      <p:ext uri="{BB962C8B-B14F-4D97-AF65-F5344CB8AC3E}">
        <p14:creationId xmlns:p14="http://schemas.microsoft.com/office/powerpoint/2010/main" val="31187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1156-010B-C712-8946-0FEA24D8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Tree Nodes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C4AC1-490D-CB74-ACE1-B902A53A8D96}"/>
              </a:ext>
            </a:extLst>
          </p:cNvPr>
          <p:cNvSpPr txBox="1"/>
          <p:nvPr/>
        </p:nvSpPr>
        <p:spPr>
          <a:xfrm>
            <a:off x="838200" y="1674674"/>
            <a:ext cx="34772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 data;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C6B7B-8D17-718F-3B0B-CF379144AD2A}"/>
              </a:ext>
            </a:extLst>
          </p:cNvPr>
          <p:cNvSpPr txBox="1"/>
          <p:nvPr/>
        </p:nvSpPr>
        <p:spPr>
          <a:xfrm>
            <a:off x="3486183" y="4092218"/>
            <a:ext cx="5219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Recursively crawl over the tree, deleting the nodes.</a:t>
            </a:r>
          </a:p>
          <a:p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destroy_tree</a:t>
            </a:r>
            <a:r>
              <a:rPr lang="en-US" dirty="0"/>
              <a:t>( </a:t>
            </a:r>
            <a:r>
              <a:rPr lang="en-US" dirty="0" err="1"/>
              <a:t>TreeNode</a:t>
            </a:r>
            <a:r>
              <a:rPr lang="en-US" dirty="0"/>
              <a:t> *node );</a:t>
            </a:r>
          </a:p>
        </p:txBody>
      </p:sp>
    </p:spTree>
    <p:extLst>
      <p:ext uri="{BB962C8B-B14F-4D97-AF65-F5344CB8AC3E}">
        <p14:creationId xmlns:p14="http://schemas.microsoft.com/office/powerpoint/2010/main" val="135185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1156-010B-C712-8946-0FEA24D8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Nodes with Unique Pointer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C4AC1-490D-CB74-ACE1-B902A53A8D96}"/>
              </a:ext>
            </a:extLst>
          </p:cNvPr>
          <p:cNvSpPr txBox="1"/>
          <p:nvPr/>
        </p:nvSpPr>
        <p:spPr>
          <a:xfrm>
            <a:off x="838200" y="1674674"/>
            <a:ext cx="56300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T data;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left_child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TreeNode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right_child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C6B7B-8D17-718F-3B0B-CF379144AD2A}"/>
              </a:ext>
            </a:extLst>
          </p:cNvPr>
          <p:cNvSpPr txBox="1"/>
          <p:nvPr/>
        </p:nvSpPr>
        <p:spPr>
          <a:xfrm>
            <a:off x="3486183" y="4092218"/>
            <a:ext cx="5799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Destructor of </a:t>
            </a:r>
            <a:r>
              <a:rPr lang="en-US" dirty="0" err="1"/>
              <a:t>TreeNode</a:t>
            </a:r>
            <a:r>
              <a:rPr lang="en-US" dirty="0"/>
              <a:t> destroys </a:t>
            </a:r>
            <a:r>
              <a:rPr lang="en-US" dirty="0" err="1"/>
              <a:t>left_child</a:t>
            </a:r>
            <a:r>
              <a:rPr lang="en-US" dirty="0"/>
              <a:t> and right child</a:t>
            </a:r>
          </a:p>
          <a:p>
            <a:r>
              <a:rPr lang="en-US" b="1" dirty="0"/>
              <a:t>delete</a:t>
            </a:r>
            <a:r>
              <a:rPr lang="en-US" dirty="0"/>
              <a:t> root;</a:t>
            </a:r>
          </a:p>
        </p:txBody>
      </p:sp>
    </p:spTree>
    <p:extLst>
      <p:ext uri="{BB962C8B-B14F-4D97-AF65-F5344CB8AC3E}">
        <p14:creationId xmlns:p14="http://schemas.microsoft.com/office/powerpoint/2010/main" val="329451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2CF1-84ED-F0F9-E92C-61032FAA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F4BF7-838F-DFBB-F3AB-4B26F178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need to get the raw pointer back out of the unique pointer</a:t>
            </a:r>
          </a:p>
          <a:p>
            <a:pPr lvl="1"/>
            <a:r>
              <a:rPr lang="en-US" dirty="0"/>
              <a:t>Use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dirty="0"/>
              <a:t>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F3B268-4F07-5EAC-67F4-E4DE9A3A9FF2}"/>
              </a:ext>
            </a:extLst>
          </p:cNvPr>
          <p:cNvSpPr txBox="1"/>
          <p:nvPr/>
        </p:nvSpPr>
        <p:spPr>
          <a:xfrm>
            <a:off x="838200" y="3429000"/>
            <a:ext cx="7276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p{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42 } 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Do things with p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*pi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p.release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);  // p no longer owns the object.</a:t>
            </a:r>
          </a:p>
        </p:txBody>
      </p:sp>
    </p:spTree>
    <p:extLst>
      <p:ext uri="{BB962C8B-B14F-4D97-AF65-F5344CB8AC3E}">
        <p14:creationId xmlns:p14="http://schemas.microsoft.com/office/powerpoint/2010/main" val="13967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E293-9E46-CCAE-2E81-6820E7AB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62A9-4197-0DD3-6304-1BF7D847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shared pointers can point at the same object…</a:t>
            </a:r>
          </a:p>
          <a:p>
            <a:pPr lvl="1"/>
            <a:r>
              <a:rPr lang="en-US" dirty="0"/>
              <a:t>… but they track how many such pointers exist</a:t>
            </a:r>
          </a:p>
          <a:p>
            <a:pPr lvl="1"/>
            <a:r>
              <a:rPr lang="en-US" dirty="0"/>
              <a:t>… and delete the object only when the last shared pointer disappears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49D90-4D4D-15AB-B8B6-13DA58C08B31}"/>
              </a:ext>
            </a:extLst>
          </p:cNvPr>
          <p:cNvSpPr txBox="1"/>
          <p:nvPr/>
        </p:nvSpPr>
        <p:spPr>
          <a:xfrm>
            <a:off x="838200" y="3429000"/>
            <a:ext cx="82894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p1{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42 } 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pointers p1 and p2 point at the same object.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object is deleted only when both p1 and p2 are destroyed.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p2{ p1 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Prints 2 because two shared pointers are involved.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p2.use_count( 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4258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51F2-1D38-C73D-A57C-45021459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Compelling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FAC78-BCBE-B4B6-5414-0006F5228996}"/>
              </a:ext>
            </a:extLst>
          </p:cNvPr>
          <p:cNvSpPr txBox="1"/>
          <p:nvPr/>
        </p:nvSpPr>
        <p:spPr>
          <a:xfrm>
            <a:off x="838200" y="1690688"/>
            <a:ext cx="85427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std::vector&lt;std::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std::list&lt;std::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&lt;int&gt; p{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42 } 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Add pointers to the same object to two different containers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pVec.push_back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p 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pList.push_back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p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objects get deleted only when both containers are destroyed</a:t>
            </a:r>
          </a:p>
        </p:txBody>
      </p:sp>
    </p:spTree>
    <p:extLst>
      <p:ext uri="{BB962C8B-B14F-4D97-AF65-F5344CB8AC3E}">
        <p14:creationId xmlns:p14="http://schemas.microsoft.com/office/powerpoint/2010/main" val="2349651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D27D-38C7-703A-2290-FCF20F15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Shared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E09F-279A-15B9-E389-CD32A456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convenience, and for possible performance gains, you can use the helper function (really template)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15A9D-D183-8319-197C-D90356936A27}"/>
              </a:ext>
            </a:extLst>
          </p:cNvPr>
          <p:cNvSpPr txBox="1"/>
          <p:nvPr/>
        </p:nvSpPr>
        <p:spPr>
          <a:xfrm>
            <a:off x="838200" y="3059668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make_shared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&gt;( 42 );</a:t>
            </a:r>
          </a:p>
        </p:txBody>
      </p:sp>
    </p:spTree>
    <p:extLst>
      <p:ext uri="{BB962C8B-B14F-4D97-AF65-F5344CB8AC3E}">
        <p14:creationId xmlns:p14="http://schemas.microsoft.com/office/powerpoint/2010/main" val="855044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C058-F49A-2777-D9D5-10DDC8C3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ABB6-7599-9F6D-FA6F-4A4EEB41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Finish me!</a:t>
            </a:r>
          </a:p>
        </p:txBody>
      </p:sp>
    </p:spTree>
    <p:extLst>
      <p:ext uri="{BB962C8B-B14F-4D97-AF65-F5344CB8AC3E}">
        <p14:creationId xmlns:p14="http://schemas.microsoft.com/office/powerpoint/2010/main" val="143874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F321-25AE-8E23-CBB1-261B55E1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E869-C189-3AD0-9466-97FA022E2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C-style pointers are called </a:t>
            </a:r>
            <a:r>
              <a:rPr lang="en-US" i="1" dirty="0"/>
              <a:t>raw</a:t>
            </a:r>
            <a:r>
              <a:rPr lang="en-US" dirty="0"/>
              <a:t> pointers</a:t>
            </a:r>
          </a:p>
          <a:p>
            <a:pPr lvl="1"/>
            <a:r>
              <a:rPr lang="en-US" dirty="0"/>
              <a:t>They are nothing more than machine addresses</a:t>
            </a:r>
          </a:p>
          <a:p>
            <a:pPr lvl="1"/>
            <a:r>
              <a:rPr lang="en-US" dirty="0"/>
              <a:t>Essentially, they are integers by have a different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1CD53-FB87-BD82-2D0B-AB0DFC0958E0}"/>
              </a:ext>
            </a:extLst>
          </p:cNvPr>
          <p:cNvSpPr txBox="1"/>
          <p:nvPr/>
        </p:nvSpPr>
        <p:spPr>
          <a:xfrm>
            <a:off x="838200" y="3429000"/>
            <a:ext cx="82894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Dynamically allocate space for an integer, initialized to 42.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*p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{42};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…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Reclaim the dynamically allocated memory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p;</a:t>
            </a:r>
          </a:p>
        </p:txBody>
      </p:sp>
    </p:spTree>
    <p:extLst>
      <p:ext uri="{BB962C8B-B14F-4D97-AF65-F5344CB8AC3E}">
        <p14:creationId xmlns:p14="http://schemas.microsoft.com/office/powerpoint/2010/main" val="81811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2C31-9F87-1F54-1934-7A09D90B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Raw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2727-07F1-B475-0368-80FF8DEE9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Raw pointers are very error-prone to use.</a:t>
            </a:r>
          </a:p>
          <a:p>
            <a:pPr lvl="1"/>
            <a:r>
              <a:rPr lang="en-US" dirty="0"/>
              <a:t>Two pointers can point at the same object unintentionally (changing the object through one pointer can affect what is seen through the other).</a:t>
            </a:r>
          </a:p>
          <a:p>
            <a:pPr lvl="1"/>
            <a:r>
              <a:rPr lang="en-US" dirty="0"/>
              <a:t>Dynamic memory could get deleted twice (double delete), causing UB</a:t>
            </a:r>
            <a:r>
              <a:rPr lang="en-US" baseline="30000" dirty="0"/>
              <a:t>*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Dynamic memory might never get deleted (memory leak), wasting space.</a:t>
            </a:r>
          </a:p>
          <a:p>
            <a:r>
              <a:rPr lang="en-US" dirty="0"/>
              <a:t>Many bugs in C programs are attributed to mishandling memory!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3D15A-FA57-8B09-A36E-D4224B29EC14}"/>
              </a:ext>
            </a:extLst>
          </p:cNvPr>
          <p:cNvSpPr txBox="1"/>
          <p:nvPr/>
        </p:nvSpPr>
        <p:spPr>
          <a:xfrm>
            <a:off x="4985503" y="6311900"/>
            <a:ext cx="222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Undefined Behavior</a:t>
            </a:r>
          </a:p>
        </p:txBody>
      </p:sp>
    </p:spTree>
    <p:extLst>
      <p:ext uri="{BB962C8B-B14F-4D97-AF65-F5344CB8AC3E}">
        <p14:creationId xmlns:p14="http://schemas.microsoft.com/office/powerpoint/2010/main" val="185177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4817-D826-5F19-31D6-6571907B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2F464-6A07-E3DB-FBF5-A7AADC6F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programming languages support </a:t>
            </a:r>
            <a:r>
              <a:rPr lang="en-US" i="1" dirty="0"/>
              <a:t>garbage collection</a:t>
            </a:r>
          </a:p>
          <a:p>
            <a:r>
              <a:rPr lang="en-US" dirty="0"/>
              <a:t>The runtime system periodically (or in some other way) invokes a </a:t>
            </a:r>
            <a:r>
              <a:rPr lang="en-US" i="1" dirty="0"/>
              <a:t>garbage collector</a:t>
            </a:r>
            <a:r>
              <a:rPr lang="en-US" dirty="0"/>
              <a:t> to reclaim the memory held by objects that are no longer accessible to the program.</a:t>
            </a:r>
          </a:p>
          <a:p>
            <a:r>
              <a:rPr lang="en-US" dirty="0"/>
              <a:t>The JVM in Java does this, for example</a:t>
            </a:r>
          </a:p>
          <a:p>
            <a:pPr lvl="1"/>
            <a:r>
              <a:rPr lang="en-US" dirty="0"/>
              <a:t>Very common; most languages do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60959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D974-DA38-D821-7142-BA26FCE3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 with 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B1AD8-759D-3ED6-8216-73B279B8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old days, the garbage collector could stall the program for significant time while it executed</a:t>
            </a:r>
          </a:p>
          <a:p>
            <a:pPr lvl="1"/>
            <a:r>
              <a:rPr lang="en-US" dirty="0"/>
              <a:t>Not an issue with today’s advanced garbage collectors</a:t>
            </a:r>
          </a:p>
          <a:p>
            <a:r>
              <a:rPr lang="en-US" dirty="0"/>
              <a:t>Even today, there is runtime cost of garbage collection that can be hard to evaluate</a:t>
            </a:r>
          </a:p>
          <a:p>
            <a:pPr lvl="1"/>
            <a:r>
              <a:rPr lang="en-US" dirty="0"/>
              <a:t>This is an issue for real-time systems</a:t>
            </a:r>
          </a:p>
          <a:p>
            <a:pPr lvl="1"/>
            <a:r>
              <a:rPr lang="en-US" dirty="0"/>
              <a:t>… but real-time garbage collection systems do exist</a:t>
            </a:r>
          </a:p>
          <a:p>
            <a:r>
              <a:rPr lang="en-US" dirty="0"/>
              <a:t>The garbage collector is a large body of code</a:t>
            </a:r>
          </a:p>
          <a:p>
            <a:pPr lvl="1"/>
            <a:r>
              <a:rPr lang="en-US" dirty="0"/>
              <a:t>This is an issue for highly constrained systems</a:t>
            </a:r>
          </a:p>
        </p:txBody>
      </p:sp>
    </p:spTree>
    <p:extLst>
      <p:ext uri="{BB962C8B-B14F-4D97-AF65-F5344CB8AC3E}">
        <p14:creationId xmlns:p14="http://schemas.microsoft.com/office/powerpoint/2010/main" val="153607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0937-9296-100D-6C4E-8DDAFE26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9BEF-EB48-5EB6-79C1-61E3D949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(and C++) require the programmer to explicitly decide when allocated memory is released</a:t>
            </a:r>
          </a:p>
          <a:p>
            <a:pPr lvl="1"/>
            <a:r>
              <a:rPr lang="en-US" dirty="0"/>
              <a:t>… using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free( ) </a:t>
            </a:r>
            <a:r>
              <a:rPr lang="en-US" dirty="0"/>
              <a:t>in C</a:t>
            </a:r>
          </a:p>
          <a:p>
            <a:pPr lvl="1"/>
            <a:r>
              <a:rPr lang="en-US" dirty="0"/>
              <a:t>… using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 (or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[]</a:t>
            </a:r>
            <a:r>
              <a:rPr lang="en-US" dirty="0"/>
              <a:t>) in C++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Simplified runtime system reduces code size</a:t>
            </a:r>
          </a:p>
          <a:p>
            <a:pPr lvl="1"/>
            <a:r>
              <a:rPr lang="en-US" dirty="0"/>
              <a:t>Execution time characteristics are more deterministic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Easy to get wrong!</a:t>
            </a:r>
          </a:p>
        </p:txBody>
      </p:sp>
    </p:spTree>
    <p:extLst>
      <p:ext uri="{BB962C8B-B14F-4D97-AF65-F5344CB8AC3E}">
        <p14:creationId xmlns:p14="http://schemas.microsoft.com/office/powerpoint/2010/main" val="272123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8D7F-D6C2-F19A-B606-4804CD09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6CC-407A-E258-A65D-CE60277C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C++ 2011 (and beyond) smart pointers help to address this.</a:t>
            </a:r>
          </a:p>
          <a:p>
            <a:r>
              <a:rPr lang="en-US" dirty="0"/>
              <a:t>A smart pointer is a container that holds a single raw pointer</a:t>
            </a:r>
          </a:p>
          <a:p>
            <a:r>
              <a:rPr lang="en-US" dirty="0"/>
              <a:t>Uses RAI to ensure that the raw pointers are deallocated appropriately and without leakage</a:t>
            </a:r>
          </a:p>
          <a:p>
            <a:r>
              <a:rPr lang="en-US" dirty="0"/>
              <a:t>Frees the programmer from worrying so much about this issue and improves program reliability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8FC9D-3F5C-E84C-4DCA-7CB582B12647}"/>
              </a:ext>
            </a:extLst>
          </p:cNvPr>
          <p:cNvSpPr txBox="1"/>
          <p:nvPr/>
        </p:nvSpPr>
        <p:spPr>
          <a:xfrm>
            <a:off x="2596933" y="5029201"/>
            <a:ext cx="6998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/>
              <a:t>You Still Have to Use Them Properly!</a:t>
            </a:r>
          </a:p>
        </p:txBody>
      </p:sp>
    </p:spTree>
    <p:extLst>
      <p:ext uri="{BB962C8B-B14F-4D97-AF65-F5344CB8AC3E}">
        <p14:creationId xmlns:p14="http://schemas.microsoft.com/office/powerpoint/2010/main" val="26634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B453-E639-45A4-11BC-C71428B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5602F-6969-4345-562E-27331899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unique pointer</a:t>
            </a:r>
            <a:r>
              <a:rPr lang="en-US" dirty="0"/>
              <a:t> has </a:t>
            </a:r>
            <a:r>
              <a:rPr lang="en-US" b="1" dirty="0"/>
              <a:t>exclusive</a:t>
            </a:r>
            <a:r>
              <a:rPr lang="en-US" dirty="0"/>
              <a:t> access to a dynamically allocated object</a:t>
            </a:r>
          </a:p>
          <a:p>
            <a:pPr lvl="1"/>
            <a:r>
              <a:rPr lang="en-US" i="1" dirty="0"/>
              <a:t>No other pointer of any kind points at the object!</a:t>
            </a:r>
          </a:p>
          <a:p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24C4E-6641-DBCC-6FDC-DB927B74C1FF}"/>
              </a:ext>
            </a:extLst>
          </p:cNvPr>
          <p:cNvSpPr txBox="1"/>
          <p:nvPr/>
        </p:nvSpPr>
        <p:spPr>
          <a:xfrm>
            <a:off x="838200" y="3265714"/>
            <a:ext cx="101890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All smart pointers require this header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&lt;memory&gt;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Declare p as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that wraps around the raw pointer returned by new.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p{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42 } 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*p = 84;   // Overloaded operators make using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natural.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 explicit deallocation needed.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The destructor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takes care of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4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71D1-1CC6-6FFF-0470-11E5F7FB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03700-B5D7-2002-54C1-2AB5C5CD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pointers cannot be copied!</a:t>
            </a:r>
          </a:p>
          <a:p>
            <a:pPr lvl="1"/>
            <a:r>
              <a:rPr lang="en-US" dirty="0"/>
              <a:t>Doing so would result in two pointers that point at the same object, completely negating the point of unique pointers!</a:t>
            </a:r>
          </a:p>
          <a:p>
            <a:r>
              <a:rPr lang="en-US" dirty="0"/>
              <a:t>Isn’t that limiting?</a:t>
            </a:r>
          </a:p>
          <a:p>
            <a:pPr lvl="1"/>
            <a:r>
              <a:rPr lang="en-US" dirty="0"/>
              <a:t>Yes, it is. However, we haven’t met shared pointers yet.</a:t>
            </a:r>
          </a:p>
          <a:p>
            <a:r>
              <a:rPr lang="en-US" dirty="0"/>
              <a:t>Unique pointers can, however, be </a:t>
            </a:r>
            <a:r>
              <a:rPr lang="en-US" i="1" u="sng" dirty="0"/>
              <a:t>moved</a:t>
            </a:r>
          </a:p>
          <a:p>
            <a:pPr lvl="1"/>
            <a:r>
              <a:rPr lang="en-US" dirty="0"/>
              <a:t>Transfers ownership to the destination of the move</a:t>
            </a:r>
          </a:p>
          <a:p>
            <a:pPr lvl="1"/>
            <a:r>
              <a:rPr lang="en-US" dirty="0"/>
              <a:t>The original owner no longer tries to delete the object. It is considered </a:t>
            </a:r>
            <a:r>
              <a:rPr lang="en-US" i="1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183502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1122</Words>
  <Application>Microsoft Macintosh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Smart Pointers</vt:lpstr>
      <vt:lpstr>Raw Pointers</vt:lpstr>
      <vt:lpstr>The Problems with Raw Pointers</vt:lpstr>
      <vt:lpstr>Garbage Collection?</vt:lpstr>
      <vt:lpstr>The Problems with Garbage Collection</vt:lpstr>
      <vt:lpstr>Manual Memory Management</vt:lpstr>
      <vt:lpstr>Smart Pointers</vt:lpstr>
      <vt:lpstr>Unique Pointers</vt:lpstr>
      <vt:lpstr>No Copying</vt:lpstr>
      <vt:lpstr>Examples</vt:lpstr>
      <vt:lpstr>Unique Pointers and Functions</vt:lpstr>
      <vt:lpstr>Traditional Tree Nodes</vt:lpstr>
      <vt:lpstr>Tree Nodes with Unique Pointer</vt:lpstr>
      <vt:lpstr>Release</vt:lpstr>
      <vt:lpstr>Shared Pointers</vt:lpstr>
      <vt:lpstr>More Compelling Example</vt:lpstr>
      <vt:lpstr>Make Shared</vt:lpstr>
      <vt:lpstr>Weak Pointers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Pointers</dc:title>
  <dc:creator>Peter Chapin</dc:creator>
  <cp:lastModifiedBy>Peter Chapin</cp:lastModifiedBy>
  <cp:revision>4</cp:revision>
  <dcterms:created xsi:type="dcterms:W3CDTF">2023-10-23T16:50:58Z</dcterms:created>
  <dcterms:modified xsi:type="dcterms:W3CDTF">2023-10-23T19:46:25Z</dcterms:modified>
</cp:coreProperties>
</file>