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E586-EF9E-4C77-AB33-5C5668FEE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91D1-1B4D-491B-BE6F-A781E9CF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C916-DBAF-4CEF-BB60-2EE3713A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72A5-B628-4E92-A634-4CAB177F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6A1-9B0F-42E3-AB25-63098947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375-2298-4EA6-9489-3EF850A8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C67B4-53E8-473F-939F-750FBEA4B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B01C-4868-468F-9322-3D3B5466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6332-2B1F-46EB-BBA6-5D29F282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120-EC54-4032-B64A-F7E7991F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E5C7E-DCCB-4567-8C20-BFC0D7476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7C5D1-5075-41B9-98D3-A2DEF8CF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7514-2FC9-488C-A050-63F142B3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B462-51DE-4185-9B66-030E09FE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000C-CB92-4FE3-A6AC-275FE05F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6D19-F9E5-4E29-9EE7-D585EA12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9759-54E9-440A-B695-B389B3AC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1A368-2A43-407F-8183-94927505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446E-34B3-470F-BBA9-FADDC07D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8938-E383-4766-B1CB-900EDCBF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D7-F30E-4CFB-BF12-68BFA974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2F9C9-40C8-43FE-9194-5532C72C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0828-1228-4463-BEC0-CC9CB9F1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5265-481C-406D-BDEA-EE02D706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4372-12BA-4A1B-8485-D1D32074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9545-56B6-4B02-A198-C425D50F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B8DF-BAF8-4F7E-8D55-4D933605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92C6-796C-4F90-8D9A-0E13527B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D24A8-0CE8-47F0-92ED-B5FFAE51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DBEB-1212-4BF2-8CAA-9C927BC2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72EC-200C-41BD-A1CF-39A0FD93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FEF-CE84-4150-B0CC-3F3D9E6A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503A-DB97-4CC0-908A-90277F61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6E6D1-A601-4789-B509-CC18DB56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C63EA-3F0E-4FC1-AB43-DA92AC7C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B9C2A-F882-4258-A810-1F675EED8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C6B4A-51C6-4271-ABD1-42EDD694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8C0C5-4C41-4277-A1BF-1FED771D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00A8E-65CA-4DC9-AF2F-409AA37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A0DA-48F1-4E85-A54C-C1910C3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9D6FD-B535-4B4A-9A75-7F98771B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6C60B-6D48-4284-A198-F6888D8D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E6F49-01A6-4BE2-B06F-E9B1EF1C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594D7-62EB-43D6-8E37-369F9B79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552DF-4568-4F8F-9B91-9D65EA22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21D8-CAB7-44B8-A1A9-04E8A22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B254-F0B1-42B1-99CE-E6697A01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A070-EBBF-4366-AFC0-86232D46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B1CE5-DC70-4DE4-970F-09351D14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8F4E-A1AA-45F5-82DB-84C6273C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538-418A-4A81-9B35-7E22644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5CD9-AB9A-4D51-BF28-EED5DD84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CE35-0D83-42C2-B733-ADF402AF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C310F-51EB-4156-8B7C-0D2B285A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5A7C-EF50-4F22-B223-2295BF78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D251-88EC-4F7E-B2BC-E88786F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301A-ADD1-4ED9-AFB9-1E2B67E7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BEA4-D13E-40E8-94C4-E5098A39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32DC5-06A4-409D-A382-730DC7C6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715E4-6F69-416B-9BBA-A7B85519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8606-CEBC-4341-A9F1-DFC4CB05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A0DB-9B59-410A-A8C9-128A3CF2E3A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EC02-E7BF-42C1-8DDA-BF6C85DC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CE45-F325-4BA9-A6E6-A17E5C2B3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4874-25B1-4A48-A3DE-298D6346E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Initialization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A3C4-629B-4BFB-9F55-D8A0632D4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178456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31B-5762-4C73-A7A1-6DDB7431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796B-8689-4F71-845A-806575CF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essential difference:</a:t>
            </a:r>
          </a:p>
          <a:p>
            <a:pPr lvl="1"/>
            <a:r>
              <a:rPr lang="en-US" dirty="0"/>
              <a:t>In a function declaration, the thing inside the parentheses is a list of </a:t>
            </a:r>
            <a:r>
              <a:rPr lang="en-US" i="1" dirty="0"/>
              <a:t>parameter declarations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an object declaration, the thing inside the parentheses is a list of </a:t>
            </a:r>
            <a:r>
              <a:rPr lang="en-US" i="1" dirty="0"/>
              <a:t>expressions</a:t>
            </a:r>
            <a:r>
              <a:rPr lang="en-US" dirty="0"/>
              <a:t>.</a:t>
            </a:r>
          </a:p>
          <a:p>
            <a:r>
              <a:rPr lang="en-US" dirty="0"/>
              <a:t>This tends to be less confusing in practice than it sounds.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8084A-8D5C-4560-B6E2-F7E6E0F1BE24}"/>
              </a:ext>
            </a:extLst>
          </p:cNvPr>
          <p:cNvSpPr txBox="1"/>
          <p:nvPr/>
        </p:nvSpPr>
        <p:spPr>
          <a:xfrm>
            <a:off x="1166396" y="2469821"/>
            <a:ext cx="1018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x( 42 );  // The declaration of an object, initialized to 42.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y(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 // The declaration of a function returning int.</a:t>
            </a:r>
          </a:p>
        </p:txBody>
      </p:sp>
    </p:spTree>
    <p:extLst>
      <p:ext uri="{BB962C8B-B14F-4D97-AF65-F5344CB8AC3E}">
        <p14:creationId xmlns:p14="http://schemas.microsoft.com/office/powerpoint/2010/main" val="63649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416D-D8FF-449A-B1D9-558C111E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B19A-FB55-48EB-8A79-8A253294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Function-like initializations exist for constructors with multiple parameters: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uses function-like initialization to call a two-parameter constructor to create a string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en-US" dirty="0"/>
              <a:t> consisting of 64 asterisk characters.</a:t>
            </a:r>
          </a:p>
          <a:p>
            <a:pPr lvl="1"/>
            <a:r>
              <a:rPr lang="en-US" dirty="0"/>
              <a:t>The C-style initialization syntax using the = sign can’t do this. Some sort of new syntax (relative to C) was needed.</a:t>
            </a:r>
          </a:p>
          <a:p>
            <a:pPr lvl="1"/>
            <a:r>
              <a:rPr lang="en-US" dirty="0"/>
              <a:t>The function-like initialization syntax is part of C++98.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C8C74-339B-4AB4-9359-14BED13023B4}"/>
              </a:ext>
            </a:extLst>
          </p:cNvPr>
          <p:cNvSpPr txBox="1"/>
          <p:nvPr/>
        </p:nvSpPr>
        <p:spPr>
          <a:xfrm>
            <a:off x="3607177" y="2750270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separator(64, ‘*’);</a:t>
            </a:r>
          </a:p>
        </p:txBody>
      </p:sp>
    </p:spTree>
    <p:extLst>
      <p:ext uri="{BB962C8B-B14F-4D97-AF65-F5344CB8AC3E}">
        <p14:creationId xmlns:p14="http://schemas.microsoft.com/office/powerpoint/2010/main" val="2570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FB9-8D32-47B4-AF7F-DFD0CDBC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6B96-7B0C-4A19-B8CF-884CDF60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syntax can be used for dynamically allocated objects: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en-US" dirty="0"/>
              <a:t> is a </a:t>
            </a:r>
            <a:r>
              <a:rPr lang="en-US" i="1" dirty="0"/>
              <a:t>raw</a:t>
            </a:r>
            <a:r>
              <a:rPr lang="en-US" dirty="0"/>
              <a:t> pointer that points at the dynamically allocated object.</a:t>
            </a:r>
          </a:p>
          <a:p>
            <a:pPr lvl="1"/>
            <a:r>
              <a:rPr lang="en-US" dirty="0"/>
              <a:t>This is similar to Java syntax for creating dynamically allocated objects and initializing them (by calling a constructor).</a:t>
            </a:r>
          </a:p>
          <a:p>
            <a:pPr lvl="1"/>
            <a:r>
              <a:rPr lang="en-US" dirty="0"/>
              <a:t>As an aside: </a:t>
            </a:r>
            <a:r>
              <a:rPr lang="en-US" i="1" dirty="0"/>
              <a:t>using raw pointers in modern C++ is discouraged</a:t>
            </a:r>
            <a:r>
              <a:rPr lang="en-US" dirty="0"/>
              <a:t>. That’s a subject for another slide deck!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2CCA6-A686-4BCC-9499-6DFE244BFFB7}"/>
              </a:ext>
            </a:extLst>
          </p:cNvPr>
          <p:cNvSpPr txBox="1"/>
          <p:nvPr/>
        </p:nvSpPr>
        <p:spPr>
          <a:xfrm>
            <a:off x="2316760" y="2674855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*separator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string(64, ‘*’);</a:t>
            </a:r>
          </a:p>
        </p:txBody>
      </p:sp>
    </p:spTree>
    <p:extLst>
      <p:ext uri="{BB962C8B-B14F-4D97-AF65-F5344CB8AC3E}">
        <p14:creationId xmlns:p14="http://schemas.microsoft.com/office/powerpoint/2010/main" val="32931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AF3-5119-4595-8AE1-AA29FD52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Constructor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C911-AD68-4DC3-BC7E-7F5A4505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do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Since the anonymous object has no name, this isn’t very useful.</a:t>
            </a:r>
          </a:p>
          <a:p>
            <a:pPr lvl="1"/>
            <a:r>
              <a:rPr lang="en-US" dirty="0"/>
              <a:t>Although the string constructor and destructor still execute.</a:t>
            </a:r>
          </a:p>
          <a:p>
            <a:r>
              <a:rPr lang="en-US" dirty="0"/>
              <a:t>But…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D9C62-4BB9-4F9D-960C-30554ED9EF75}"/>
              </a:ext>
            </a:extLst>
          </p:cNvPr>
          <p:cNvSpPr txBox="1"/>
          <p:nvPr/>
        </p:nvSpPr>
        <p:spPr>
          <a:xfrm>
            <a:off x="838200" y="2430256"/>
            <a:ext cx="1066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          // A couple of ordinary looking declarations for context.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42;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string(64, ‘*’); // Explicitly construct an anonymous object of type string.</a:t>
            </a:r>
          </a:p>
        </p:txBody>
      </p:sp>
    </p:spTree>
    <p:extLst>
      <p:ext uri="{BB962C8B-B14F-4D97-AF65-F5344CB8AC3E}">
        <p14:creationId xmlns:p14="http://schemas.microsoft.com/office/powerpoint/2010/main" val="77513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7D88-1705-4AD4-8354-EA76ABD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Explicit Constructor Call,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A1F6-C3B1-41A5-BD2C-4783A60D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Passed as an argument: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 is important that </a:t>
            </a:r>
            <a:r>
              <a:rPr lang="en-US" u="sng" dirty="0"/>
              <a:t>the function takes its parameter as reference to const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compiler knows the function won’t try to change the temporary.</a:t>
            </a:r>
          </a:p>
          <a:p>
            <a:pPr lvl="1"/>
            <a:r>
              <a:rPr lang="en-US" dirty="0"/>
              <a:t>The compiler </a:t>
            </a:r>
            <a:r>
              <a:rPr lang="en-US" b="1" dirty="0"/>
              <a:t>will not bind a non-const reference to a temporary</a:t>
            </a:r>
            <a:r>
              <a:rPr lang="en-US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C8199-D76F-4EA8-89CF-53DBF5DCEC0C}"/>
              </a:ext>
            </a:extLst>
          </p:cNvPr>
          <p:cNvSpPr txBox="1"/>
          <p:nvPr/>
        </p:nvSpPr>
        <p:spPr>
          <a:xfrm>
            <a:off x="838200" y="2394408"/>
            <a:ext cx="90075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Declaration of a function (probably in a header file)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&amp;text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Call that function using an explicitly constructed temporary.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string( 64, ‘*’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1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0990-0FF3-40B4-A80C-3F679B8F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Explicit Constructor Call,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B6F1-7B36-48E9-AE8F-10DC0BD2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 a value: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function returns an explicitly constructed temporary.</a:t>
            </a:r>
          </a:p>
          <a:p>
            <a:pPr lvl="1"/>
            <a:r>
              <a:rPr lang="en-US" dirty="0"/>
              <a:t>In real life the constructor arguments would doubtless be the result of some “interesting” computation inside the function.</a:t>
            </a:r>
          </a:p>
          <a:p>
            <a:pPr lvl="1"/>
            <a:r>
              <a:rPr lang="en-US" dirty="0"/>
              <a:t>Note that the temporary is copied to the caller.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57496-846D-4D13-B71C-AFE24365CE43}"/>
              </a:ext>
            </a:extLst>
          </p:cNvPr>
          <p:cNvSpPr txBox="1"/>
          <p:nvPr/>
        </p:nvSpPr>
        <p:spPr>
          <a:xfrm>
            <a:off x="838200" y="2403835"/>
            <a:ext cx="4871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string( 64, ‘*’ 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57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5F62-AE05-41F3-AB44-A1FF6476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F2A5-AF7F-4DA7-A9E7-6F349E67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generates temporaries to hold explicitly constructed objects (although sometimes they can be removed by optimizations).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8417E-68D6-4326-9320-B0E05CBCE59D}"/>
              </a:ext>
            </a:extLst>
          </p:cNvPr>
          <p:cNvSpPr txBox="1"/>
          <p:nvPr/>
        </p:nvSpPr>
        <p:spPr>
          <a:xfrm>
            <a:off x="838200" y="3000129"/>
            <a:ext cx="8731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&amp;text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When you do: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string( 64, ‘*’ )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… the compiler generates temporary with some internal name: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t__103CF7( 64, ‘*’ 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t__103CF7 );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5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F94A-9F38-4AC5-A890-FFF69F2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C751-0067-4ED7-B704-9448432E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isn’t. Compiler generated temporaries are common and normal. Consider this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9B85F-E57D-4DFB-AF0F-4C10B561B053}"/>
              </a:ext>
            </a:extLst>
          </p:cNvPr>
          <p:cNvSpPr txBox="1"/>
          <p:nvPr/>
        </p:nvSpPr>
        <p:spPr>
          <a:xfrm>
            <a:off x="838200" y="2994134"/>
            <a:ext cx="105240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You write this: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x + y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compiler does this: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t__7A303C = x + y;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t__7A303C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For simple types like integers, the temporary is probably in a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2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2BA3-CAFA-4C0E-8B91-CBAEE3A9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A514-04C1-4CD7-B154-A4727291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has a constructor that </a:t>
            </a:r>
            <a:r>
              <a:rPr lang="en-US" i="1" dirty="0"/>
              <a:t>can be called with one argument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(the phrase “can be called with one argument” is intended to cover constructors with multiple parameters but for which all but one have default arguments).</a:t>
            </a:r>
          </a:p>
          <a:p>
            <a:r>
              <a:rPr lang="en-US" dirty="0"/>
              <a:t>… a C-style syntax can be used to initialize.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Often the temporary can be “optimized away.”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A63E-E01B-4EA5-8BF2-A60F026DB84E}"/>
              </a:ext>
            </a:extLst>
          </p:cNvPr>
          <p:cNvSpPr txBox="1"/>
          <p:nvPr/>
        </p:nvSpPr>
        <p:spPr>
          <a:xfrm>
            <a:off x="838200" y="4001294"/>
            <a:ext cx="10937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“Jill”;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the same as: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“Jill” ); // Construct string from const char * argument.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    // Copy the temporary string into the named string.</a:t>
            </a:r>
          </a:p>
        </p:txBody>
      </p:sp>
    </p:spTree>
    <p:extLst>
      <p:ext uri="{BB962C8B-B14F-4D97-AF65-F5344CB8AC3E}">
        <p14:creationId xmlns:p14="http://schemas.microsoft.com/office/powerpoint/2010/main" val="86671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ADE-9398-49ED-8F6F-72AF98C9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C83E-C19A-4556-B719-BD3137BC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same idea allows you to do something like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i="1" dirty="0"/>
              <a:t>A constructor that can be called with one argument serves as an implicit type conversion from the type of the parameter to the type of the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7C6B4-9145-4BF3-9243-30DE6AA541C6}"/>
              </a:ext>
            </a:extLst>
          </p:cNvPr>
          <p:cNvSpPr txBox="1"/>
          <p:nvPr/>
        </p:nvSpPr>
        <p:spPr>
          <a:xfrm>
            <a:off x="838200" y="2507530"/>
            <a:ext cx="7904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Declaration of a function (probably in a header file)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&amp;text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temporary string from a const char *, etc.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“Jill”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2ADB-7AB9-42C5-A993-E2C03094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8FDA-970D-48BD-B19E-D4212C43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be initialized as follows: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Without an initializer (“uninitialized”)…</a:t>
            </a:r>
          </a:p>
          <a:p>
            <a:pPr lvl="1"/>
            <a:r>
              <a:rPr lang="en-US" dirty="0"/>
              <a:t>… global variables are automatically initialized to 0, NULL, etc.</a:t>
            </a:r>
          </a:p>
          <a:p>
            <a:pPr lvl="2"/>
            <a:r>
              <a:rPr lang="en-US" dirty="0"/>
              <a:t>(global variables can only have constant expressions as initializers)</a:t>
            </a:r>
          </a:p>
          <a:p>
            <a:pPr lvl="1"/>
            <a:r>
              <a:rPr lang="en-US" dirty="0"/>
              <a:t>… local variables have indeterminate initial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95F34-C962-488A-9671-D3E6CAF2575C}"/>
              </a:ext>
            </a:extLst>
          </p:cNvPr>
          <p:cNvSpPr txBox="1"/>
          <p:nvPr/>
        </p:nvSpPr>
        <p:spPr>
          <a:xfrm>
            <a:off x="4822254" y="257351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23340-0F21-403B-9A50-21573E5A1292}"/>
              </a:ext>
            </a:extLst>
          </p:cNvPr>
          <p:cNvSpPr txBox="1"/>
          <p:nvPr/>
        </p:nvSpPr>
        <p:spPr>
          <a:xfrm>
            <a:off x="4822254" y="3401359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18451-6E03-43DC-8044-0771C6760255}"/>
              </a:ext>
            </a:extLst>
          </p:cNvPr>
          <p:cNvSpPr txBox="1"/>
          <p:nvPr/>
        </p:nvSpPr>
        <p:spPr>
          <a:xfrm>
            <a:off x="6847199" y="3401359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Initializer (optional)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CEBAB-030A-4E3E-8D5D-93E6825C0AAE}"/>
              </a:ext>
            </a:extLst>
          </p:cNvPr>
          <p:cNvCxnSpPr>
            <a:cxnSpLocks/>
          </p:cNvCxnSpPr>
          <p:nvPr/>
        </p:nvCxnSpPr>
        <p:spPr>
          <a:xfrm flipV="1">
            <a:off x="5404561" y="3037804"/>
            <a:ext cx="312162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FEFB47-3509-4C1C-B114-77311DBFFB6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070103" y="3037804"/>
            <a:ext cx="786443" cy="36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2E664E-E902-5809-C43F-E4A7DA163C16}"/>
              </a:ext>
            </a:extLst>
          </p:cNvPr>
          <p:cNvSpPr txBox="1"/>
          <p:nvPr/>
        </p:nvSpPr>
        <p:spPr>
          <a:xfrm>
            <a:off x="2884714" y="2650461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specifier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7FBCA-FDF7-60DD-625F-36DB2E361E85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4362170" y="2835127"/>
            <a:ext cx="460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6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ADE-9398-49ED-8F6F-72AF98C9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 (and by the way…)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C83E-C19A-4556-B719-BD3137BC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same idea allows you to do something like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7C6B4-9145-4BF3-9243-30DE6AA541C6}"/>
              </a:ext>
            </a:extLst>
          </p:cNvPr>
          <p:cNvSpPr txBox="1"/>
          <p:nvPr/>
        </p:nvSpPr>
        <p:spPr>
          <a:xfrm>
            <a:off x="838200" y="2507530"/>
            <a:ext cx="7904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Declaration of a function (probably in a header file)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&amp;text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temporary string from a const char *, etc.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“Jill” 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494D1-AF56-F6BC-D1F0-1ADFFFA61F69}"/>
              </a:ext>
            </a:extLst>
          </p:cNvPr>
          <p:cNvSpPr txBox="1"/>
          <p:nvPr/>
        </p:nvSpPr>
        <p:spPr>
          <a:xfrm>
            <a:off x="4953001" y="4218854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remove </a:t>
            </a:r>
            <a:r>
              <a:rPr lang="en-US" b="1" dirty="0"/>
              <a:t>const</a:t>
            </a:r>
            <a:r>
              <a:rPr lang="en-US" dirty="0"/>
              <a:t> here…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0DF24-045E-853A-DBFA-794EB12BC497}"/>
              </a:ext>
            </a:extLst>
          </p:cNvPr>
          <p:cNvSpPr txBox="1"/>
          <p:nvPr/>
        </p:nvSpPr>
        <p:spPr>
          <a:xfrm>
            <a:off x="3799114" y="4897594"/>
            <a:ext cx="647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this is an </a:t>
            </a:r>
            <a:r>
              <a:rPr lang="en-US" u="sng" dirty="0"/>
              <a:t>error</a:t>
            </a:r>
            <a:r>
              <a:rPr lang="en-US" dirty="0"/>
              <a:t>!</a:t>
            </a:r>
          </a:p>
          <a:p>
            <a:r>
              <a:rPr lang="en-US" dirty="0"/>
              <a:t>The compiler won’t bind a reference to non-const to a temporary!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D68DE-74DA-7CD5-EE17-BC9513BF8F0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082143" y="3135086"/>
            <a:ext cx="870858" cy="126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1A207-AFAC-2C89-C4AA-B6EAAE4712B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374571" y="4218854"/>
            <a:ext cx="424543" cy="100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0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8449-AB21-4EDC-96F7-2F366120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CC47-08AA-428A-85F9-7004DF3E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I’ve shown so far works in C++ 1998.</a:t>
            </a:r>
          </a:p>
          <a:p>
            <a:r>
              <a:rPr lang="en-US" dirty="0"/>
              <a:t>But there is still an issue with initializer lists for aggregate objects. Here is the C++ 1998 way to initialize a vector of 10 elements: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Gross!</a:t>
            </a:r>
          </a:p>
          <a:p>
            <a:pPr lvl="1"/>
            <a:r>
              <a:rPr lang="en-US" dirty="0"/>
              <a:t>(obviously)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1F5D0-91AC-4BF7-AAD6-885485CA9B9A}"/>
              </a:ext>
            </a:extLst>
          </p:cNvPr>
          <p:cNvSpPr txBox="1"/>
          <p:nvPr/>
        </p:nvSpPr>
        <p:spPr>
          <a:xfrm>
            <a:off x="838200" y="3243942"/>
            <a:ext cx="100335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The initial values: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initial_primes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 = { 2, 3, 5, 7, 11, 13, 17, 19, 23, 29 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the vector and copy the initial values into it.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primes( 10 );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initial_primes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initial_primes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+ 10 );</a:t>
            </a:r>
          </a:p>
        </p:txBody>
      </p:sp>
    </p:spTree>
    <p:extLst>
      <p:ext uri="{BB962C8B-B14F-4D97-AF65-F5344CB8AC3E}">
        <p14:creationId xmlns:p14="http://schemas.microsoft.com/office/powerpoint/2010/main" val="174187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A15F-50FD-4A28-99F8-184F5F15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C++ 2011 Initializer List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E8A9-86B2-49DD-9E5E-BB90A22C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C++ 2011 this matter is fixed.</a:t>
            </a:r>
          </a:p>
          <a:p>
            <a:pPr lvl="1"/>
            <a:r>
              <a:rPr lang="en-US" dirty="0"/>
              <a:t>A special “initializer list” class is defined in the library.</a:t>
            </a:r>
          </a:p>
          <a:p>
            <a:pPr lvl="1"/>
            <a:r>
              <a:rPr lang="en-US" dirty="0"/>
              <a:t>Class designers can provide an “initializer list constructor” that takes an instance of the initializer list class.</a:t>
            </a:r>
          </a:p>
          <a:p>
            <a:pPr lvl="1"/>
            <a:r>
              <a:rPr lang="en-US" dirty="0"/>
              <a:t>When the compiler sees the programmer using an initializer list, it calls that constructor (if the initializer list constructor does not exist, it is an error).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Ahhh</a:t>
            </a:r>
            <a:r>
              <a:rPr lang="en-US" dirty="0"/>
              <a:t>… much better.</a:t>
            </a:r>
          </a:p>
          <a:p>
            <a:r>
              <a:rPr lang="en-US" dirty="0"/>
              <a:t>All C++ 2011 standard containers do this. </a:t>
            </a:r>
            <a:r>
              <a:rPr lang="en-US" i="1" dirty="0"/>
              <a:t>You can in your classes too</a:t>
            </a:r>
            <a:r>
              <a:rPr lang="en-US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A1C4C-BDD0-4B92-A486-541C3AC8816C}"/>
              </a:ext>
            </a:extLst>
          </p:cNvPr>
          <p:cNvSpPr txBox="1"/>
          <p:nvPr/>
        </p:nvSpPr>
        <p:spPr>
          <a:xfrm>
            <a:off x="838200" y="4326903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primes = { 2, 3, 5, 7, 11, 13, 17, 19, 23, 29 };</a:t>
            </a:r>
          </a:p>
        </p:txBody>
      </p:sp>
    </p:spTree>
    <p:extLst>
      <p:ext uri="{BB962C8B-B14F-4D97-AF65-F5344CB8AC3E}">
        <p14:creationId xmlns:p14="http://schemas.microsoft.com/office/powerpoint/2010/main" val="112891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6E2F-8B3B-4A60-8B78-9885BC6F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9DC0-4A1A-4C47-A4E2-B9A879E2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previous rules, initializer list constructors can also do: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9598B-9067-4AF5-A744-8838C18DB9F7}"/>
              </a:ext>
            </a:extLst>
          </p:cNvPr>
          <p:cNvSpPr txBox="1"/>
          <p:nvPr/>
        </p:nvSpPr>
        <p:spPr>
          <a:xfrm>
            <a:off x="838200" y="2507530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special;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= { 7, 42, 113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above is the same as: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7, 42, 113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42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985-54B2-41F9-8CC3-ECF2C23A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Still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5D6D-8AC1-4DC8-9694-E178EF3C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also do: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F45F1-33DF-417B-BC81-E53E2ED05DDC}"/>
              </a:ext>
            </a:extLst>
          </p:cNvPr>
          <p:cNvSpPr txBox="1"/>
          <p:nvPr/>
        </p:nvSpPr>
        <p:spPr>
          <a:xfrm>
            <a:off x="838200" y="2507530"/>
            <a:ext cx="6801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&amp;numbers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{ 7, 12, 113 }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above is the same as: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7, 42, 113 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6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24EF-CEF0-476F-B2DD-2D51EDE8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1CA4-F8A8-4BEC-AD7D-5E210068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C++ 2011 also introduced the Uniform Initialization Syntax</a:t>
            </a:r>
          </a:p>
          <a:p>
            <a:pPr lvl="1"/>
            <a:r>
              <a:rPr lang="en-US" dirty="0"/>
              <a:t>Unifies all forms of initialization into a single syntax.</a:t>
            </a:r>
          </a:p>
          <a:p>
            <a:pPr lvl="1"/>
            <a:r>
              <a:rPr lang="en-US" dirty="0"/>
              <a:t>Applies stronger (safer) type conversion rules.</a:t>
            </a:r>
          </a:p>
          <a:p>
            <a:r>
              <a:rPr lang="en-US" dirty="0"/>
              <a:t>The uniform syntax is signaled using </a:t>
            </a:r>
            <a:r>
              <a:rPr lang="en-US" i="1" dirty="0"/>
              <a:t>curly braces, but with </a:t>
            </a:r>
            <a:r>
              <a:rPr lang="en-US" i="1" u="sng" dirty="0"/>
              <a:t>no equal sign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is not at all ambiguous with the older initialization syntaxes.</a:t>
            </a:r>
          </a:p>
          <a:p>
            <a:pPr lvl="1"/>
            <a:r>
              <a:rPr lang="en-US" dirty="0"/>
              <a:t>Personally, it took me some time to get used to the look!</a:t>
            </a:r>
          </a:p>
        </p:txBody>
      </p:sp>
    </p:spTree>
    <p:extLst>
      <p:ext uri="{BB962C8B-B14F-4D97-AF65-F5344CB8AC3E}">
        <p14:creationId xmlns:p14="http://schemas.microsoft.com/office/powerpoint/2010/main" val="38226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23EE-8BA0-4F3F-A632-843B4562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Syntax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6C30D-E527-45BB-8DC0-A46C9B1478CC}"/>
              </a:ext>
            </a:extLst>
          </p:cNvPr>
          <p:cNvSpPr txBox="1"/>
          <p:nvPr/>
        </p:nvSpPr>
        <p:spPr>
          <a:xfrm>
            <a:off x="838200" y="1690688"/>
            <a:ext cx="80425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Simple, scalar initialization (like in C).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x{ 42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Call constructor taking const char * parameter.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name{ “Jill”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Call constructor taking two parameters.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separator{ 64, ‘*’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Call the initializer list constructor.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primes{ 2, 3, 5, 7, 11, 13, 17, 19, 23, 29 };</a:t>
            </a:r>
          </a:p>
        </p:txBody>
      </p:sp>
    </p:spTree>
    <p:extLst>
      <p:ext uri="{BB962C8B-B14F-4D97-AF65-F5344CB8AC3E}">
        <p14:creationId xmlns:p14="http://schemas.microsoft.com/office/powerpoint/2010/main" val="380468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95C176-1374-41F6-914D-41785F95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C2330-20C7-4C45-8649-DEB2B052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9"/>
            <a:ext cx="10515600" cy="4351338"/>
          </a:xfrm>
        </p:spPr>
        <p:txBody>
          <a:bodyPr/>
          <a:lstStyle/>
          <a:p>
            <a:r>
              <a:rPr lang="en-US" dirty="0"/>
              <a:t>Ambiguities can still arise: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this…</a:t>
            </a:r>
          </a:p>
          <a:p>
            <a:pPr lvl="1"/>
            <a:r>
              <a:rPr lang="en-US" dirty="0"/>
              <a:t>… a call to the constructor that specifies the size of the vector or…</a:t>
            </a:r>
          </a:p>
          <a:p>
            <a:pPr lvl="1"/>
            <a:r>
              <a:rPr lang="en-US" dirty="0"/>
              <a:t>… an initializer list with a single initializer?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u="sng" dirty="0"/>
              <a:t>It is an initializer list with one initializer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get the other interpretation, use the function-like syntax: numbers( 10 ).</a:t>
            </a:r>
          </a:p>
          <a:p>
            <a:pPr lvl="1"/>
            <a:r>
              <a:rPr lang="en-US" dirty="0"/>
              <a:t>The problem only arises because it’s a vector of </a:t>
            </a:r>
            <a:r>
              <a:rPr lang="en-US" i="1" dirty="0"/>
              <a:t>integers</a:t>
            </a:r>
            <a:r>
              <a:rPr lang="en-US" dirty="0"/>
              <a:t>. A vector of strings doesn’t have this ambiguity: strings{ 10 } can only be specifying the size.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8B284-050A-4C72-A49D-7BA127FFBFB5}"/>
              </a:ext>
            </a:extLst>
          </p:cNvPr>
          <p:cNvSpPr txBox="1"/>
          <p:nvPr/>
        </p:nvSpPr>
        <p:spPr>
          <a:xfrm>
            <a:off x="838200" y="2347274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numbers{ 10 };</a:t>
            </a:r>
          </a:p>
        </p:txBody>
      </p:sp>
    </p:spTree>
    <p:extLst>
      <p:ext uri="{BB962C8B-B14F-4D97-AF65-F5344CB8AC3E}">
        <p14:creationId xmlns:p14="http://schemas.microsoft.com/office/powerpoint/2010/main" val="109990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1FFF-5582-47D1-9945-901FBC29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the Uniform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2817-BE78-4FA1-A7E4-72F46ECF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initialization can be unsafe.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C++ uniform syntax is safer.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Everyone knows C’s rules are unsafe, but they can’t be changed without massive legacy code breakage.</a:t>
            </a:r>
          </a:p>
          <a:p>
            <a:pPr lvl="1"/>
            <a:r>
              <a:rPr lang="en-US" i="1" dirty="0"/>
              <a:t>The uniform syntax is  (was) entirely new, so new rules could be made for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10976-51A2-4E04-8EC8-EDBA09AE654D}"/>
              </a:ext>
            </a:extLst>
          </p:cNvPr>
          <p:cNvSpPr txBox="1"/>
          <p:nvPr/>
        </p:nvSpPr>
        <p:spPr>
          <a:xfrm>
            <a:off x="838200" y="2347274"/>
            <a:ext cx="11351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Apostrophes as digit separators start with C++ 2014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10’000’000’000;  // Let’s assume 64-bit long integers.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If plain integers are 32 bits, this initialization will fail.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Not an error, although a compiler warning is likely.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E7C83-CBEE-4BAF-9A3D-467692CFB0BF}"/>
              </a:ext>
            </a:extLst>
          </p:cNvPr>
          <p:cNvSpPr txBox="1"/>
          <p:nvPr/>
        </p:nvSpPr>
        <p:spPr>
          <a:xfrm>
            <a:off x="838200" y="4346251"/>
            <a:ext cx="95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}; // Error! Programmer must explicitly cast.</a:t>
            </a:r>
          </a:p>
        </p:txBody>
      </p:sp>
    </p:spTree>
    <p:extLst>
      <p:ext uri="{BB962C8B-B14F-4D97-AF65-F5344CB8AC3E}">
        <p14:creationId xmlns:p14="http://schemas.microsoft.com/office/powerpoint/2010/main" val="32143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FF76-5F45-48ED-A6E1-782D21C9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E9A2-7ACF-4F67-8E99-A9DC1B63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rules:</a:t>
            </a:r>
          </a:p>
          <a:p>
            <a:pPr lvl="1"/>
            <a:r>
              <a:rPr lang="en-US" dirty="0"/>
              <a:t>Programmer provides an </a:t>
            </a:r>
            <a:r>
              <a:rPr lang="en-US" i="1" dirty="0"/>
              <a:t>initializer list</a:t>
            </a:r>
            <a:r>
              <a:rPr lang="en-US" dirty="0"/>
              <a:t> with one initializer for each element of the array.</a:t>
            </a:r>
          </a:p>
          <a:p>
            <a:pPr lvl="1"/>
            <a:r>
              <a:rPr lang="en-US" dirty="0"/>
              <a:t>Compiler can deduce the dimension of the array from the length of the initializer list.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7FE7A-7120-4E25-AC0C-9BDFC92DD506}"/>
              </a:ext>
            </a:extLst>
          </p:cNvPr>
          <p:cNvSpPr txBox="1"/>
          <p:nvPr/>
        </p:nvSpPr>
        <p:spPr>
          <a:xfrm>
            <a:off x="2074707" y="4180403"/>
            <a:ext cx="81804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array_1[10] = { 2, 3, 5, 7, 11, 13, 17, 19, 23, 29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array_2[ ]  = { 2, 3, 5, 7, 11, 13, 17, 19, 23, 29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array_3[15] = { 2, 3, 5, 7, 11, 13, 17, 19, 23, 29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3B086-CAB5-49D9-A8E1-F92F999C86AA}"/>
              </a:ext>
            </a:extLst>
          </p:cNvPr>
          <p:cNvSpPr txBox="1"/>
          <p:nvPr/>
        </p:nvSpPr>
        <p:spPr>
          <a:xfrm>
            <a:off x="4157220" y="4562574"/>
            <a:ext cx="551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 deduces the array’s size by counting initializers.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9A74B-799A-42FB-B8D8-3E3E78D6978C}"/>
              </a:ext>
            </a:extLst>
          </p:cNvPr>
          <p:cNvSpPr txBox="1"/>
          <p:nvPr/>
        </p:nvSpPr>
        <p:spPr>
          <a:xfrm>
            <a:off x="4157220" y="5369768"/>
            <a:ext cx="572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array elements (at the end) are always zero-initialized.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B9BE48-2810-4081-B0C8-B8BFB3BA93A2}"/>
              </a:ext>
            </a:extLst>
          </p:cNvPr>
          <p:cNvCxnSpPr>
            <a:stCxn id="5" idx="1"/>
          </p:cNvCxnSpPr>
          <p:nvPr/>
        </p:nvCxnSpPr>
        <p:spPr>
          <a:xfrm flipH="1">
            <a:off x="3912124" y="4747240"/>
            <a:ext cx="245096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A5809A-95C0-4461-91BA-D7352B63F111}"/>
              </a:ext>
            </a:extLst>
          </p:cNvPr>
          <p:cNvCxnSpPr>
            <a:stCxn id="6" idx="1"/>
          </p:cNvCxnSpPr>
          <p:nvPr/>
        </p:nvCxnSpPr>
        <p:spPr>
          <a:xfrm flipH="1">
            <a:off x="3949832" y="5554434"/>
            <a:ext cx="207388" cy="26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5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1D4F-97C1-487F-96A5-16A1E332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68D5-4866-4A44-A190-CF17EC10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Rules:</a:t>
            </a:r>
          </a:p>
          <a:p>
            <a:pPr lvl="1"/>
            <a:r>
              <a:rPr lang="en-US" dirty="0"/>
              <a:t>Again, the programmer provides an initializer list, except this time the initializer types might be different (to match the structure member types)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2D414-5608-46A1-9FAA-D5A75D529E8C}"/>
              </a:ext>
            </a:extLst>
          </p:cNvPr>
          <p:cNvSpPr txBox="1"/>
          <p:nvPr/>
        </p:nvSpPr>
        <p:spPr>
          <a:xfrm>
            <a:off x="2488281" y="3539629"/>
            <a:ext cx="7215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*z;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x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42, 3.14159, “Hello, World”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D87E5-431F-4236-9CC9-25BE20006BE9}"/>
              </a:ext>
            </a:extLst>
          </p:cNvPr>
          <p:cNvSpPr txBox="1"/>
          <p:nvPr/>
        </p:nvSpPr>
        <p:spPr>
          <a:xfrm>
            <a:off x="2488281" y="3220026"/>
            <a:ext cx="636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definition (typically, but not necessarily, in a header file).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6C77A-7B0B-447A-925F-A576BFE1D764}"/>
              </a:ext>
            </a:extLst>
          </p:cNvPr>
          <p:cNvSpPr txBox="1"/>
          <p:nvPr/>
        </p:nvSpPr>
        <p:spPr>
          <a:xfrm>
            <a:off x="2488281" y="4287024"/>
            <a:ext cx="820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you must prefix the name of a structure with “struct”. That isn’t necessary in C++.</a:t>
            </a:r>
          </a:p>
        </p:txBody>
      </p:sp>
    </p:spTree>
    <p:extLst>
      <p:ext uri="{BB962C8B-B14F-4D97-AF65-F5344CB8AC3E}">
        <p14:creationId xmlns:p14="http://schemas.microsoft.com/office/powerpoint/2010/main" val="75850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08C3-B417-40FC-B45E-F6DF51F2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12B5-B15F-4F31-95A9-5AFF8C56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C99 (and C++ 2020), you can use </a:t>
            </a:r>
            <a:r>
              <a:rPr lang="en-US" i="1" dirty="0"/>
              <a:t>designated initializers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0E33D-214D-44C6-B0E1-281603AE1245}"/>
              </a:ext>
            </a:extLst>
          </p:cNvPr>
          <p:cNvSpPr txBox="1"/>
          <p:nvPr/>
        </p:nvSpPr>
        <p:spPr>
          <a:xfrm>
            <a:off x="1009952" y="2902266"/>
            <a:ext cx="72154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*z;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x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.y = 3.14159,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.x = 42,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.z = “Hello, World”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DF37C-524E-4D17-8B02-72030A3DCDCA}"/>
              </a:ext>
            </a:extLst>
          </p:cNvPr>
          <p:cNvSpPr txBox="1"/>
          <p:nvPr/>
        </p:nvSpPr>
        <p:spPr>
          <a:xfrm>
            <a:off x="4204095" y="4001294"/>
            <a:ext cx="5299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the initializers do not have to be in</a:t>
            </a:r>
          </a:p>
          <a:p>
            <a:r>
              <a:rPr lang="en-US" dirty="0"/>
              <a:t>“declaration order.” More flexible, better documented.</a:t>
            </a:r>
          </a:p>
        </p:txBody>
      </p:sp>
    </p:spTree>
    <p:extLst>
      <p:ext uri="{BB962C8B-B14F-4D97-AF65-F5344CB8AC3E}">
        <p14:creationId xmlns:p14="http://schemas.microsoft.com/office/powerpoint/2010/main" val="214874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4D0B-9EA6-456C-8EB7-623E61A7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Initializers for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6878-209B-4EDA-978A-540B26C9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for arrays too (as of C99 or C++ 2020):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1BB37-DFCD-4467-ADD8-6E7689667286}"/>
              </a:ext>
            </a:extLst>
          </p:cNvPr>
          <p:cNvSpPr txBox="1"/>
          <p:nvPr/>
        </p:nvSpPr>
        <p:spPr>
          <a:xfrm>
            <a:off x="838200" y="2768815"/>
            <a:ext cx="2528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array[10]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[0] = 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[1] = 3,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[3] = 7,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[2] =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F45FB-52E2-480F-947A-C52C2513AE66}"/>
              </a:ext>
            </a:extLst>
          </p:cNvPr>
          <p:cNvSpPr txBox="1"/>
          <p:nvPr/>
        </p:nvSpPr>
        <p:spPr>
          <a:xfrm>
            <a:off x="3458151" y="2978437"/>
            <a:ext cx="613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Initializers need not be in order.</a:t>
            </a:r>
          </a:p>
          <a:p>
            <a:r>
              <a:rPr lang="en-US" dirty="0"/>
              <a:t>Any elements with missing initializers always get zero-initialized.</a:t>
            </a:r>
          </a:p>
        </p:txBody>
      </p:sp>
    </p:spTree>
    <p:extLst>
      <p:ext uri="{BB962C8B-B14F-4D97-AF65-F5344CB8AC3E}">
        <p14:creationId xmlns:p14="http://schemas.microsoft.com/office/powerpoint/2010/main" val="257580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1C2A-6A16-4D13-B311-7E3B568D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C++…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FBC7-D34A-4425-8EFC-979EB2B7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different initialization syntaxes that can be used, each with its own special features and rules.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C-style initialization (see previous slides). Note that designated initializers are </a:t>
            </a:r>
            <a:r>
              <a:rPr lang="en-US" b="1" dirty="0"/>
              <a:t>not</a:t>
            </a:r>
            <a:r>
              <a:rPr lang="en-US" dirty="0"/>
              <a:t> part of C++ until C++ 2020.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Function-like initialization. This syntax is necessary for dealing with constructors taking multiple parameters.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Uniform initialization syntax. Starting with C++ 2011, this syntax unifies C-style initialization, constructor parameters, and initialization lists into a single, unified syntax.</a:t>
            </a:r>
          </a:p>
        </p:txBody>
      </p:sp>
    </p:spTree>
    <p:extLst>
      <p:ext uri="{BB962C8B-B14F-4D97-AF65-F5344CB8AC3E}">
        <p14:creationId xmlns:p14="http://schemas.microsoft.com/office/powerpoint/2010/main" val="375964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E580-02E3-4CBE-970D-AAB9A44B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Complicated?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6437-2AF4-4552-97EA-12FA3DEF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C++’s advanced features create situations where the C-style initialization syntax just isn’t good enough.</a:t>
            </a:r>
          </a:p>
          <a:p>
            <a:r>
              <a:rPr lang="en-US" dirty="0"/>
              <a:t>C++ 1998 added the function-like syntax to address some of the issues, but some issues remained.</a:t>
            </a:r>
          </a:p>
          <a:p>
            <a:r>
              <a:rPr lang="en-US" dirty="0"/>
              <a:t>C++ 2011 added the uniform syntax to address the remaining issues.</a:t>
            </a:r>
          </a:p>
          <a:p>
            <a:r>
              <a:rPr lang="en-US" dirty="0"/>
              <a:t>A school of thought says, therefore, that in modern C++ code, you should use the uniform syntax for </a:t>
            </a:r>
            <a:r>
              <a:rPr lang="en-US" b="1" dirty="0"/>
              <a:t>all</a:t>
            </a:r>
            <a:r>
              <a:rPr lang="en-US" dirty="0"/>
              <a:t> initializations.</a:t>
            </a:r>
          </a:p>
          <a:p>
            <a:pPr lvl="1"/>
            <a:r>
              <a:rPr lang="en-US" dirty="0"/>
              <a:t>But that turns out not to work 100%. There are some ambiguities, there is C compatibility, and sometimes the older syntaxes just look more natural.</a:t>
            </a:r>
          </a:p>
          <a:p>
            <a:pPr lvl="1"/>
            <a:r>
              <a:rPr lang="en-US" dirty="0"/>
              <a:t>Thus, </a:t>
            </a:r>
            <a:r>
              <a:rPr lang="en-US" i="1" dirty="0"/>
              <a:t>none of the syntaxes are deprecated</a:t>
            </a:r>
            <a:r>
              <a:rPr lang="en-US" dirty="0"/>
              <a:t>. </a:t>
            </a:r>
            <a:r>
              <a:rPr lang="en-US" u="sng" dirty="0"/>
              <a:t>You should be familiar with all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40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7ED4-9F88-4C42-AC97-188879F5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Function-Like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2330-9BF2-4B70-9A2C-C7E54576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it looks: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called “function-like” because it looks sort-of like calling a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65ACB-F3D2-4355-9E4A-9BECF920FF6A}"/>
              </a:ext>
            </a:extLst>
          </p:cNvPr>
          <p:cNvSpPr txBox="1"/>
          <p:nvPr/>
        </p:nvSpPr>
        <p:spPr>
          <a:xfrm>
            <a:off x="925353" y="2488675"/>
            <a:ext cx="10341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  // Traditional (C-style) initialization.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y( 42 );  // The same, but using function-like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336490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2442</Words>
  <Application>Microsoft Macintosh PowerPoint</Application>
  <PresentationFormat>Widescreen</PresentationFormat>
  <Paragraphs>255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C++ Initialization Syntax</vt:lpstr>
      <vt:lpstr>Let’s Talk about C</vt:lpstr>
      <vt:lpstr>C Array Initialization</vt:lpstr>
      <vt:lpstr>C Structure Initialization</vt:lpstr>
      <vt:lpstr>Designated Initializers</vt:lpstr>
      <vt:lpstr>Designated Initializers for Arrays</vt:lpstr>
      <vt:lpstr>Now C++…</vt:lpstr>
      <vt:lpstr>Why So Complicated?</vt:lpstr>
      <vt:lpstr>Function-Like Initialization</vt:lpstr>
      <vt:lpstr>Ambiguous?</vt:lpstr>
      <vt:lpstr>What’s the Point?</vt:lpstr>
      <vt:lpstr>With Dynamic Allocation</vt:lpstr>
      <vt:lpstr>Explicit Constructor Call</vt:lpstr>
      <vt:lpstr>Using an Explicit Constructor Call, Part 1</vt:lpstr>
      <vt:lpstr>Using an Explicit Constructor Call, Part 2</vt:lpstr>
      <vt:lpstr>Temporaries?</vt:lpstr>
      <vt:lpstr>Seems Complicated</vt:lpstr>
      <vt:lpstr>Copy Initialization</vt:lpstr>
      <vt:lpstr>Implicit Type Conversion</vt:lpstr>
      <vt:lpstr>Implicit Type Conversion (and by the way…)</vt:lpstr>
      <vt:lpstr>Where We Are</vt:lpstr>
      <vt:lpstr>C++ 2011 Initializer List Constructors</vt:lpstr>
      <vt:lpstr>There’s More!</vt:lpstr>
      <vt:lpstr>And Still More!</vt:lpstr>
      <vt:lpstr>The Uniform Syntax</vt:lpstr>
      <vt:lpstr>The Uniform Syntax in Action</vt:lpstr>
      <vt:lpstr>But There is This</vt:lpstr>
      <vt:lpstr>Type Safety and the Uniform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Initialization</dc:title>
  <dc:creator>Chapin, Peter</dc:creator>
  <cp:lastModifiedBy>Peter Chapin</cp:lastModifiedBy>
  <cp:revision>29</cp:revision>
  <dcterms:created xsi:type="dcterms:W3CDTF">2023-07-24T16:48:11Z</dcterms:created>
  <dcterms:modified xsi:type="dcterms:W3CDTF">2023-09-14T13:55:16Z</dcterms:modified>
</cp:coreProperties>
</file>