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72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53"/>
  </p:normalViewPr>
  <p:slideViewPr>
    <p:cSldViewPr snapToGrid="0">
      <p:cViewPr varScale="1">
        <p:scale>
          <a:sx n="118" d="100"/>
          <a:sy n="118" d="100"/>
        </p:scale>
        <p:origin x="6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05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4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7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9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64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85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9/18/23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42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67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9/18/23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33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7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9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128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525C7-B2AB-D45E-A2A2-118F7E3B2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A26923-79D2-F04C-8EC2-964E1100F3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CIS-3012, C++ Programming</a:t>
            </a:r>
          </a:p>
          <a:p>
            <a:r>
              <a:rPr lang="en-US" dirty="0"/>
              <a:t>Vermont State University</a:t>
            </a:r>
          </a:p>
          <a:p>
            <a:r>
              <a:rPr lang="en-US" dirty="0"/>
              <a:t>Peter Chapin</a:t>
            </a:r>
          </a:p>
        </p:txBody>
      </p:sp>
    </p:spTree>
    <p:extLst>
      <p:ext uri="{BB962C8B-B14F-4D97-AF65-F5344CB8AC3E}">
        <p14:creationId xmlns:p14="http://schemas.microsoft.com/office/powerpoint/2010/main" val="2941697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63CD5-89CA-126A-C521-0A018210F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Conversions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19383-03AB-DCD4-3864-F89FF753C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C++ compiler will convert between certain types implicitly</a:t>
            </a:r>
          </a:p>
          <a:p>
            <a:pPr lvl="1"/>
            <a:r>
              <a:rPr lang="en-US" dirty="0"/>
              <a:t>There is a school of thought that says all implicit conversions are bad for you</a:t>
            </a:r>
          </a:p>
          <a:p>
            <a:pPr lvl="1"/>
            <a:r>
              <a:rPr lang="en-US" dirty="0"/>
              <a:t>… but many are convenient and completely safe</a:t>
            </a:r>
          </a:p>
          <a:p>
            <a:r>
              <a:rPr lang="en-US" dirty="0"/>
              <a:t>Integer promotions</a:t>
            </a:r>
          </a:p>
          <a:p>
            <a:r>
              <a:rPr lang="en-US" dirty="0"/>
              <a:t>Arithmetic conversions</a:t>
            </a:r>
          </a:p>
          <a:p>
            <a:r>
              <a:rPr lang="en-US" dirty="0"/>
              <a:t>Signed/Unsigned conversions</a:t>
            </a:r>
          </a:p>
          <a:p>
            <a:r>
              <a:rPr lang="en-US" dirty="0"/>
              <a:t>User-defined conversions</a:t>
            </a:r>
          </a:p>
        </p:txBody>
      </p:sp>
    </p:spTree>
    <p:extLst>
      <p:ext uri="{BB962C8B-B14F-4D97-AF65-F5344CB8AC3E}">
        <p14:creationId xmlns:p14="http://schemas.microsoft.com/office/powerpoint/2010/main" val="2185617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8029B-B4F6-0241-E1BB-B4E0AA189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Promotions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58F7B-5835-1B1B-3698-2BC04F003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 promotions are implicit conversions from a narrow integer to a wider integer. They are completely safe.</a:t>
            </a:r>
          </a:p>
          <a:p>
            <a:pPr lvl="1"/>
            <a:r>
              <a:rPr lang="en-US" b="1" dirty="0"/>
              <a:t>short</a:t>
            </a:r>
            <a:r>
              <a:rPr lang="en-US" dirty="0"/>
              <a:t> → </a:t>
            </a:r>
            <a:r>
              <a:rPr lang="en-US" b="1" dirty="0"/>
              <a:t>int</a:t>
            </a:r>
          </a:p>
          <a:p>
            <a:pPr lvl="1"/>
            <a:r>
              <a:rPr lang="en-US" b="1" dirty="0"/>
              <a:t>int</a:t>
            </a:r>
            <a:r>
              <a:rPr lang="en-US" dirty="0"/>
              <a:t> → </a:t>
            </a:r>
            <a:r>
              <a:rPr lang="en-US" b="1" dirty="0"/>
              <a:t>long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FE5AAB-5BB9-08DB-7D80-F251F1C391CC}"/>
              </a:ext>
            </a:extLst>
          </p:cNvPr>
          <p:cNvSpPr txBox="1"/>
          <p:nvPr/>
        </p:nvSpPr>
        <p:spPr>
          <a:xfrm>
            <a:off x="938178" y="4169228"/>
            <a:ext cx="10315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count_special_things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std::vector&lt;Thing&gt; &amp;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Thing &amp;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a_thing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count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count_special_things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some_vector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some_thing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DDD421-1BCA-3183-03E4-B673857204EE}"/>
              </a:ext>
            </a:extLst>
          </p:cNvPr>
          <p:cNvSpPr txBox="1"/>
          <p:nvPr/>
        </p:nvSpPr>
        <p:spPr>
          <a:xfrm>
            <a:off x="3276600" y="5388570"/>
            <a:ext cx="46919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Implicit conversion from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/>
              <a:t> to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dirty="0"/>
              <a:t>.</a:t>
            </a:r>
          </a:p>
          <a:p>
            <a:r>
              <a:rPr lang="en-US" dirty="0"/>
              <a:t>No possible loss of information on any platform.</a:t>
            </a:r>
          </a:p>
          <a:p>
            <a:r>
              <a:rPr lang="en-US" dirty="0"/>
              <a:t>No compiler warning.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09EB93-9F00-08AA-2155-C1F06F3982FC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2645229" y="5092558"/>
            <a:ext cx="631371" cy="757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929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022F8-E1B8-FC6F-5719-1007CF0AE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Conversions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60A60-D61F-FAED-7DB6-EA5ADAC6C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Includes Integer promotions, but also </a:t>
            </a:r>
            <a:r>
              <a:rPr lang="en-US" i="1" dirty="0"/>
              <a:t>unsafe</a:t>
            </a:r>
            <a:r>
              <a:rPr lang="en-US" dirty="0"/>
              <a:t> conversions</a:t>
            </a:r>
          </a:p>
          <a:p>
            <a:pPr lvl="1"/>
            <a:r>
              <a:rPr lang="en-US" b="1" dirty="0"/>
              <a:t>long</a:t>
            </a:r>
            <a:r>
              <a:rPr lang="en-US" dirty="0"/>
              <a:t> → </a:t>
            </a:r>
            <a:r>
              <a:rPr lang="en-US" b="1" dirty="0"/>
              <a:t>int</a:t>
            </a:r>
          </a:p>
          <a:p>
            <a:pPr lvl="1"/>
            <a:r>
              <a:rPr lang="en-US" b="1" dirty="0"/>
              <a:t>int</a:t>
            </a:r>
            <a:r>
              <a:rPr lang="en-US" dirty="0"/>
              <a:t> → </a:t>
            </a:r>
            <a:r>
              <a:rPr lang="en-US" b="1" dirty="0"/>
              <a:t>short</a:t>
            </a:r>
            <a:endParaRPr lang="en-US" dirty="0"/>
          </a:p>
          <a:p>
            <a:pPr lvl="1"/>
            <a:r>
              <a:rPr lang="en-US" b="1" dirty="0"/>
              <a:t>unsigned int</a:t>
            </a:r>
            <a:r>
              <a:rPr lang="en-US" dirty="0"/>
              <a:t> → </a:t>
            </a:r>
            <a:r>
              <a:rPr lang="en-US" b="1" dirty="0"/>
              <a:t>int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4D1C75-B89D-31EE-B051-31F88867A617}"/>
              </a:ext>
            </a:extLst>
          </p:cNvPr>
          <p:cNvSpPr txBox="1"/>
          <p:nvPr/>
        </p:nvSpPr>
        <p:spPr>
          <a:xfrm>
            <a:off x="938178" y="4201885"/>
            <a:ext cx="10315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count_special_things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std::vector&lt;Thing&gt; &amp;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Thing &amp;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a_thing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count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count_special_things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some_vector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some_thing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A407DE-5F80-D992-DAA4-8B1E933E39D9}"/>
              </a:ext>
            </a:extLst>
          </p:cNvPr>
          <p:cNvSpPr txBox="1"/>
          <p:nvPr/>
        </p:nvSpPr>
        <p:spPr>
          <a:xfrm>
            <a:off x="3276600" y="5388570"/>
            <a:ext cx="7356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Implicit conversion from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/>
              <a:t> to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en-US" dirty="0"/>
              <a:t>.</a:t>
            </a:r>
          </a:p>
          <a:p>
            <a:r>
              <a:rPr lang="en-US" dirty="0"/>
              <a:t>Possible loss of information on some platforms.</a:t>
            </a:r>
          </a:p>
          <a:p>
            <a:r>
              <a:rPr lang="en-US" dirty="0"/>
              <a:t>Compiler warning possible (likely on platforms that actually experience loss).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48ECFA-D032-0F4E-9210-1C49E20D3EC4}"/>
              </a:ext>
            </a:extLst>
          </p:cNvPr>
          <p:cNvCxnSpPr>
            <a:cxnSpLocks/>
          </p:cNvCxnSpPr>
          <p:nvPr/>
        </p:nvCxnSpPr>
        <p:spPr>
          <a:xfrm flipH="1" flipV="1">
            <a:off x="2688771" y="5125215"/>
            <a:ext cx="587829" cy="725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365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CFFEB-FCF5-9DF9-524C-E45FFB3ED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Conversions in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FD1E5-6F06-1A59-7A64-F25538F70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When types are mixed, the narrow type is promoted to the wider type</a:t>
            </a:r>
          </a:p>
          <a:p>
            <a:pPr lvl="1"/>
            <a:r>
              <a:rPr lang="en-US" dirty="0"/>
              <a:t>The full rules are more complicated, but the statement above is the idea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D86A53-0736-5867-F442-32D560AFB464}"/>
              </a:ext>
            </a:extLst>
          </p:cNvPr>
          <p:cNvSpPr txBox="1"/>
          <p:nvPr/>
        </p:nvSpPr>
        <p:spPr>
          <a:xfrm>
            <a:off x="838200" y="2841171"/>
            <a:ext cx="1145538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 = 42;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y = 84;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z = 3.14159;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= x + y;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// x is promoted to long, the addition is done as long.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// The resulting long is converted (with possible loss) back to int for the assignment.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z = x + y;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// x is promoted to long, the addition is done as long.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// The resulting long is converted to double for the assignment.</a:t>
            </a:r>
          </a:p>
        </p:txBody>
      </p:sp>
    </p:spTree>
    <p:extLst>
      <p:ext uri="{BB962C8B-B14F-4D97-AF65-F5344CB8AC3E}">
        <p14:creationId xmlns:p14="http://schemas.microsoft.com/office/powerpoint/2010/main" val="1462706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4AF3B-8DB5-1A00-025C-AEFAD1453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Signed/Unsigned Conversions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F673F-7F18-63CA-E2CA-65197A379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int and unsigned int…</a:t>
            </a:r>
          </a:p>
          <a:p>
            <a:pPr lvl="1"/>
            <a:r>
              <a:rPr lang="en-US" dirty="0"/>
              <a:t>The standard requires they have the same number of bits</a:t>
            </a:r>
          </a:p>
          <a:p>
            <a:pPr lvl="1"/>
            <a:r>
              <a:rPr lang="en-US" dirty="0"/>
              <a:t>BUT… they have overlapping ranges</a:t>
            </a:r>
          </a:p>
          <a:p>
            <a:pPr lvl="1"/>
            <a:r>
              <a:rPr lang="en-US" u="sng" dirty="0"/>
              <a:t>Conversion in either direction is unsafe</a:t>
            </a:r>
          </a:p>
          <a:p>
            <a:pPr lvl="1"/>
            <a:r>
              <a:rPr lang="en-US" i="1" dirty="0"/>
              <a:t>Avoid mixing signed and unsigned types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Fix any compiler warnings that arise from doing so</a:t>
            </a:r>
          </a:p>
          <a:p>
            <a:pPr lvl="2"/>
            <a:r>
              <a:rPr lang="en-US" dirty="0"/>
              <a:t>Many bugs arise from such mixing</a:t>
            </a:r>
          </a:p>
        </p:txBody>
      </p:sp>
    </p:spTree>
    <p:extLst>
      <p:ext uri="{BB962C8B-B14F-4D97-AF65-F5344CB8AC3E}">
        <p14:creationId xmlns:p14="http://schemas.microsoft.com/office/powerpoint/2010/main" val="2766257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94033-6202-50C2-2D4C-60AB85092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type alias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99F21-CB92-2089-2D94-F3D3A08CE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(and C++) define a type alias in various headers: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It is an </a:t>
            </a:r>
            <a:r>
              <a:rPr lang="en-US" u="sng" dirty="0"/>
              <a:t>unsigned integral type</a:t>
            </a:r>
            <a:r>
              <a:rPr lang="en-US" dirty="0"/>
              <a:t> suitable for measuring the size of objects in memory</a:t>
            </a:r>
          </a:p>
          <a:p>
            <a:pPr lvl="1"/>
            <a:r>
              <a:rPr lang="en-US" dirty="0"/>
              <a:t>On 64-bit systems it is usually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unsigned long</a:t>
            </a:r>
            <a:r>
              <a:rPr lang="en-US" dirty="0"/>
              <a:t>. On 16-bit systems it is usually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unsigned int</a:t>
            </a:r>
            <a:r>
              <a:rPr lang="en-US" dirty="0"/>
              <a:t>. </a:t>
            </a:r>
            <a:r>
              <a:rPr lang="en-US" i="1" dirty="0"/>
              <a:t>You should always use 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i="1" dirty="0"/>
              <a:t> where it is appropriate</a:t>
            </a:r>
            <a:r>
              <a:rPr lang="en-US" dirty="0"/>
              <a:t> (for portability, don’t try to use the underlying type directly)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DD3293-7CC2-590A-1DB0-6B44BD6CA695}"/>
              </a:ext>
            </a:extLst>
          </p:cNvPr>
          <p:cNvSpPr txBox="1"/>
          <p:nvPr/>
        </p:nvSpPr>
        <p:spPr>
          <a:xfrm>
            <a:off x="2141231" y="4147458"/>
            <a:ext cx="79095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 // C++’s version of C’s header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string.h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length = std::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s 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8539BA-73E1-2BFC-5D7B-1E653FE5E0B0}"/>
              </a:ext>
            </a:extLst>
          </p:cNvPr>
          <p:cNvSpPr txBox="1"/>
          <p:nvPr/>
        </p:nvSpPr>
        <p:spPr>
          <a:xfrm>
            <a:off x="4561114" y="5205725"/>
            <a:ext cx="6259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Warning: Mixing signed and unsigned types!</a:t>
            </a:r>
          </a:p>
          <a:p>
            <a:r>
              <a:rPr lang="en-US" dirty="0"/>
              <a:t>Warning: Possible loss of precision (64-bit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dirty="0"/>
              <a:t> vs 32-bit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/>
              <a:t>)</a:t>
            </a:r>
          </a:p>
          <a:p>
            <a:r>
              <a:rPr lang="en-US" i="1" u="sng" dirty="0"/>
              <a:t>Fix warnings like these!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592D654-A790-32FA-681F-4C2FCFA6D605}"/>
              </a:ext>
            </a:extLst>
          </p:cNvPr>
          <p:cNvCxnSpPr/>
          <p:nvPr/>
        </p:nvCxnSpPr>
        <p:spPr>
          <a:xfrm flipH="1" flipV="1">
            <a:off x="3799114" y="5070788"/>
            <a:ext cx="762000" cy="59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635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2C0FB-AB09-9402-BC99-C93EC02C6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7385-777B-4D0A-165F-39ACEDDAB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does C allow unsafe implicit conversions?</a:t>
            </a:r>
          </a:p>
          <a:p>
            <a:pPr lvl="1"/>
            <a:r>
              <a:rPr lang="en-US" dirty="0"/>
              <a:t>C++ does it for C compatibility… except when the uniform initialization syntax is used… C compatibility isn’t an issue in that situation.</a:t>
            </a:r>
          </a:p>
          <a:p>
            <a:r>
              <a:rPr lang="en-US" dirty="0"/>
              <a:t>Good question!</a:t>
            </a:r>
          </a:p>
          <a:p>
            <a:pPr lvl="1"/>
            <a:r>
              <a:rPr lang="en-US" dirty="0"/>
              <a:t>Probably a “mistake” in the design of C.</a:t>
            </a:r>
          </a:p>
          <a:p>
            <a:pPr lvl="1"/>
            <a:r>
              <a:rPr lang="en-US" dirty="0"/>
              <a:t>Many, many bugs and security problems arise because of this. The language should never have allowed it.</a:t>
            </a:r>
          </a:p>
          <a:p>
            <a:pPr lvl="1"/>
            <a:r>
              <a:rPr lang="en-US" dirty="0"/>
              <a:t>Modern C (and C++) compilers </a:t>
            </a:r>
            <a:r>
              <a:rPr lang="en-US" u="sng" dirty="0"/>
              <a:t>produce warnings</a:t>
            </a:r>
            <a:r>
              <a:rPr lang="en-US" dirty="0"/>
              <a:t> for most unsafe conversions… if you ask for them.</a:t>
            </a:r>
          </a:p>
          <a:p>
            <a:pPr lvl="1"/>
            <a:r>
              <a:rPr lang="en-US" i="1" dirty="0"/>
              <a:t>Always use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–Wall</a:t>
            </a:r>
            <a:r>
              <a:rPr lang="en-US" i="1" dirty="0"/>
              <a:t> when compiling with g++! </a:t>
            </a:r>
            <a:r>
              <a:rPr lang="en-US" i="1" u="sng" dirty="0"/>
              <a:t>Treat warnings as errors!</a:t>
            </a:r>
          </a:p>
        </p:txBody>
      </p:sp>
    </p:spTree>
    <p:extLst>
      <p:ext uri="{BB962C8B-B14F-4D97-AF65-F5344CB8AC3E}">
        <p14:creationId xmlns:p14="http://schemas.microsoft.com/office/powerpoint/2010/main" val="2703835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DD953-F8EA-8A98-9A63-8539A2AE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Conversions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4463C-2040-7329-B446-10BDDC80F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don’t like implicit conversions, you will hate this…</a:t>
            </a:r>
          </a:p>
          <a:p>
            <a:r>
              <a:rPr lang="en-US" dirty="0"/>
              <a:t>C++ allows you to define implicit conversions for your classes</a:t>
            </a:r>
          </a:p>
          <a:p>
            <a:r>
              <a:rPr lang="en-US" dirty="0"/>
              <a:t>There are two directions:</a:t>
            </a:r>
          </a:p>
          <a:p>
            <a:pPr lvl="1"/>
            <a:r>
              <a:rPr lang="en-US" dirty="0"/>
              <a:t>Implicitly converting something to your class type</a:t>
            </a:r>
          </a:p>
          <a:p>
            <a:pPr lvl="1"/>
            <a:r>
              <a:rPr lang="en-US" dirty="0"/>
              <a:t>Implicitly converting an instance of your class to something else</a:t>
            </a:r>
          </a:p>
          <a:p>
            <a:r>
              <a:rPr lang="en-US" dirty="0"/>
              <a:t>The two directions are handled a little differently</a:t>
            </a:r>
          </a:p>
        </p:txBody>
      </p:sp>
    </p:spTree>
    <p:extLst>
      <p:ext uri="{BB962C8B-B14F-4D97-AF65-F5344CB8AC3E}">
        <p14:creationId xmlns:p14="http://schemas.microsoft.com/office/powerpoint/2010/main" val="3651769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C177-A276-409F-D565-A5EA6BFCE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w/ One 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5F7EE-234A-AC7D-A283-2D58EA194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Unless marked as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explicit</a:t>
            </a:r>
            <a:r>
              <a:rPr lang="en-US" dirty="0"/>
              <a:t>, </a:t>
            </a:r>
            <a:r>
              <a:rPr lang="en-US" i="1" dirty="0"/>
              <a:t>constructors that can be called with one argument are taken as an implicit conversion from the type of the argument to the type of the class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7E2DD7-10DF-4561-44C2-2B3B3CA27C25}"/>
              </a:ext>
            </a:extLst>
          </p:cNvPr>
          <p:cNvSpPr txBox="1"/>
          <p:nvPr/>
        </p:nvSpPr>
        <p:spPr>
          <a:xfrm>
            <a:off x="1349828" y="3429000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std::string s = “Hello, World”;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EB661A-5787-2F43-4FFF-F550ABA3AA7F}"/>
              </a:ext>
            </a:extLst>
          </p:cNvPr>
          <p:cNvSpPr txBox="1"/>
          <p:nvPr/>
        </p:nvSpPr>
        <p:spPr>
          <a:xfrm>
            <a:off x="5889171" y="3429000"/>
            <a:ext cx="401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 literals have type: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const char 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BA5734-FD44-4BED-7A44-D48FFA7BBBCC}"/>
              </a:ext>
            </a:extLst>
          </p:cNvPr>
          <p:cNvSpPr txBox="1"/>
          <p:nvPr/>
        </p:nvSpPr>
        <p:spPr>
          <a:xfrm>
            <a:off x="3973004" y="4055319"/>
            <a:ext cx="784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is a constructor for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std::string</a:t>
            </a:r>
            <a:r>
              <a:rPr lang="en-US" dirty="0"/>
              <a:t> that takes 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const char * </a:t>
            </a:r>
            <a:r>
              <a:rPr lang="en-US" dirty="0"/>
              <a:t>parameter.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2816B1-815D-C520-4D72-7268F97EEC0C}"/>
              </a:ext>
            </a:extLst>
          </p:cNvPr>
          <p:cNvSpPr txBox="1"/>
          <p:nvPr/>
        </p:nvSpPr>
        <p:spPr>
          <a:xfrm>
            <a:off x="3633638" y="4681638"/>
            <a:ext cx="67786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Compiler uses that constructor to create 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std::string</a:t>
            </a:r>
            <a:r>
              <a:rPr lang="en-US" dirty="0"/>
              <a:t> temporary…</a:t>
            </a:r>
          </a:p>
          <a:p>
            <a:r>
              <a:rPr lang="en-US" dirty="0"/>
              <a:t>… and then initializes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/>
              <a:t> from that temporary.</a:t>
            </a:r>
          </a:p>
          <a:p>
            <a:endParaRPr lang="en-US" dirty="0"/>
          </a:p>
          <a:p>
            <a:r>
              <a:rPr lang="en-US" dirty="0"/>
              <a:t>In this case, the temporary can be (and most likely is) optimized away.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028EAE-2A54-6A11-54C2-FEAD760C5C05}"/>
              </a:ext>
            </a:extLst>
          </p:cNvPr>
          <p:cNvCxnSpPr>
            <a:stCxn id="6" idx="1"/>
          </p:cNvCxnSpPr>
          <p:nvPr/>
        </p:nvCxnSpPr>
        <p:spPr>
          <a:xfrm flipH="1">
            <a:off x="5323114" y="3613666"/>
            <a:ext cx="566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D5BA0BA-A536-0E2D-C943-DD4E44E00BE4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3069771" y="3798332"/>
            <a:ext cx="563867" cy="1483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684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1A3FC-4C27-233B-8496-B0C634BFB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(more typical?)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AB4F2-3E90-1892-BF18-5C7347949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shows the implicit conversion being used with an argument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CAD7E7-42A9-2CF4-CFCE-4B13AC79A63A}"/>
              </a:ext>
            </a:extLst>
          </p:cNvPr>
          <p:cNvSpPr txBox="1"/>
          <p:nvPr/>
        </p:nvSpPr>
        <p:spPr>
          <a:xfrm>
            <a:off x="1415143" y="2590801"/>
            <a:ext cx="6896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process_string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std::string &amp;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process_me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process_string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“Hello, World” 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C642F9-E87F-61B2-7BD4-4D5E77776AEE}"/>
              </a:ext>
            </a:extLst>
          </p:cNvPr>
          <p:cNvSpPr txBox="1"/>
          <p:nvPr/>
        </p:nvSpPr>
        <p:spPr>
          <a:xfrm>
            <a:off x="1694763" y="4279307"/>
            <a:ext cx="88024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Here the compiler uses the single parameter constructor taking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const char *</a:t>
            </a:r>
            <a:r>
              <a:rPr lang="en-US" dirty="0"/>
              <a:t> to create</a:t>
            </a:r>
          </a:p>
          <a:p>
            <a:pPr algn="ctr"/>
            <a:r>
              <a:rPr lang="en-US" dirty="0"/>
              <a:t>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std::string</a:t>
            </a:r>
            <a:r>
              <a:rPr lang="en-US" dirty="0"/>
              <a:t> temporary for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process_string</a:t>
            </a:r>
            <a:r>
              <a:rPr lang="en-US" dirty="0"/>
              <a:t>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Notice this only works because the parameter of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process_string</a:t>
            </a:r>
            <a:r>
              <a:rPr lang="en-US" dirty="0"/>
              <a:t> is a reference to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/>
              <a:t>.</a:t>
            </a:r>
          </a:p>
          <a:p>
            <a:pPr algn="ctr"/>
            <a:r>
              <a:rPr lang="en-US" dirty="0"/>
              <a:t>Otherwise, the compiler won’t bind that reference to a temporary.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AFF770-0470-AC10-C1B7-F6620CF76776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H="1" flipV="1">
            <a:off x="4863363" y="3514131"/>
            <a:ext cx="1232637" cy="765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385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CA913-F8FF-56E2-AD40-94BCC26BA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C-Style Type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B7DF4-EBF1-8AF0-6D48-3BEA6E6F2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C, use this syntax to explicitly request the conversion of one type to another: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The target type in parenthesis goes in front of what is to be converted.</a:t>
            </a:r>
          </a:p>
          <a:p>
            <a:r>
              <a:rPr lang="en-US" dirty="0"/>
              <a:t>The C-style cast operator is available in C++ for C compatibility…</a:t>
            </a:r>
          </a:p>
          <a:p>
            <a:pPr lvl="1"/>
            <a:r>
              <a:rPr lang="en-US" dirty="0"/>
              <a:t>… but C++ has other, better ways to express type conversions.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5B00B2-CCCF-262A-4E0C-92D37D929DAA}"/>
              </a:ext>
            </a:extLst>
          </p:cNvPr>
          <p:cNvSpPr txBox="1"/>
          <p:nvPr/>
        </p:nvSpPr>
        <p:spPr>
          <a:xfrm>
            <a:off x="1273629" y="2873828"/>
            <a:ext cx="5756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long x = 42L;    // ‘L’ suffix means “long.”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int y = (int)x;  // A type “cast.”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084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0DC60-FDF9-B1B2-D4C5-50796FCF9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EF69D-7F27-3A43-5EF2-7AA9077EE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implicitly convert a class instance to some other type, use conversion operators: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A2F888-0729-C027-F215-A65D3AE262B2}"/>
              </a:ext>
            </a:extLst>
          </p:cNvPr>
          <p:cNvSpPr txBox="1"/>
          <p:nvPr/>
        </p:nvSpPr>
        <p:spPr>
          <a:xfrm>
            <a:off x="1484099" y="3262630"/>
            <a:ext cx="38571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BigFloat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// …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)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8B4FC4-0D59-08AC-AB77-12D16425DD53}"/>
              </a:ext>
            </a:extLst>
          </p:cNvPr>
          <p:cNvSpPr txBox="1"/>
          <p:nvPr/>
        </p:nvSpPr>
        <p:spPr>
          <a:xfrm>
            <a:off x="5987144" y="2847132"/>
            <a:ext cx="44903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BigFloat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)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// Do what must be done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3336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1799E-FBDB-F8D4-BC30-2A4389131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We Can Do…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79C16-C1CC-106F-85F5-CD1037B15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class </a:t>
            </a:r>
            <a:r>
              <a:rPr lang="en-US" dirty="0" err="1"/>
              <a:t>BigFloat</a:t>
            </a:r>
            <a:r>
              <a:rPr lang="en-US" dirty="0"/>
              <a:t> is an infinite precision floating point type.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63C9E3-8273-8CC2-0AE3-82978A8039FF}"/>
              </a:ext>
            </a:extLst>
          </p:cNvPr>
          <p:cNvSpPr txBox="1"/>
          <p:nvPr/>
        </p:nvSpPr>
        <p:spPr>
          <a:xfrm>
            <a:off x="838200" y="2708632"/>
            <a:ext cx="1018900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BigFloat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pi{ “3.14159 26535 89793 23846 26433 </a:t>
            </a:r>
            <a:r>
              <a:rPr lang="en-US" b="0" i="0" dirty="0">
                <a:solidFill>
                  <a:srgbClr val="44474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83279 50288 41971 69399 37510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 };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// I assume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BigFloat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has a constructor that can handle the string above.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approximate_pi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pi;   // Calls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BigFloat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::operator double( 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// No warning about precision loss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// Compiler doesn’t know what the conversion does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process_number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process_me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process_number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pi );         // Calls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BigFloat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::operator double( 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// Again, no warning about precision loss</a:t>
            </a:r>
          </a:p>
        </p:txBody>
      </p:sp>
    </p:spTree>
    <p:extLst>
      <p:ext uri="{BB962C8B-B14F-4D97-AF65-F5344CB8AC3E}">
        <p14:creationId xmlns:p14="http://schemas.microsoft.com/office/powerpoint/2010/main" val="1351380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81CD4-0F85-E056-026A-62DD6FDAB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with Type Casts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CB08-ECF5-AB2B-93DD-5210F4C0C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C-Style type casts are a free-for-all:</a:t>
            </a:r>
          </a:p>
          <a:p>
            <a:pPr lvl="1"/>
            <a:r>
              <a:rPr lang="en-US" dirty="0"/>
              <a:t>Can be used to do </a:t>
            </a:r>
            <a:r>
              <a:rPr lang="en-US" i="1" dirty="0"/>
              <a:t>safe</a:t>
            </a:r>
            <a:r>
              <a:rPr lang="en-US" dirty="0"/>
              <a:t> casts that are well-defined and well-behaved</a:t>
            </a:r>
          </a:p>
          <a:p>
            <a:pPr lvl="1"/>
            <a:r>
              <a:rPr lang="en-US" dirty="0"/>
              <a:t>Can be used to do </a:t>
            </a:r>
            <a:r>
              <a:rPr lang="en-US" i="1" dirty="0"/>
              <a:t>unsafe</a:t>
            </a:r>
            <a:r>
              <a:rPr lang="en-US" dirty="0"/>
              <a:t> casts that are extremely system-dependent or undefined</a:t>
            </a:r>
          </a:p>
          <a:p>
            <a:pPr lvl="1"/>
            <a:r>
              <a:rPr lang="en-US" dirty="0"/>
              <a:t>Can be used to </a:t>
            </a:r>
            <a:r>
              <a:rPr lang="en-US" i="1" dirty="0"/>
              <a:t>cast away const</a:t>
            </a:r>
            <a:r>
              <a:rPr lang="en-US" dirty="0"/>
              <a:t> (i.e., remove constant-ness from objects and pointers)</a:t>
            </a:r>
          </a:p>
          <a:p>
            <a:r>
              <a:rPr lang="en-US" dirty="0"/>
              <a:t>This cast is well-defined:</a:t>
            </a:r>
            <a:br>
              <a:rPr lang="en-US" dirty="0"/>
            </a:br>
            <a:r>
              <a:rPr lang="en-US" sz="1600" dirty="0"/>
              <a:t> </a:t>
            </a:r>
            <a:br>
              <a:rPr lang="en-US" dirty="0"/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double pi = 3.14159;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approximate_pi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(int)pi;  // Converts to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592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9A692-B372-1D87-1CEC-0C7CD6701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Strange C-Style Casts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AF26E-46B2-768B-6C9C-C4FC51376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these do?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>
                <a:cs typeface="Consolas" panose="020B0609020204030204" pitchFamily="49" charset="0"/>
              </a:rPr>
              <a:t>The second example is a normal thing to do in C programs.</a:t>
            </a:r>
          </a:p>
          <a:p>
            <a:r>
              <a:rPr lang="en-US" dirty="0">
                <a:cs typeface="Consolas" panose="020B0609020204030204" pitchFamily="49" charset="0"/>
              </a:rPr>
              <a:t>The first example is just broken on machines with 32-bit integers (why?)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4B7C76-BFB9-B151-FB14-C293881F67FD}"/>
              </a:ext>
            </a:extLst>
          </p:cNvPr>
          <p:cNvSpPr txBox="1"/>
          <p:nvPr/>
        </p:nvSpPr>
        <p:spPr>
          <a:xfrm>
            <a:off x="1132114" y="2492829"/>
            <a:ext cx="866936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double pi = 3.14159;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approximate_pi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*(int *)&amp;pi;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unsigned long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hardware_address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0xFFFF001C;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unsigned char *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device_register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(unsigned char *)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hardware_address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device_register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|= 0x02;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711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06CF5-74D1-5B9C-F242-61E3276E0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Type Conversion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DA68-FA72-8172-6DF2-C89A9E735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static_cast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&lt;T&gt;( x )</a:t>
            </a:r>
          </a:p>
          <a:p>
            <a:pPr lvl="1"/>
            <a:r>
              <a:rPr lang="en-US" dirty="0"/>
              <a:t>Converts x to type T safely if possible; compile error otherwise.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const_cast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&lt;T&gt;( x )</a:t>
            </a:r>
          </a:p>
          <a:p>
            <a:pPr lvl="1"/>
            <a:r>
              <a:rPr lang="en-US" dirty="0"/>
              <a:t>Can only be used to add/remove constant-ness. Any other conversion is an error.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reinterpret_cast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&lt;T&gt;( x )</a:t>
            </a:r>
          </a:p>
          <a:p>
            <a:pPr lvl="1"/>
            <a:r>
              <a:rPr lang="en-US" dirty="0"/>
              <a:t>“Reinterprets” x as a T. Used for dangerous conversions.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dynamic_cast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&lt;T&gt;( x )</a:t>
            </a:r>
          </a:p>
          <a:p>
            <a:pPr lvl="1"/>
            <a:r>
              <a:rPr lang="en-US" dirty="0"/>
              <a:t>Used to downcast in an inheritance hierarchy.</a:t>
            </a:r>
          </a:p>
        </p:txBody>
      </p:sp>
    </p:spTree>
    <p:extLst>
      <p:ext uri="{BB962C8B-B14F-4D97-AF65-F5344CB8AC3E}">
        <p14:creationId xmlns:p14="http://schemas.microsoft.com/office/powerpoint/2010/main" val="446420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17FD2-C694-92EB-9DBE-7CE6F7D9B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8834F-372E-A51C-D7C0-B93397AA4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 casts can only be used for well-defined conversions.</a:t>
            </a:r>
            <a:br>
              <a:rPr lang="en-US" dirty="0"/>
            </a:br>
            <a:br>
              <a:rPr lang="en-US" dirty="0"/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long x = 42L;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 y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static_cast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&lt;int&gt;( x );  // No error or warning.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double pi = 3.14159;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approximate_pi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static_cast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&lt;int&gt;( pi );  // No error or warning.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double pi = 3.14159;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*p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static_cast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&lt;int *&gt;( &amp;pi );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// Error! Can’t statically cast incompatible pointer types.</a:t>
            </a:r>
          </a:p>
        </p:txBody>
      </p:sp>
    </p:spTree>
    <p:extLst>
      <p:ext uri="{BB962C8B-B14F-4D97-AF65-F5344CB8AC3E}">
        <p14:creationId xmlns:p14="http://schemas.microsoft.com/office/powerpoint/2010/main" val="2742323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D4A0-307B-469A-70AB-5F95563EB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 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2055C-321A-EC91-EFF5-1D4A215FB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only be used to remove (or add) constant-ness.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There are times when temporarily removing constant-ness is useful…</a:t>
            </a:r>
          </a:p>
          <a:p>
            <a:pPr lvl="1"/>
            <a:r>
              <a:rPr lang="en-US" dirty="0"/>
              <a:t>… when you know what the pointer is really pointing at, and you are going after a special effect.</a:t>
            </a:r>
          </a:p>
          <a:p>
            <a:r>
              <a:rPr lang="en-US" dirty="0"/>
              <a:t>That doesn’t mean you want an unsafe, ill-defined conversion of the data!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E686C5-EB7B-B2B8-B707-92D1635083EB}"/>
              </a:ext>
            </a:extLst>
          </p:cNvPr>
          <p:cNvSpPr txBox="1"/>
          <p:nvPr/>
        </p:nvSpPr>
        <p:spPr>
          <a:xfrm>
            <a:off x="1230085" y="2438400"/>
            <a:ext cx="82894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void f( const char *pc ) {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char *p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const_cast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&lt;char *&gt;( pc );  // No error or warning.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*p = ‘x’;   // Trying to modify a constant!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9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D5260-A483-65AA-269C-AC2E7DA58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Reinterpret 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DC824-6B3D-1609-D20F-E763563AB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Reinterpret casts can reinterpret the bits of one value as if they were another type.</a:t>
            </a:r>
          </a:p>
          <a:p>
            <a:r>
              <a:rPr lang="en-US" dirty="0"/>
              <a:t>Can be dangerous. Usually very non-portable. Sometimes necessary.</a:t>
            </a:r>
          </a:p>
          <a:p>
            <a:r>
              <a:rPr lang="en-US" dirty="0"/>
              <a:t>Often used with pointer types: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Can be used for special effects: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961655-E2D2-8EAB-9666-6B85D35BE350}"/>
              </a:ext>
            </a:extLst>
          </p:cNvPr>
          <p:cNvSpPr txBox="1"/>
          <p:nvPr/>
        </p:nvSpPr>
        <p:spPr>
          <a:xfrm>
            <a:off x="1262743" y="3830528"/>
            <a:ext cx="6516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unsigned char *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hardware_register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reinterpret_cast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&lt;unsigned char *&gt;( 0xFFFF007E );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0657BC-2EBA-CC75-B1E0-0822ACA7F59F}"/>
              </a:ext>
            </a:extLst>
          </p:cNvPr>
          <p:cNvSpPr txBox="1"/>
          <p:nvPr/>
        </p:nvSpPr>
        <p:spPr>
          <a:xfrm>
            <a:off x="1262743" y="5388570"/>
            <a:ext cx="96824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double pi = 3.14159;        // Double precision is (almost always) 64 bits.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unsigned long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raw_bits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   // Assume unsigned long is 64 bits.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reinterpret_cast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&lt;unsigned long&gt;( pi 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56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3DC31-6611-69D3-DF8E-B1A42C409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600F7-6E88-D250-12AC-FF411515F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won’t discuss dynamic casts in this class!</a:t>
            </a:r>
          </a:p>
          <a:p>
            <a:pPr lvl="1"/>
            <a:r>
              <a:rPr lang="en-US" dirty="0"/>
              <a:t>They are used to </a:t>
            </a:r>
            <a:r>
              <a:rPr lang="en-US" i="1" dirty="0"/>
              <a:t>downcast</a:t>
            </a:r>
            <a:r>
              <a:rPr lang="en-US" dirty="0"/>
              <a:t> in an inheritance hierarchy.</a:t>
            </a:r>
          </a:p>
        </p:txBody>
      </p:sp>
    </p:spTree>
    <p:extLst>
      <p:ext uri="{BB962C8B-B14F-4D97-AF65-F5344CB8AC3E}">
        <p14:creationId xmlns:p14="http://schemas.microsoft.com/office/powerpoint/2010/main" val="2558959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293</TotalTime>
  <Words>1764</Words>
  <Application>Microsoft Macintosh PowerPoint</Application>
  <PresentationFormat>Widescreen</PresentationFormat>
  <Paragraphs>174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Office Theme</vt:lpstr>
      <vt:lpstr>Type Conversion</vt:lpstr>
      <vt:lpstr>C-Style Type Conversion</vt:lpstr>
      <vt:lpstr>The Problem with Type Casts</vt:lpstr>
      <vt:lpstr>Strange C-Style Casts</vt:lpstr>
      <vt:lpstr>C++ Type Conversion Operators</vt:lpstr>
      <vt:lpstr>Static Cast</vt:lpstr>
      <vt:lpstr>Const Cast</vt:lpstr>
      <vt:lpstr>Reinterpret Cast</vt:lpstr>
      <vt:lpstr>Dynamic Cast</vt:lpstr>
      <vt:lpstr>Implicit Conversions</vt:lpstr>
      <vt:lpstr>Integer Promotions</vt:lpstr>
      <vt:lpstr>Arithmetic Conversions</vt:lpstr>
      <vt:lpstr>Conversions in Expressions</vt:lpstr>
      <vt:lpstr>Signed/Unsigned Conversions</vt:lpstr>
      <vt:lpstr>The type alias size_t</vt:lpstr>
      <vt:lpstr>Why?</vt:lpstr>
      <vt:lpstr>User-Defined Conversions</vt:lpstr>
      <vt:lpstr>Constructors w/ One Parameter</vt:lpstr>
      <vt:lpstr>Another (more typical?) Example</vt:lpstr>
      <vt:lpstr>Converting From Class</vt:lpstr>
      <vt:lpstr>Now We Can Do…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 Conversion</dc:title>
  <dc:creator>Peter Chapin</dc:creator>
  <cp:lastModifiedBy>Peter Chapin</cp:lastModifiedBy>
  <cp:revision>5</cp:revision>
  <dcterms:created xsi:type="dcterms:W3CDTF">2023-09-01T15:06:00Z</dcterms:created>
  <dcterms:modified xsi:type="dcterms:W3CDTF">2023-09-18T18:40:20Z</dcterms:modified>
</cp:coreProperties>
</file>