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2B0-862E-36E1-A331-8F3C5402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207AD-8920-7820-F6D3-B813A15E1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FF57-7201-A04C-BC4C-9820D91B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568-8C86-4964-7E62-BAB4477A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D15F-1A21-D2A6-43A1-90F6035D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BF1-1CCF-A3B8-34F2-4A3ABA1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E139-F809-EFC7-5AD9-9967DE13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1AC-AB3F-4F86-F318-25CA5B8F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7683-3CEB-BED5-D3C6-460DC4D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5C7C-3EE3-2E52-4612-072FF3F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622EF-F617-2BED-BA85-738F11E9A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B8B0-5E56-3E84-D409-2DBE6E57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B331-BAF2-CD0A-8FD2-B4307D7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92F9-BC1C-B1DC-1313-413FFC0C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104B-E78D-3FB4-4079-BDD96C10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E2B-03C2-44CD-5F7E-67033AD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A18-3D30-10E8-E342-62B606B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A1A7-6A85-6CF6-7527-42648D22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854E-66EA-91C6-DB0B-80048DE7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0D2C-D94C-49CE-2849-BC5E380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1B61-E8DE-C9A5-2E56-B343813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DCB3-B652-2FAE-1407-800BE3B9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70F2-A530-72DA-0A1D-41915E6B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9C8B-A59E-5A58-48FB-3EDF70D4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3491-C6A7-72F2-9E9C-63F5337B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A32-C88C-0297-9143-9EC684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75C-3783-A52A-2EC0-6D450E57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ED705-BBCD-0BB1-8AB3-4AAC40B4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0B82-2275-4F00-E850-BA0A7F12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9B29-0746-20F9-1D13-A97280B6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C9E4-22FB-4F50-D57D-6664F42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A2C-5287-2035-76A3-4FE0318B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860B-18B3-918B-CB45-BC98E59D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5008-129A-1011-977B-9B69EB4E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184C4-1D04-427E-07FB-401014FC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D091-D027-2256-0EAA-39A129EC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58C-B840-301D-1266-3E009B8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13260-5F94-D080-B11C-C0660BF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EAFFF-85BE-D21C-CA53-B97C3D5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358-11E4-0DE1-0FD1-79F8F088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5F9C-B972-3B65-34EA-BC964CE0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A726-A277-9D57-B432-4E4BACD5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4AA5-0672-957C-5DC3-EAEEEB8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F3A78-1CF1-9FD9-72FB-0E14F4C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C774E-1887-384E-40AA-9FF15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33B9-4C51-2E39-3E5E-11F9CDB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EF1-3855-9AFD-8564-2853531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A2B8-E206-DEE8-2735-36354B12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44B12-E63D-CDF7-676E-B359D74A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ECE5-E5D2-8DBD-5DC3-C89E175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7529-43DD-A79F-5E18-37FECAC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8752-9D2E-0E63-F0E1-52D6AAAD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DC5-23DE-98D8-DBA6-0BACF96F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B7C73-7E3F-E687-27E8-F6F668AE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893D-42B3-C520-0924-E981C8BB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1D23-226E-C8CD-507D-F7EC693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F62D-FCB5-ADF8-0931-44D85633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D617-AB85-E294-3CFE-D03635D8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D080-B3CF-D833-0539-A16CC619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9C42-F67B-1E6D-BBBE-200A2A40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9A78-2D22-7D06-7AA4-44C651A5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FC92-2F93-D944-8FD6-887BDD756061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E257-ED2C-ADCA-E6FD-461A53C7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8684-0A68-FE1A-FC5C-5028F888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B07-AB31-1B15-B19C-9EBE714F9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445E-CFF3-BE9D-9A0C-E7525FEB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5274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1D1-1CC6-6FFF-0470-11E5F7FB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3700-B5D7-2002-54C1-2AB5C5CD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Unique pointers cannot be copied!</a:t>
            </a:r>
          </a:p>
          <a:p>
            <a:pPr lvl="1"/>
            <a:r>
              <a:rPr lang="en-US" dirty="0"/>
              <a:t>Doing so would result in two pointers that point at the same object, completely negating the purpose of unique pointers!</a:t>
            </a:r>
          </a:p>
          <a:p>
            <a:r>
              <a:rPr lang="en-US" dirty="0"/>
              <a:t>Isn’t that limiting?</a:t>
            </a:r>
          </a:p>
          <a:p>
            <a:pPr lvl="1"/>
            <a:r>
              <a:rPr lang="en-US" dirty="0"/>
              <a:t>Yes, it is. However, we haven’t met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 yet.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Unique pointers can, however, be </a:t>
            </a:r>
            <a:r>
              <a:rPr lang="en-US" i="1" u="sng" dirty="0"/>
              <a:t>moved</a:t>
            </a:r>
          </a:p>
          <a:p>
            <a:pPr lvl="1"/>
            <a:r>
              <a:rPr lang="en-US" dirty="0"/>
              <a:t>Transfers ownership to the destination of the move</a:t>
            </a:r>
          </a:p>
          <a:p>
            <a:pPr lvl="1"/>
            <a:r>
              <a:rPr lang="en-US" dirty="0"/>
              <a:t>The original owner no longer tries to delete the object; it is considered </a:t>
            </a:r>
            <a:r>
              <a:rPr lang="en-US" i="1" dirty="0"/>
              <a:t>empty</a:t>
            </a:r>
          </a:p>
          <a:p>
            <a:pPr lvl="1"/>
            <a:r>
              <a:rPr lang="en-US" dirty="0"/>
              <a:t>A default constructed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/>
              <a:t> is also in an empty state</a:t>
            </a:r>
          </a:p>
        </p:txBody>
      </p:sp>
    </p:spTree>
    <p:extLst>
      <p:ext uri="{BB962C8B-B14F-4D97-AF65-F5344CB8AC3E}">
        <p14:creationId xmlns:p14="http://schemas.microsoft.com/office/powerpoint/2010/main" val="183502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4AD9-4E34-2DF9-9A93-90FCE0E2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47854-0250-EEAD-C10C-55B1589996ED}"/>
              </a:ext>
            </a:extLst>
          </p:cNvPr>
          <p:cNvSpPr txBox="1"/>
          <p:nvPr/>
        </p:nvSpPr>
        <p:spPr>
          <a:xfrm>
            <a:off x="784881" y="1690688"/>
            <a:ext cx="104422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p2;   // Default constructor creates an empty unique pointer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p1;   // Compile error! Copying not supported.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Transfer ownership to p2.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destructor of p1 will no longer delete the object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std::move( p1 );</a:t>
            </a:r>
          </a:p>
        </p:txBody>
      </p:sp>
    </p:spTree>
    <p:extLst>
      <p:ext uri="{BB962C8B-B14F-4D97-AF65-F5344CB8AC3E}">
        <p14:creationId xmlns:p14="http://schemas.microsoft.com/office/powerpoint/2010/main" val="220126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96D-9324-3CF1-4858-CEDCF10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D967-1E90-7C68-ADA4-CAE5D669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can be returned from functions</a:t>
            </a:r>
          </a:p>
          <a:p>
            <a:pPr lvl="1"/>
            <a:r>
              <a:rPr lang="en-US" dirty="0"/>
              <a:t>The return value is </a:t>
            </a:r>
            <a:r>
              <a:rPr lang="en-US" i="1" dirty="0"/>
              <a:t>moved</a:t>
            </a:r>
            <a:endParaRPr lang="en-US" dirty="0"/>
          </a:p>
          <a:p>
            <a:r>
              <a:rPr lang="en-US" dirty="0"/>
              <a:t>Unique pointers can be passed into functions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std::move</a:t>
            </a:r>
            <a:endParaRPr lang="en-US" dirty="0"/>
          </a:p>
          <a:p>
            <a:pPr lvl="1"/>
            <a:r>
              <a:rPr lang="en-US" dirty="0"/>
              <a:t>... or by reference</a:t>
            </a:r>
          </a:p>
          <a:p>
            <a:r>
              <a:rPr lang="en-US" dirty="0"/>
              <a:t>This means ownership of an object can be passed into a function and returned from a function in a (mostly) natural way</a:t>
            </a:r>
          </a:p>
        </p:txBody>
      </p:sp>
    </p:spTree>
    <p:extLst>
      <p:ext uri="{BB962C8B-B14F-4D97-AF65-F5344CB8AC3E}">
        <p14:creationId xmlns:p14="http://schemas.microsoft.com/office/powerpoint/2010/main" val="31187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Binary Tree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*left;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*right;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1663505" y="3994246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Recursively crawl over the tree, deleting the nodes.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destroy_tree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*node );</a:t>
            </a:r>
          </a:p>
        </p:txBody>
      </p:sp>
    </p:spTree>
    <p:extLst>
      <p:ext uri="{BB962C8B-B14F-4D97-AF65-F5344CB8AC3E}">
        <p14:creationId xmlns:p14="http://schemas.microsoft.com/office/powerpoint/2010/main" val="13518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Nodes with Unique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487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left;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right;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1761319" y="3907160"/>
            <a:ext cx="866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destroys ‘left’ and ‘right’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That triggers the deletion of the child nodes, etc., recursively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root;</a:t>
            </a:r>
          </a:p>
        </p:txBody>
      </p:sp>
    </p:spTree>
    <p:extLst>
      <p:ext uri="{BB962C8B-B14F-4D97-AF65-F5344CB8AC3E}">
        <p14:creationId xmlns:p14="http://schemas.microsoft.com/office/powerpoint/2010/main" val="329451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2CF1-84ED-F0F9-E92C-61032FAA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4BF7-838F-DFBB-F3AB-4B26F178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get the raw pointer back out of the unique pointer. 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dirty="0"/>
              <a:t>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B268-4F07-5EAC-67F4-E4DE9A3A9FF2}"/>
              </a:ext>
            </a:extLst>
          </p:cNvPr>
          <p:cNvSpPr txBox="1"/>
          <p:nvPr/>
        </p:nvSpPr>
        <p:spPr>
          <a:xfrm>
            <a:off x="838200" y="2950028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Do things with p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*pi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p.release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  // p no longer owns the object.</a:t>
            </a:r>
          </a:p>
        </p:txBody>
      </p:sp>
    </p:spTree>
    <p:extLst>
      <p:ext uri="{BB962C8B-B14F-4D97-AF65-F5344CB8AC3E}">
        <p14:creationId xmlns:p14="http://schemas.microsoft.com/office/powerpoint/2010/main" val="13967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293-9E46-CCAE-2E81-6820E7AB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2A9-4197-0DD3-6304-1BF7D84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shared pointers can point at the same object…</a:t>
            </a:r>
          </a:p>
          <a:p>
            <a:pPr lvl="1"/>
            <a:r>
              <a:rPr lang="en-US" dirty="0"/>
              <a:t>… but they track how many such pointers exist</a:t>
            </a:r>
          </a:p>
          <a:p>
            <a:pPr lvl="1"/>
            <a:r>
              <a:rPr lang="en-US" dirty="0"/>
              <a:t>… and delete the object only when the last shared pointer disappears</a:t>
            </a:r>
          </a:p>
          <a:p>
            <a:r>
              <a:rPr lang="en-US" dirty="0"/>
              <a:t>This means that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copied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9D90-4D4D-15AB-B8B6-13DA58C08B31}"/>
              </a:ext>
            </a:extLst>
          </p:cNvPr>
          <p:cNvSpPr txBox="1"/>
          <p:nvPr/>
        </p:nvSpPr>
        <p:spPr>
          <a:xfrm>
            <a:off x="838200" y="3646715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pointers p1 and p2 point at the same object.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 is deleted only when both p1 and p2 are destroyed.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p2{ p1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Prints 2 because two shared pointers are involved.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p2.use_count( ) &lt;&lt;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258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1F2-1D38-C73D-A57C-4502145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Compelling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AC78-BCBE-B4B6-5414-0006F5228996}"/>
              </a:ext>
            </a:extLst>
          </p:cNvPr>
          <p:cNvSpPr txBox="1"/>
          <p:nvPr/>
        </p:nvSpPr>
        <p:spPr>
          <a:xfrm>
            <a:off x="838200" y="1690688"/>
            <a:ext cx="8542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std::vector&lt;std::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std::list&lt;std::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Add pointers to the same object to two different containers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objects get deleted only when both containers are destroyed</a:t>
            </a:r>
          </a:p>
        </p:txBody>
      </p:sp>
    </p:spTree>
    <p:extLst>
      <p:ext uri="{BB962C8B-B14F-4D97-AF65-F5344CB8AC3E}">
        <p14:creationId xmlns:p14="http://schemas.microsoft.com/office/powerpoint/2010/main" val="234965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058-F49A-2777-D9D5-10DDC8C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Shared Pointers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344596-47A0-9428-8B10-9972458FD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each node contains a shared pointer to another node in a </a:t>
            </a:r>
            <a:r>
              <a:rPr lang="en-US" i="1" dirty="0"/>
              <a:t>cycle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destroying the shared pointer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won’t delete any nodes…</a:t>
            </a:r>
          </a:p>
          <a:p>
            <a:pPr lvl="1"/>
            <a:r>
              <a:rPr lang="en-US" dirty="0"/>
              <a:t>… because A still has another shared pointer that points at it</a:t>
            </a:r>
          </a:p>
          <a:p>
            <a:r>
              <a:rPr lang="en-US" u="sng" dirty="0"/>
              <a:t>The nodes A, B, and C can leak!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8F03681-B7E9-E887-3189-293FADE08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9342C-89B8-7E58-FA7F-DA8032728785}"/>
              </a:ext>
            </a:extLst>
          </p:cNvPr>
          <p:cNvSpPr/>
          <p:nvPr/>
        </p:nvSpPr>
        <p:spPr>
          <a:xfrm>
            <a:off x="8360228" y="2318657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CCBB3-E2BF-D335-020A-926E59C79E19}"/>
              </a:ext>
            </a:extLst>
          </p:cNvPr>
          <p:cNvSpPr/>
          <p:nvPr/>
        </p:nvSpPr>
        <p:spPr>
          <a:xfrm>
            <a:off x="10123715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FA284-095A-A361-3DEF-CD1BCD97F644}"/>
              </a:ext>
            </a:extLst>
          </p:cNvPr>
          <p:cNvSpPr/>
          <p:nvPr/>
        </p:nvSpPr>
        <p:spPr>
          <a:xfrm>
            <a:off x="6596742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C66AC-B45D-C708-08FF-F5C7DE17877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7395815" y="3127021"/>
            <a:ext cx="1101512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4DB2B-1E91-F4AE-1515-5AF4970FAC65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532914" y="4893128"/>
            <a:ext cx="2590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B75D2E-AD38-9AE9-52AB-062FD21E139E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9159301" y="3127021"/>
            <a:ext cx="1101513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86112-9AA2-9463-B48D-5F2AD1ABE9D8}"/>
              </a:ext>
            </a:extLst>
          </p:cNvPr>
          <p:cNvSpPr txBox="1"/>
          <p:nvPr/>
        </p:nvSpPr>
        <p:spPr>
          <a:xfrm>
            <a:off x="10414509" y="2561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F76276-465A-3436-DE26-21281BFE2B8A}"/>
              </a:ext>
            </a:extLst>
          </p:cNvPr>
          <p:cNvCxnSpPr>
            <a:stCxn id="19" idx="1"/>
            <a:endCxn id="4" idx="6"/>
          </p:cNvCxnSpPr>
          <p:nvPr/>
        </p:nvCxnSpPr>
        <p:spPr>
          <a:xfrm flipH="1">
            <a:off x="9296400" y="2792185"/>
            <a:ext cx="111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4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058-F49A-2777-D9D5-10DDC8C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344596-47A0-9428-8B10-9972458FD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Replace the pointer in C with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Weak pointers don’t “own” the object to which they point and won’t delete it when they are destroyed</a:t>
            </a:r>
          </a:p>
          <a:p>
            <a:pPr lvl="1"/>
            <a:r>
              <a:rPr lang="en-US" dirty="0"/>
              <a:t>This avoids a double delete of A</a:t>
            </a:r>
          </a:p>
          <a:p>
            <a:r>
              <a:rPr lang="en-US" u="sng" dirty="0"/>
              <a:t>Destroying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u="sng" dirty="0"/>
              <a:t> triggers removal of A, B, and 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8F03681-B7E9-E887-3189-293FADE08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9342C-89B8-7E58-FA7F-DA8032728785}"/>
              </a:ext>
            </a:extLst>
          </p:cNvPr>
          <p:cNvSpPr/>
          <p:nvPr/>
        </p:nvSpPr>
        <p:spPr>
          <a:xfrm>
            <a:off x="8360228" y="2318657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CCBB3-E2BF-D335-020A-926E59C79E19}"/>
              </a:ext>
            </a:extLst>
          </p:cNvPr>
          <p:cNvSpPr/>
          <p:nvPr/>
        </p:nvSpPr>
        <p:spPr>
          <a:xfrm>
            <a:off x="10123715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FA284-095A-A361-3DEF-CD1BCD97F644}"/>
              </a:ext>
            </a:extLst>
          </p:cNvPr>
          <p:cNvSpPr/>
          <p:nvPr/>
        </p:nvSpPr>
        <p:spPr>
          <a:xfrm>
            <a:off x="6596742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C66AC-B45D-C708-08FF-F5C7DE17877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7395815" y="3127021"/>
            <a:ext cx="1101512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4DB2B-1E91-F4AE-1515-5AF4970FAC65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532914" y="4893128"/>
            <a:ext cx="2590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B75D2E-AD38-9AE9-52AB-062FD21E139E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9159301" y="3127021"/>
            <a:ext cx="1101513" cy="1431271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86112-9AA2-9463-B48D-5F2AD1ABE9D8}"/>
              </a:ext>
            </a:extLst>
          </p:cNvPr>
          <p:cNvSpPr txBox="1"/>
          <p:nvPr/>
        </p:nvSpPr>
        <p:spPr>
          <a:xfrm>
            <a:off x="10414509" y="2561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F76276-465A-3436-DE26-21281BFE2B8A}"/>
              </a:ext>
            </a:extLst>
          </p:cNvPr>
          <p:cNvCxnSpPr>
            <a:stCxn id="19" idx="1"/>
            <a:endCxn id="4" idx="6"/>
          </p:cNvCxnSpPr>
          <p:nvPr/>
        </p:nvCxnSpPr>
        <p:spPr>
          <a:xfrm flipH="1">
            <a:off x="9296400" y="2792185"/>
            <a:ext cx="111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F321-25AE-8E23-CBB1-261B55E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E869-C189-3AD0-9466-97FA022E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C-style pointers are called </a:t>
            </a:r>
            <a:r>
              <a:rPr lang="en-US" i="1" dirty="0"/>
              <a:t>raw</a:t>
            </a:r>
            <a:r>
              <a:rPr lang="en-US" dirty="0"/>
              <a:t> pointers</a:t>
            </a:r>
          </a:p>
          <a:p>
            <a:pPr lvl="1"/>
            <a:r>
              <a:rPr lang="en-US" dirty="0"/>
              <a:t>They are nothing more than machine addresses</a:t>
            </a:r>
          </a:p>
          <a:p>
            <a:pPr lvl="1"/>
            <a:r>
              <a:rPr lang="en-US" dirty="0"/>
              <a:t>Essentially, they are integers but have a different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1CD53-FB87-BD82-2D0B-AB0DFC0958E0}"/>
              </a:ext>
            </a:extLst>
          </p:cNvPr>
          <p:cNvSpPr txBox="1"/>
          <p:nvPr/>
        </p:nvSpPr>
        <p:spPr>
          <a:xfrm>
            <a:off x="838200" y="3429000"/>
            <a:ext cx="8289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Dynamically allocate space for an integer, initialized to 42.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{42};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Reclaim the dynamically allocated memory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81811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5F2A-A500-F0FB-310B-8317B8C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4F9-42F6-76AC-2821-0FEC4F05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pointers have very few operations</a:t>
            </a:r>
          </a:p>
          <a:p>
            <a:pPr lvl="1"/>
            <a:r>
              <a:rPr lang="en-US" dirty="0"/>
              <a:t>You cannot access the object to which they point (without first converting them into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surprising but makes sense…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might not actual be pointing at something (it might have been deleted). In such a case we say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has </a:t>
            </a:r>
            <a:r>
              <a:rPr lang="en-US" i="1" dirty="0"/>
              <a:t>expired</a:t>
            </a:r>
          </a:p>
          <a:p>
            <a:r>
              <a:rPr lang="en-US" dirty="0"/>
              <a:t>To convert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to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/>
              <a:t> method (returns a shared pointer, which will be empty if the weak pointer is expired)</a:t>
            </a:r>
          </a:p>
          <a:p>
            <a:pPr lvl="1"/>
            <a:r>
              <a:rPr lang="en-US" dirty="0"/>
              <a:t>Construct a shared pointer from the weak pointer (which throws an exception if the weak pointer is expired)</a:t>
            </a:r>
          </a:p>
        </p:txBody>
      </p:sp>
    </p:spTree>
    <p:extLst>
      <p:ext uri="{BB962C8B-B14F-4D97-AF65-F5344CB8AC3E}">
        <p14:creationId xmlns:p14="http://schemas.microsoft.com/office/powerpoint/2010/main" val="141620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FE3-FD46-AB1E-917E-A0D4B617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Weak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D640-6C64-8BA1-F65E-AF9E4CC0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pointers can be converted into weak pointers implicitly…</a:t>
            </a:r>
          </a:p>
          <a:p>
            <a:pPr lvl="1"/>
            <a:r>
              <a:rPr lang="en-US" dirty="0"/>
              <a:t>… by way of assignment to a weak pointer…</a:t>
            </a:r>
          </a:p>
          <a:p>
            <a:pPr lvl="1"/>
            <a:r>
              <a:rPr lang="en-US" dirty="0"/>
              <a:t>… or constructing a weak pointer from a shared pointer</a:t>
            </a:r>
          </a:p>
          <a:p>
            <a:r>
              <a:rPr lang="en-US" dirty="0"/>
              <a:t>Shared pointers can be dereferenced like ordinary pointers (with the same operators), but weak pointers must be “locked” (i.e., converted to a shared pointer) before they can be used to access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952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C31-9F87-1F54-1934-7A09D90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727-07F1-B475-0368-80FF8DE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pointers are very error-prone to use</a:t>
            </a:r>
          </a:p>
          <a:p>
            <a:pPr lvl="1"/>
            <a:r>
              <a:rPr lang="en-US" dirty="0"/>
              <a:t>Dynamic memory could get deleted twice (double delete), causing UB</a:t>
            </a:r>
            <a:r>
              <a:rPr lang="en-US" baseline="30000" dirty="0"/>
              <a:t>*</a:t>
            </a:r>
            <a:endParaRPr lang="en-US" dirty="0"/>
          </a:p>
          <a:p>
            <a:pPr lvl="1"/>
            <a:r>
              <a:rPr lang="en-US" dirty="0"/>
              <a:t>Dynamic memory might never get deleted (memory leak), wasting space</a:t>
            </a:r>
          </a:p>
          <a:p>
            <a:pPr lvl="1"/>
            <a:r>
              <a:rPr lang="en-US" dirty="0"/>
              <a:t>Dynamic memory could be accessed after being deallocated (use-after-free), causing UB</a:t>
            </a:r>
          </a:p>
          <a:p>
            <a:r>
              <a:rPr lang="en-US" dirty="0"/>
              <a:t>Many bugs in C programs are attributed to mishandling memory!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3D15A-FA57-8B09-A36E-D4224B29EC14}"/>
              </a:ext>
            </a:extLst>
          </p:cNvPr>
          <p:cNvSpPr txBox="1"/>
          <p:nvPr/>
        </p:nvSpPr>
        <p:spPr>
          <a:xfrm>
            <a:off x="4985503" y="63119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Undefined Behavior</a:t>
            </a:r>
          </a:p>
        </p:txBody>
      </p:sp>
    </p:spTree>
    <p:extLst>
      <p:ext uri="{BB962C8B-B14F-4D97-AF65-F5344CB8AC3E}">
        <p14:creationId xmlns:p14="http://schemas.microsoft.com/office/powerpoint/2010/main" val="18517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817-D826-5F19-31D6-6571907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F464-6A07-E3DB-FBF5-A7AADC6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</a:t>
            </a:r>
            <a:r>
              <a:rPr lang="en-US" i="1" dirty="0"/>
              <a:t>garbage collection</a:t>
            </a:r>
          </a:p>
          <a:p>
            <a:r>
              <a:rPr lang="en-US" dirty="0"/>
              <a:t>The runtime system periodically (or in some other way) invokes a </a:t>
            </a:r>
            <a:r>
              <a:rPr lang="en-US" i="1" dirty="0"/>
              <a:t>garbage collector</a:t>
            </a:r>
            <a:r>
              <a:rPr lang="en-US" dirty="0"/>
              <a:t> to reclaim the memory held by objects that are no longer accessible to the program.</a:t>
            </a:r>
          </a:p>
          <a:p>
            <a:r>
              <a:rPr lang="en-US" dirty="0"/>
              <a:t>The JVM in Java does this, for example</a:t>
            </a:r>
          </a:p>
          <a:p>
            <a:pPr lvl="1"/>
            <a:r>
              <a:rPr lang="en-US" dirty="0"/>
              <a:t>Very common; most languages do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095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974-DA38-D821-7142-BA26FCE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1AD8-759D-3ED6-8216-73B279B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days, the garbage collector could stall the program for significant time while it executed</a:t>
            </a:r>
          </a:p>
          <a:p>
            <a:pPr lvl="1"/>
            <a:r>
              <a:rPr lang="en-US" dirty="0"/>
              <a:t>Not an issue with today’s advanced garbage collectors</a:t>
            </a:r>
          </a:p>
          <a:p>
            <a:r>
              <a:rPr lang="en-US" dirty="0"/>
              <a:t>Even today, there is runtime cost of garbage collection that can be hard to evaluate</a:t>
            </a:r>
          </a:p>
          <a:p>
            <a:pPr lvl="1"/>
            <a:r>
              <a:rPr lang="en-US" dirty="0"/>
              <a:t>This is an issue for real-time systems</a:t>
            </a:r>
          </a:p>
          <a:p>
            <a:pPr lvl="1"/>
            <a:r>
              <a:rPr lang="en-US" dirty="0"/>
              <a:t>… although real-time garbage collection systems do exist</a:t>
            </a:r>
          </a:p>
          <a:p>
            <a:r>
              <a:rPr lang="en-US" dirty="0"/>
              <a:t>The garbage collector is a large body of code</a:t>
            </a:r>
          </a:p>
          <a:p>
            <a:pPr lvl="1"/>
            <a:r>
              <a:rPr lang="en-US" dirty="0"/>
              <a:t>… an issue for highly constrained systems</a:t>
            </a:r>
          </a:p>
        </p:txBody>
      </p:sp>
    </p:spTree>
    <p:extLst>
      <p:ext uri="{BB962C8B-B14F-4D97-AF65-F5344CB8AC3E}">
        <p14:creationId xmlns:p14="http://schemas.microsoft.com/office/powerpoint/2010/main" val="15360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0937-9296-100D-6C4E-8DDAFE26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9BEF-EB48-5EB6-79C1-61E3D949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(and C++) require the programmer to explicitly decide when allocated memory is released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free( ) </a:t>
            </a:r>
            <a:r>
              <a:rPr lang="en-US" dirty="0"/>
              <a:t>in C</a:t>
            </a:r>
          </a:p>
          <a:p>
            <a:pPr lvl="1"/>
            <a:r>
              <a:rPr lang="en-US" dirty="0"/>
              <a:t>…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(or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[] for arrays</a:t>
            </a:r>
            <a:r>
              <a:rPr lang="en-US" dirty="0"/>
              <a:t>) in C++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Simplified runtime system reduces code size</a:t>
            </a:r>
          </a:p>
          <a:p>
            <a:pPr lvl="1"/>
            <a:r>
              <a:rPr lang="en-US" dirty="0"/>
              <a:t>Execution time characteristics are more deterministic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Easy to get wrong!</a:t>
            </a:r>
          </a:p>
        </p:txBody>
      </p:sp>
    </p:spTree>
    <p:extLst>
      <p:ext uri="{BB962C8B-B14F-4D97-AF65-F5344CB8AC3E}">
        <p14:creationId xmlns:p14="http://schemas.microsoft.com/office/powerpoint/2010/main" val="27212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D7F-D6C2-F19A-B606-4804CD0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6CC-407A-E258-A65D-CE60277C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C++ 2011 (and beyond) has smart pointers to help address this</a:t>
            </a:r>
          </a:p>
          <a:p>
            <a:r>
              <a:rPr lang="en-US" dirty="0"/>
              <a:t>A smart pointer is a container that holds a single raw pointer</a:t>
            </a:r>
          </a:p>
          <a:p>
            <a:r>
              <a:rPr lang="en-US" dirty="0"/>
              <a:t>Uses RAI to ensure that the raw pointers are deallocated appropriately and without leakage</a:t>
            </a:r>
          </a:p>
          <a:p>
            <a:r>
              <a:rPr lang="en-US" dirty="0"/>
              <a:t>Frees the programmer from worrying so much about this issue and improves program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FC9D-3F5C-E84C-4DCA-7CB582B12647}"/>
              </a:ext>
            </a:extLst>
          </p:cNvPr>
          <p:cNvSpPr txBox="1"/>
          <p:nvPr/>
        </p:nvSpPr>
        <p:spPr>
          <a:xfrm>
            <a:off x="2596933" y="5029201"/>
            <a:ext cx="699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You Still Have to Use Them Properly!</a:t>
            </a:r>
          </a:p>
        </p:txBody>
      </p:sp>
    </p:spTree>
    <p:extLst>
      <p:ext uri="{BB962C8B-B14F-4D97-AF65-F5344CB8AC3E}">
        <p14:creationId xmlns:p14="http://schemas.microsoft.com/office/powerpoint/2010/main" val="2663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453-E639-45A4-11BC-C71428B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602F-6969-4345-562E-2733189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unique pointer</a:t>
            </a:r>
            <a:r>
              <a:rPr lang="en-US" dirty="0"/>
              <a:t> has </a:t>
            </a:r>
            <a:r>
              <a:rPr lang="en-US" b="1" dirty="0"/>
              <a:t>exclusive</a:t>
            </a:r>
            <a:r>
              <a:rPr lang="en-US" dirty="0"/>
              <a:t> access to a dynamically allocated object</a:t>
            </a:r>
          </a:p>
          <a:p>
            <a:pPr lvl="1"/>
            <a:r>
              <a:rPr lang="en-US" i="1" dirty="0"/>
              <a:t>No other pointer of any kind points at the object!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4C4E-6641-DBCC-6FDC-DB927B74C1FF}"/>
              </a:ext>
            </a:extLst>
          </p:cNvPr>
          <p:cNvSpPr txBox="1"/>
          <p:nvPr/>
        </p:nvSpPr>
        <p:spPr>
          <a:xfrm>
            <a:off x="838200" y="3265714"/>
            <a:ext cx="10189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All smart pointers require this header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&lt;memory&gt;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Declare p as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wraps around the raw pointer returned by new.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*p = 84;   // Overloaded operators make using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natural.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 explicit deallocation needed.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takes care of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CF85-588A-22F0-E308-8745647F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7B4F-EB80-4375-B081-0414EE57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Starting with C++ 2014, the preferred way to create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400" dirty="0"/>
              <a:t> is with the helper function template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endParaRPr lang="en-US" dirty="0"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The ability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sz="2400" dirty="0">
                <a:cs typeface="Consolas" panose="020B0609020204030204" pitchFamily="49" charset="0"/>
              </a:rPr>
              <a:t> to take a variable number of parameters of various types is because of a C++ 2011 feature called variadic templates</a:t>
            </a:r>
            <a:br>
              <a:rPr lang="en-US" dirty="0">
                <a:cs typeface="Consolas" panose="020B0609020204030204" pitchFamily="49" charset="0"/>
              </a:rPr>
            </a:b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BB36-1E60-FB59-6451-028D4FCB4EA0}"/>
              </a:ext>
            </a:extLst>
          </p:cNvPr>
          <p:cNvSpPr txBox="1"/>
          <p:nvPr/>
        </p:nvSpPr>
        <p:spPr>
          <a:xfrm>
            <a:off x="838200" y="2808514"/>
            <a:ext cx="1006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Using ‘auto’ removes the need to type the (obvious) type of ‘p’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takes arguments that are passed to the constructor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p2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&lt;std::string&gt;( ‘x’, 1024 );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Create a dynamically allocated string consisting of 1024 ‘x’ characters</a:t>
            </a:r>
          </a:p>
        </p:txBody>
      </p:sp>
    </p:spTree>
    <p:extLst>
      <p:ext uri="{BB962C8B-B14F-4D97-AF65-F5344CB8AC3E}">
        <p14:creationId xmlns:p14="http://schemas.microsoft.com/office/powerpoint/2010/main" val="7984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1550</Words>
  <Application>Microsoft Macintosh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Smart Pointers</vt:lpstr>
      <vt:lpstr>Raw Pointers</vt:lpstr>
      <vt:lpstr>The Problems with Raw Pointers</vt:lpstr>
      <vt:lpstr>Garbage Collection?</vt:lpstr>
      <vt:lpstr>The Problems with Garbage Collection</vt:lpstr>
      <vt:lpstr>Manual Memory Management</vt:lpstr>
      <vt:lpstr>Smart Pointers</vt:lpstr>
      <vt:lpstr>Unique Pointers</vt:lpstr>
      <vt:lpstr>Library Helper</vt:lpstr>
      <vt:lpstr>No Copying</vt:lpstr>
      <vt:lpstr>Examples</vt:lpstr>
      <vt:lpstr>Unique Pointers and Functions</vt:lpstr>
      <vt:lpstr>Traditional Binary Tree Nodes</vt:lpstr>
      <vt:lpstr>Binary Tree Nodes with Unique Pointer</vt:lpstr>
      <vt:lpstr>Release</vt:lpstr>
      <vt:lpstr>Shared Pointers</vt:lpstr>
      <vt:lpstr>More Compelling Example</vt:lpstr>
      <vt:lpstr>The Problem with Shared Pointers</vt:lpstr>
      <vt:lpstr>Weak Pointers</vt:lpstr>
      <vt:lpstr>Weak Pointer Operations</vt:lpstr>
      <vt:lpstr>Creating Weak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Peter Chapin</dc:creator>
  <cp:lastModifiedBy>Peter Chapin</cp:lastModifiedBy>
  <cp:revision>5</cp:revision>
  <dcterms:created xsi:type="dcterms:W3CDTF">2023-10-23T16:50:58Z</dcterms:created>
  <dcterms:modified xsi:type="dcterms:W3CDTF">2023-11-09T16:19:36Z</dcterms:modified>
</cp:coreProperties>
</file>