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E293-C0AB-C65B-4CFE-5C80FED9B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4C69-DE7E-7AE2-8499-D6E71592C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62D2-1DA8-6831-2096-C19DC9F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BB79-C527-5A6D-6003-F0009F90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343D-9088-E23B-AD3E-C92C3691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928-D0F8-E904-B520-BA9CFF83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88FB-EC07-8CEE-7ACD-4BAED6677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0D51-11AA-FB07-A83C-69DF20CB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F5C3-6AB8-8F32-7286-80064F3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F10E-B3B2-4934-A59F-F0F71091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C7E6C-E5BF-D67D-96AA-9EF3F6205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AE749-41A8-278C-6AD8-EAAEA8BE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679A-E5E2-AD51-B826-4BAD6D2D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3996-BDCD-A8BC-EE0F-F94A24BD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C836-C37B-A888-FF3E-B817029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9D68-0196-CB22-C0C0-1ACD2A8F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33E6-D7A8-B1B1-65C9-3879A08B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872E-AE3D-4831-E5D7-38904D7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E76E-5FB7-FB60-F10E-D115863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8432-AB06-9EB3-B5B4-920D0C0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A00F-6E80-7608-A5AD-2587D500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2D144-BE57-8C15-F879-8B36E50B9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CB50-E783-CBA5-8B9B-EAF7BF6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A232-BF92-EE56-EB2A-003A1E52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0AC5-6323-2A0A-E706-E505A2A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3EB8-532D-590D-6195-52B3253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DBB8-BC79-5F32-C0AD-70813DC2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11C1E-3AC6-6ABB-4C9F-B243BF58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D2F8-4E7F-051B-DA07-1B38886D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6B65-777B-9258-FA3C-664A16F1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C330-F580-BBCC-6809-06931A33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B9BC-B21C-47CC-4635-65A49AB6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F60C-836D-C438-66A0-3FFDAFBA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57F0-7415-DDE3-E05F-FB82F243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B73D-7603-EFC8-0EE7-7BBE9D907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2F2C-12D1-00E3-9D5A-09C960DA5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C4F90-FD8A-BB46-358A-92E257E6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4AEE-7A3A-40E2-D3AB-9E543C16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A2F85-19B3-CCD8-4796-A3B4B51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D724-C70A-589B-B910-D603ACD0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59341-4B40-02CF-AF49-4A6FB725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D692-C394-B11E-F5EE-3059EE1B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1D4C7-EE63-30FB-5A82-89D0BDB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ADF97-B0B1-509C-5366-45F9313F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DA1B-64E4-5998-D22F-996B8BAE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4C1B-F81E-C615-618A-43AD03EA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BF4F-7FF9-D3A6-A4A8-F9EB827E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90A0-3E01-D421-E5B1-5829E711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02F8-8C49-BA2D-8C45-262E352AE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153D-3272-3221-EB73-B071A39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0B9A-E9AE-5FCE-7DB1-2B2F37C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CE4B9-C92C-2D27-F05A-C6800359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A5E-4A5F-D5BD-6DAD-0184E99F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C7815-4D73-E622-F613-5E29D9AFC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2387-CC50-8C7D-641C-C2EA165E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826C-8355-D386-7BFE-7ED55CE9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908D-F82C-8ABA-D385-4389E63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3189-B6CC-4FB9-48B6-7AD5781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4BD8E-6432-370B-BA53-316F1B01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F70C0-A699-5DBB-1503-0F7A98ED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40C0-72B9-B419-824E-22415B453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7B3F-CD89-7649-929F-A2F99AD089B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2094-4956-065E-F97E-08139B6DF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6C80-C902-1901-C9FB-DDF502B95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0F3B-1A1C-9C4B-88A2-DE0D65DD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41C8-C74F-A4F5-CECD-FB99CF50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341FC-0282-DCAA-712D-4E8B43B5C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4083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29A-BC1E-6DD4-EB1B-BD3DC100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Child: Failure to 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7735-53F0-21CC-7A72-9F0F51A1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normally better to report failure to open a file by returning an error code and </a:t>
            </a:r>
            <a:r>
              <a:rPr lang="en-US" i="1" dirty="0"/>
              <a:t>not</a:t>
            </a:r>
            <a:r>
              <a:rPr lang="en-US" dirty="0"/>
              <a:t> by way of exception</a:t>
            </a:r>
          </a:p>
          <a:p>
            <a:pPr lvl="1"/>
            <a:r>
              <a:rPr lang="en-US" dirty="0"/>
              <a:t>Failure to open a file is not exceptional. It happens all the time, e.g., when the file does not exist</a:t>
            </a:r>
          </a:p>
          <a:p>
            <a:pPr lvl="1"/>
            <a:r>
              <a:rPr lang="en-US" dirty="0"/>
              <a:t>Handling such a failure is largely a local matter, so propagating error information over a long distance isn’t needed, manipulating error codes is fine</a:t>
            </a:r>
          </a:p>
          <a:p>
            <a:pPr lvl="1"/>
            <a:r>
              <a:rPr lang="en-US" dirty="0"/>
              <a:t>If necessary, the </a:t>
            </a:r>
            <a:r>
              <a:rPr lang="en-US"/>
              <a:t>error code can </a:t>
            </a:r>
            <a:r>
              <a:rPr lang="en-US" dirty="0"/>
              <a:t>be translated into an exception: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E9B70-6642-D2D3-B811-40ABA6455330}"/>
              </a:ext>
            </a:extLst>
          </p:cNvPr>
          <p:cNvSpPr txBox="1"/>
          <p:nvPr/>
        </p:nvSpPr>
        <p:spPr>
          <a:xfrm>
            <a:off x="1524000" y="4953001"/>
            <a:ext cx="765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 };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BadConfiguration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“missing configuration file” );</a:t>
            </a:r>
          </a:p>
        </p:txBody>
      </p:sp>
    </p:spTree>
    <p:extLst>
      <p:ext uri="{BB962C8B-B14F-4D97-AF65-F5344CB8AC3E}">
        <p14:creationId xmlns:p14="http://schemas.microsoft.com/office/powerpoint/2010/main" val="8021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28E0-B7B6-3352-B9E1-87E49C0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AAB2-8510-B0C3-71B3-BCF7FEAA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(i.e., in C) errors are reported by returning “funny values”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 the code above,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/>
              <a:t> must be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because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dirty="0"/>
              <a:t> is outside the range of all possible characters. </a:t>
            </a:r>
            <a:r>
              <a:rPr lang="en-US" i="1" dirty="0"/>
              <a:t>Many programs get this wrong!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5CD3-360F-A45D-4FC3-E2941F5B7EF0}"/>
              </a:ext>
            </a:extLst>
          </p:cNvPr>
          <p:cNvSpPr txBox="1"/>
          <p:nvPr/>
        </p:nvSpPr>
        <p:spPr>
          <a:xfrm>
            <a:off x="838200" y="2855002"/>
            <a:ext cx="10315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EOF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No more data (“end-of-file”) or error.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Note that EOF could mean an error occurred (use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to check)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05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1274-5AC3-5314-7E7C-4570AED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Requires Handing Back Error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9117-474B-1CC1-8027-18506757F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03BDF-37E7-D9D7-B8E3-8E32D2D6D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Every call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/>
              <a:t> must be checked for an error code.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/>
              <a:t> fails,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/>
              <a:t> has failed, so…</a:t>
            </a:r>
          </a:p>
          <a:p>
            <a:r>
              <a:rPr lang="en-US" dirty="0"/>
              <a:t>… (possibly different) error codes must be handed back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u="sng" dirty="0"/>
              <a:t>Error codes must be propagated manually up the call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50D9D-657F-4247-7E9C-BDA20002E397}"/>
              </a:ext>
            </a:extLst>
          </p:cNvPr>
          <p:cNvSpPr txBox="1"/>
          <p:nvPr/>
        </p:nvSpPr>
        <p:spPr>
          <a:xfrm>
            <a:off x="838200" y="2353016"/>
            <a:ext cx="51235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NO_ERROR;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error_detected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ERROR;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g(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NO_ERROR;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f( ) == ERROR 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ERROR;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78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B729-9CFF-C674-55A2-DB453EF7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F47E-7DC2-3903-E6E7-3FADCCCE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place where an error is detected does not know how to handle that error</a:t>
            </a:r>
          </a:p>
          <a:p>
            <a:pPr lvl="1"/>
            <a:r>
              <a:rPr lang="en-US" dirty="0"/>
              <a:t>Error detected in a general-purpose, third-party library does not know the application’s requirements</a:t>
            </a:r>
          </a:p>
          <a:p>
            <a:r>
              <a:rPr lang="en-US" dirty="0"/>
              <a:t>Instead, information about the error must be propagated back on the call chain to where it can be handled</a:t>
            </a:r>
          </a:p>
          <a:p>
            <a:pPr lvl="1"/>
            <a:r>
              <a:rPr lang="en-US" dirty="0"/>
              <a:t>At a higher level in the program’s logic, the context of the error is better understood, so decisions about handling can be done there</a:t>
            </a:r>
          </a:p>
        </p:txBody>
      </p:sp>
    </p:spTree>
    <p:extLst>
      <p:ext uri="{BB962C8B-B14F-4D97-AF65-F5344CB8AC3E}">
        <p14:creationId xmlns:p14="http://schemas.microsoft.com/office/powerpoint/2010/main" val="38097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0270-5026-6F51-21E0-A47F18ED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8C3C-BBBB-64D7-19A9-928F39ED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Propagating error codes is tedious</a:t>
            </a:r>
          </a:p>
          <a:p>
            <a:pPr lvl="1"/>
            <a:r>
              <a:rPr lang="en-US" dirty="0"/>
              <a:t>Many programmers don’t bother to check for them, resulting in programs that behave poorly when an error occurs</a:t>
            </a:r>
          </a:p>
          <a:p>
            <a:pPr lvl="1"/>
            <a:r>
              <a:rPr lang="en-US" dirty="0"/>
              <a:t>It doesn’t help that some errors are very rare (semi-justifying the lack of a check)</a:t>
            </a:r>
          </a:p>
          <a:p>
            <a:r>
              <a:rPr lang="en-US" dirty="0"/>
              <a:t>It clutters the main logic</a:t>
            </a:r>
          </a:p>
          <a:p>
            <a:pPr lvl="1"/>
            <a:r>
              <a:rPr lang="en-US" dirty="0"/>
              <a:t>Programs are harder to read when error handling logic is mingled with “normal” program flow</a:t>
            </a:r>
          </a:p>
          <a:p>
            <a:r>
              <a:rPr lang="en-US" dirty="0"/>
              <a:t>It’s complicated to propagate non-trivial information</a:t>
            </a:r>
          </a:p>
          <a:p>
            <a:pPr lvl="1"/>
            <a:r>
              <a:rPr lang="en-US" dirty="0"/>
              <a:t>Returning a single integer is easy. What if more information was needed?</a:t>
            </a:r>
          </a:p>
        </p:txBody>
      </p:sp>
    </p:spTree>
    <p:extLst>
      <p:ext uri="{BB962C8B-B14F-4D97-AF65-F5344CB8AC3E}">
        <p14:creationId xmlns:p14="http://schemas.microsoft.com/office/powerpoint/2010/main" val="378818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1274-5AC3-5314-7E7C-4570AED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9117-474B-1CC1-8027-18506757F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03BDF-37E7-D9D7-B8E3-8E32D2D6D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an error is detected throw an </a:t>
            </a:r>
            <a:r>
              <a:rPr lang="en-US" i="1" dirty="0"/>
              <a:t>exception object</a:t>
            </a:r>
            <a:r>
              <a:rPr lang="en-US" dirty="0"/>
              <a:t> (of any type)</a:t>
            </a:r>
          </a:p>
          <a:p>
            <a:r>
              <a:rPr lang="en-US" dirty="0"/>
              <a:t>Exception object </a:t>
            </a:r>
            <a:r>
              <a:rPr lang="en-US" u="sng" dirty="0"/>
              <a:t>propagates automatically</a:t>
            </a:r>
            <a:r>
              <a:rPr lang="en-US" dirty="0"/>
              <a:t> (by the runtime system)</a:t>
            </a:r>
          </a:p>
          <a:p>
            <a:r>
              <a:rPr lang="en-US" dirty="0"/>
              <a:t>High level function installs handler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/>
              <a:t> 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50D9D-657F-4247-7E9C-BDA20002E397}"/>
              </a:ext>
            </a:extLst>
          </p:cNvPr>
          <p:cNvSpPr txBox="1"/>
          <p:nvPr/>
        </p:nvSpPr>
        <p:spPr>
          <a:xfrm>
            <a:off x="838200" y="2353016"/>
            <a:ext cx="48702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error_detected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throw 42;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g(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f( );  // Call f and ignore error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h(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g(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{ ...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4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D02B-CCBD-0570-8F23-F8F8587B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D9-F963-4171-F930-E5D6C6F1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are intended to propagate error information across long distances</a:t>
            </a:r>
          </a:p>
          <a:p>
            <a:pPr lvl="1"/>
            <a:r>
              <a:rPr lang="en-US" dirty="0"/>
              <a:t>That is, over several layers of calls</a:t>
            </a:r>
          </a:p>
          <a:p>
            <a:pPr lvl="1"/>
            <a:r>
              <a:rPr lang="en-US" dirty="0"/>
              <a:t>If you find yourself throwing an exception and then catching it immediately (a couple of lines later), something is wrong</a:t>
            </a:r>
          </a:p>
          <a:p>
            <a:r>
              <a:rPr lang="en-US" dirty="0"/>
              <a:t>… are intended to de-clutter program logic by pushing error handling to the side</a:t>
            </a:r>
          </a:p>
          <a:p>
            <a:pPr lvl="1"/>
            <a:r>
              <a:rPr lang="en-US" dirty="0"/>
              <a:t>Try to put exception handlers at the bottom of the functions that have them</a:t>
            </a:r>
          </a:p>
          <a:p>
            <a:pPr lvl="1"/>
            <a:r>
              <a:rPr lang="en-US" dirty="0"/>
              <a:t>You don’t want to look at error handling when trying to understand the basic operation of a function</a:t>
            </a:r>
          </a:p>
        </p:txBody>
      </p:sp>
    </p:spTree>
    <p:extLst>
      <p:ext uri="{BB962C8B-B14F-4D97-AF65-F5344CB8AC3E}">
        <p14:creationId xmlns:p14="http://schemas.microsoft.com/office/powerpoint/2010/main" val="79363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A8C2-313F-1D61-325D-B8E6AF92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7674-4192-BF76-4109-F83CC9FD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throwing an exception is expensive (i.e., time consuming)</a:t>
            </a:r>
          </a:p>
          <a:p>
            <a:pPr lvl="1"/>
            <a:r>
              <a:rPr lang="en-US" dirty="0"/>
              <a:t>Compilers optimize the “main line” where an exception is not thrown</a:t>
            </a:r>
          </a:p>
          <a:p>
            <a:r>
              <a:rPr lang="en-US" dirty="0"/>
              <a:t>The runtime system </a:t>
            </a:r>
            <a:r>
              <a:rPr lang="en-US" i="1" dirty="0"/>
              <a:t>unwinds</a:t>
            </a:r>
            <a:r>
              <a:rPr lang="en-US" dirty="0"/>
              <a:t> the program stack looking for the right handler, calling destructors as it goes, etc.</a:t>
            </a:r>
          </a:p>
          <a:p>
            <a:pPr lvl="1"/>
            <a:r>
              <a:rPr lang="en-US" dirty="0"/>
              <a:t>Thus, there can be a long delay between a throw and when the handler starts executing.</a:t>
            </a:r>
          </a:p>
          <a:p>
            <a:r>
              <a:rPr lang="en-US" b="1" i="1" u="sng" dirty="0"/>
              <a:t>Only Use Exceptions For Exceptional Things</a:t>
            </a:r>
          </a:p>
          <a:p>
            <a:pPr lvl="1"/>
            <a:r>
              <a:rPr lang="en-US" dirty="0"/>
              <a:t>Errors that “cannot happen” (assuming your program is right)</a:t>
            </a:r>
          </a:p>
          <a:p>
            <a:pPr lvl="1"/>
            <a:r>
              <a:rPr lang="en-US" dirty="0"/>
              <a:t>Unusual errors that rarely happen</a:t>
            </a:r>
          </a:p>
        </p:txBody>
      </p:sp>
    </p:spTree>
    <p:extLst>
      <p:ext uri="{BB962C8B-B14F-4D97-AF65-F5344CB8AC3E}">
        <p14:creationId xmlns:p14="http://schemas.microsoft.com/office/powerpoint/2010/main" val="188862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CC6-F50A-ECA7-230D-719A37C3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989F-AB39-6DD8-50BB-035937CD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programs (in other languages) overuse exceptions</a:t>
            </a:r>
          </a:p>
          <a:p>
            <a:pPr lvl="1"/>
            <a:r>
              <a:rPr lang="en-US" dirty="0"/>
              <a:t>Sometimes this is the fault of the programmer</a:t>
            </a:r>
          </a:p>
          <a:p>
            <a:pPr lvl="1"/>
            <a:r>
              <a:rPr lang="en-US" dirty="0"/>
              <a:t>Often it is the fault of the language or library being used, requiring exceptions when it doesn’t make sense to use them.</a:t>
            </a:r>
          </a:p>
          <a:p>
            <a:r>
              <a:rPr lang="en-US" dirty="0"/>
              <a:t>The C++ community has considered these questions careful</a:t>
            </a:r>
          </a:p>
        </p:txBody>
      </p:sp>
    </p:spTree>
    <p:extLst>
      <p:ext uri="{BB962C8B-B14F-4D97-AF65-F5344CB8AC3E}">
        <p14:creationId xmlns:p14="http://schemas.microsoft.com/office/powerpoint/2010/main" val="303655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870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C++ Exceptions</vt:lpstr>
      <vt:lpstr>Reporting Errors</vt:lpstr>
      <vt:lpstr>This Requires Handing Back Error Codes</vt:lpstr>
      <vt:lpstr>The Big Picture</vt:lpstr>
      <vt:lpstr>What’s Wrong?</vt:lpstr>
      <vt:lpstr>Enter Exceptions</vt:lpstr>
      <vt:lpstr>Exceptions…</vt:lpstr>
      <vt:lpstr>Overhead?</vt:lpstr>
      <vt:lpstr>Overused?</vt:lpstr>
      <vt:lpstr>Poster Child: Failure to Open a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Exceptions</dc:title>
  <dc:creator>Peter Chapin</dc:creator>
  <cp:lastModifiedBy>Peter Chapin</cp:lastModifiedBy>
  <cp:revision>1</cp:revision>
  <dcterms:created xsi:type="dcterms:W3CDTF">2023-10-27T14:24:41Z</dcterms:created>
  <dcterms:modified xsi:type="dcterms:W3CDTF">2023-10-27T15:33:35Z</dcterms:modified>
</cp:coreProperties>
</file>