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0C6B-83BA-0D78-3087-5CCA5B93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BE1C-93BC-0DE9-8C4E-680A5AEB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33E6-4042-9315-6F0F-2948BC87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FD6B-220E-88B0-4BB2-89DF2F2D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66A4-ECE0-E9F8-8AB9-1631ADDE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C7AD-8F9B-7873-6944-B935AE0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CC938-7FD5-7CAA-94D7-213F877F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E7CC-8B38-995E-C4D8-03AE2B9B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CFE5-1277-D473-74A9-C25CDDFD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952E-408B-523B-EBE6-ACE87552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9999A-4219-D5D6-52CF-878D3DFAA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8556-E2DD-D054-1174-E3064F29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3623-3167-16FC-5769-1F9DD0FA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01DB-3711-9C5C-7B5F-25526F6B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9935-6967-6875-F921-F5C12EC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9B25-4924-0584-8927-75D29176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F231-EC6B-6689-9862-5635AA57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8591-B12E-A841-B6CC-FDBEEF4C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5F15-4BC1-1575-A66C-93DEC006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C195-64E9-EA13-7356-7B176561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3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42DE-8A9E-05BC-43F0-62E303B0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B46A-216A-C8FA-807B-C4F64E6F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DEBE-B4FC-348B-F41F-72153114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B969-0564-2D76-B693-C19D725F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6F6E-EF08-525E-FD14-3298183F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52D2-2D52-37D1-A021-65F9F70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2D47-D4A7-D819-6658-95030A927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0C0B7-BAAE-98AD-9345-7718ABDE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FBD5-1357-A52E-0C9A-04D97344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F6A2-DF51-8533-CC87-7DC81DBC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A270-8917-79FC-E139-7A697F38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CFAA-7018-E38B-3658-2F7DD65A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8CC8-DD1A-4451-0B46-44A08CDE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128A1-E68E-732D-F64E-7F221CCE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4839A-2A3A-B5FD-8501-03C1F0291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7AD1B-3955-89B7-E7DA-552EB4401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E3322-DCA2-34C2-3AE8-457DD65E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C7711-61BC-6C8C-EA5A-1FC1AFE8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AD42F-C3E9-B412-509C-07EDC04E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F9C9-F09E-2D4F-C691-8F5AB05D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AA57-02C1-911B-A106-9F005C49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3334-D583-FF22-A697-2C3790B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22CEC-F3E5-20F4-6B42-547DEE1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2E441-AE79-0D42-B96C-AF12C4D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02C90-BDA9-0B2B-A98C-4112ED57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E13-C761-663E-F9FB-559EEAF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547-24F5-6B70-4ECF-191B1604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4FEC-1088-68FE-763E-0061E0BF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DF185-37D5-5208-4751-23FCBCB7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B451-C154-3032-F4DD-201BD68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43E-83C4-3F8D-5800-0E2EDA45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3DA7-9D6F-BD4F-1C1C-F55D946D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6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D736-89E0-4C68-F09E-EF966947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B4ED5-C8CC-D496-3E59-357941011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5A507-AFFD-1976-1EEC-460ACE60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B8518-8567-51AF-31A8-842E7402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4F82E-3492-F66E-570B-EC296B82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1EB9-72A4-5CE6-CA8F-959F98D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F248A-285C-48AB-598A-7E8954F9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8FD7-538D-1038-28DD-CAA37BBA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C98A-BEFF-58CD-6122-9CEAA85A9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DC80-4707-6345-AD7E-A6B86CAD92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98D9-959E-DF46-0A6B-4704C581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349C-D9F9-E9A7-9B0A-904636FD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AEAE-C936-F441-BD69-58A93FCB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5E88-4E92-25BD-D7AE-CE8D274D9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ADA0D-B8B0-B406-F05F-E165921F7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22009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E866-6268-FA06-0589-E417D032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BigInteger1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6B7C5-1382-FD61-2D43-D9ED70896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Fixed maximum size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dirty="0" err="1"/>
                  <a:t>BigInteger</a:t>
                </a:r>
                <a:r>
                  <a:rPr lang="en-US" dirty="0"/>
                  <a:t> objects hold exactly 128 decimal digits</a:t>
                </a:r>
              </a:p>
              <a:p>
                <a:pPr lvl="2"/>
                <a:r>
                  <a:rPr lang="en-US" dirty="0"/>
                  <a:t>Can’t expand beyond that when needed</a:t>
                </a:r>
              </a:p>
              <a:p>
                <a:pPr lvl="2"/>
                <a:r>
                  <a:rPr lang="en-US" dirty="0"/>
                  <a:t>Wastes memory for the (common) case when fewer digits are required</a:t>
                </a:r>
              </a:p>
              <a:p>
                <a:r>
                  <a:rPr lang="en-US" dirty="0"/>
                  <a:t>Inefficient memory use</a:t>
                </a:r>
              </a:p>
              <a:p>
                <a:pPr lvl="1"/>
                <a:r>
                  <a:rPr lang="en-US" dirty="0"/>
                  <a:t>Each decimal digit consumes an entire int (32 bits in most cases) despite only containing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=3.32</m:t>
                        </m:r>
                      </m:e>
                    </m:func>
                  </m:oMath>
                </a14:m>
                <a:r>
                  <a:rPr lang="en-US" dirty="0"/>
                  <a:t> bits of information.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6B7C5-1382-FD61-2D43-D9ED70896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23AA-526E-D22C-8A3B-CB705357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Digits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EBBE-6030-8D6B-2352-70B3B740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BigInteger2 will use a </a:t>
            </a:r>
            <a:r>
              <a:rPr lang="en-US" i="1" u="sng" dirty="0"/>
              <a:t>dynamically allocated array</a:t>
            </a:r>
            <a:r>
              <a:rPr lang="en-US" dirty="0"/>
              <a:t> for the digits.</a:t>
            </a:r>
          </a:p>
          <a:p>
            <a:pPr lvl="1"/>
            <a:r>
              <a:rPr lang="en-US" dirty="0"/>
              <a:t>Each object can allocate whatever space it needs… but no more.</a:t>
            </a:r>
          </a:p>
          <a:p>
            <a:pPr lvl="1"/>
            <a:r>
              <a:rPr lang="en-US" dirty="0"/>
              <a:t>This allows object to hold potentially millions (billions!) of digits.</a:t>
            </a:r>
          </a:p>
          <a:p>
            <a:pPr lvl="1"/>
            <a:r>
              <a:rPr lang="en-US" dirty="0"/>
              <a:t>But small numbers won’t waste space.</a:t>
            </a:r>
          </a:p>
          <a:p>
            <a:r>
              <a:rPr lang="en-US" dirty="0"/>
              <a:t>Different </a:t>
            </a:r>
            <a:r>
              <a:rPr lang="en-US" dirty="0" err="1"/>
              <a:t>BigInteger</a:t>
            </a:r>
            <a:r>
              <a:rPr lang="en-US" dirty="0"/>
              <a:t> objects will have different digit arrays…</a:t>
            </a:r>
          </a:p>
          <a:p>
            <a:pPr lvl="1"/>
            <a:r>
              <a:rPr lang="en-US" dirty="0"/>
              <a:t>... with (in general) different sizes.</a:t>
            </a:r>
          </a:p>
          <a:p>
            <a:pPr lvl="1"/>
            <a:r>
              <a:rPr lang="en-US" dirty="0"/>
              <a:t>The size of the array is not part of the type.</a:t>
            </a:r>
          </a:p>
        </p:txBody>
      </p:sp>
    </p:spTree>
    <p:extLst>
      <p:ext uri="{BB962C8B-B14F-4D97-AF65-F5344CB8AC3E}">
        <p14:creationId xmlns:p14="http://schemas.microsoft.com/office/powerpoint/2010/main" val="5586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D99F-3E46-6794-0043-61335A81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513F-13FD-0F3A-D9B6-0669D6D6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Aren’t we supposed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 instead of arrays?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… but managing the allocations ourselves is </a:t>
            </a:r>
            <a:r>
              <a:rPr lang="en-US" u="sng" dirty="0"/>
              <a:t>educational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will help you understand how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/>
              <a:t> and many other classes, are implemented.</a:t>
            </a:r>
          </a:p>
          <a:p>
            <a:r>
              <a:rPr lang="en-US" dirty="0"/>
              <a:t>BigInteger4 will use vectors</a:t>
            </a:r>
          </a:p>
          <a:p>
            <a:pPr lvl="1"/>
            <a:r>
              <a:rPr lang="en-US" dirty="0"/>
              <a:t>You will see a huge simplification!</a:t>
            </a:r>
          </a:p>
        </p:txBody>
      </p:sp>
    </p:spTree>
    <p:extLst>
      <p:ext uri="{BB962C8B-B14F-4D97-AF65-F5344CB8AC3E}">
        <p14:creationId xmlns:p14="http://schemas.microsoft.com/office/powerpoint/2010/main" val="38957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576-1F0C-D4C0-A38D-A0BBC92A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5119-F419-8F74-AFF3-76AC8220CFE9}"/>
              </a:ext>
            </a:extLst>
          </p:cNvPr>
          <p:cNvSpPr txBox="1"/>
          <p:nvPr/>
        </p:nvSpPr>
        <p:spPr>
          <a:xfrm>
            <a:off x="838200" y="2782669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AAB2-7F07-CF0E-AEB4-9280A03B9EA8}"/>
              </a:ext>
            </a:extLst>
          </p:cNvPr>
          <p:cNvSpPr/>
          <p:nvPr/>
        </p:nvSpPr>
        <p:spPr>
          <a:xfrm>
            <a:off x="6321287" y="4134678"/>
            <a:ext cx="4572000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Area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A8ACB-0CCA-51DF-BB45-D5C7E839738A}"/>
              </a:ext>
            </a:extLst>
          </p:cNvPr>
          <p:cNvCxnSpPr/>
          <p:nvPr/>
        </p:nvCxnSpPr>
        <p:spPr>
          <a:xfrm>
            <a:off x="4163209" y="3238052"/>
            <a:ext cx="22483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5697D-9B7E-BF24-F08C-B4B0FB7AF8F3}"/>
              </a:ext>
            </a:extLst>
          </p:cNvPr>
          <p:cNvCxnSpPr/>
          <p:nvPr/>
        </p:nvCxnSpPr>
        <p:spPr>
          <a:xfrm>
            <a:off x="6422315" y="3227294"/>
            <a:ext cx="0" cy="9073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6BF70132-63E4-E02B-8FAE-B242302F5669}"/>
              </a:ext>
            </a:extLst>
          </p:cNvPr>
          <p:cNvSpPr/>
          <p:nvPr/>
        </p:nvSpPr>
        <p:spPr>
          <a:xfrm>
            <a:off x="502951" y="2120348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01233-585F-8F2F-1153-A6D6E36563C8}"/>
              </a:ext>
            </a:extLst>
          </p:cNvPr>
          <p:cNvSpPr txBox="1"/>
          <p:nvPr/>
        </p:nvSpPr>
        <p:spPr>
          <a:xfrm>
            <a:off x="6411558" y="4661971"/>
            <a:ext cx="524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allocated space on the heap for the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1B4F-0BE9-4961-4385-432AF100CF9B}"/>
              </a:ext>
            </a:extLst>
          </p:cNvPr>
          <p:cNvSpPr txBox="1"/>
          <p:nvPr/>
        </p:nvSpPr>
        <p:spPr>
          <a:xfrm>
            <a:off x="502951" y="171526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BigInteger</a:t>
            </a:r>
            <a:r>
              <a:rPr lang="en-US" dirty="0"/>
              <a:t>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63549-CE79-3384-CB12-CAD6700E1BB4}"/>
              </a:ext>
            </a:extLst>
          </p:cNvPr>
          <p:cNvSpPr txBox="1"/>
          <p:nvPr/>
        </p:nvSpPr>
        <p:spPr>
          <a:xfrm>
            <a:off x="5504256" y="2235742"/>
            <a:ext cx="50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to track how much space has been allocated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38E5E-9D73-D2B3-4D4C-9B581A8F62C9}"/>
              </a:ext>
            </a:extLst>
          </p:cNvPr>
          <p:cNvSpPr txBox="1"/>
          <p:nvPr/>
        </p:nvSpPr>
        <p:spPr>
          <a:xfrm>
            <a:off x="1409545" y="4585252"/>
            <a:ext cx="40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that points at the allocated space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12A517-CE1A-2C45-7148-6F7B11023760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127513" y="3429000"/>
            <a:ext cx="329388" cy="115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459F09-CC41-4FD3-C245-FFE6473402A5}"/>
              </a:ext>
            </a:extLst>
          </p:cNvPr>
          <p:cNvCxnSpPr>
            <a:stCxn id="13" idx="1"/>
          </p:cNvCxnSpPr>
          <p:nvPr/>
        </p:nvCxnSpPr>
        <p:spPr>
          <a:xfrm flipH="1">
            <a:off x="4346713" y="2420408"/>
            <a:ext cx="1157543" cy="45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3D57CC-B128-D623-FD80-6DBF6FB30670}"/>
              </a:ext>
            </a:extLst>
          </p:cNvPr>
          <p:cNvSpPr txBox="1"/>
          <p:nvPr/>
        </p:nvSpPr>
        <p:spPr>
          <a:xfrm>
            <a:off x="555092" y="5492636"/>
            <a:ext cx="1108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Notice that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object is only 16 bytes (on 64-bit architectures)… regardless of how many digits are stored!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Most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BigInteger’s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value is held externally to the object itself!</a:t>
            </a:r>
          </a:p>
        </p:txBody>
      </p:sp>
    </p:spTree>
    <p:extLst>
      <p:ext uri="{BB962C8B-B14F-4D97-AF65-F5344CB8AC3E}">
        <p14:creationId xmlns:p14="http://schemas.microsoft.com/office/powerpoint/2010/main" val="9062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E7E5-6D7B-24C2-5C54-E4121F3A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710C-C4BC-E7F1-4B6E-93B452AB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our first encounter with a class that holds most of its value externally.</a:t>
            </a:r>
          </a:p>
          <a:p>
            <a:r>
              <a:rPr lang="en-US" dirty="0"/>
              <a:t>There are many implications!</a:t>
            </a:r>
          </a:p>
          <a:p>
            <a:pPr lvl="1"/>
            <a:r>
              <a:rPr lang="en-US" dirty="0"/>
              <a:t>How does the external data get released?</a:t>
            </a:r>
          </a:p>
          <a:p>
            <a:pPr lvl="1"/>
            <a:r>
              <a:rPr lang="en-US" dirty="0"/>
              <a:t>How does the external data get copied?</a:t>
            </a:r>
          </a:p>
          <a:p>
            <a:pPr lvl="1"/>
            <a:r>
              <a:rPr lang="en-US" dirty="0"/>
              <a:t>Isn’t it slow to copy potentially millions of bytes of data? How is that handled?</a:t>
            </a:r>
          </a:p>
          <a:p>
            <a:r>
              <a:rPr lang="en-US" dirty="0"/>
              <a:t>BigInteger2 gives us a chance to address these questions</a:t>
            </a:r>
          </a:p>
          <a:p>
            <a:r>
              <a:rPr lang="en-US" dirty="0"/>
              <a:t>Next up: Lifecycle Methods!</a:t>
            </a:r>
          </a:p>
          <a:p>
            <a:pPr lvl="1"/>
            <a:r>
              <a:rPr lang="en-US" dirty="0"/>
              <a:t>See the relevant slide deck for information on </a:t>
            </a:r>
            <a:r>
              <a:rPr lang="en-US"/>
              <a:t>these special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418D01-EFB7-ED6C-5543-FF9628B12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BigInteger3: Base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Digits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418D01-EFB7-ED6C-5543-FF9628B12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9E2DD-FF03-1CC3-FC44-1F6923E79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using base 10, we’ll change to base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our “digits” will be 32-bit unsigned numbers.</a:t>
                </a:r>
              </a:p>
              <a:p>
                <a:r>
                  <a:rPr lang="en-US" dirty="0"/>
                  <a:t>Every bit is significant!</a:t>
                </a:r>
              </a:p>
              <a:p>
                <a:pPr lvl="1"/>
                <a:r>
                  <a:rPr lang="en-US" dirty="0"/>
                  <a:t>Very large values can be represented with a minimum number of total bits.</a:t>
                </a:r>
              </a:p>
              <a:p>
                <a:pPr lvl="1"/>
                <a:r>
                  <a:rPr lang="en-US" dirty="0"/>
                  <a:t>For example: a 32-million-bit number will be stored as one million 32-bit unsigned integers.</a:t>
                </a:r>
              </a:p>
              <a:p>
                <a:r>
                  <a:rPr lang="en-US" dirty="0"/>
                  <a:t>Using a base which is a power of two…</a:t>
                </a:r>
              </a:p>
              <a:p>
                <a:pPr lvl="1"/>
                <a:r>
                  <a:rPr lang="en-US" dirty="0"/>
                  <a:t>… simplifies the math by allowing certain operations to be done as bit shifts and masking (very fast).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9E2DD-FF03-1CC3-FC44-1F6923E79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5FFF-ACC2-2E80-91D8-2F10BE62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Type vs Storage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CD18-BEA9-D3A0-5253-34E78BD9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Computations on digits require temporaries with twice as many bits.</a:t>
            </a:r>
          </a:p>
          <a:p>
            <a:pPr lvl="1"/>
            <a:r>
              <a:rPr lang="en-US" dirty="0"/>
              <a:t>For example, in base 10, multiplying two 2-digit numbers yields a 4-digit result: 99 * 99 = 9801.</a:t>
            </a:r>
          </a:p>
          <a:p>
            <a:pPr lvl="1"/>
            <a:r>
              <a:rPr lang="en-US" dirty="0"/>
              <a:t>Similarly, multiplying two 32-bit numbers yields, in general, a 64-bit result.</a:t>
            </a:r>
          </a:p>
          <a:p>
            <a:r>
              <a:rPr lang="en-US" dirty="0"/>
              <a:t>We will use two type aliases: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/>
              <a:t> for holding a digit in memory (32 bits).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compute_type</a:t>
            </a:r>
            <a:r>
              <a:rPr lang="en-US" dirty="0"/>
              <a:t> for holding temporary results of digit computation (64 bits).</a:t>
            </a:r>
          </a:p>
          <a:p>
            <a:pPr lvl="1"/>
            <a:r>
              <a:rPr lang="en-US" dirty="0"/>
              <a:t>Using type aliases improves code readability and documentation and allows us to modify their definition for different platforms.</a:t>
            </a:r>
          </a:p>
        </p:txBody>
      </p:sp>
    </p:spTree>
    <p:extLst>
      <p:ext uri="{BB962C8B-B14F-4D97-AF65-F5344CB8AC3E}">
        <p14:creationId xmlns:p14="http://schemas.microsoft.com/office/powerpoint/2010/main" val="93576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7B91-FF0C-1645-B79B-FCB9DE8F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Platforms?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548B-F821-D0BF-DCB1-F4A3D440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who cares about arbitrary precision integers?</a:t>
            </a:r>
          </a:p>
          <a:p>
            <a:pPr lvl="1"/>
            <a:r>
              <a:rPr lang="en-US" dirty="0"/>
              <a:t>A classic use-case is cryptography. Some cryptographic algorithms manipulate (and do arithmetic on) values with thousands of bits (e.g., RSA, DSA, ECC).</a:t>
            </a:r>
          </a:p>
          <a:p>
            <a:r>
              <a:rPr lang="en-US" dirty="0"/>
              <a:t>Will systems targeting microcontrollers ever want to use cryptography?</a:t>
            </a:r>
          </a:p>
          <a:p>
            <a:pPr lvl="1"/>
            <a:r>
              <a:rPr lang="en-US" b="1" u="sng" dirty="0"/>
              <a:t>Yes!</a:t>
            </a:r>
          </a:p>
          <a:p>
            <a:pPr lvl="1"/>
            <a:r>
              <a:rPr lang="en-US" dirty="0"/>
              <a:t>So, it makes sense to ensure our code will work correctly even on a 16-bit processor. This requires attention to detail regarding the selection of integers types.</a:t>
            </a:r>
          </a:p>
          <a:p>
            <a:pPr lvl="1"/>
            <a:r>
              <a:rPr lang="en-US" dirty="0"/>
              <a:t>Hence the use of type aliases to make changes easy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292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668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BigInteger</vt:lpstr>
      <vt:lpstr>The Problem With BigInteger1</vt:lpstr>
      <vt:lpstr>Dynamic Digits Array</vt:lpstr>
      <vt:lpstr>What About std::vector?</vt:lpstr>
      <vt:lpstr>Object Layout</vt:lpstr>
      <vt:lpstr>Now What?</vt:lpstr>
      <vt:lpstr>BigInteger3: Base 2^32Digits</vt:lpstr>
      <vt:lpstr>Compute Type vs Storage Type</vt:lpstr>
      <vt:lpstr>What Platforms?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BigInteger2</dc:title>
  <dc:creator>Peter Chapin</dc:creator>
  <cp:lastModifiedBy>Peter Chapin</cp:lastModifiedBy>
  <cp:revision>3</cp:revision>
  <dcterms:created xsi:type="dcterms:W3CDTF">2023-06-13T16:50:37Z</dcterms:created>
  <dcterms:modified xsi:type="dcterms:W3CDTF">2023-08-01T18:17:00Z</dcterms:modified>
</cp:coreProperties>
</file>