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2CA4-A4C5-597E-C0EE-C55D885070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E5B207-04D3-2831-3F74-CF414ABC4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400CC6-45EF-D02B-E1B6-73C24118FF1D}"/>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9D7BA119-3CA4-DD40-B6B5-6CC7BF7F6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E019F-DE40-2DD0-DC21-ED6A934316B6}"/>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967579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0C3E-B70A-168B-92FA-44890FFE3A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FD0F02-8D36-B993-D5F9-E5BC0D08A6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14F20-CAAB-C3E9-D421-09023F73DE72}"/>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3F2266CF-1462-4EF0-CD5F-81E96F603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0BE96-4F46-014F-E2CB-1AFB628EB6E7}"/>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708352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EC8BB-1E15-A143-0691-424F94A01F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274FE-8778-7F53-B6C5-8158CBD0F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518DB-D1F0-9293-E968-C12FB2CE1168}"/>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96D56C03-BA3A-6990-6CE8-019D1FA30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73B8B-2CDD-EF60-E4C1-CC2CCF8F67F2}"/>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1144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2BBE5-F113-A2BD-90D9-B12F13EA2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2A0349-F7CD-6A0E-0EDB-46A995F95B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2D71B7-DDF3-C52C-0BD8-380D54B01E7E}"/>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46D8D2DA-0F9D-38E1-0632-D57B5E837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FC00C-E940-3E12-05EB-EFC22AD16FB4}"/>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21569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1C5D-C759-AB2A-6700-8BF22EE3B5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513E3-E453-4A5C-987B-74B262E4F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F474D1-2443-2A22-4568-78B628BDC1CB}"/>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4A6E83A7-B3B1-E2F3-17A8-8DD75BE2D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693D8D-687A-E378-71F5-24F0B9133D11}"/>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247876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9A65-967A-30C7-1F9B-8EE437252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01DA0-BAEF-6353-12BB-109ECFA91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C3CDB9-DB59-1D4A-E780-3564A46BD1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7F285-00F4-6BAE-35CE-15AC4C24EC0D}"/>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6" name="Footer Placeholder 5">
            <a:extLst>
              <a:ext uri="{FF2B5EF4-FFF2-40B4-BE49-F238E27FC236}">
                <a16:creationId xmlns:a16="http://schemas.microsoft.com/office/drawing/2014/main" id="{F9292317-8BF8-0D9B-384A-6040A9E042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E2E4A-5820-A63F-9DDE-4B5749567338}"/>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343296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FD2C-3556-B47A-FC73-C740688BFA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B620C6-13B0-F0DE-1B5E-492539469A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A0A59-347C-42C2-A8F7-DAA0A73FB8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4F1A96-7E94-6921-C97C-505AED51FE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0845C-F658-F423-B0DE-39A63CA35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DA5F37-C96F-AA0A-8439-E588A18F0CD0}"/>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8" name="Footer Placeholder 7">
            <a:extLst>
              <a:ext uri="{FF2B5EF4-FFF2-40B4-BE49-F238E27FC236}">
                <a16:creationId xmlns:a16="http://schemas.microsoft.com/office/drawing/2014/main" id="{A4288617-899C-F57F-FC11-5DE52E4355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3A1111-3185-4460-801A-203E2CE9BC01}"/>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301146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69ED-08C1-F7F4-04E9-C15DC0ECCE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3F7B24-C317-52D8-F289-561294F88154}"/>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4" name="Footer Placeholder 3">
            <a:extLst>
              <a:ext uri="{FF2B5EF4-FFF2-40B4-BE49-F238E27FC236}">
                <a16:creationId xmlns:a16="http://schemas.microsoft.com/office/drawing/2014/main" id="{3DBFED7E-1B6C-ADCE-6A26-1B143B34A4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B6CD03-CE91-B657-F1DB-5CE1D93159DE}"/>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419013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A3BE9-0833-97FA-F511-082553EFF698}"/>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3" name="Footer Placeholder 2">
            <a:extLst>
              <a:ext uri="{FF2B5EF4-FFF2-40B4-BE49-F238E27FC236}">
                <a16:creationId xmlns:a16="http://schemas.microsoft.com/office/drawing/2014/main" id="{CDF67F15-2B77-229D-709E-CE389F7D20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2FC3F-E0C0-EAC6-6D64-B70B49BBB1CF}"/>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470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41D6-14C8-9479-A8FE-363D321FB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AC7CD-5D96-0DDD-1B33-FFECE36436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16B12D-A596-DD22-ED5B-2F26274F38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15316-E701-9F24-7C2D-953290F27ADC}"/>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6" name="Footer Placeholder 5">
            <a:extLst>
              <a:ext uri="{FF2B5EF4-FFF2-40B4-BE49-F238E27FC236}">
                <a16:creationId xmlns:a16="http://schemas.microsoft.com/office/drawing/2014/main" id="{AEB0A2FC-2236-577A-771E-CCEB6CF0D9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35C33-6E61-BA57-55AF-9E48B80FE93A}"/>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266098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C210-EAAC-9A89-6EB8-3D1042332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71ECC6-2249-A9D4-4DF2-F3589C4C7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4CB6F-131A-6122-0D1C-6035FC37A9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85C25-ABC3-559E-F34D-3BDC80C03DBA}"/>
              </a:ext>
            </a:extLst>
          </p:cNvPr>
          <p:cNvSpPr>
            <a:spLocks noGrp="1"/>
          </p:cNvSpPr>
          <p:nvPr>
            <p:ph type="dt" sz="half" idx="10"/>
          </p:nvPr>
        </p:nvSpPr>
        <p:spPr/>
        <p:txBody>
          <a:bodyPr/>
          <a:lstStyle/>
          <a:p>
            <a:fld id="{531C5E8B-99A0-3C49-903D-B96D78C70B9F}" type="datetimeFigureOut">
              <a:rPr lang="en-US" smtClean="0"/>
              <a:t>11/9/23</a:t>
            </a:fld>
            <a:endParaRPr lang="en-US"/>
          </a:p>
        </p:txBody>
      </p:sp>
      <p:sp>
        <p:nvSpPr>
          <p:cNvPr id="6" name="Footer Placeholder 5">
            <a:extLst>
              <a:ext uri="{FF2B5EF4-FFF2-40B4-BE49-F238E27FC236}">
                <a16:creationId xmlns:a16="http://schemas.microsoft.com/office/drawing/2014/main" id="{7DD8EA16-8F81-42F8-F666-12E589669F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65509-7FBC-AF63-9F50-6707F709F058}"/>
              </a:ext>
            </a:extLst>
          </p:cNvPr>
          <p:cNvSpPr>
            <a:spLocks noGrp="1"/>
          </p:cNvSpPr>
          <p:nvPr>
            <p:ph type="sldNum" sz="quarter" idx="12"/>
          </p:nvPr>
        </p:nvSpPr>
        <p:spPr/>
        <p:txBody>
          <a:bodyPr/>
          <a:lstStyle/>
          <a:p>
            <a:fld id="{1697400D-209C-6842-BDAC-BDD0ADEF6D86}" type="slidenum">
              <a:rPr lang="en-US" smtClean="0"/>
              <a:t>‹#›</a:t>
            </a:fld>
            <a:endParaRPr lang="en-US"/>
          </a:p>
        </p:txBody>
      </p:sp>
    </p:spTree>
    <p:extLst>
      <p:ext uri="{BB962C8B-B14F-4D97-AF65-F5344CB8AC3E}">
        <p14:creationId xmlns:p14="http://schemas.microsoft.com/office/powerpoint/2010/main" val="158931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4A2DE-4C48-F9C6-49D2-1E131F98E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13BD1-8C5F-C875-DE3E-96029C359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43078-4D52-D062-8407-5A77FB3947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1C5E8B-99A0-3C49-903D-B96D78C70B9F}" type="datetimeFigureOut">
              <a:rPr lang="en-US" smtClean="0"/>
              <a:t>11/9/23</a:t>
            </a:fld>
            <a:endParaRPr lang="en-US"/>
          </a:p>
        </p:txBody>
      </p:sp>
      <p:sp>
        <p:nvSpPr>
          <p:cNvPr id="5" name="Footer Placeholder 4">
            <a:extLst>
              <a:ext uri="{FF2B5EF4-FFF2-40B4-BE49-F238E27FC236}">
                <a16:creationId xmlns:a16="http://schemas.microsoft.com/office/drawing/2014/main" id="{EC04E294-C792-9BB4-EF8C-3ECAE8540A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B5DE46-8527-09C7-D838-2FB08EC84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97400D-209C-6842-BDAC-BDD0ADEF6D86}" type="slidenum">
              <a:rPr lang="en-US" smtClean="0"/>
              <a:t>‹#›</a:t>
            </a:fld>
            <a:endParaRPr lang="en-US"/>
          </a:p>
        </p:txBody>
      </p:sp>
    </p:spTree>
    <p:extLst>
      <p:ext uri="{BB962C8B-B14F-4D97-AF65-F5344CB8AC3E}">
        <p14:creationId xmlns:p14="http://schemas.microsoft.com/office/powerpoint/2010/main" val="100348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399A-10EF-59F7-0EB1-4CC9B36BA60E}"/>
              </a:ext>
            </a:extLst>
          </p:cNvPr>
          <p:cNvSpPr>
            <a:spLocks noGrp="1"/>
          </p:cNvSpPr>
          <p:nvPr>
            <p:ph type="ctrTitle"/>
          </p:nvPr>
        </p:nvSpPr>
        <p:spPr/>
        <p:txBody>
          <a:bodyPr/>
          <a:lstStyle/>
          <a:p>
            <a:r>
              <a:rPr lang="en-US" dirty="0"/>
              <a:t>Splay Trees</a:t>
            </a:r>
          </a:p>
        </p:txBody>
      </p:sp>
      <p:sp>
        <p:nvSpPr>
          <p:cNvPr id="3" name="Subtitle 2">
            <a:extLst>
              <a:ext uri="{FF2B5EF4-FFF2-40B4-BE49-F238E27FC236}">
                <a16:creationId xmlns:a16="http://schemas.microsoft.com/office/drawing/2014/main" id="{526A2BC5-C76E-3651-1D41-0001AB31BFE8}"/>
              </a:ext>
            </a:extLst>
          </p:cNvPr>
          <p:cNvSpPr>
            <a:spLocks noGrp="1"/>
          </p:cNvSpPr>
          <p:nvPr>
            <p:ph type="subTitle" idx="1"/>
          </p:nvPr>
        </p:nvSpPr>
        <p:spPr/>
        <p:txBody>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2860575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EC1-660E-281B-F504-31FBA074AB4C}"/>
              </a:ext>
            </a:extLst>
          </p:cNvPr>
          <p:cNvSpPr>
            <a:spLocks noGrp="1"/>
          </p:cNvSpPr>
          <p:nvPr>
            <p:ph type="title"/>
          </p:nvPr>
        </p:nvSpPr>
        <p:spPr/>
        <p:txBody>
          <a:bodyPr/>
          <a:lstStyle/>
          <a:p>
            <a:r>
              <a:rPr lang="en-US" dirty="0"/>
              <a:t>What To Do? Here’s An Idea:</a:t>
            </a:r>
          </a:p>
        </p:txBody>
      </p:sp>
      <p:sp>
        <p:nvSpPr>
          <p:cNvPr id="3" name="Content Placeholder 2">
            <a:extLst>
              <a:ext uri="{FF2B5EF4-FFF2-40B4-BE49-F238E27FC236}">
                <a16:creationId xmlns:a16="http://schemas.microsoft.com/office/drawing/2014/main" id="{22420831-DEEC-E00C-01D2-289A1155D16D}"/>
              </a:ext>
            </a:extLst>
          </p:cNvPr>
          <p:cNvSpPr>
            <a:spLocks noGrp="1"/>
          </p:cNvSpPr>
          <p:nvPr>
            <p:ph idx="1"/>
          </p:nvPr>
        </p:nvSpPr>
        <p:spPr/>
        <p:txBody>
          <a:bodyPr/>
          <a:lstStyle/>
          <a:p>
            <a:r>
              <a:rPr lang="en-US" dirty="0"/>
              <a:t>After each insert operation, do extra work to rebalance the tree!</a:t>
            </a:r>
          </a:p>
          <a:p>
            <a:pPr lvl="1"/>
            <a:r>
              <a:rPr lang="en-US" dirty="0"/>
              <a:t>AVL trees: maintain “perfect” balance, but have a lot of overhead</a:t>
            </a:r>
          </a:p>
          <a:p>
            <a:pPr lvl="1"/>
            <a:r>
              <a:rPr lang="en-US" dirty="0"/>
              <a:t>Red-Black trees: maintain approximate balance, but with much less overhead (balance is good enough to maintain </a:t>
            </a:r>
            <a:r>
              <a:rPr lang="en-US" i="1" dirty="0"/>
              <a:t>O(log(N))</a:t>
            </a:r>
            <a:r>
              <a:rPr lang="en-US" dirty="0"/>
              <a:t> performance.</a:t>
            </a:r>
          </a:p>
          <a:p>
            <a:r>
              <a:rPr lang="en-US" dirty="0"/>
              <a:t>Red-Black trees are extremely popular</a:t>
            </a:r>
          </a:p>
          <a:p>
            <a:pPr lvl="1"/>
            <a:r>
              <a:rPr lang="en-US" dirty="0">
                <a:latin typeface="Consolas" panose="020B0609020204030204" pitchFamily="49" charset="0"/>
                <a:cs typeface="Consolas" panose="020B0609020204030204" pitchFamily="49" charset="0"/>
              </a:rPr>
              <a:t>std::set</a:t>
            </a:r>
            <a:r>
              <a:rPr lang="en-US" dirty="0"/>
              <a:t> and </a:t>
            </a:r>
            <a:r>
              <a:rPr lang="en-US" dirty="0">
                <a:latin typeface="Consolas" panose="020B0609020204030204" pitchFamily="49" charset="0"/>
                <a:cs typeface="Consolas" panose="020B0609020204030204" pitchFamily="49" charset="0"/>
              </a:rPr>
              <a:t>std::map</a:t>
            </a:r>
            <a:r>
              <a:rPr lang="en-US" dirty="0"/>
              <a:t> use them (most likely)</a:t>
            </a:r>
          </a:p>
          <a:p>
            <a:pPr lvl="1"/>
            <a:r>
              <a:rPr lang="en-US" dirty="0"/>
              <a:t>Java’s </a:t>
            </a:r>
            <a:r>
              <a:rPr lang="en-US" dirty="0" err="1">
                <a:latin typeface="Consolas" panose="020B0609020204030204" pitchFamily="49" charset="0"/>
                <a:cs typeface="Consolas" panose="020B0609020204030204" pitchFamily="49" charset="0"/>
              </a:rPr>
              <a:t>TreeSet</a:t>
            </a:r>
            <a:r>
              <a:rPr lang="en-US" dirty="0"/>
              <a:t> collection uses them (most likely)</a:t>
            </a:r>
          </a:p>
          <a:p>
            <a:pPr lvl="1"/>
            <a:r>
              <a:rPr lang="en-US" dirty="0"/>
              <a:t>Used inside the Linux kernel scheduler</a:t>
            </a:r>
          </a:p>
          <a:p>
            <a:pPr lvl="1"/>
            <a:r>
              <a:rPr lang="en-US" dirty="0"/>
              <a:t>Used all over the place!</a:t>
            </a:r>
          </a:p>
        </p:txBody>
      </p:sp>
    </p:spTree>
    <p:extLst>
      <p:ext uri="{BB962C8B-B14F-4D97-AF65-F5344CB8AC3E}">
        <p14:creationId xmlns:p14="http://schemas.microsoft.com/office/powerpoint/2010/main" val="343267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2938-308D-087F-F66E-502958453B7E}"/>
              </a:ext>
            </a:extLst>
          </p:cNvPr>
          <p:cNvSpPr>
            <a:spLocks noGrp="1"/>
          </p:cNvSpPr>
          <p:nvPr>
            <p:ph type="title"/>
          </p:nvPr>
        </p:nvSpPr>
        <p:spPr/>
        <p:txBody>
          <a:bodyPr/>
          <a:lstStyle/>
          <a:p>
            <a:r>
              <a:rPr lang="en-US" dirty="0"/>
              <a:t>Another Idea: Splay Trees</a:t>
            </a:r>
          </a:p>
        </p:txBody>
      </p:sp>
      <p:sp>
        <p:nvSpPr>
          <p:cNvPr id="3" name="Content Placeholder 2">
            <a:extLst>
              <a:ext uri="{FF2B5EF4-FFF2-40B4-BE49-F238E27FC236}">
                <a16:creationId xmlns:a16="http://schemas.microsoft.com/office/drawing/2014/main" id="{9EB8E7B5-FDF2-7C2E-DCC8-2D55EBAD24DB}"/>
              </a:ext>
            </a:extLst>
          </p:cNvPr>
          <p:cNvSpPr>
            <a:spLocks noGrp="1"/>
          </p:cNvSpPr>
          <p:nvPr>
            <p:ph idx="1"/>
          </p:nvPr>
        </p:nvSpPr>
        <p:spPr/>
        <p:txBody>
          <a:bodyPr/>
          <a:lstStyle/>
          <a:p>
            <a:r>
              <a:rPr lang="en-US" dirty="0"/>
              <a:t>Not every operation is </a:t>
            </a:r>
            <a:r>
              <a:rPr lang="en-US" i="1" dirty="0"/>
              <a:t>O(log(N))</a:t>
            </a:r>
            <a:r>
              <a:rPr lang="en-US" dirty="0"/>
              <a:t>.</a:t>
            </a:r>
          </a:p>
          <a:p>
            <a:pPr lvl="1"/>
            <a:r>
              <a:rPr lang="en-US" dirty="0"/>
              <a:t>Some operations are </a:t>
            </a:r>
            <a:r>
              <a:rPr lang="en-US" i="1" dirty="0"/>
              <a:t>O(N)</a:t>
            </a:r>
            <a:r>
              <a:rPr lang="en-US" dirty="0"/>
              <a:t>, but…</a:t>
            </a:r>
          </a:p>
          <a:p>
            <a:pPr lvl="1"/>
            <a:r>
              <a:rPr lang="en-US" dirty="0"/>
              <a:t>… they happen infrequently…</a:t>
            </a:r>
          </a:p>
          <a:p>
            <a:pPr lvl="1"/>
            <a:r>
              <a:rPr lang="en-US" dirty="0"/>
              <a:t>… giving </a:t>
            </a:r>
            <a:r>
              <a:rPr lang="en-US" i="1" dirty="0"/>
              <a:t>O(log(N))</a:t>
            </a:r>
            <a:r>
              <a:rPr lang="en-US" dirty="0"/>
              <a:t> on average (“amortized logarithmic time”)</a:t>
            </a:r>
          </a:p>
          <a:p>
            <a:r>
              <a:rPr lang="en-US" dirty="0"/>
              <a:t>The trick is to ensure that repeated look up of the same value does not get stuck searching for an item deep in the tree</a:t>
            </a:r>
          </a:p>
          <a:p>
            <a:pPr lvl="1"/>
            <a:r>
              <a:rPr lang="en-US" dirty="0"/>
              <a:t>After each find, the item is brought to the root, and the tree is “splayed” to flatten it (somewhat).</a:t>
            </a:r>
          </a:p>
          <a:p>
            <a:pPr lvl="1"/>
            <a:r>
              <a:rPr lang="en-US" dirty="0"/>
              <a:t>Looking up a deep item might be slow, but the flattening process will push the tree toward being balanced on average.</a:t>
            </a:r>
          </a:p>
        </p:txBody>
      </p:sp>
    </p:spTree>
    <p:extLst>
      <p:ext uri="{BB962C8B-B14F-4D97-AF65-F5344CB8AC3E}">
        <p14:creationId xmlns:p14="http://schemas.microsoft.com/office/powerpoint/2010/main" val="133167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DD69-1145-2DFF-FD08-5CBBB4A4E66D}"/>
              </a:ext>
            </a:extLst>
          </p:cNvPr>
          <p:cNvSpPr>
            <a:spLocks noGrp="1"/>
          </p:cNvSpPr>
          <p:nvPr>
            <p:ph type="title"/>
          </p:nvPr>
        </p:nvSpPr>
        <p:spPr/>
        <p:txBody>
          <a:bodyPr/>
          <a:lstStyle/>
          <a:p>
            <a:r>
              <a:rPr lang="en-US" dirty="0"/>
              <a:t>Primitive Transformations: </a:t>
            </a:r>
            <a:r>
              <a:rPr lang="en-US" u="sng" dirty="0"/>
              <a:t>Rotations</a:t>
            </a:r>
          </a:p>
        </p:txBody>
      </p:sp>
      <p:sp>
        <p:nvSpPr>
          <p:cNvPr id="3" name="Content Placeholder 2">
            <a:extLst>
              <a:ext uri="{FF2B5EF4-FFF2-40B4-BE49-F238E27FC236}">
                <a16:creationId xmlns:a16="http://schemas.microsoft.com/office/drawing/2014/main" id="{9F9073C2-B69E-75A1-3A96-C2ED0A1D649D}"/>
              </a:ext>
            </a:extLst>
          </p:cNvPr>
          <p:cNvSpPr>
            <a:spLocks noGrp="1"/>
          </p:cNvSpPr>
          <p:nvPr>
            <p:ph idx="1"/>
          </p:nvPr>
        </p:nvSpPr>
        <p:spPr/>
        <p:txBody>
          <a:bodyPr/>
          <a:lstStyle/>
          <a:p>
            <a:r>
              <a:rPr lang="en-US" dirty="0"/>
              <a:t>Note: BST still valid after rotation!</a:t>
            </a:r>
          </a:p>
        </p:txBody>
      </p:sp>
      <p:sp>
        <p:nvSpPr>
          <p:cNvPr id="4" name="Oval 3">
            <a:extLst>
              <a:ext uri="{FF2B5EF4-FFF2-40B4-BE49-F238E27FC236}">
                <a16:creationId xmlns:a16="http://schemas.microsoft.com/office/drawing/2014/main" id="{C0576829-085F-35C6-68D7-ACB1858FADB8}"/>
              </a:ext>
            </a:extLst>
          </p:cNvPr>
          <p:cNvSpPr/>
          <p:nvPr/>
        </p:nvSpPr>
        <p:spPr>
          <a:xfrm>
            <a:off x="2024743" y="400129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BBCAE543-58C7-DB84-A9F1-AF1F89494A08}"/>
              </a:ext>
            </a:extLst>
          </p:cNvPr>
          <p:cNvSpPr/>
          <p:nvPr/>
        </p:nvSpPr>
        <p:spPr>
          <a:xfrm>
            <a:off x="3303815" y="269965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6" name="Oval 5">
            <a:extLst>
              <a:ext uri="{FF2B5EF4-FFF2-40B4-BE49-F238E27FC236}">
                <a16:creationId xmlns:a16="http://schemas.microsoft.com/office/drawing/2014/main" id="{B7BA76BC-168D-83D8-47E1-212121F23F1A}"/>
              </a:ext>
            </a:extLst>
          </p:cNvPr>
          <p:cNvSpPr/>
          <p:nvPr/>
        </p:nvSpPr>
        <p:spPr>
          <a:xfrm>
            <a:off x="8198771" y="400129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7" name="Oval 6">
            <a:extLst>
              <a:ext uri="{FF2B5EF4-FFF2-40B4-BE49-F238E27FC236}">
                <a16:creationId xmlns:a16="http://schemas.microsoft.com/office/drawing/2014/main" id="{3E9A71DD-C697-BDEC-38D2-3DA207F660A6}"/>
              </a:ext>
            </a:extLst>
          </p:cNvPr>
          <p:cNvSpPr/>
          <p:nvPr/>
        </p:nvSpPr>
        <p:spPr>
          <a:xfrm>
            <a:off x="6683829" y="269965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TextBox 7">
            <a:extLst>
              <a:ext uri="{FF2B5EF4-FFF2-40B4-BE49-F238E27FC236}">
                <a16:creationId xmlns:a16="http://schemas.microsoft.com/office/drawing/2014/main" id="{BB4C91F4-2066-C72A-1BA9-A1B1C51F7123}"/>
              </a:ext>
            </a:extLst>
          </p:cNvPr>
          <p:cNvSpPr txBox="1"/>
          <p:nvPr/>
        </p:nvSpPr>
        <p:spPr>
          <a:xfrm>
            <a:off x="1674369" y="5225143"/>
            <a:ext cx="350373" cy="369332"/>
          </a:xfrm>
          <a:prstGeom prst="rect">
            <a:avLst/>
          </a:prstGeom>
          <a:noFill/>
        </p:spPr>
        <p:txBody>
          <a:bodyPr wrap="square" rtlCol="0">
            <a:spAutoFit/>
          </a:bodyPr>
          <a:lstStyle/>
          <a:p>
            <a:r>
              <a:rPr lang="en-US" dirty="0"/>
              <a:t>A</a:t>
            </a:r>
          </a:p>
        </p:txBody>
      </p:sp>
      <p:sp>
        <p:nvSpPr>
          <p:cNvPr id="9" name="TextBox 8">
            <a:extLst>
              <a:ext uri="{FF2B5EF4-FFF2-40B4-BE49-F238E27FC236}">
                <a16:creationId xmlns:a16="http://schemas.microsoft.com/office/drawing/2014/main" id="{C2803DF4-0451-8C7A-B538-152B522A9AD1}"/>
              </a:ext>
            </a:extLst>
          </p:cNvPr>
          <p:cNvSpPr txBox="1"/>
          <p:nvPr/>
        </p:nvSpPr>
        <p:spPr>
          <a:xfrm>
            <a:off x="2950572" y="5225143"/>
            <a:ext cx="309700" cy="369332"/>
          </a:xfrm>
          <a:prstGeom prst="rect">
            <a:avLst/>
          </a:prstGeom>
          <a:noFill/>
        </p:spPr>
        <p:txBody>
          <a:bodyPr wrap="none" rtlCol="0">
            <a:spAutoFit/>
          </a:bodyPr>
          <a:lstStyle/>
          <a:p>
            <a:r>
              <a:rPr lang="en-US" dirty="0"/>
              <a:t>B</a:t>
            </a:r>
          </a:p>
        </p:txBody>
      </p:sp>
      <p:sp>
        <p:nvSpPr>
          <p:cNvPr id="10" name="TextBox 9">
            <a:extLst>
              <a:ext uri="{FF2B5EF4-FFF2-40B4-BE49-F238E27FC236}">
                <a16:creationId xmlns:a16="http://schemas.microsoft.com/office/drawing/2014/main" id="{00F09975-A23B-F429-D9B2-324AB9C4D80A}"/>
              </a:ext>
            </a:extLst>
          </p:cNvPr>
          <p:cNvSpPr txBox="1"/>
          <p:nvPr/>
        </p:nvSpPr>
        <p:spPr>
          <a:xfrm>
            <a:off x="4369339" y="3897085"/>
            <a:ext cx="262525" cy="369332"/>
          </a:xfrm>
          <a:prstGeom prst="rect">
            <a:avLst/>
          </a:prstGeom>
          <a:noFill/>
        </p:spPr>
        <p:txBody>
          <a:bodyPr wrap="square" rtlCol="0">
            <a:spAutoFit/>
          </a:bodyPr>
          <a:lstStyle/>
          <a:p>
            <a:r>
              <a:rPr lang="en-US" dirty="0"/>
              <a:t>C</a:t>
            </a:r>
          </a:p>
        </p:txBody>
      </p:sp>
      <p:sp>
        <p:nvSpPr>
          <p:cNvPr id="11" name="TextBox 10">
            <a:extLst>
              <a:ext uri="{FF2B5EF4-FFF2-40B4-BE49-F238E27FC236}">
                <a16:creationId xmlns:a16="http://schemas.microsoft.com/office/drawing/2014/main" id="{733D8098-C325-B66F-5BFD-A8C2C72B37B5}"/>
              </a:ext>
            </a:extLst>
          </p:cNvPr>
          <p:cNvSpPr txBox="1"/>
          <p:nvPr/>
        </p:nvSpPr>
        <p:spPr>
          <a:xfrm>
            <a:off x="6185109" y="3897085"/>
            <a:ext cx="317716" cy="369332"/>
          </a:xfrm>
          <a:prstGeom prst="rect">
            <a:avLst/>
          </a:prstGeom>
          <a:noFill/>
        </p:spPr>
        <p:txBody>
          <a:bodyPr wrap="none" rtlCol="0">
            <a:spAutoFit/>
          </a:bodyPr>
          <a:lstStyle/>
          <a:p>
            <a:r>
              <a:rPr lang="en-US" dirty="0"/>
              <a:t>A</a:t>
            </a:r>
          </a:p>
        </p:txBody>
      </p:sp>
      <p:sp>
        <p:nvSpPr>
          <p:cNvPr id="12" name="TextBox 11">
            <a:extLst>
              <a:ext uri="{FF2B5EF4-FFF2-40B4-BE49-F238E27FC236}">
                <a16:creationId xmlns:a16="http://schemas.microsoft.com/office/drawing/2014/main" id="{1B6D2BE5-D01C-6E6B-7460-92EE8543ADE6}"/>
              </a:ext>
            </a:extLst>
          </p:cNvPr>
          <p:cNvSpPr txBox="1"/>
          <p:nvPr/>
        </p:nvSpPr>
        <p:spPr>
          <a:xfrm>
            <a:off x="7846081" y="5225143"/>
            <a:ext cx="309700" cy="369332"/>
          </a:xfrm>
          <a:prstGeom prst="rect">
            <a:avLst/>
          </a:prstGeom>
          <a:noFill/>
        </p:spPr>
        <p:txBody>
          <a:bodyPr wrap="none" rtlCol="0">
            <a:spAutoFit/>
          </a:bodyPr>
          <a:lstStyle/>
          <a:p>
            <a:r>
              <a:rPr lang="en-US" dirty="0"/>
              <a:t>B</a:t>
            </a:r>
          </a:p>
        </p:txBody>
      </p:sp>
      <p:sp>
        <p:nvSpPr>
          <p:cNvPr id="13" name="TextBox 12">
            <a:extLst>
              <a:ext uri="{FF2B5EF4-FFF2-40B4-BE49-F238E27FC236}">
                <a16:creationId xmlns:a16="http://schemas.microsoft.com/office/drawing/2014/main" id="{557CAA1C-3215-B6BC-D55A-132FF4CED5FC}"/>
              </a:ext>
            </a:extLst>
          </p:cNvPr>
          <p:cNvSpPr txBox="1"/>
          <p:nvPr/>
        </p:nvSpPr>
        <p:spPr>
          <a:xfrm>
            <a:off x="9204193" y="5225143"/>
            <a:ext cx="308098" cy="369332"/>
          </a:xfrm>
          <a:prstGeom prst="rect">
            <a:avLst/>
          </a:prstGeom>
          <a:noFill/>
        </p:spPr>
        <p:txBody>
          <a:bodyPr wrap="none" rtlCol="0">
            <a:spAutoFit/>
          </a:bodyPr>
          <a:lstStyle/>
          <a:p>
            <a:r>
              <a:rPr lang="en-US" dirty="0"/>
              <a:t>C</a:t>
            </a:r>
          </a:p>
        </p:txBody>
      </p:sp>
      <p:cxnSp>
        <p:nvCxnSpPr>
          <p:cNvPr id="15" name="Straight Arrow Connector 14">
            <a:extLst>
              <a:ext uri="{FF2B5EF4-FFF2-40B4-BE49-F238E27FC236}">
                <a16:creationId xmlns:a16="http://schemas.microsoft.com/office/drawing/2014/main" id="{52B0B38E-685A-61AC-549B-3ACE6D96CFF7}"/>
              </a:ext>
            </a:extLst>
          </p:cNvPr>
          <p:cNvCxnSpPr>
            <a:cxnSpLocks/>
            <a:stCxn id="4" idx="3"/>
            <a:endCxn id="8" idx="0"/>
          </p:cNvCxnSpPr>
          <p:nvPr/>
        </p:nvCxnSpPr>
        <p:spPr>
          <a:xfrm flipH="1">
            <a:off x="1849556" y="4781783"/>
            <a:ext cx="309098"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98FFAC-D022-0C8F-F4FD-3527314479F2}"/>
              </a:ext>
            </a:extLst>
          </p:cNvPr>
          <p:cNvCxnSpPr>
            <a:cxnSpLocks/>
            <a:stCxn id="4" idx="5"/>
            <a:endCxn id="9" idx="0"/>
          </p:cNvCxnSpPr>
          <p:nvPr/>
        </p:nvCxnSpPr>
        <p:spPr>
          <a:xfrm>
            <a:off x="2805232" y="4781783"/>
            <a:ext cx="300190"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128B42-61C4-F143-33E9-D513DBE3C470}"/>
              </a:ext>
            </a:extLst>
          </p:cNvPr>
          <p:cNvCxnSpPr>
            <a:cxnSpLocks/>
            <a:endCxn id="10" idx="0"/>
          </p:cNvCxnSpPr>
          <p:nvPr/>
        </p:nvCxnSpPr>
        <p:spPr>
          <a:xfrm>
            <a:off x="4084304" y="3512803"/>
            <a:ext cx="416298" cy="3842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CA954B-D9FD-5CB6-4573-EF1B35CBD5D2}"/>
              </a:ext>
            </a:extLst>
          </p:cNvPr>
          <p:cNvCxnSpPr>
            <a:stCxn id="5" idx="3"/>
            <a:endCxn id="4" idx="7"/>
          </p:cNvCxnSpPr>
          <p:nvPr/>
        </p:nvCxnSpPr>
        <p:spPr>
          <a:xfrm flipH="1">
            <a:off x="2805232" y="3480147"/>
            <a:ext cx="632494" cy="655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C793A94-D1ED-6CA3-BD56-7C3DA4EBFD5D}"/>
              </a:ext>
            </a:extLst>
          </p:cNvPr>
          <p:cNvCxnSpPr>
            <a:stCxn id="7" idx="5"/>
            <a:endCxn id="6" idx="1"/>
          </p:cNvCxnSpPr>
          <p:nvPr/>
        </p:nvCxnSpPr>
        <p:spPr>
          <a:xfrm>
            <a:off x="7464318" y="3480147"/>
            <a:ext cx="868364" cy="6550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322EAA8-06CC-012A-9DFF-2E92F3DD8DCC}"/>
              </a:ext>
            </a:extLst>
          </p:cNvPr>
          <p:cNvCxnSpPr>
            <a:stCxn id="7" idx="3"/>
            <a:endCxn id="11" idx="0"/>
          </p:cNvCxnSpPr>
          <p:nvPr/>
        </p:nvCxnSpPr>
        <p:spPr>
          <a:xfrm flipH="1">
            <a:off x="6343967" y="3480147"/>
            <a:ext cx="473773" cy="4169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90D825D-5785-F00C-8FD6-4D930A7FE1FC}"/>
              </a:ext>
            </a:extLst>
          </p:cNvPr>
          <p:cNvCxnSpPr>
            <a:stCxn id="6" idx="3"/>
            <a:endCxn id="12" idx="0"/>
          </p:cNvCxnSpPr>
          <p:nvPr/>
        </p:nvCxnSpPr>
        <p:spPr>
          <a:xfrm flipH="1">
            <a:off x="8000931" y="4781783"/>
            <a:ext cx="331751"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84FE9A5-3461-A28C-E04D-24787FB9D28B}"/>
              </a:ext>
            </a:extLst>
          </p:cNvPr>
          <p:cNvCxnSpPr>
            <a:stCxn id="6" idx="5"/>
            <a:endCxn id="13" idx="0"/>
          </p:cNvCxnSpPr>
          <p:nvPr/>
        </p:nvCxnSpPr>
        <p:spPr>
          <a:xfrm>
            <a:off x="8979260" y="4781783"/>
            <a:ext cx="378982" cy="4433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6CAAC08-4862-3506-915C-4CF72685DC93}"/>
              </a:ext>
            </a:extLst>
          </p:cNvPr>
          <p:cNvSpPr txBox="1"/>
          <p:nvPr/>
        </p:nvSpPr>
        <p:spPr>
          <a:xfrm>
            <a:off x="3971358" y="4731028"/>
            <a:ext cx="3254417"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tree.rotate_right</a:t>
            </a:r>
            <a:r>
              <a:rPr lang="en-US" dirty="0">
                <a:latin typeface="Consolas" panose="020B0609020204030204" pitchFamily="49" charset="0"/>
                <a:cs typeface="Consolas" panose="020B0609020204030204" pitchFamily="49" charset="0"/>
              </a:rPr>
              <a:t>( y )</a:t>
            </a:r>
            <a:r>
              <a:rPr lang="en-US" dirty="0"/>
              <a:t> =&gt;</a:t>
            </a:r>
          </a:p>
        </p:txBody>
      </p:sp>
      <p:sp>
        <p:nvSpPr>
          <p:cNvPr id="37" name="TextBox 36">
            <a:extLst>
              <a:ext uri="{FF2B5EF4-FFF2-40B4-BE49-F238E27FC236}">
                <a16:creationId xmlns:a16="http://schemas.microsoft.com/office/drawing/2014/main" id="{B4CEA4CD-A706-F814-D887-52A1ACDA8DC9}"/>
              </a:ext>
            </a:extLst>
          </p:cNvPr>
          <p:cNvSpPr txBox="1"/>
          <p:nvPr/>
        </p:nvSpPr>
        <p:spPr>
          <a:xfrm>
            <a:off x="3664909" y="4401354"/>
            <a:ext cx="3127779" cy="369332"/>
          </a:xfrm>
          <a:prstGeom prst="rect">
            <a:avLst/>
          </a:prstGeom>
          <a:noFill/>
        </p:spPr>
        <p:txBody>
          <a:bodyPr wrap="none" rtlCol="0">
            <a:spAutoFit/>
          </a:bodyPr>
          <a:lstStyle/>
          <a:p>
            <a:r>
              <a:rPr lang="en-US" dirty="0"/>
              <a:t>&lt;= </a:t>
            </a:r>
            <a:r>
              <a:rPr lang="en-US" dirty="0" err="1">
                <a:latin typeface="Consolas" panose="020B0609020204030204" pitchFamily="49" charset="0"/>
                <a:cs typeface="Consolas" panose="020B0609020204030204" pitchFamily="49" charset="0"/>
              </a:rPr>
              <a:t>tree.rotate_left</a:t>
            </a:r>
            <a:r>
              <a:rPr lang="en-US" dirty="0">
                <a:latin typeface="Consolas" panose="020B0609020204030204" pitchFamily="49" charset="0"/>
                <a:cs typeface="Consolas" panose="020B0609020204030204" pitchFamily="49" charset="0"/>
              </a:rPr>
              <a:t>( x )</a:t>
            </a:r>
          </a:p>
        </p:txBody>
      </p:sp>
    </p:spTree>
    <p:extLst>
      <p:ext uri="{BB962C8B-B14F-4D97-AF65-F5344CB8AC3E}">
        <p14:creationId xmlns:p14="http://schemas.microsoft.com/office/powerpoint/2010/main" val="3331589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E46A-8D96-F2CE-A80F-D0CC2536CA80}"/>
              </a:ext>
            </a:extLst>
          </p:cNvPr>
          <p:cNvSpPr>
            <a:spLocks noGrp="1"/>
          </p:cNvSpPr>
          <p:nvPr>
            <p:ph type="title"/>
          </p:nvPr>
        </p:nvSpPr>
        <p:spPr/>
        <p:txBody>
          <a:bodyPr/>
          <a:lstStyle/>
          <a:p>
            <a:r>
              <a:rPr lang="en-US" dirty="0"/>
              <a:t>Splay Transformation: Zig-Zag</a:t>
            </a:r>
          </a:p>
        </p:txBody>
      </p:sp>
      <p:sp>
        <p:nvSpPr>
          <p:cNvPr id="3" name="Oval 2">
            <a:extLst>
              <a:ext uri="{FF2B5EF4-FFF2-40B4-BE49-F238E27FC236}">
                <a16:creationId xmlns:a16="http://schemas.microsoft.com/office/drawing/2014/main" id="{C64495FD-23C8-8848-7F7F-ED098E8B28EB}"/>
              </a:ext>
            </a:extLst>
          </p:cNvPr>
          <p:cNvSpPr/>
          <p:nvPr/>
        </p:nvSpPr>
        <p:spPr>
          <a:xfrm>
            <a:off x="2667001"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4C307A05-6630-BFC7-2B12-137DB0692302}"/>
              </a:ext>
            </a:extLst>
          </p:cNvPr>
          <p:cNvSpPr/>
          <p:nvPr/>
        </p:nvSpPr>
        <p:spPr>
          <a:xfrm>
            <a:off x="2679011" y="423207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 name="Oval 4">
            <a:extLst>
              <a:ext uri="{FF2B5EF4-FFF2-40B4-BE49-F238E27FC236}">
                <a16:creationId xmlns:a16="http://schemas.microsoft.com/office/drawing/2014/main" id="{3AA01983-1F38-A4CD-5D49-10CDF7060DA5}"/>
              </a:ext>
            </a:extLst>
          </p:cNvPr>
          <p:cNvSpPr/>
          <p:nvPr/>
        </p:nvSpPr>
        <p:spPr>
          <a:xfrm>
            <a:off x="1407541" y="28956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6" name="Oval 5">
            <a:extLst>
              <a:ext uri="{FF2B5EF4-FFF2-40B4-BE49-F238E27FC236}">
                <a16:creationId xmlns:a16="http://schemas.microsoft.com/office/drawing/2014/main" id="{E701364F-0844-2B5C-0634-1B6582A8BC4B}"/>
              </a:ext>
            </a:extLst>
          </p:cNvPr>
          <p:cNvSpPr/>
          <p:nvPr/>
        </p:nvSpPr>
        <p:spPr>
          <a:xfrm>
            <a:off x="6617009" y="298216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7" name="Oval 6">
            <a:extLst>
              <a:ext uri="{FF2B5EF4-FFF2-40B4-BE49-F238E27FC236}">
                <a16:creationId xmlns:a16="http://schemas.microsoft.com/office/drawing/2014/main" id="{FD9DCDD3-9B48-C47F-D4B9-E4BEFF6C796D}"/>
              </a:ext>
            </a:extLst>
          </p:cNvPr>
          <p:cNvSpPr/>
          <p:nvPr/>
        </p:nvSpPr>
        <p:spPr>
          <a:xfrm>
            <a:off x="9537807" y="298216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8" name="Oval 7">
            <a:extLst>
              <a:ext uri="{FF2B5EF4-FFF2-40B4-BE49-F238E27FC236}">
                <a16:creationId xmlns:a16="http://schemas.microsoft.com/office/drawing/2014/main" id="{184E88A7-47C2-A26D-28A0-57B483994951}"/>
              </a:ext>
            </a:extLst>
          </p:cNvPr>
          <p:cNvSpPr/>
          <p:nvPr/>
        </p:nvSpPr>
        <p:spPr>
          <a:xfrm>
            <a:off x="8033657" y="164374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Straight Arrow Connector 9">
            <a:extLst>
              <a:ext uri="{FF2B5EF4-FFF2-40B4-BE49-F238E27FC236}">
                <a16:creationId xmlns:a16="http://schemas.microsoft.com/office/drawing/2014/main" id="{19A92523-1BD7-423D-4162-31DDA865036A}"/>
              </a:ext>
            </a:extLst>
          </p:cNvPr>
          <p:cNvCxnSpPr>
            <a:cxnSpLocks/>
            <a:stCxn id="3" idx="3"/>
            <a:endCxn id="5" idx="7"/>
          </p:cNvCxnSpPr>
          <p:nvPr/>
        </p:nvCxnSpPr>
        <p:spPr>
          <a:xfrm flipH="1">
            <a:off x="2188030" y="2471177"/>
            <a:ext cx="612882" cy="5583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3E8E44-448D-FB68-7461-D3206C892C70}"/>
              </a:ext>
            </a:extLst>
          </p:cNvPr>
          <p:cNvCxnSpPr>
            <a:cxnSpLocks/>
            <a:stCxn id="5" idx="5"/>
            <a:endCxn id="4" idx="1"/>
          </p:cNvCxnSpPr>
          <p:nvPr/>
        </p:nvCxnSpPr>
        <p:spPr>
          <a:xfrm>
            <a:off x="2188030" y="3676089"/>
            <a:ext cx="624892" cy="6898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2414111-DFE0-FB75-2A47-21BB09992F78}"/>
              </a:ext>
            </a:extLst>
          </p:cNvPr>
          <p:cNvCxnSpPr>
            <a:cxnSpLocks/>
            <a:stCxn id="8" idx="3"/>
            <a:endCxn id="6" idx="7"/>
          </p:cNvCxnSpPr>
          <p:nvPr/>
        </p:nvCxnSpPr>
        <p:spPr>
          <a:xfrm flipH="1">
            <a:off x="7397498" y="2424231"/>
            <a:ext cx="770070" cy="691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BAAF4E-5142-3ECC-36C9-E741DB43C730}"/>
              </a:ext>
            </a:extLst>
          </p:cNvPr>
          <p:cNvCxnSpPr>
            <a:stCxn id="8" idx="5"/>
            <a:endCxn id="7" idx="1"/>
          </p:cNvCxnSpPr>
          <p:nvPr/>
        </p:nvCxnSpPr>
        <p:spPr>
          <a:xfrm>
            <a:off x="8814146" y="2424231"/>
            <a:ext cx="857572" cy="6918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8821B17-7FF8-6A14-49FA-BB8F9536EBDC}"/>
              </a:ext>
            </a:extLst>
          </p:cNvPr>
          <p:cNvSpPr txBox="1"/>
          <p:nvPr/>
        </p:nvSpPr>
        <p:spPr>
          <a:xfrm>
            <a:off x="970368" y="4056969"/>
            <a:ext cx="317716" cy="369332"/>
          </a:xfrm>
          <a:prstGeom prst="rect">
            <a:avLst/>
          </a:prstGeom>
          <a:noFill/>
        </p:spPr>
        <p:txBody>
          <a:bodyPr wrap="none" rtlCol="0">
            <a:spAutoFit/>
          </a:bodyPr>
          <a:lstStyle/>
          <a:p>
            <a:r>
              <a:rPr lang="en-US" dirty="0"/>
              <a:t>A</a:t>
            </a:r>
          </a:p>
        </p:txBody>
      </p:sp>
      <p:sp>
        <p:nvSpPr>
          <p:cNvPr id="19" name="TextBox 18">
            <a:extLst>
              <a:ext uri="{FF2B5EF4-FFF2-40B4-BE49-F238E27FC236}">
                <a16:creationId xmlns:a16="http://schemas.microsoft.com/office/drawing/2014/main" id="{156B1E1D-0C39-4026-5380-7413C9C560D2}"/>
              </a:ext>
            </a:extLst>
          </p:cNvPr>
          <p:cNvSpPr txBox="1"/>
          <p:nvPr/>
        </p:nvSpPr>
        <p:spPr>
          <a:xfrm>
            <a:off x="2321941" y="5436987"/>
            <a:ext cx="309700" cy="369332"/>
          </a:xfrm>
          <a:prstGeom prst="rect">
            <a:avLst/>
          </a:prstGeom>
          <a:noFill/>
        </p:spPr>
        <p:txBody>
          <a:bodyPr wrap="none" rtlCol="0">
            <a:spAutoFit/>
          </a:bodyPr>
          <a:lstStyle/>
          <a:p>
            <a:r>
              <a:rPr lang="en-US" dirty="0"/>
              <a:t>B</a:t>
            </a:r>
          </a:p>
        </p:txBody>
      </p:sp>
      <p:sp>
        <p:nvSpPr>
          <p:cNvPr id="20" name="TextBox 19">
            <a:extLst>
              <a:ext uri="{FF2B5EF4-FFF2-40B4-BE49-F238E27FC236}">
                <a16:creationId xmlns:a16="http://schemas.microsoft.com/office/drawing/2014/main" id="{74C960C0-55D5-F150-502E-39D33D504127}"/>
              </a:ext>
            </a:extLst>
          </p:cNvPr>
          <p:cNvSpPr txBox="1"/>
          <p:nvPr/>
        </p:nvSpPr>
        <p:spPr>
          <a:xfrm>
            <a:off x="3581401" y="5436987"/>
            <a:ext cx="308098" cy="369332"/>
          </a:xfrm>
          <a:prstGeom prst="rect">
            <a:avLst/>
          </a:prstGeom>
          <a:noFill/>
        </p:spPr>
        <p:txBody>
          <a:bodyPr wrap="none" rtlCol="0">
            <a:spAutoFit/>
          </a:bodyPr>
          <a:lstStyle/>
          <a:p>
            <a:r>
              <a:rPr lang="en-US" dirty="0"/>
              <a:t>C</a:t>
            </a:r>
          </a:p>
        </p:txBody>
      </p:sp>
      <p:sp>
        <p:nvSpPr>
          <p:cNvPr id="21" name="TextBox 20">
            <a:extLst>
              <a:ext uri="{FF2B5EF4-FFF2-40B4-BE49-F238E27FC236}">
                <a16:creationId xmlns:a16="http://schemas.microsoft.com/office/drawing/2014/main" id="{0A630071-9D96-40DF-4D88-DF16A0324B4C}"/>
              </a:ext>
            </a:extLst>
          </p:cNvPr>
          <p:cNvSpPr txBox="1"/>
          <p:nvPr/>
        </p:nvSpPr>
        <p:spPr>
          <a:xfrm>
            <a:off x="3581401" y="2800232"/>
            <a:ext cx="327334" cy="369332"/>
          </a:xfrm>
          <a:prstGeom prst="rect">
            <a:avLst/>
          </a:prstGeom>
          <a:noFill/>
        </p:spPr>
        <p:txBody>
          <a:bodyPr wrap="none" rtlCol="0">
            <a:spAutoFit/>
          </a:bodyPr>
          <a:lstStyle/>
          <a:p>
            <a:r>
              <a:rPr lang="en-US" dirty="0"/>
              <a:t>D</a:t>
            </a:r>
          </a:p>
        </p:txBody>
      </p:sp>
      <p:sp>
        <p:nvSpPr>
          <p:cNvPr id="22" name="TextBox 21">
            <a:extLst>
              <a:ext uri="{FF2B5EF4-FFF2-40B4-BE49-F238E27FC236}">
                <a16:creationId xmlns:a16="http://schemas.microsoft.com/office/drawing/2014/main" id="{682CCC55-8F38-821D-BF99-D07D19F057FB}"/>
              </a:ext>
            </a:extLst>
          </p:cNvPr>
          <p:cNvSpPr txBox="1"/>
          <p:nvPr/>
        </p:nvSpPr>
        <p:spPr>
          <a:xfrm>
            <a:off x="6300569" y="4181320"/>
            <a:ext cx="317716" cy="369332"/>
          </a:xfrm>
          <a:prstGeom prst="rect">
            <a:avLst/>
          </a:prstGeom>
          <a:noFill/>
        </p:spPr>
        <p:txBody>
          <a:bodyPr wrap="none" rtlCol="0">
            <a:spAutoFit/>
          </a:bodyPr>
          <a:lstStyle/>
          <a:p>
            <a:r>
              <a:rPr lang="en-US" dirty="0"/>
              <a:t>A</a:t>
            </a:r>
          </a:p>
        </p:txBody>
      </p:sp>
      <p:sp>
        <p:nvSpPr>
          <p:cNvPr id="23" name="TextBox 22">
            <a:extLst>
              <a:ext uri="{FF2B5EF4-FFF2-40B4-BE49-F238E27FC236}">
                <a16:creationId xmlns:a16="http://schemas.microsoft.com/office/drawing/2014/main" id="{0F229DEC-6B38-59A2-E6C1-E28687890EA2}"/>
              </a:ext>
            </a:extLst>
          </p:cNvPr>
          <p:cNvSpPr txBox="1"/>
          <p:nvPr/>
        </p:nvSpPr>
        <p:spPr>
          <a:xfrm>
            <a:off x="7527479" y="4181320"/>
            <a:ext cx="309700" cy="369332"/>
          </a:xfrm>
          <a:prstGeom prst="rect">
            <a:avLst/>
          </a:prstGeom>
          <a:noFill/>
        </p:spPr>
        <p:txBody>
          <a:bodyPr wrap="none" rtlCol="0">
            <a:spAutoFit/>
          </a:bodyPr>
          <a:lstStyle/>
          <a:p>
            <a:r>
              <a:rPr lang="en-US" dirty="0"/>
              <a:t>B</a:t>
            </a:r>
          </a:p>
        </p:txBody>
      </p:sp>
      <p:sp>
        <p:nvSpPr>
          <p:cNvPr id="24" name="TextBox 23">
            <a:extLst>
              <a:ext uri="{FF2B5EF4-FFF2-40B4-BE49-F238E27FC236}">
                <a16:creationId xmlns:a16="http://schemas.microsoft.com/office/drawing/2014/main" id="{19F57C04-E8C6-41E6-254C-29CE60FE51B8}"/>
              </a:ext>
            </a:extLst>
          </p:cNvPr>
          <p:cNvSpPr txBox="1"/>
          <p:nvPr/>
        </p:nvSpPr>
        <p:spPr>
          <a:xfrm>
            <a:off x="9228107" y="4181320"/>
            <a:ext cx="309700" cy="369332"/>
          </a:xfrm>
          <a:prstGeom prst="rect">
            <a:avLst/>
          </a:prstGeom>
          <a:noFill/>
        </p:spPr>
        <p:txBody>
          <a:bodyPr wrap="square" rtlCol="0">
            <a:spAutoFit/>
          </a:bodyPr>
          <a:lstStyle/>
          <a:p>
            <a:r>
              <a:rPr lang="en-US" dirty="0"/>
              <a:t>C</a:t>
            </a:r>
          </a:p>
        </p:txBody>
      </p:sp>
      <p:sp>
        <p:nvSpPr>
          <p:cNvPr id="25" name="TextBox 24">
            <a:extLst>
              <a:ext uri="{FF2B5EF4-FFF2-40B4-BE49-F238E27FC236}">
                <a16:creationId xmlns:a16="http://schemas.microsoft.com/office/drawing/2014/main" id="{89178A48-6941-E4E9-8699-D6C88B914983}"/>
              </a:ext>
            </a:extLst>
          </p:cNvPr>
          <p:cNvSpPr txBox="1"/>
          <p:nvPr/>
        </p:nvSpPr>
        <p:spPr>
          <a:xfrm>
            <a:off x="10490594" y="4181320"/>
            <a:ext cx="327334" cy="369332"/>
          </a:xfrm>
          <a:prstGeom prst="rect">
            <a:avLst/>
          </a:prstGeom>
          <a:noFill/>
        </p:spPr>
        <p:txBody>
          <a:bodyPr wrap="none" rtlCol="0">
            <a:spAutoFit/>
          </a:bodyPr>
          <a:lstStyle/>
          <a:p>
            <a:r>
              <a:rPr lang="en-US" dirty="0"/>
              <a:t>D</a:t>
            </a:r>
          </a:p>
        </p:txBody>
      </p:sp>
      <p:cxnSp>
        <p:nvCxnSpPr>
          <p:cNvPr id="27" name="Straight Arrow Connector 26">
            <a:extLst>
              <a:ext uri="{FF2B5EF4-FFF2-40B4-BE49-F238E27FC236}">
                <a16:creationId xmlns:a16="http://schemas.microsoft.com/office/drawing/2014/main" id="{6FFACBF8-821F-28FE-5E67-EDD9B1A5E094}"/>
              </a:ext>
            </a:extLst>
          </p:cNvPr>
          <p:cNvCxnSpPr>
            <a:stCxn id="3" idx="5"/>
            <a:endCxn id="21" idx="0"/>
          </p:cNvCxnSpPr>
          <p:nvPr/>
        </p:nvCxnSpPr>
        <p:spPr>
          <a:xfrm>
            <a:off x="3447490" y="2471177"/>
            <a:ext cx="297578" cy="32905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2E6A591-6181-D06F-CE85-C4839EFD007B}"/>
              </a:ext>
            </a:extLst>
          </p:cNvPr>
          <p:cNvCxnSpPr>
            <a:stCxn id="5" idx="3"/>
            <a:endCxn id="18" idx="0"/>
          </p:cNvCxnSpPr>
          <p:nvPr/>
        </p:nvCxnSpPr>
        <p:spPr>
          <a:xfrm flipH="1">
            <a:off x="1129226" y="3676089"/>
            <a:ext cx="412226" cy="3808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0F59A48-D610-E49E-FCB9-F587DE51C7B5}"/>
              </a:ext>
            </a:extLst>
          </p:cNvPr>
          <p:cNvCxnSpPr>
            <a:stCxn id="4" idx="3"/>
            <a:endCxn id="19" idx="0"/>
          </p:cNvCxnSpPr>
          <p:nvPr/>
        </p:nvCxnSpPr>
        <p:spPr>
          <a:xfrm flipH="1">
            <a:off x="2476791" y="5012564"/>
            <a:ext cx="336131" cy="4244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8C2FD6-D574-0CFE-D89B-9B13B0C52CF7}"/>
              </a:ext>
            </a:extLst>
          </p:cNvPr>
          <p:cNvCxnSpPr>
            <a:stCxn id="4" idx="5"/>
            <a:endCxn id="20" idx="0"/>
          </p:cNvCxnSpPr>
          <p:nvPr/>
        </p:nvCxnSpPr>
        <p:spPr>
          <a:xfrm>
            <a:off x="3459500" y="5012564"/>
            <a:ext cx="275950" cy="4244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DFD1274-0D83-049B-737F-887926F5C9F8}"/>
              </a:ext>
            </a:extLst>
          </p:cNvPr>
          <p:cNvCxnSpPr>
            <a:stCxn id="6" idx="3"/>
            <a:endCxn id="22" idx="0"/>
          </p:cNvCxnSpPr>
          <p:nvPr/>
        </p:nvCxnSpPr>
        <p:spPr>
          <a:xfrm flipH="1">
            <a:off x="6459427" y="3762655"/>
            <a:ext cx="291493"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06349F-9B1C-FAAB-5D6A-C29F9FB622CE}"/>
              </a:ext>
            </a:extLst>
          </p:cNvPr>
          <p:cNvCxnSpPr>
            <a:stCxn id="6" idx="5"/>
            <a:endCxn id="23" idx="0"/>
          </p:cNvCxnSpPr>
          <p:nvPr/>
        </p:nvCxnSpPr>
        <p:spPr>
          <a:xfrm>
            <a:off x="7397498" y="3762655"/>
            <a:ext cx="284831"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8DDE20-A7FF-56B6-4EA1-EC089C1C0D48}"/>
              </a:ext>
            </a:extLst>
          </p:cNvPr>
          <p:cNvCxnSpPr>
            <a:stCxn id="7" idx="3"/>
            <a:endCxn id="24" idx="0"/>
          </p:cNvCxnSpPr>
          <p:nvPr/>
        </p:nvCxnSpPr>
        <p:spPr>
          <a:xfrm flipH="1">
            <a:off x="9382957" y="3762655"/>
            <a:ext cx="288761"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75C7C45-90FF-170E-F79C-CA10F5204832}"/>
              </a:ext>
            </a:extLst>
          </p:cNvPr>
          <p:cNvCxnSpPr>
            <a:cxnSpLocks/>
            <a:stCxn id="7" idx="5"/>
            <a:endCxn id="25" idx="0"/>
          </p:cNvCxnSpPr>
          <p:nvPr/>
        </p:nvCxnSpPr>
        <p:spPr>
          <a:xfrm>
            <a:off x="10318296" y="3762655"/>
            <a:ext cx="335965" cy="4186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9C58046-E079-CB85-1AEC-CFD787BBBDC5}"/>
              </a:ext>
            </a:extLst>
          </p:cNvPr>
          <p:cNvSpPr txBox="1"/>
          <p:nvPr/>
        </p:nvSpPr>
        <p:spPr>
          <a:xfrm>
            <a:off x="4555313" y="4995265"/>
            <a:ext cx="5630196" cy="646331"/>
          </a:xfrm>
          <a:prstGeom prst="rect">
            <a:avLst/>
          </a:prstGeom>
          <a:noFill/>
        </p:spPr>
        <p:txBody>
          <a:bodyPr wrap="none" rtlCol="0">
            <a:spAutoFit/>
          </a:bodyPr>
          <a:lstStyle/>
          <a:p>
            <a:r>
              <a:rPr lang="en-US" dirty="0"/>
              <a:t>Two rotations: left followed by right, brings X to the top.</a:t>
            </a:r>
          </a:p>
          <a:p>
            <a:r>
              <a:rPr lang="en-US" dirty="0"/>
              <a:t>There is also a mirror-image.</a:t>
            </a:r>
          </a:p>
        </p:txBody>
      </p:sp>
      <p:sp>
        <p:nvSpPr>
          <p:cNvPr id="43" name="TextBox 42">
            <a:extLst>
              <a:ext uri="{FF2B5EF4-FFF2-40B4-BE49-F238E27FC236}">
                <a16:creationId xmlns:a16="http://schemas.microsoft.com/office/drawing/2014/main" id="{7AF5620A-A111-F456-1899-9AD619A1CD5F}"/>
              </a:ext>
            </a:extLst>
          </p:cNvPr>
          <p:cNvSpPr txBox="1"/>
          <p:nvPr/>
        </p:nvSpPr>
        <p:spPr>
          <a:xfrm>
            <a:off x="4536463" y="3013501"/>
            <a:ext cx="742511"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3041582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8B8F-55DC-FC24-4884-5CDCED2468A9}"/>
              </a:ext>
            </a:extLst>
          </p:cNvPr>
          <p:cNvSpPr>
            <a:spLocks noGrp="1"/>
          </p:cNvSpPr>
          <p:nvPr>
            <p:ph type="title"/>
          </p:nvPr>
        </p:nvSpPr>
        <p:spPr/>
        <p:txBody>
          <a:bodyPr/>
          <a:lstStyle/>
          <a:p>
            <a:r>
              <a:rPr lang="en-US" dirty="0"/>
              <a:t>Splay Transformation: Zig-Zig</a:t>
            </a:r>
          </a:p>
        </p:txBody>
      </p:sp>
      <p:sp>
        <p:nvSpPr>
          <p:cNvPr id="3" name="Oval 2">
            <a:extLst>
              <a:ext uri="{FF2B5EF4-FFF2-40B4-BE49-F238E27FC236}">
                <a16:creationId xmlns:a16="http://schemas.microsoft.com/office/drawing/2014/main" id="{FC112F8E-8616-0D0A-1FAC-2A60EBD17892}"/>
              </a:ext>
            </a:extLst>
          </p:cNvPr>
          <p:cNvSpPr/>
          <p:nvPr/>
        </p:nvSpPr>
        <p:spPr>
          <a:xfrm>
            <a:off x="3537857" y="186602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4" name="Oval 3">
            <a:extLst>
              <a:ext uri="{FF2B5EF4-FFF2-40B4-BE49-F238E27FC236}">
                <a16:creationId xmlns:a16="http://schemas.microsoft.com/office/drawing/2014/main" id="{8508BD0D-9E9E-1F7C-D7C2-72709A762DFF}"/>
              </a:ext>
            </a:extLst>
          </p:cNvPr>
          <p:cNvSpPr/>
          <p:nvPr/>
        </p:nvSpPr>
        <p:spPr>
          <a:xfrm>
            <a:off x="2340429" y="306770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5" name="Oval 4">
            <a:extLst>
              <a:ext uri="{FF2B5EF4-FFF2-40B4-BE49-F238E27FC236}">
                <a16:creationId xmlns:a16="http://schemas.microsoft.com/office/drawing/2014/main" id="{C3E2C453-6735-1D6A-34DE-968607AEF439}"/>
              </a:ext>
            </a:extLst>
          </p:cNvPr>
          <p:cNvSpPr/>
          <p:nvPr/>
        </p:nvSpPr>
        <p:spPr>
          <a:xfrm>
            <a:off x="1163829" y="4297279"/>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Oval 5">
            <a:extLst>
              <a:ext uri="{FF2B5EF4-FFF2-40B4-BE49-F238E27FC236}">
                <a16:creationId xmlns:a16="http://schemas.microsoft.com/office/drawing/2014/main" id="{DD65A28E-879A-FBCB-9737-AC9626C208B4}"/>
              </a:ext>
            </a:extLst>
          </p:cNvPr>
          <p:cNvSpPr/>
          <p:nvPr/>
        </p:nvSpPr>
        <p:spPr>
          <a:xfrm>
            <a:off x="9929684" y="4297279"/>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7" name="Oval 6">
            <a:extLst>
              <a:ext uri="{FF2B5EF4-FFF2-40B4-BE49-F238E27FC236}">
                <a16:creationId xmlns:a16="http://schemas.microsoft.com/office/drawing/2014/main" id="{066CF9F6-6088-E6EA-71EF-707A059DB001}"/>
              </a:ext>
            </a:extLst>
          </p:cNvPr>
          <p:cNvSpPr/>
          <p:nvPr/>
        </p:nvSpPr>
        <p:spPr>
          <a:xfrm>
            <a:off x="8641220" y="306770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8" name="Oval 7">
            <a:extLst>
              <a:ext uri="{FF2B5EF4-FFF2-40B4-BE49-F238E27FC236}">
                <a16:creationId xmlns:a16="http://schemas.microsoft.com/office/drawing/2014/main" id="{D350E887-B1AB-8B3C-2783-BD9FB000743D}"/>
              </a:ext>
            </a:extLst>
          </p:cNvPr>
          <p:cNvSpPr/>
          <p:nvPr/>
        </p:nvSpPr>
        <p:spPr>
          <a:xfrm>
            <a:off x="7434945" y="19192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 name="TextBox 9">
            <a:extLst>
              <a:ext uri="{FF2B5EF4-FFF2-40B4-BE49-F238E27FC236}">
                <a16:creationId xmlns:a16="http://schemas.microsoft.com/office/drawing/2014/main" id="{2BFD7665-D691-657A-E633-C00B01320927}"/>
              </a:ext>
            </a:extLst>
          </p:cNvPr>
          <p:cNvSpPr txBox="1"/>
          <p:nvPr/>
        </p:nvSpPr>
        <p:spPr>
          <a:xfrm>
            <a:off x="790263" y="5559639"/>
            <a:ext cx="317716" cy="369332"/>
          </a:xfrm>
          <a:prstGeom prst="rect">
            <a:avLst/>
          </a:prstGeom>
          <a:noFill/>
        </p:spPr>
        <p:txBody>
          <a:bodyPr wrap="none" rtlCol="0">
            <a:spAutoFit/>
          </a:bodyPr>
          <a:lstStyle/>
          <a:p>
            <a:r>
              <a:rPr lang="en-US" dirty="0"/>
              <a:t>A</a:t>
            </a:r>
          </a:p>
        </p:txBody>
      </p:sp>
      <p:sp>
        <p:nvSpPr>
          <p:cNvPr id="11" name="TextBox 10">
            <a:extLst>
              <a:ext uri="{FF2B5EF4-FFF2-40B4-BE49-F238E27FC236}">
                <a16:creationId xmlns:a16="http://schemas.microsoft.com/office/drawing/2014/main" id="{ABC1B847-2DA3-B28D-40F2-F066F628D8A2}"/>
              </a:ext>
            </a:extLst>
          </p:cNvPr>
          <p:cNvSpPr txBox="1"/>
          <p:nvPr/>
        </p:nvSpPr>
        <p:spPr>
          <a:xfrm>
            <a:off x="2111829" y="5559639"/>
            <a:ext cx="309700" cy="369332"/>
          </a:xfrm>
          <a:prstGeom prst="rect">
            <a:avLst/>
          </a:prstGeom>
          <a:noFill/>
        </p:spPr>
        <p:txBody>
          <a:bodyPr wrap="none" rtlCol="0">
            <a:spAutoFit/>
          </a:bodyPr>
          <a:lstStyle/>
          <a:p>
            <a:r>
              <a:rPr lang="en-US" dirty="0"/>
              <a:t>B</a:t>
            </a:r>
          </a:p>
        </p:txBody>
      </p:sp>
      <p:sp>
        <p:nvSpPr>
          <p:cNvPr id="12" name="TextBox 11">
            <a:extLst>
              <a:ext uri="{FF2B5EF4-FFF2-40B4-BE49-F238E27FC236}">
                <a16:creationId xmlns:a16="http://schemas.microsoft.com/office/drawing/2014/main" id="{276EE209-89BD-5A6B-6C6A-5ECE44D01A5A}"/>
              </a:ext>
            </a:extLst>
          </p:cNvPr>
          <p:cNvSpPr txBox="1"/>
          <p:nvPr/>
        </p:nvSpPr>
        <p:spPr>
          <a:xfrm>
            <a:off x="3414739" y="4311966"/>
            <a:ext cx="308098" cy="369332"/>
          </a:xfrm>
          <a:prstGeom prst="rect">
            <a:avLst/>
          </a:prstGeom>
          <a:noFill/>
        </p:spPr>
        <p:txBody>
          <a:bodyPr wrap="none" rtlCol="0">
            <a:spAutoFit/>
          </a:bodyPr>
          <a:lstStyle/>
          <a:p>
            <a:r>
              <a:rPr lang="en-US" dirty="0"/>
              <a:t>C</a:t>
            </a:r>
          </a:p>
        </p:txBody>
      </p:sp>
      <p:sp>
        <p:nvSpPr>
          <p:cNvPr id="13" name="TextBox 12">
            <a:extLst>
              <a:ext uri="{FF2B5EF4-FFF2-40B4-BE49-F238E27FC236}">
                <a16:creationId xmlns:a16="http://schemas.microsoft.com/office/drawing/2014/main" id="{5C426A05-0863-CB65-A12E-8F42246F1C4E}"/>
              </a:ext>
            </a:extLst>
          </p:cNvPr>
          <p:cNvSpPr txBox="1"/>
          <p:nvPr/>
        </p:nvSpPr>
        <p:spPr>
          <a:xfrm>
            <a:off x="4553129" y="3038719"/>
            <a:ext cx="327334" cy="369332"/>
          </a:xfrm>
          <a:prstGeom prst="rect">
            <a:avLst/>
          </a:prstGeom>
          <a:noFill/>
        </p:spPr>
        <p:txBody>
          <a:bodyPr wrap="none" rtlCol="0">
            <a:spAutoFit/>
          </a:bodyPr>
          <a:lstStyle/>
          <a:p>
            <a:r>
              <a:rPr lang="en-US" dirty="0"/>
              <a:t>D</a:t>
            </a:r>
          </a:p>
        </p:txBody>
      </p:sp>
      <p:sp>
        <p:nvSpPr>
          <p:cNvPr id="14" name="TextBox 13">
            <a:extLst>
              <a:ext uri="{FF2B5EF4-FFF2-40B4-BE49-F238E27FC236}">
                <a16:creationId xmlns:a16="http://schemas.microsoft.com/office/drawing/2014/main" id="{D2870F6B-23DC-6C1F-E2B5-CF3FF2C68DF0}"/>
              </a:ext>
            </a:extLst>
          </p:cNvPr>
          <p:cNvSpPr txBox="1"/>
          <p:nvPr/>
        </p:nvSpPr>
        <p:spPr>
          <a:xfrm>
            <a:off x="7117229" y="3038719"/>
            <a:ext cx="317716" cy="369332"/>
          </a:xfrm>
          <a:prstGeom prst="rect">
            <a:avLst/>
          </a:prstGeom>
          <a:noFill/>
        </p:spPr>
        <p:txBody>
          <a:bodyPr wrap="none" rtlCol="0">
            <a:spAutoFit/>
          </a:bodyPr>
          <a:lstStyle/>
          <a:p>
            <a:r>
              <a:rPr lang="en-US" dirty="0"/>
              <a:t>A</a:t>
            </a:r>
          </a:p>
        </p:txBody>
      </p:sp>
      <p:sp>
        <p:nvSpPr>
          <p:cNvPr id="15" name="TextBox 14">
            <a:extLst>
              <a:ext uri="{FF2B5EF4-FFF2-40B4-BE49-F238E27FC236}">
                <a16:creationId xmlns:a16="http://schemas.microsoft.com/office/drawing/2014/main" id="{A40ADC72-8077-FA3F-6FB0-7C5AA967DAE4}"/>
              </a:ext>
            </a:extLst>
          </p:cNvPr>
          <p:cNvSpPr txBox="1"/>
          <p:nvPr/>
        </p:nvSpPr>
        <p:spPr>
          <a:xfrm>
            <a:off x="8248556" y="4311966"/>
            <a:ext cx="309700" cy="369332"/>
          </a:xfrm>
          <a:prstGeom prst="rect">
            <a:avLst/>
          </a:prstGeom>
          <a:noFill/>
        </p:spPr>
        <p:txBody>
          <a:bodyPr wrap="none" rtlCol="0">
            <a:spAutoFit/>
          </a:bodyPr>
          <a:lstStyle/>
          <a:p>
            <a:r>
              <a:rPr lang="en-US" dirty="0"/>
              <a:t>B</a:t>
            </a:r>
          </a:p>
        </p:txBody>
      </p:sp>
      <p:sp>
        <p:nvSpPr>
          <p:cNvPr id="16" name="TextBox 15">
            <a:extLst>
              <a:ext uri="{FF2B5EF4-FFF2-40B4-BE49-F238E27FC236}">
                <a16:creationId xmlns:a16="http://schemas.microsoft.com/office/drawing/2014/main" id="{0AE07618-7E1B-D5DC-9058-F0907220A5E5}"/>
              </a:ext>
            </a:extLst>
          </p:cNvPr>
          <p:cNvSpPr txBox="1"/>
          <p:nvPr/>
        </p:nvSpPr>
        <p:spPr>
          <a:xfrm>
            <a:off x="9586384" y="5556287"/>
            <a:ext cx="309700" cy="369332"/>
          </a:xfrm>
          <a:prstGeom prst="rect">
            <a:avLst/>
          </a:prstGeom>
          <a:noFill/>
        </p:spPr>
        <p:txBody>
          <a:bodyPr wrap="square" rtlCol="0">
            <a:spAutoFit/>
          </a:bodyPr>
          <a:lstStyle/>
          <a:p>
            <a:r>
              <a:rPr lang="en-US" dirty="0"/>
              <a:t>C</a:t>
            </a:r>
          </a:p>
        </p:txBody>
      </p:sp>
      <p:sp>
        <p:nvSpPr>
          <p:cNvPr id="17" name="TextBox 16">
            <a:extLst>
              <a:ext uri="{FF2B5EF4-FFF2-40B4-BE49-F238E27FC236}">
                <a16:creationId xmlns:a16="http://schemas.microsoft.com/office/drawing/2014/main" id="{D7044FB7-D213-8801-8E69-DB8DD15FDF2D}"/>
              </a:ext>
            </a:extLst>
          </p:cNvPr>
          <p:cNvSpPr txBox="1"/>
          <p:nvPr/>
        </p:nvSpPr>
        <p:spPr>
          <a:xfrm>
            <a:off x="10915545" y="5556287"/>
            <a:ext cx="327334" cy="369332"/>
          </a:xfrm>
          <a:prstGeom prst="rect">
            <a:avLst/>
          </a:prstGeom>
          <a:noFill/>
        </p:spPr>
        <p:txBody>
          <a:bodyPr wrap="none" rtlCol="0">
            <a:spAutoFit/>
          </a:bodyPr>
          <a:lstStyle/>
          <a:p>
            <a:r>
              <a:rPr lang="en-US" dirty="0"/>
              <a:t>D</a:t>
            </a:r>
          </a:p>
        </p:txBody>
      </p:sp>
      <p:cxnSp>
        <p:nvCxnSpPr>
          <p:cNvPr id="19" name="Straight Arrow Connector 18">
            <a:extLst>
              <a:ext uri="{FF2B5EF4-FFF2-40B4-BE49-F238E27FC236}">
                <a16:creationId xmlns:a16="http://schemas.microsoft.com/office/drawing/2014/main" id="{795CEF88-38AC-7671-30CA-8B4BB03A97A8}"/>
              </a:ext>
            </a:extLst>
          </p:cNvPr>
          <p:cNvCxnSpPr>
            <a:cxnSpLocks/>
            <a:stCxn id="3" idx="3"/>
            <a:endCxn id="4" idx="7"/>
          </p:cNvCxnSpPr>
          <p:nvPr/>
        </p:nvCxnSpPr>
        <p:spPr>
          <a:xfrm flipH="1">
            <a:off x="3120918" y="2646511"/>
            <a:ext cx="550850" cy="5551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28F22D0-E209-9266-D851-F40B978B9264}"/>
              </a:ext>
            </a:extLst>
          </p:cNvPr>
          <p:cNvCxnSpPr>
            <a:cxnSpLocks/>
            <a:stCxn id="4" idx="3"/>
            <a:endCxn id="5" idx="7"/>
          </p:cNvCxnSpPr>
          <p:nvPr/>
        </p:nvCxnSpPr>
        <p:spPr>
          <a:xfrm flipH="1">
            <a:off x="1944318" y="3848192"/>
            <a:ext cx="530022" cy="5829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62B6B4-4692-55BF-1BF6-45E570D0E8A2}"/>
              </a:ext>
            </a:extLst>
          </p:cNvPr>
          <p:cNvCxnSpPr>
            <a:cxnSpLocks/>
            <a:stCxn id="5" idx="3"/>
            <a:endCxn id="10" idx="0"/>
          </p:cNvCxnSpPr>
          <p:nvPr/>
        </p:nvCxnSpPr>
        <p:spPr>
          <a:xfrm flipH="1">
            <a:off x="949121" y="5077768"/>
            <a:ext cx="348619" cy="4818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5C58668-9C2F-9A74-4CEB-49D44FB228AF}"/>
              </a:ext>
            </a:extLst>
          </p:cNvPr>
          <p:cNvCxnSpPr>
            <a:stCxn id="5" idx="5"/>
            <a:endCxn id="11" idx="0"/>
          </p:cNvCxnSpPr>
          <p:nvPr/>
        </p:nvCxnSpPr>
        <p:spPr>
          <a:xfrm>
            <a:off x="1944318" y="5077768"/>
            <a:ext cx="322361" cy="4818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E9D190E-0D1F-362C-2BE6-77C979F85544}"/>
              </a:ext>
            </a:extLst>
          </p:cNvPr>
          <p:cNvCxnSpPr>
            <a:stCxn id="4" idx="5"/>
            <a:endCxn id="12" idx="0"/>
          </p:cNvCxnSpPr>
          <p:nvPr/>
        </p:nvCxnSpPr>
        <p:spPr>
          <a:xfrm>
            <a:off x="3120918" y="3848192"/>
            <a:ext cx="447870" cy="4637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5B9151D-31A0-B21A-A66A-21AC79252420}"/>
              </a:ext>
            </a:extLst>
          </p:cNvPr>
          <p:cNvCxnSpPr>
            <a:stCxn id="3" idx="5"/>
            <a:endCxn id="13" idx="0"/>
          </p:cNvCxnSpPr>
          <p:nvPr/>
        </p:nvCxnSpPr>
        <p:spPr>
          <a:xfrm>
            <a:off x="4318346" y="2646511"/>
            <a:ext cx="398450" cy="392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676F7F9-1911-978A-4513-EBBB0EE55852}"/>
              </a:ext>
            </a:extLst>
          </p:cNvPr>
          <p:cNvCxnSpPr>
            <a:stCxn id="8" idx="3"/>
            <a:endCxn id="14" idx="0"/>
          </p:cNvCxnSpPr>
          <p:nvPr/>
        </p:nvCxnSpPr>
        <p:spPr>
          <a:xfrm flipH="1">
            <a:off x="7276087" y="2699775"/>
            <a:ext cx="292769" cy="3389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5D22C7A-4F2F-2E59-1279-C641CB59A80D}"/>
              </a:ext>
            </a:extLst>
          </p:cNvPr>
          <p:cNvCxnSpPr>
            <a:stCxn id="7" idx="3"/>
            <a:endCxn id="15" idx="0"/>
          </p:cNvCxnSpPr>
          <p:nvPr/>
        </p:nvCxnSpPr>
        <p:spPr>
          <a:xfrm flipH="1">
            <a:off x="8403406" y="3848192"/>
            <a:ext cx="371725" cy="4637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B99A9EE-C2DC-D11B-91A4-2DE4916FF2A4}"/>
              </a:ext>
            </a:extLst>
          </p:cNvPr>
          <p:cNvCxnSpPr>
            <a:stCxn id="6" idx="3"/>
            <a:endCxn id="16" idx="0"/>
          </p:cNvCxnSpPr>
          <p:nvPr/>
        </p:nvCxnSpPr>
        <p:spPr>
          <a:xfrm flipH="1">
            <a:off x="9741234" y="5077768"/>
            <a:ext cx="322361" cy="4785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8B90C65-F980-D421-25CB-3D56EFFD2324}"/>
              </a:ext>
            </a:extLst>
          </p:cNvPr>
          <p:cNvCxnSpPr>
            <a:stCxn id="6" idx="5"/>
            <a:endCxn id="17" idx="0"/>
          </p:cNvCxnSpPr>
          <p:nvPr/>
        </p:nvCxnSpPr>
        <p:spPr>
          <a:xfrm>
            <a:off x="10710173" y="5077768"/>
            <a:ext cx="369039" cy="4785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E7D208A-6864-023F-5A43-651A36F762C0}"/>
              </a:ext>
            </a:extLst>
          </p:cNvPr>
          <p:cNvCxnSpPr>
            <a:cxnSpLocks/>
            <a:stCxn id="7" idx="5"/>
            <a:endCxn id="6" idx="1"/>
          </p:cNvCxnSpPr>
          <p:nvPr/>
        </p:nvCxnSpPr>
        <p:spPr>
          <a:xfrm>
            <a:off x="9421709" y="3848192"/>
            <a:ext cx="641886" cy="5829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651B723-0BB8-397F-4BE6-A70F6684C707}"/>
              </a:ext>
            </a:extLst>
          </p:cNvPr>
          <p:cNvCxnSpPr>
            <a:cxnSpLocks/>
            <a:stCxn id="8" idx="5"/>
            <a:endCxn id="7" idx="1"/>
          </p:cNvCxnSpPr>
          <p:nvPr/>
        </p:nvCxnSpPr>
        <p:spPr>
          <a:xfrm>
            <a:off x="8215434" y="2699775"/>
            <a:ext cx="559697" cy="50183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DE3BE1C-D091-0EA8-CFAC-FE80B9E9FBAF}"/>
              </a:ext>
            </a:extLst>
          </p:cNvPr>
          <p:cNvSpPr txBox="1"/>
          <p:nvPr/>
        </p:nvSpPr>
        <p:spPr>
          <a:xfrm>
            <a:off x="4106931" y="4909956"/>
            <a:ext cx="3299878" cy="646331"/>
          </a:xfrm>
          <a:prstGeom prst="rect">
            <a:avLst/>
          </a:prstGeom>
          <a:noFill/>
        </p:spPr>
        <p:txBody>
          <a:bodyPr wrap="none" rtlCol="0">
            <a:spAutoFit/>
          </a:bodyPr>
          <a:lstStyle/>
          <a:p>
            <a:r>
              <a:rPr lang="en-US" dirty="0"/>
              <a:t>Two right rotates (G, and then P).</a:t>
            </a:r>
          </a:p>
          <a:p>
            <a:r>
              <a:rPr lang="en-US" dirty="0"/>
              <a:t>There is also a mirror image.</a:t>
            </a:r>
          </a:p>
        </p:txBody>
      </p:sp>
      <p:sp>
        <p:nvSpPr>
          <p:cNvPr id="43" name="TextBox 42">
            <a:extLst>
              <a:ext uri="{FF2B5EF4-FFF2-40B4-BE49-F238E27FC236}">
                <a16:creationId xmlns:a16="http://schemas.microsoft.com/office/drawing/2014/main" id="{5722500C-0DB3-18D1-54B4-2941C0BF64EF}"/>
              </a:ext>
            </a:extLst>
          </p:cNvPr>
          <p:cNvSpPr txBox="1"/>
          <p:nvPr/>
        </p:nvSpPr>
        <p:spPr>
          <a:xfrm>
            <a:off x="5537016" y="3566604"/>
            <a:ext cx="742511" cy="830997"/>
          </a:xfrm>
          <a:prstGeom prst="rect">
            <a:avLst/>
          </a:prstGeom>
          <a:noFill/>
        </p:spPr>
        <p:txBody>
          <a:bodyPr wrap="none" rtlCol="0">
            <a:spAutoFit/>
          </a:bodyPr>
          <a:lstStyle/>
          <a:p>
            <a:r>
              <a:rPr lang="en-US" sz="4800" dirty="0"/>
              <a:t>→</a:t>
            </a:r>
          </a:p>
        </p:txBody>
      </p:sp>
    </p:spTree>
    <p:extLst>
      <p:ext uri="{BB962C8B-B14F-4D97-AF65-F5344CB8AC3E}">
        <p14:creationId xmlns:p14="http://schemas.microsoft.com/office/powerpoint/2010/main" val="861949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F8E4-CDB4-AA72-B8F7-EB750A8CA164}"/>
              </a:ext>
            </a:extLst>
          </p:cNvPr>
          <p:cNvSpPr>
            <a:spLocks noGrp="1"/>
          </p:cNvSpPr>
          <p:nvPr>
            <p:ph type="title"/>
          </p:nvPr>
        </p:nvSpPr>
        <p:spPr/>
        <p:txBody>
          <a:bodyPr/>
          <a:lstStyle/>
          <a:p>
            <a:r>
              <a:rPr lang="en-US" dirty="0"/>
              <a:t>Splay Tree Insert</a:t>
            </a:r>
          </a:p>
        </p:txBody>
      </p:sp>
      <p:sp>
        <p:nvSpPr>
          <p:cNvPr id="3" name="Content Placeholder 2">
            <a:extLst>
              <a:ext uri="{FF2B5EF4-FFF2-40B4-BE49-F238E27FC236}">
                <a16:creationId xmlns:a16="http://schemas.microsoft.com/office/drawing/2014/main" id="{52FB16C0-1E28-4EDE-0438-E60A5C2CFA1F}"/>
              </a:ext>
            </a:extLst>
          </p:cNvPr>
          <p:cNvSpPr>
            <a:spLocks noGrp="1"/>
          </p:cNvSpPr>
          <p:nvPr>
            <p:ph idx="1"/>
          </p:nvPr>
        </p:nvSpPr>
        <p:spPr/>
        <p:txBody>
          <a:bodyPr/>
          <a:lstStyle/>
          <a:p>
            <a:r>
              <a:rPr lang="en-US" dirty="0"/>
              <a:t>Do a normal BST insert</a:t>
            </a:r>
          </a:p>
          <a:p>
            <a:r>
              <a:rPr lang="en-US" dirty="0"/>
              <a:t>If the new node is the root, we are done</a:t>
            </a:r>
          </a:p>
          <a:p>
            <a:r>
              <a:rPr lang="en-US" dirty="0"/>
              <a:t>If the new node is an immediate child of the root, rotate it to the root</a:t>
            </a:r>
          </a:p>
          <a:p>
            <a:r>
              <a:rPr lang="en-US" dirty="0"/>
              <a:t>Otherwise…</a:t>
            </a:r>
          </a:p>
          <a:p>
            <a:pPr lvl="1"/>
            <a:r>
              <a:rPr lang="en-US" dirty="0"/>
              <a:t>Work back up the tree (i.e., loop) doing Zig-Zag or Zig-Zig transformations</a:t>
            </a:r>
          </a:p>
          <a:p>
            <a:pPr lvl="1"/>
            <a:r>
              <a:rPr lang="en-US" dirty="0"/>
              <a:t>Each such transformation brings the new node up two levels</a:t>
            </a:r>
          </a:p>
          <a:p>
            <a:pPr lvl="1"/>
            <a:r>
              <a:rPr lang="en-US" dirty="0"/>
              <a:t>If the new node becomes an immediate child of the root, rotate it and stop</a:t>
            </a:r>
          </a:p>
          <a:p>
            <a:pPr lvl="1"/>
            <a:r>
              <a:rPr lang="en-US" dirty="0"/>
              <a:t>If the new node becomes the root itself, stop</a:t>
            </a:r>
          </a:p>
        </p:txBody>
      </p:sp>
    </p:spTree>
    <p:extLst>
      <p:ext uri="{BB962C8B-B14F-4D97-AF65-F5344CB8AC3E}">
        <p14:creationId xmlns:p14="http://schemas.microsoft.com/office/powerpoint/2010/main" val="404414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1A78-EE88-AC0D-B935-EAFF1415BBDB}"/>
              </a:ext>
            </a:extLst>
          </p:cNvPr>
          <p:cNvSpPr>
            <a:spLocks noGrp="1"/>
          </p:cNvSpPr>
          <p:nvPr>
            <p:ph type="title"/>
          </p:nvPr>
        </p:nvSpPr>
        <p:spPr/>
        <p:txBody>
          <a:bodyPr/>
          <a:lstStyle/>
          <a:p>
            <a:r>
              <a:rPr lang="en-US" dirty="0"/>
              <a:t>Splay Tree Find</a:t>
            </a:r>
          </a:p>
        </p:txBody>
      </p:sp>
      <p:sp>
        <p:nvSpPr>
          <p:cNvPr id="3" name="Content Placeholder 2">
            <a:extLst>
              <a:ext uri="{FF2B5EF4-FFF2-40B4-BE49-F238E27FC236}">
                <a16:creationId xmlns:a16="http://schemas.microsoft.com/office/drawing/2014/main" id="{BF833D18-D3F1-36A2-91A4-AA659664EA5A}"/>
              </a:ext>
            </a:extLst>
          </p:cNvPr>
          <p:cNvSpPr>
            <a:spLocks noGrp="1"/>
          </p:cNvSpPr>
          <p:nvPr>
            <p:ph idx="1"/>
          </p:nvPr>
        </p:nvSpPr>
        <p:spPr/>
        <p:txBody>
          <a:bodyPr/>
          <a:lstStyle/>
          <a:p>
            <a:r>
              <a:rPr lang="en-US" dirty="0"/>
              <a:t>Search for the node in the usual BST way</a:t>
            </a:r>
          </a:p>
          <a:p>
            <a:r>
              <a:rPr lang="en-US" dirty="0"/>
              <a:t>Once found, move the node to the root using the splay tree transformations as described on the previous slides</a:t>
            </a:r>
          </a:p>
        </p:txBody>
      </p:sp>
    </p:spTree>
    <p:extLst>
      <p:ext uri="{BB962C8B-B14F-4D97-AF65-F5344CB8AC3E}">
        <p14:creationId xmlns:p14="http://schemas.microsoft.com/office/powerpoint/2010/main" val="191279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DEE04-9645-30AA-E1B7-F7D4D3A339C0}"/>
              </a:ext>
            </a:extLst>
          </p:cNvPr>
          <p:cNvSpPr>
            <a:spLocks noGrp="1"/>
          </p:cNvSpPr>
          <p:nvPr>
            <p:ph type="title"/>
          </p:nvPr>
        </p:nvSpPr>
        <p:spPr/>
        <p:txBody>
          <a:bodyPr/>
          <a:lstStyle/>
          <a:p>
            <a:r>
              <a:rPr lang="en-US" dirty="0"/>
              <a:t>Splay Tree Erase</a:t>
            </a:r>
          </a:p>
        </p:txBody>
      </p:sp>
      <p:sp>
        <p:nvSpPr>
          <p:cNvPr id="3" name="Content Placeholder 2">
            <a:extLst>
              <a:ext uri="{FF2B5EF4-FFF2-40B4-BE49-F238E27FC236}">
                <a16:creationId xmlns:a16="http://schemas.microsoft.com/office/drawing/2014/main" id="{13148081-DA4E-8016-4490-73D79AD2A160}"/>
              </a:ext>
            </a:extLst>
          </p:cNvPr>
          <p:cNvSpPr>
            <a:spLocks noGrp="1"/>
          </p:cNvSpPr>
          <p:nvPr>
            <p:ph idx="1"/>
          </p:nvPr>
        </p:nvSpPr>
        <p:spPr/>
        <p:txBody>
          <a:bodyPr/>
          <a:lstStyle/>
          <a:p>
            <a:r>
              <a:rPr lang="en-US" i="1" dirty="0"/>
              <a:t>NOT IMPLEMENTED!</a:t>
            </a:r>
          </a:p>
          <a:p>
            <a:pPr lvl="1"/>
            <a:r>
              <a:rPr lang="en-US" dirty="0"/>
              <a:t>We will cover this later</a:t>
            </a:r>
          </a:p>
        </p:txBody>
      </p:sp>
    </p:spTree>
    <p:extLst>
      <p:ext uri="{BB962C8B-B14F-4D97-AF65-F5344CB8AC3E}">
        <p14:creationId xmlns:p14="http://schemas.microsoft.com/office/powerpoint/2010/main" val="2555479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96FD-0ED6-6867-39D5-85FC9F2E1C68}"/>
              </a:ext>
            </a:extLst>
          </p:cNvPr>
          <p:cNvSpPr>
            <a:spLocks noGrp="1"/>
          </p:cNvSpPr>
          <p:nvPr>
            <p:ph type="title"/>
          </p:nvPr>
        </p:nvSpPr>
        <p:spPr/>
        <p:txBody>
          <a:bodyPr/>
          <a:lstStyle/>
          <a:p>
            <a:r>
              <a:rPr lang="en-US" dirty="0"/>
              <a:t>Parent Pointers</a:t>
            </a:r>
          </a:p>
        </p:txBody>
      </p:sp>
      <p:sp>
        <p:nvSpPr>
          <p:cNvPr id="3" name="Content Placeholder 2">
            <a:extLst>
              <a:ext uri="{FF2B5EF4-FFF2-40B4-BE49-F238E27FC236}">
                <a16:creationId xmlns:a16="http://schemas.microsoft.com/office/drawing/2014/main" id="{CA95F735-638F-AC2A-20DE-EEA551C9DA68}"/>
              </a:ext>
            </a:extLst>
          </p:cNvPr>
          <p:cNvSpPr>
            <a:spLocks noGrp="1"/>
          </p:cNvSpPr>
          <p:nvPr>
            <p:ph idx="1"/>
          </p:nvPr>
        </p:nvSpPr>
        <p:spPr/>
        <p:txBody>
          <a:bodyPr>
            <a:normAutofit/>
          </a:bodyPr>
          <a:lstStyle/>
          <a:p>
            <a:r>
              <a:rPr lang="en-US" dirty="0"/>
              <a:t>Splaying requires that each node contain a pointer to its </a:t>
            </a:r>
            <a:r>
              <a:rPr lang="en-US" i="1" dirty="0"/>
              <a:t>parent</a:t>
            </a:r>
          </a:p>
          <a:p>
            <a:pPr lvl="1"/>
            <a:r>
              <a:rPr lang="en-US" dirty="0"/>
              <a:t>The root node has a null parent</a:t>
            </a:r>
          </a:p>
          <a:p>
            <a:pPr lvl="1"/>
            <a:r>
              <a:rPr lang="en-US" dirty="0"/>
              <a:t>This is so you can find your way “up” the tree toward the root</a:t>
            </a:r>
          </a:p>
          <a:p>
            <a:pPr lvl="1"/>
            <a:r>
              <a:rPr lang="en-US" dirty="0"/>
              <a:t>Also, iterators need parent pointers to move through the tree</a:t>
            </a:r>
          </a:p>
          <a:p>
            <a:r>
              <a:rPr lang="en-US" dirty="0"/>
              <a:t>There are alternative possibilities. For example:</a:t>
            </a:r>
          </a:p>
          <a:p>
            <a:pPr lvl="1"/>
            <a:r>
              <a:rPr lang="en-US" dirty="0"/>
              <a:t>When finding or inserting an item, you can remember the access path you used to get there (in, e.g., a vector of pointers to the nodes)</a:t>
            </a:r>
          </a:p>
          <a:p>
            <a:pPr lvl="1"/>
            <a:r>
              <a:rPr lang="en-US" dirty="0"/>
              <a:t>Iterators could contain similar vectors so they can backtrack up the tree</a:t>
            </a:r>
          </a:p>
          <a:p>
            <a:pPr lvl="1"/>
            <a:r>
              <a:rPr lang="en-US" dirty="0"/>
              <a:t>This saves space: no need to store a parent pointer (8 bytes?) in each node, but iterators are larger and more complicated</a:t>
            </a:r>
          </a:p>
        </p:txBody>
      </p:sp>
    </p:spTree>
    <p:extLst>
      <p:ext uri="{BB962C8B-B14F-4D97-AF65-F5344CB8AC3E}">
        <p14:creationId xmlns:p14="http://schemas.microsoft.com/office/powerpoint/2010/main" val="2908038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D56F-764F-3617-2A71-EF40053E8017}"/>
              </a:ext>
            </a:extLst>
          </p:cNvPr>
          <p:cNvSpPr>
            <a:spLocks noGrp="1"/>
          </p:cNvSpPr>
          <p:nvPr>
            <p:ph type="title"/>
          </p:nvPr>
        </p:nvSpPr>
        <p:spPr/>
        <p:txBody>
          <a:bodyPr/>
          <a:lstStyle/>
          <a:p>
            <a:r>
              <a:rPr lang="en-US" dirty="0"/>
              <a:t>Smart Pointers</a:t>
            </a:r>
          </a:p>
        </p:txBody>
      </p:sp>
      <p:sp>
        <p:nvSpPr>
          <p:cNvPr id="3" name="Content Placeholder 2">
            <a:extLst>
              <a:ext uri="{FF2B5EF4-FFF2-40B4-BE49-F238E27FC236}">
                <a16:creationId xmlns:a16="http://schemas.microsoft.com/office/drawing/2014/main" id="{B864873B-53E5-CC24-06EC-1BB743299C6A}"/>
              </a:ext>
            </a:extLst>
          </p:cNvPr>
          <p:cNvSpPr>
            <a:spLocks noGrp="1"/>
          </p:cNvSpPr>
          <p:nvPr>
            <p:ph idx="1"/>
          </p:nvPr>
        </p:nvSpPr>
        <p:spPr/>
        <p:txBody>
          <a:bodyPr/>
          <a:lstStyle/>
          <a:p>
            <a:r>
              <a:rPr lang="en-US" dirty="0"/>
              <a:t>If the left and right child pointers are </a:t>
            </a:r>
            <a:r>
              <a:rPr lang="en-US" i="1" dirty="0"/>
              <a:t>smart,</a:t>
            </a:r>
            <a:r>
              <a:rPr lang="en-US" dirty="0"/>
              <a:t> they can automatically release the tree’s memory</a:t>
            </a:r>
          </a:p>
          <a:p>
            <a:r>
              <a:rPr lang="en-US" dirty="0"/>
              <a:t>This also allows an iterator to remain valid even when the tree it points into is destroyed (the smart pointer in the iterator prevents destruction of the node it points at)</a:t>
            </a:r>
          </a:p>
          <a:p>
            <a:pPr lvl="1"/>
            <a:r>
              <a:rPr lang="en-US" dirty="0"/>
              <a:t>… although moving the iterator in this case will leak memory since only the subtree it points at will be destroyed</a:t>
            </a:r>
            <a:r>
              <a:rPr lang="en-US" baseline="30000" dirty="0"/>
              <a:t>*</a:t>
            </a:r>
            <a:endParaRPr lang="en-US" dirty="0"/>
          </a:p>
          <a:p>
            <a:r>
              <a:rPr lang="en-US" dirty="0"/>
              <a:t>The child pointers should be </a:t>
            </a:r>
            <a:r>
              <a:rPr lang="en-US" dirty="0" err="1">
                <a:latin typeface="Consolas" panose="020B0609020204030204" pitchFamily="49" charset="0"/>
                <a:cs typeface="Consolas" panose="020B0609020204030204" pitchFamily="49" charset="0"/>
              </a:rPr>
              <a:t>shared_ptr</a:t>
            </a:r>
            <a:r>
              <a:rPr lang="en-US" dirty="0">
                <a:latin typeface="Consolas" panose="020B0609020204030204" pitchFamily="49" charset="0"/>
                <a:cs typeface="Consolas" panose="020B0609020204030204" pitchFamily="49" charset="0"/>
              </a:rPr>
              <a:t>&lt;Node&gt;</a:t>
            </a:r>
            <a:r>
              <a:rPr lang="en-US" dirty="0"/>
              <a:t> so that they can be shared with iterators</a:t>
            </a:r>
          </a:p>
        </p:txBody>
      </p:sp>
      <p:sp>
        <p:nvSpPr>
          <p:cNvPr id="4" name="TextBox 3">
            <a:extLst>
              <a:ext uri="{FF2B5EF4-FFF2-40B4-BE49-F238E27FC236}">
                <a16:creationId xmlns:a16="http://schemas.microsoft.com/office/drawing/2014/main" id="{C104ADA1-9B8B-D397-6F9C-62DE55F780C5}"/>
              </a:ext>
            </a:extLst>
          </p:cNvPr>
          <p:cNvSpPr txBox="1"/>
          <p:nvPr/>
        </p:nvSpPr>
        <p:spPr>
          <a:xfrm>
            <a:off x="3073025" y="6176963"/>
            <a:ext cx="6045950" cy="369332"/>
          </a:xfrm>
          <a:prstGeom prst="rect">
            <a:avLst/>
          </a:prstGeom>
          <a:noFill/>
        </p:spPr>
        <p:txBody>
          <a:bodyPr wrap="none" rtlCol="0">
            <a:spAutoFit/>
          </a:bodyPr>
          <a:lstStyle/>
          <a:p>
            <a:r>
              <a:rPr lang="en-US" dirty="0"/>
              <a:t>* because the parent pointers need to be weak to break cycles</a:t>
            </a:r>
          </a:p>
        </p:txBody>
      </p:sp>
    </p:spTree>
    <p:extLst>
      <p:ext uri="{BB962C8B-B14F-4D97-AF65-F5344CB8AC3E}">
        <p14:creationId xmlns:p14="http://schemas.microsoft.com/office/powerpoint/2010/main" val="14150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E1FF-C6D0-2160-6451-A308F744189F}"/>
              </a:ext>
            </a:extLst>
          </p:cNvPr>
          <p:cNvSpPr>
            <a:spLocks noGrp="1"/>
          </p:cNvSpPr>
          <p:nvPr>
            <p:ph type="title"/>
          </p:nvPr>
        </p:nvSpPr>
        <p:spPr/>
        <p:txBody>
          <a:bodyPr/>
          <a:lstStyle/>
          <a:p>
            <a:r>
              <a:rPr lang="en-US" dirty="0"/>
              <a:t>Binary Search Trees</a:t>
            </a:r>
          </a:p>
        </p:txBody>
      </p:sp>
      <p:sp>
        <p:nvSpPr>
          <p:cNvPr id="3" name="Content Placeholder 2">
            <a:extLst>
              <a:ext uri="{FF2B5EF4-FFF2-40B4-BE49-F238E27FC236}">
                <a16:creationId xmlns:a16="http://schemas.microsoft.com/office/drawing/2014/main" id="{1CAAF779-B64C-3D68-7D3E-D1267AB01961}"/>
              </a:ext>
            </a:extLst>
          </p:cNvPr>
          <p:cNvSpPr>
            <a:spLocks noGrp="1"/>
          </p:cNvSpPr>
          <p:nvPr>
            <p:ph idx="1"/>
          </p:nvPr>
        </p:nvSpPr>
        <p:spPr/>
        <p:txBody>
          <a:bodyPr/>
          <a:lstStyle/>
          <a:p>
            <a:r>
              <a:rPr lang="en-US" dirty="0"/>
              <a:t>A binary search tree (BST) is a tree data structure where:</a:t>
            </a:r>
          </a:p>
          <a:p>
            <a:pPr lvl="1"/>
            <a:r>
              <a:rPr lang="en-US" dirty="0"/>
              <a:t>Each node contains a data item (of type T)</a:t>
            </a:r>
          </a:p>
          <a:p>
            <a:pPr lvl="1"/>
            <a:r>
              <a:rPr lang="en-US" dirty="0"/>
              <a:t>Each node has at most two children (hence, “binary”)</a:t>
            </a:r>
          </a:p>
          <a:p>
            <a:pPr lvl="1"/>
            <a:r>
              <a:rPr lang="en-US" dirty="0"/>
              <a:t>There is an </a:t>
            </a:r>
            <a:r>
              <a:rPr lang="en-US" i="1" dirty="0"/>
              <a:t>ordering relation which is a strict weak ordering over T</a:t>
            </a:r>
            <a:r>
              <a:rPr lang="en-US" dirty="0"/>
              <a:t>. This relation defines what it means for one item to “come before” another in the desired ordering</a:t>
            </a:r>
          </a:p>
          <a:p>
            <a:pPr lvl="1"/>
            <a:r>
              <a:rPr lang="en-US" dirty="0"/>
              <a:t>The data item in the left child “comes before” the data item in the parent node, and the data item in the parent node “comes before” the data item in the right child</a:t>
            </a:r>
          </a:p>
          <a:p>
            <a:pPr lvl="1"/>
            <a:endParaRPr lang="en-US" dirty="0"/>
          </a:p>
        </p:txBody>
      </p:sp>
    </p:spTree>
    <p:extLst>
      <p:ext uri="{BB962C8B-B14F-4D97-AF65-F5344CB8AC3E}">
        <p14:creationId xmlns:p14="http://schemas.microsoft.com/office/powerpoint/2010/main" val="325574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with Iterator</a:t>
            </a:r>
          </a:p>
        </p:txBody>
      </p:sp>
      <p:sp>
        <p:nvSpPr>
          <p:cNvPr id="3" name="Oval 2">
            <a:extLst>
              <a:ext uri="{FF2B5EF4-FFF2-40B4-BE49-F238E27FC236}">
                <a16:creationId xmlns:a16="http://schemas.microsoft.com/office/drawing/2014/main" id="{62B9AF11-9923-21D4-4489-72F3F637B697}"/>
              </a:ext>
            </a:extLst>
          </p:cNvPr>
          <p:cNvSpPr/>
          <p:nvPr/>
        </p:nvSpPr>
        <p:spPr>
          <a:xfrm>
            <a:off x="5192884"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 name="Oval 3">
            <a:extLst>
              <a:ext uri="{FF2B5EF4-FFF2-40B4-BE49-F238E27FC236}">
                <a16:creationId xmlns:a16="http://schemas.microsoft.com/office/drawing/2014/main" id="{2FDE460B-59D3-5AFC-9F98-5E680EE1C5D4}"/>
              </a:ext>
            </a:extLst>
          </p:cNvPr>
          <p:cNvSpPr/>
          <p:nvPr/>
        </p:nvSpPr>
        <p:spPr>
          <a:xfrm>
            <a:off x="7097887"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Oval 7">
            <a:extLst>
              <a:ext uri="{FF2B5EF4-FFF2-40B4-BE49-F238E27FC236}">
                <a16:creationId xmlns:a16="http://schemas.microsoft.com/office/drawing/2014/main" id="{2CDEC168-326A-B5AC-C7A2-4C048279067A}"/>
              </a:ext>
            </a:extLst>
          </p:cNvPr>
          <p:cNvSpPr/>
          <p:nvPr/>
        </p:nvSpPr>
        <p:spPr>
          <a:xfrm>
            <a:off x="5911340" y="472926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9" name="Oval 8">
            <a:extLst>
              <a:ext uri="{FF2B5EF4-FFF2-40B4-BE49-F238E27FC236}">
                <a16:creationId xmlns:a16="http://schemas.microsoft.com/office/drawing/2014/main" id="{5499010A-3036-6D4A-D989-0EFA31193601}"/>
              </a:ext>
            </a:extLst>
          </p:cNvPr>
          <p:cNvSpPr/>
          <p:nvPr/>
        </p:nvSpPr>
        <p:spPr>
          <a:xfrm>
            <a:off x="8342654"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cxnSp>
        <p:nvCxnSpPr>
          <p:cNvPr id="11" name="Straight Arrow Connector 10">
            <a:extLst>
              <a:ext uri="{FF2B5EF4-FFF2-40B4-BE49-F238E27FC236}">
                <a16:creationId xmlns:a16="http://schemas.microsoft.com/office/drawing/2014/main" id="{ADC22015-B46D-55F1-3B17-A27C56860404}"/>
              </a:ext>
            </a:extLst>
          </p:cNvPr>
          <p:cNvCxnSpPr>
            <a:cxnSpLocks/>
            <a:stCxn id="3" idx="3"/>
            <a:endCxn id="5" idx="7"/>
          </p:cNvCxnSpPr>
          <p:nvPr/>
        </p:nvCxnSpPr>
        <p:spPr>
          <a:xfrm flipH="1">
            <a:off x="4144573" y="2471177"/>
            <a:ext cx="1182222"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4EE929-D730-7D8A-9A2A-995FFB898F63}"/>
              </a:ext>
            </a:extLst>
          </p:cNvPr>
          <p:cNvCxnSpPr>
            <a:cxnSpLocks/>
            <a:stCxn id="3" idx="5"/>
            <a:endCxn id="4" idx="1"/>
          </p:cNvCxnSpPr>
          <p:nvPr/>
        </p:nvCxnSpPr>
        <p:spPr>
          <a:xfrm>
            <a:off x="5973373" y="2471177"/>
            <a:ext cx="1258425"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CEB6C9-51CC-EE7B-1E5E-DB9513F0B7CA}"/>
              </a:ext>
            </a:extLst>
          </p:cNvPr>
          <p:cNvCxnSpPr>
            <a:cxnSpLocks/>
            <a:stCxn id="4" idx="3"/>
            <a:endCxn id="8" idx="7"/>
          </p:cNvCxnSpPr>
          <p:nvPr/>
        </p:nvCxnSpPr>
        <p:spPr>
          <a:xfrm flipH="1">
            <a:off x="6691829" y="3928162"/>
            <a:ext cx="539969" cy="9350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046022-0C5B-8195-C6F1-75DF58057413}"/>
              </a:ext>
            </a:extLst>
          </p:cNvPr>
          <p:cNvCxnSpPr>
            <a:cxnSpLocks/>
            <a:stCxn id="4" idx="5"/>
            <a:endCxn id="9" idx="1"/>
          </p:cNvCxnSpPr>
          <p:nvPr/>
        </p:nvCxnSpPr>
        <p:spPr>
          <a:xfrm>
            <a:off x="7878376" y="3928162"/>
            <a:ext cx="598189"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B3B312-018A-1A2D-CA56-D30575102093}"/>
              </a:ext>
            </a:extLst>
          </p:cNvPr>
          <p:cNvSpPr txBox="1"/>
          <p:nvPr/>
        </p:nvSpPr>
        <p:spPr>
          <a:xfrm>
            <a:off x="4079833" y="1967934"/>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root</a:t>
            </a:r>
          </a:p>
        </p:txBody>
      </p:sp>
      <p:sp>
        <p:nvSpPr>
          <p:cNvPr id="12" name="TextBox 11">
            <a:extLst>
              <a:ext uri="{FF2B5EF4-FFF2-40B4-BE49-F238E27FC236}">
                <a16:creationId xmlns:a16="http://schemas.microsoft.com/office/drawing/2014/main" id="{113530FC-795D-3C3F-1A7C-5A299945A138}"/>
              </a:ext>
            </a:extLst>
          </p:cNvPr>
          <p:cNvSpPr txBox="1"/>
          <p:nvPr/>
        </p:nvSpPr>
        <p:spPr>
          <a:xfrm>
            <a:off x="1490123" y="3420207"/>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it.current</a:t>
            </a:r>
            <a:endParaRPr lang="en-US" dirty="0">
              <a:latin typeface="Consolas" panose="020B0609020204030204" pitchFamily="49" charset="0"/>
              <a:cs typeface="Consolas" panose="020B0609020204030204" pitchFamily="49" charset="0"/>
            </a:endParaRPr>
          </a:p>
        </p:txBody>
      </p:sp>
      <p:cxnSp>
        <p:nvCxnSpPr>
          <p:cNvPr id="16" name="Straight Arrow Connector 15">
            <a:extLst>
              <a:ext uri="{FF2B5EF4-FFF2-40B4-BE49-F238E27FC236}">
                <a16:creationId xmlns:a16="http://schemas.microsoft.com/office/drawing/2014/main" id="{5D638263-FC0D-2025-2677-34CBD4524E7E}"/>
              </a:ext>
            </a:extLst>
          </p:cNvPr>
          <p:cNvCxnSpPr>
            <a:stCxn id="10" idx="3"/>
            <a:endCxn id="3" idx="2"/>
          </p:cNvCxnSpPr>
          <p:nvPr/>
        </p:nvCxnSpPr>
        <p:spPr>
          <a:xfrm flipV="1">
            <a:off x="4771048" y="2147888"/>
            <a:ext cx="421836" cy="47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AACEBA1-E0C8-46FC-EFE6-C41B0894517D}"/>
              </a:ext>
            </a:extLst>
          </p:cNvPr>
          <p:cNvCxnSpPr>
            <a:stCxn id="12" idx="3"/>
            <a:endCxn id="5" idx="2"/>
          </p:cNvCxnSpPr>
          <p:nvPr/>
        </p:nvCxnSpPr>
        <p:spPr>
          <a:xfrm>
            <a:off x="2941161" y="3604873"/>
            <a:ext cx="4229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402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After Root Destroyed</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3530FC-795D-3C3F-1A7C-5A299945A138}"/>
              </a:ext>
            </a:extLst>
          </p:cNvPr>
          <p:cNvSpPr txBox="1"/>
          <p:nvPr/>
        </p:nvSpPr>
        <p:spPr>
          <a:xfrm>
            <a:off x="1490123" y="3420207"/>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it.current</a:t>
            </a:r>
            <a:endParaRPr lang="en-US" dirty="0">
              <a:latin typeface="Consolas" panose="020B0609020204030204" pitchFamily="49" charset="0"/>
              <a:cs typeface="Consolas" panose="020B0609020204030204" pitchFamily="49" charset="0"/>
            </a:endParaRPr>
          </a:p>
        </p:txBody>
      </p:sp>
      <p:cxnSp>
        <p:nvCxnSpPr>
          <p:cNvPr id="19" name="Straight Arrow Connector 18">
            <a:extLst>
              <a:ext uri="{FF2B5EF4-FFF2-40B4-BE49-F238E27FC236}">
                <a16:creationId xmlns:a16="http://schemas.microsoft.com/office/drawing/2014/main" id="{1AACEBA1-E0C8-46FC-EFE6-C41B0894517D}"/>
              </a:ext>
            </a:extLst>
          </p:cNvPr>
          <p:cNvCxnSpPr>
            <a:stCxn id="12" idx="3"/>
            <a:endCxn id="5" idx="2"/>
          </p:cNvCxnSpPr>
          <p:nvPr/>
        </p:nvCxnSpPr>
        <p:spPr>
          <a:xfrm>
            <a:off x="2941161" y="3604873"/>
            <a:ext cx="4229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FCB357-8793-586F-70C9-1202626A1BBC}"/>
              </a:ext>
            </a:extLst>
          </p:cNvPr>
          <p:cNvSpPr txBox="1"/>
          <p:nvPr/>
        </p:nvSpPr>
        <p:spPr>
          <a:xfrm>
            <a:off x="6293298" y="2681543"/>
            <a:ext cx="4513159" cy="923330"/>
          </a:xfrm>
          <a:prstGeom prst="rect">
            <a:avLst/>
          </a:prstGeom>
          <a:noFill/>
        </p:spPr>
        <p:txBody>
          <a:bodyPr wrap="none" rtlCol="0">
            <a:spAutoFit/>
          </a:bodyPr>
          <a:lstStyle/>
          <a:p>
            <a:r>
              <a:rPr lang="en-US" dirty="0"/>
              <a:t>The node “5” continues to exist because there</a:t>
            </a:r>
          </a:p>
          <a:p>
            <a:r>
              <a:rPr lang="en-US" dirty="0"/>
              <a:t>is another smart pointer in the iterator that</a:t>
            </a:r>
          </a:p>
          <a:p>
            <a:r>
              <a:rPr lang="en-US" dirty="0"/>
              <a:t>points at it.</a:t>
            </a:r>
          </a:p>
        </p:txBody>
      </p:sp>
    </p:spTree>
    <p:extLst>
      <p:ext uri="{BB962C8B-B14F-4D97-AF65-F5344CB8AC3E}">
        <p14:creationId xmlns:p14="http://schemas.microsoft.com/office/powerpoint/2010/main" val="351219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After Iterator Moved</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13530FC-795D-3C3F-1A7C-5A299945A138}"/>
              </a:ext>
            </a:extLst>
          </p:cNvPr>
          <p:cNvSpPr txBox="1"/>
          <p:nvPr/>
        </p:nvSpPr>
        <p:spPr>
          <a:xfrm>
            <a:off x="6293298" y="4987750"/>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it.current</a:t>
            </a:r>
            <a:endParaRPr lang="en-US" dirty="0">
              <a:latin typeface="Consolas" panose="020B0609020204030204" pitchFamily="49" charset="0"/>
              <a:cs typeface="Consolas" panose="020B0609020204030204" pitchFamily="49" charset="0"/>
            </a:endParaRPr>
          </a:p>
        </p:txBody>
      </p:sp>
      <p:cxnSp>
        <p:nvCxnSpPr>
          <p:cNvPr id="19" name="Straight Arrow Connector 18">
            <a:extLst>
              <a:ext uri="{FF2B5EF4-FFF2-40B4-BE49-F238E27FC236}">
                <a16:creationId xmlns:a16="http://schemas.microsoft.com/office/drawing/2014/main" id="{1AACEBA1-E0C8-46FC-EFE6-C41B0894517D}"/>
              </a:ext>
            </a:extLst>
          </p:cNvPr>
          <p:cNvCxnSpPr>
            <a:cxnSpLocks/>
            <a:stCxn id="12" idx="1"/>
            <a:endCxn id="7" idx="6"/>
          </p:cNvCxnSpPr>
          <p:nvPr/>
        </p:nvCxnSpPr>
        <p:spPr>
          <a:xfrm flipH="1">
            <a:off x="5486798" y="5172416"/>
            <a:ext cx="8065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FCB357-8793-586F-70C9-1202626A1BBC}"/>
              </a:ext>
            </a:extLst>
          </p:cNvPr>
          <p:cNvSpPr txBox="1"/>
          <p:nvPr/>
        </p:nvSpPr>
        <p:spPr>
          <a:xfrm>
            <a:off x="6293298" y="2681543"/>
            <a:ext cx="4513159" cy="923330"/>
          </a:xfrm>
          <a:prstGeom prst="rect">
            <a:avLst/>
          </a:prstGeom>
          <a:noFill/>
        </p:spPr>
        <p:txBody>
          <a:bodyPr wrap="none" rtlCol="0">
            <a:spAutoFit/>
          </a:bodyPr>
          <a:lstStyle/>
          <a:p>
            <a:r>
              <a:rPr lang="en-US" dirty="0"/>
              <a:t>The node “5” continues to exist because there</a:t>
            </a:r>
          </a:p>
          <a:p>
            <a:r>
              <a:rPr lang="en-US" dirty="0"/>
              <a:t>is another smart pointer in the iterator that</a:t>
            </a:r>
          </a:p>
          <a:p>
            <a:r>
              <a:rPr lang="en-US" dirty="0"/>
              <a:t>points at it.</a:t>
            </a:r>
          </a:p>
        </p:txBody>
      </p:sp>
    </p:spTree>
    <p:extLst>
      <p:ext uri="{BB962C8B-B14F-4D97-AF65-F5344CB8AC3E}">
        <p14:creationId xmlns:p14="http://schemas.microsoft.com/office/powerpoint/2010/main" val="216886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Tree After Iterator Destroyed</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CFCB357-8793-586F-70C9-1202626A1BBC}"/>
              </a:ext>
            </a:extLst>
          </p:cNvPr>
          <p:cNvSpPr txBox="1"/>
          <p:nvPr/>
        </p:nvSpPr>
        <p:spPr>
          <a:xfrm>
            <a:off x="6293298" y="2681543"/>
            <a:ext cx="4634602" cy="1477328"/>
          </a:xfrm>
          <a:prstGeom prst="rect">
            <a:avLst/>
          </a:prstGeom>
          <a:noFill/>
        </p:spPr>
        <p:txBody>
          <a:bodyPr wrap="none" rtlCol="0">
            <a:spAutoFit/>
          </a:bodyPr>
          <a:lstStyle/>
          <a:p>
            <a:r>
              <a:rPr lang="en-US" dirty="0"/>
              <a:t>Nodes “5” and “2” no longer have references.</a:t>
            </a:r>
          </a:p>
          <a:p>
            <a:r>
              <a:rPr lang="en-US" i="1" dirty="0"/>
              <a:t>Memory leak!</a:t>
            </a:r>
          </a:p>
          <a:p>
            <a:endParaRPr lang="en-US" dirty="0"/>
          </a:p>
          <a:p>
            <a:r>
              <a:rPr lang="en-US" dirty="0"/>
              <a:t>Conclusion: </a:t>
            </a:r>
            <a:r>
              <a:rPr lang="en-US" i="1" u="sng" dirty="0"/>
              <a:t>Iterators remain valid after the tree</a:t>
            </a:r>
          </a:p>
          <a:p>
            <a:r>
              <a:rPr lang="en-US" i="1" u="sng" dirty="0"/>
              <a:t>Is destroyed, but do not move them!</a:t>
            </a:r>
          </a:p>
        </p:txBody>
      </p:sp>
    </p:spTree>
    <p:extLst>
      <p:ext uri="{BB962C8B-B14F-4D97-AF65-F5344CB8AC3E}">
        <p14:creationId xmlns:p14="http://schemas.microsoft.com/office/powerpoint/2010/main" val="111386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5051-9EDA-92BC-1153-B9005CEE7005}"/>
              </a:ext>
            </a:extLst>
          </p:cNvPr>
          <p:cNvSpPr>
            <a:spLocks noGrp="1"/>
          </p:cNvSpPr>
          <p:nvPr>
            <p:ph type="title"/>
          </p:nvPr>
        </p:nvSpPr>
        <p:spPr/>
        <p:txBody>
          <a:bodyPr/>
          <a:lstStyle/>
          <a:p>
            <a:r>
              <a:rPr lang="en-US" dirty="0"/>
              <a:t>Strict Weak </a:t>
            </a:r>
            <a:r>
              <a:rPr lang="en-US" dirty="0" err="1"/>
              <a:t>Whatnow</a:t>
            </a:r>
            <a:r>
              <a:rPr lang="en-US" dirty="0"/>
              <a:t>?</a:t>
            </a:r>
          </a:p>
        </p:txBody>
      </p:sp>
      <p:sp>
        <p:nvSpPr>
          <p:cNvPr id="3" name="Content Placeholder 2">
            <a:extLst>
              <a:ext uri="{FF2B5EF4-FFF2-40B4-BE49-F238E27FC236}">
                <a16:creationId xmlns:a16="http://schemas.microsoft.com/office/drawing/2014/main" id="{557A77C1-FF40-7B49-F237-0E597A1505D7}"/>
              </a:ext>
            </a:extLst>
          </p:cNvPr>
          <p:cNvSpPr>
            <a:spLocks noGrp="1"/>
          </p:cNvSpPr>
          <p:nvPr>
            <p:ph idx="1"/>
          </p:nvPr>
        </p:nvSpPr>
        <p:spPr/>
        <p:txBody>
          <a:bodyPr/>
          <a:lstStyle/>
          <a:p>
            <a:r>
              <a:rPr lang="en-US" dirty="0"/>
              <a:t>A </a:t>
            </a:r>
            <a:r>
              <a:rPr lang="en-US" b="1" dirty="0"/>
              <a:t>strict weak ordering</a:t>
            </a:r>
            <a:r>
              <a:rPr lang="en-US" dirty="0"/>
              <a:t> has the following properties where </a:t>
            </a:r>
            <a:r>
              <a:rPr lang="en-US" dirty="0">
                <a:latin typeface="Consolas" panose="020B0609020204030204" pitchFamily="49" charset="0"/>
                <a:cs typeface="Consolas" panose="020B0609020204030204" pitchFamily="49" charset="0"/>
              </a:rPr>
              <a:t>a</a:t>
            </a:r>
            <a:r>
              <a:rPr lang="en-US" dirty="0">
                <a:cs typeface="Consolas" panose="020B0609020204030204" pitchFamily="49" charset="0"/>
              </a:rPr>
              <a:t>,</a:t>
            </a:r>
            <a:r>
              <a:rPr lang="en-US" dirty="0"/>
              <a:t> </a:t>
            </a:r>
            <a:r>
              <a:rPr lang="en-US" dirty="0">
                <a:latin typeface="Consolas" panose="020B0609020204030204" pitchFamily="49" charset="0"/>
                <a:cs typeface="Consolas" panose="020B0609020204030204" pitchFamily="49" charset="0"/>
              </a:rPr>
              <a:t>b</a:t>
            </a:r>
            <a:r>
              <a:rPr lang="en-US" dirty="0"/>
              <a:t> and </a:t>
            </a:r>
            <a:r>
              <a:rPr lang="en-US" dirty="0">
                <a:latin typeface="Consolas" panose="020B0609020204030204" pitchFamily="49" charset="0"/>
                <a:cs typeface="Consolas" panose="020B0609020204030204" pitchFamily="49" charset="0"/>
              </a:rPr>
              <a:t>c</a:t>
            </a:r>
            <a:r>
              <a:rPr lang="en-US" dirty="0"/>
              <a:t> are values of type T</a:t>
            </a:r>
          </a:p>
          <a:p>
            <a:pPr lvl="1"/>
            <a:r>
              <a:rPr lang="en-US" dirty="0">
                <a:latin typeface="Consolas" panose="020B0609020204030204" pitchFamily="49" charset="0"/>
                <a:cs typeface="Consolas" panose="020B0609020204030204" pitchFamily="49" charset="0"/>
              </a:rPr>
              <a:t>compare(a, a)</a:t>
            </a:r>
            <a:r>
              <a:rPr lang="en-US" dirty="0">
                <a:latin typeface="+mj-lt"/>
                <a:cs typeface="Consolas" panose="020B0609020204030204" pitchFamily="49" charset="0"/>
              </a:rPr>
              <a:t> </a:t>
            </a:r>
            <a:r>
              <a:rPr lang="en-US" dirty="0"/>
              <a:t>is always false for every </a:t>
            </a:r>
            <a:r>
              <a:rPr lang="en-US" dirty="0">
                <a:latin typeface="Consolas" panose="020B0609020204030204" pitchFamily="49" charset="0"/>
                <a:cs typeface="Consolas" panose="020B0609020204030204" pitchFamily="49" charset="0"/>
              </a:rPr>
              <a:t>a</a:t>
            </a:r>
            <a:r>
              <a:rPr lang="en-US" dirty="0">
                <a:cs typeface="Consolas" panose="020B0609020204030204" pitchFamily="49" charset="0"/>
              </a:rPr>
              <a:t> (</a:t>
            </a:r>
            <a:r>
              <a:rPr lang="en-US" i="1" dirty="0" err="1">
                <a:cs typeface="Consolas" panose="020B0609020204030204" pitchFamily="49" charset="0"/>
              </a:rPr>
              <a:t>irreflexivity</a:t>
            </a:r>
            <a:r>
              <a:rPr lang="en-US" dirty="0">
                <a:cs typeface="Consolas" panose="020B0609020204030204" pitchFamily="49" charset="0"/>
              </a:rPr>
              <a:t>)</a:t>
            </a:r>
            <a:endParaRPr lang="en-US" dirty="0"/>
          </a:p>
          <a:p>
            <a:pPr lvl="1"/>
            <a:r>
              <a:rPr lang="en-US" dirty="0"/>
              <a:t>If </a:t>
            </a:r>
            <a:r>
              <a:rPr lang="en-US" dirty="0">
                <a:latin typeface="Consolas" panose="020B0609020204030204" pitchFamily="49" charset="0"/>
                <a:cs typeface="Consolas" panose="020B0609020204030204" pitchFamily="49" charset="0"/>
              </a:rPr>
              <a:t>compare(a, b)</a:t>
            </a:r>
            <a:r>
              <a:rPr lang="en-US" dirty="0"/>
              <a:t> is true, then </a:t>
            </a:r>
            <a:r>
              <a:rPr lang="en-US" dirty="0">
                <a:latin typeface="Consolas" panose="020B0609020204030204" pitchFamily="49" charset="0"/>
                <a:cs typeface="Consolas" panose="020B0609020204030204" pitchFamily="49" charset="0"/>
              </a:rPr>
              <a:t>compare(b, a)</a:t>
            </a:r>
            <a:r>
              <a:rPr lang="en-US" dirty="0"/>
              <a:t> is false (</a:t>
            </a:r>
            <a:r>
              <a:rPr lang="en-US" i="1" dirty="0"/>
              <a:t>asymmetry</a:t>
            </a:r>
            <a:r>
              <a:rPr lang="en-US" dirty="0"/>
              <a:t>)</a:t>
            </a:r>
          </a:p>
          <a:p>
            <a:pPr lvl="1"/>
            <a:r>
              <a:rPr lang="en-US" dirty="0"/>
              <a:t>If </a:t>
            </a:r>
            <a:r>
              <a:rPr lang="en-US" dirty="0">
                <a:latin typeface="Consolas" panose="020B0609020204030204" pitchFamily="49" charset="0"/>
                <a:cs typeface="Consolas" panose="020B0609020204030204" pitchFamily="49" charset="0"/>
              </a:rPr>
              <a:t>compare(a, b)</a:t>
            </a:r>
            <a:r>
              <a:rPr lang="en-US" dirty="0">
                <a:cs typeface="Consolas" panose="020B0609020204030204" pitchFamily="49" charset="0"/>
              </a:rPr>
              <a:t> </a:t>
            </a:r>
            <a:r>
              <a:rPr lang="en-US" dirty="0"/>
              <a:t>is true, and </a:t>
            </a:r>
            <a:r>
              <a:rPr lang="en-US" dirty="0">
                <a:latin typeface="Consolas" panose="020B0609020204030204" pitchFamily="49" charset="0"/>
                <a:cs typeface="Consolas" panose="020B0609020204030204" pitchFamily="49" charset="0"/>
              </a:rPr>
              <a:t>compare(b, c)</a:t>
            </a:r>
            <a:r>
              <a:rPr lang="en-US" dirty="0"/>
              <a:t> is true, then </a:t>
            </a:r>
            <a:r>
              <a:rPr lang="en-US" dirty="0">
                <a:latin typeface="Consolas" panose="020B0609020204030204" pitchFamily="49" charset="0"/>
                <a:cs typeface="Consolas" panose="020B0609020204030204" pitchFamily="49" charset="0"/>
              </a:rPr>
              <a:t>compare(a, c)</a:t>
            </a:r>
            <a:r>
              <a:rPr lang="en-US" dirty="0">
                <a:cs typeface="Consolas" panose="020B0609020204030204" pitchFamily="49" charset="0"/>
              </a:rPr>
              <a:t> </a:t>
            </a:r>
            <a:r>
              <a:rPr lang="en-US" dirty="0"/>
              <a:t>is true (</a:t>
            </a:r>
            <a:r>
              <a:rPr lang="en-US" i="1" dirty="0"/>
              <a:t>transitivity</a:t>
            </a:r>
            <a:r>
              <a:rPr lang="en-US" dirty="0"/>
              <a:t>)</a:t>
            </a:r>
          </a:p>
          <a:p>
            <a:pPr lvl="1"/>
            <a:r>
              <a:rPr lang="en-US" dirty="0"/>
              <a:t>It is </a:t>
            </a:r>
            <a:r>
              <a:rPr lang="en-US" i="1" dirty="0"/>
              <a:t>weak</a:t>
            </a:r>
            <a:r>
              <a:rPr lang="en-US" dirty="0"/>
              <a:t> in the sense that some pairs of elements are </a:t>
            </a:r>
            <a:r>
              <a:rPr lang="en-US" u="sng" dirty="0"/>
              <a:t>incomparable</a:t>
            </a:r>
            <a:r>
              <a:rPr lang="en-US" dirty="0"/>
              <a:t>, meaning that both </a:t>
            </a:r>
            <a:r>
              <a:rPr lang="en-US" dirty="0">
                <a:latin typeface="Consolas" panose="020B0609020204030204" pitchFamily="49" charset="0"/>
                <a:cs typeface="Consolas" panose="020B0609020204030204" pitchFamily="49" charset="0"/>
              </a:rPr>
              <a:t>compare(a, b)</a:t>
            </a:r>
            <a:r>
              <a:rPr lang="en-US" dirty="0">
                <a:cs typeface="Consolas" panose="020B0609020204030204" pitchFamily="49" charset="0"/>
              </a:rPr>
              <a:t> </a:t>
            </a:r>
            <a:r>
              <a:rPr lang="en-US" dirty="0"/>
              <a:t>and </a:t>
            </a:r>
            <a:r>
              <a:rPr lang="en-US" dirty="0">
                <a:latin typeface="Consolas" panose="020B0609020204030204" pitchFamily="49" charset="0"/>
                <a:cs typeface="Consolas" panose="020B0609020204030204" pitchFamily="49" charset="0"/>
              </a:rPr>
              <a:t>compare(b, a)</a:t>
            </a:r>
            <a:r>
              <a:rPr lang="en-US" dirty="0">
                <a:cs typeface="Consolas" panose="020B0609020204030204" pitchFamily="49" charset="0"/>
              </a:rPr>
              <a:t> </a:t>
            </a:r>
            <a:r>
              <a:rPr lang="en-US" dirty="0"/>
              <a:t>are false. </a:t>
            </a:r>
            <a:r>
              <a:rPr lang="en-US" i="1" dirty="0"/>
              <a:t>In that case, we say that </a:t>
            </a:r>
            <a:r>
              <a:rPr lang="en-US" i="1" dirty="0">
                <a:latin typeface="Consolas" panose="020B0609020204030204" pitchFamily="49" charset="0"/>
                <a:cs typeface="Consolas" panose="020B0609020204030204" pitchFamily="49" charset="0"/>
              </a:rPr>
              <a:t>a</a:t>
            </a:r>
            <a:r>
              <a:rPr lang="en-US" i="1" dirty="0"/>
              <a:t> and </a:t>
            </a:r>
            <a:r>
              <a:rPr lang="en-US" i="1" dirty="0">
                <a:latin typeface="Consolas" panose="020B0609020204030204" pitchFamily="49" charset="0"/>
                <a:cs typeface="Consolas" panose="020B0609020204030204" pitchFamily="49" charset="0"/>
              </a:rPr>
              <a:t>b</a:t>
            </a:r>
            <a:r>
              <a:rPr lang="en-US" i="1" dirty="0"/>
              <a:t> are </a:t>
            </a:r>
            <a:r>
              <a:rPr lang="en-US" i="1" u="sng" dirty="0"/>
              <a:t>equivalent</a:t>
            </a:r>
          </a:p>
          <a:p>
            <a:pPr lvl="1"/>
            <a:r>
              <a:rPr lang="en-US" dirty="0"/>
              <a:t>The equivalence relation is also transitive</a:t>
            </a:r>
          </a:p>
          <a:p>
            <a:pPr lvl="1"/>
            <a:r>
              <a:rPr lang="en-US" dirty="0"/>
              <a:t>A subset of values that are equivalent to each other form an </a:t>
            </a:r>
            <a:r>
              <a:rPr lang="en-US" i="1" dirty="0"/>
              <a:t>equivalence class</a:t>
            </a:r>
          </a:p>
        </p:txBody>
      </p:sp>
    </p:spTree>
    <p:extLst>
      <p:ext uri="{BB962C8B-B14F-4D97-AF65-F5344CB8AC3E}">
        <p14:creationId xmlns:p14="http://schemas.microsoft.com/office/powerpoint/2010/main" val="303582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056C-4405-D558-0230-419063523478}"/>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CC7447F8-A22D-9A23-BB82-40F7EB6981BA}"/>
              </a:ext>
            </a:extLst>
          </p:cNvPr>
          <p:cNvSpPr>
            <a:spLocks noGrp="1"/>
          </p:cNvSpPr>
          <p:nvPr>
            <p:ph idx="1"/>
          </p:nvPr>
        </p:nvSpPr>
        <p:spPr/>
        <p:txBody>
          <a:bodyPr/>
          <a:lstStyle/>
          <a:p>
            <a:r>
              <a:rPr lang="en-US" dirty="0"/>
              <a:t>Consider </a:t>
            </a:r>
            <a:r>
              <a:rPr lang="en-US" dirty="0">
                <a:latin typeface="Consolas" panose="020B0609020204030204" pitchFamily="49" charset="0"/>
                <a:cs typeface="Consolas" panose="020B0609020204030204" pitchFamily="49" charset="0"/>
              </a:rPr>
              <a:t>operator&lt;</a:t>
            </a:r>
            <a:r>
              <a:rPr lang="en-US" dirty="0"/>
              <a:t> as applied to integers</a:t>
            </a:r>
          </a:p>
          <a:p>
            <a:pPr lvl="1"/>
            <a:r>
              <a:rPr lang="en-US" dirty="0"/>
              <a:t>It has all the properties of a SWO</a:t>
            </a:r>
          </a:p>
          <a:p>
            <a:pPr lvl="1"/>
            <a:r>
              <a:rPr lang="en-US" dirty="0"/>
              <a:t>Each equivalence class contains only a single value, e.g., 4 is equivalent to only 4 and no other integer.</a:t>
            </a:r>
          </a:p>
          <a:p>
            <a:r>
              <a:rPr lang="en-US" dirty="0"/>
              <a:t>Consider </a:t>
            </a:r>
            <a:r>
              <a:rPr lang="en-US" dirty="0">
                <a:latin typeface="Consolas" panose="020B0609020204030204" pitchFamily="49" charset="0"/>
                <a:cs typeface="Consolas" panose="020B0609020204030204" pitchFamily="49" charset="0"/>
              </a:rPr>
              <a:t>operator&gt;</a:t>
            </a:r>
            <a:r>
              <a:rPr lang="en-US" dirty="0"/>
              <a:t> as applied to integers</a:t>
            </a:r>
          </a:p>
          <a:p>
            <a:pPr lvl="1"/>
            <a:r>
              <a:rPr lang="en-US" dirty="0"/>
              <a:t>This is also an SWO (although the order is the opposite of </a:t>
            </a:r>
            <a:r>
              <a:rPr lang="en-US" dirty="0">
                <a:latin typeface="Consolas" panose="020B0609020204030204" pitchFamily="49" charset="0"/>
                <a:cs typeface="Consolas" panose="020B0609020204030204" pitchFamily="49" charset="0"/>
              </a:rPr>
              <a:t>operator&lt;</a:t>
            </a:r>
            <a:r>
              <a:rPr lang="en-US" dirty="0"/>
              <a:t>)</a:t>
            </a:r>
          </a:p>
          <a:p>
            <a:r>
              <a:rPr lang="en-US" dirty="0"/>
              <a:t>Consider </a:t>
            </a:r>
            <a:r>
              <a:rPr lang="en-US" u="sng" dirty="0"/>
              <a:t>case-insensitive</a:t>
            </a:r>
            <a:r>
              <a:rPr lang="en-US" dirty="0"/>
              <a:t> alphabetical order of strings</a:t>
            </a:r>
          </a:p>
          <a:p>
            <a:pPr lvl="1"/>
            <a:r>
              <a:rPr lang="en-US" dirty="0"/>
              <a:t>This is also an SWO. Equivalence classes have more than one member: (“apple”, “APPLE”, “</a:t>
            </a:r>
            <a:r>
              <a:rPr lang="en-US" dirty="0" err="1"/>
              <a:t>ApPLe</a:t>
            </a:r>
            <a:r>
              <a:rPr lang="en-US" dirty="0"/>
              <a:t>”, etc.)</a:t>
            </a:r>
          </a:p>
          <a:p>
            <a:r>
              <a:rPr lang="en-US" dirty="0"/>
              <a:t>Consider operator&lt;= as applied to integers. </a:t>
            </a:r>
            <a:r>
              <a:rPr lang="en-US" b="1" i="1" dirty="0"/>
              <a:t>This is not an SWO!</a:t>
            </a:r>
          </a:p>
        </p:txBody>
      </p:sp>
    </p:spTree>
    <p:extLst>
      <p:ext uri="{BB962C8B-B14F-4D97-AF65-F5344CB8AC3E}">
        <p14:creationId xmlns:p14="http://schemas.microsoft.com/office/powerpoint/2010/main" val="392188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196C-BEDF-A010-4A92-B6C618AC6276}"/>
              </a:ext>
            </a:extLst>
          </p:cNvPr>
          <p:cNvSpPr>
            <a:spLocks noGrp="1"/>
          </p:cNvSpPr>
          <p:nvPr>
            <p:ph type="title"/>
          </p:nvPr>
        </p:nvSpPr>
        <p:spPr/>
        <p:txBody>
          <a:bodyPr/>
          <a:lstStyle/>
          <a:p>
            <a:r>
              <a:rPr lang="en-US" dirty="0"/>
              <a:t>Comes Before</a:t>
            </a:r>
          </a:p>
        </p:txBody>
      </p:sp>
      <p:sp>
        <p:nvSpPr>
          <p:cNvPr id="3" name="Content Placeholder 2">
            <a:extLst>
              <a:ext uri="{FF2B5EF4-FFF2-40B4-BE49-F238E27FC236}">
                <a16:creationId xmlns:a16="http://schemas.microsoft.com/office/drawing/2014/main" id="{3FFFB215-253E-437D-529C-0179AC70FF60}"/>
              </a:ext>
            </a:extLst>
          </p:cNvPr>
          <p:cNvSpPr>
            <a:spLocks noGrp="1"/>
          </p:cNvSpPr>
          <p:nvPr>
            <p:ph idx="1"/>
          </p:nvPr>
        </p:nvSpPr>
        <p:spPr/>
        <p:txBody>
          <a:bodyPr/>
          <a:lstStyle/>
          <a:p>
            <a:r>
              <a:rPr lang="en-US" dirty="0"/>
              <a:t>I like to think of strict weak orderings as “comes before” relations.</a:t>
            </a:r>
          </a:p>
          <a:p>
            <a:pPr lvl="1"/>
            <a:r>
              <a:rPr lang="en-US" dirty="0"/>
              <a:t>This emphasizes that it need not be “less than” in the usual sense</a:t>
            </a:r>
          </a:p>
          <a:p>
            <a:pPr lvl="1"/>
            <a:r>
              <a:rPr lang="en-US" dirty="0"/>
              <a:t>For example:</a:t>
            </a:r>
            <a:br>
              <a:rPr lang="en-US" dirty="0"/>
            </a:br>
            <a:br>
              <a:rPr lang="en-US" dirty="0"/>
            </a:br>
            <a:br>
              <a:rPr lang="en-US" dirty="0"/>
            </a:br>
            <a:br>
              <a:rPr lang="en-US" dirty="0"/>
            </a:br>
            <a:br>
              <a:rPr lang="en-US" dirty="0"/>
            </a:br>
            <a:endParaRPr lang="en-US" dirty="0"/>
          </a:p>
          <a:p>
            <a:r>
              <a:rPr lang="en-US" dirty="0"/>
              <a:t>According to this SWO…</a:t>
            </a:r>
          </a:p>
          <a:p>
            <a:pPr lvl="1"/>
            <a:r>
              <a:rPr lang="en-US" dirty="0"/>
              <a:t>15 comes before 8, and 18 is equivalent to 30.</a:t>
            </a:r>
          </a:p>
          <a:p>
            <a:r>
              <a:rPr lang="en-US" dirty="0"/>
              <a:t>Changing </a:t>
            </a:r>
            <a:r>
              <a:rPr lang="en-US" dirty="0">
                <a:latin typeface="Consolas" panose="020B0609020204030204" pitchFamily="49" charset="0"/>
                <a:cs typeface="Consolas" panose="020B0609020204030204" pitchFamily="49" charset="0"/>
              </a:rPr>
              <a:t>&lt;</a:t>
            </a:r>
            <a:r>
              <a:rPr lang="en-US" dirty="0"/>
              <a:t> to </a:t>
            </a:r>
            <a:r>
              <a:rPr lang="en-US" dirty="0">
                <a:latin typeface="Consolas" panose="020B0609020204030204" pitchFamily="49" charset="0"/>
                <a:cs typeface="Consolas" panose="020B0609020204030204" pitchFamily="49" charset="0"/>
              </a:rPr>
              <a:t>&lt;=</a:t>
            </a:r>
            <a:r>
              <a:rPr lang="en-US" dirty="0"/>
              <a:t> in the function makes this no longer an SWO.</a:t>
            </a:r>
          </a:p>
        </p:txBody>
      </p:sp>
      <p:sp>
        <p:nvSpPr>
          <p:cNvPr id="4" name="TextBox 3">
            <a:extLst>
              <a:ext uri="{FF2B5EF4-FFF2-40B4-BE49-F238E27FC236}">
                <a16:creationId xmlns:a16="http://schemas.microsoft.com/office/drawing/2014/main" id="{357EB9AF-2809-3BAA-3B0E-2A25C2B9B591}"/>
              </a:ext>
            </a:extLst>
          </p:cNvPr>
          <p:cNvSpPr txBox="1"/>
          <p:nvPr/>
        </p:nvSpPr>
        <p:spPr>
          <a:xfrm>
            <a:off x="838200" y="3314043"/>
            <a:ext cx="9175910" cy="120032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compare_prime_factor_count</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a, </a:t>
            </a:r>
            <a:r>
              <a:rPr lang="en-US" b="1" dirty="0">
                <a:latin typeface="Consolas" panose="020B0609020204030204" pitchFamily="49" charset="0"/>
                <a:cs typeface="Consolas" panose="020B0609020204030204" pitchFamily="49" charset="0"/>
              </a:rPr>
              <a:t>unsigned</a:t>
            </a:r>
            <a:r>
              <a:rPr lang="en-US" dirty="0">
                <a:latin typeface="Consolas" panose="020B0609020204030204" pitchFamily="49" charset="0"/>
                <a:cs typeface="Consolas" panose="020B0609020204030204" pitchFamily="49" charset="0"/>
              </a:rPr>
              <a:t> b )</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return </a:t>
            </a:r>
            <a:r>
              <a:rPr lang="en-US" dirty="0" err="1">
                <a:latin typeface="Consolas" panose="020B0609020204030204" pitchFamily="49" charset="0"/>
                <a:cs typeface="Consolas" panose="020B0609020204030204" pitchFamily="49" charset="0"/>
              </a:rPr>
              <a:t>number_of_prime_factors</a:t>
            </a:r>
            <a:r>
              <a:rPr lang="en-US" dirty="0">
                <a:latin typeface="Consolas" panose="020B0609020204030204" pitchFamily="49" charset="0"/>
                <a:cs typeface="Consolas" panose="020B0609020204030204" pitchFamily="49" charset="0"/>
              </a:rPr>
              <a:t>( a ) &lt; </a:t>
            </a:r>
            <a:r>
              <a:rPr lang="en-US" dirty="0" err="1">
                <a:latin typeface="Consolas" panose="020B0609020204030204" pitchFamily="49" charset="0"/>
                <a:cs typeface="Consolas" panose="020B0609020204030204" pitchFamily="49" charset="0"/>
              </a:rPr>
              <a:t>number_of_prime_factors</a:t>
            </a:r>
            <a:r>
              <a:rPr lang="en-US" dirty="0">
                <a:latin typeface="Consolas" panose="020B0609020204030204" pitchFamily="49" charset="0"/>
                <a:cs typeface="Consolas" panose="020B0609020204030204" pitchFamily="49" charset="0"/>
              </a:rPr>
              <a:t>( b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4303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003F-D23B-58F2-AC72-DD9BEF2E5AA7}"/>
              </a:ext>
            </a:extLst>
          </p:cNvPr>
          <p:cNvSpPr>
            <a:spLocks noGrp="1"/>
          </p:cNvSpPr>
          <p:nvPr>
            <p:ph type="title"/>
          </p:nvPr>
        </p:nvSpPr>
        <p:spPr/>
        <p:txBody>
          <a:bodyPr/>
          <a:lstStyle/>
          <a:p>
            <a:r>
              <a:rPr lang="en-US" dirty="0"/>
              <a:t>Search Trees and SWOs</a:t>
            </a:r>
          </a:p>
        </p:txBody>
      </p:sp>
      <p:sp>
        <p:nvSpPr>
          <p:cNvPr id="3" name="Content Placeholder 2">
            <a:extLst>
              <a:ext uri="{FF2B5EF4-FFF2-40B4-BE49-F238E27FC236}">
                <a16:creationId xmlns:a16="http://schemas.microsoft.com/office/drawing/2014/main" id="{77A23C37-1EE2-1B7B-ED04-A7846DF4D41B}"/>
              </a:ext>
            </a:extLst>
          </p:cNvPr>
          <p:cNvSpPr>
            <a:spLocks noGrp="1"/>
          </p:cNvSpPr>
          <p:nvPr>
            <p:ph idx="1"/>
          </p:nvPr>
        </p:nvSpPr>
        <p:spPr/>
        <p:txBody>
          <a:bodyPr/>
          <a:lstStyle/>
          <a:p>
            <a:r>
              <a:rPr lang="en-US" dirty="0"/>
              <a:t>Every binary search tree has an SWO that defines the ordering inside the tree. For example, using ordinary </a:t>
            </a:r>
            <a:r>
              <a:rPr lang="en-US" dirty="0">
                <a:latin typeface="Consolas" panose="020B0609020204030204" pitchFamily="49" charset="0"/>
                <a:cs typeface="Consolas" panose="020B0609020204030204" pitchFamily="49" charset="0"/>
              </a:rPr>
              <a:t>operator&lt;</a:t>
            </a:r>
            <a:r>
              <a:rPr lang="en-US" dirty="0"/>
              <a:t> on integers:</a:t>
            </a:r>
          </a:p>
        </p:txBody>
      </p:sp>
      <p:sp>
        <p:nvSpPr>
          <p:cNvPr id="4" name="Oval 3">
            <a:extLst>
              <a:ext uri="{FF2B5EF4-FFF2-40B4-BE49-F238E27FC236}">
                <a16:creationId xmlns:a16="http://schemas.microsoft.com/office/drawing/2014/main" id="{4FB580F0-D377-0EA6-2044-EFFAB9AD7467}"/>
              </a:ext>
            </a:extLst>
          </p:cNvPr>
          <p:cNvSpPr/>
          <p:nvPr/>
        </p:nvSpPr>
        <p:spPr>
          <a:xfrm>
            <a:off x="4800600" y="28302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5" name="Oval 4">
            <a:extLst>
              <a:ext uri="{FF2B5EF4-FFF2-40B4-BE49-F238E27FC236}">
                <a16:creationId xmlns:a16="http://schemas.microsoft.com/office/drawing/2014/main" id="{5627F05B-EB2A-D6D2-7583-5D021C5BEC3B}"/>
              </a:ext>
            </a:extLst>
          </p:cNvPr>
          <p:cNvSpPr/>
          <p:nvPr/>
        </p:nvSpPr>
        <p:spPr>
          <a:xfrm>
            <a:off x="4567679" y="5396474"/>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6" name="Oval 5">
            <a:extLst>
              <a:ext uri="{FF2B5EF4-FFF2-40B4-BE49-F238E27FC236}">
                <a16:creationId xmlns:a16="http://schemas.microsoft.com/office/drawing/2014/main" id="{6849C70D-0140-CFCB-12E1-1FA03F6C9D8F}"/>
              </a:ext>
            </a:extLst>
          </p:cNvPr>
          <p:cNvSpPr/>
          <p:nvPr/>
        </p:nvSpPr>
        <p:spPr>
          <a:xfrm>
            <a:off x="3156965" y="413520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 name="Oval 6">
            <a:extLst>
              <a:ext uri="{FF2B5EF4-FFF2-40B4-BE49-F238E27FC236}">
                <a16:creationId xmlns:a16="http://schemas.microsoft.com/office/drawing/2014/main" id="{4BA00A10-36BC-213A-3AAE-8379EC3ABE60}"/>
              </a:ext>
            </a:extLst>
          </p:cNvPr>
          <p:cNvSpPr/>
          <p:nvPr/>
        </p:nvSpPr>
        <p:spPr>
          <a:xfrm>
            <a:off x="6587498" y="4135205"/>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cxnSp>
        <p:nvCxnSpPr>
          <p:cNvPr id="9" name="Straight Arrow Connector 8">
            <a:extLst>
              <a:ext uri="{FF2B5EF4-FFF2-40B4-BE49-F238E27FC236}">
                <a16:creationId xmlns:a16="http://schemas.microsoft.com/office/drawing/2014/main" id="{E39D93D7-1F4F-8DC9-1431-C902B30409AC}"/>
              </a:ext>
            </a:extLst>
          </p:cNvPr>
          <p:cNvCxnSpPr>
            <a:cxnSpLocks/>
            <a:stCxn id="4" idx="3"/>
            <a:endCxn id="6" idx="7"/>
          </p:cNvCxnSpPr>
          <p:nvPr/>
        </p:nvCxnSpPr>
        <p:spPr>
          <a:xfrm flipH="1">
            <a:off x="3937454" y="3610775"/>
            <a:ext cx="997057" cy="6583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AF1303-672B-C22F-67A9-F3A5020BDDB4}"/>
              </a:ext>
            </a:extLst>
          </p:cNvPr>
          <p:cNvCxnSpPr>
            <a:cxnSpLocks/>
            <a:stCxn id="4" idx="5"/>
            <a:endCxn id="7" idx="1"/>
          </p:cNvCxnSpPr>
          <p:nvPr/>
        </p:nvCxnSpPr>
        <p:spPr>
          <a:xfrm>
            <a:off x="5581089" y="3610775"/>
            <a:ext cx="1140320" cy="6583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835FC3-519A-B19E-E4B2-57267A00BD86}"/>
              </a:ext>
            </a:extLst>
          </p:cNvPr>
          <p:cNvCxnSpPr>
            <a:cxnSpLocks/>
            <a:stCxn id="6" idx="5"/>
            <a:endCxn id="5" idx="1"/>
          </p:cNvCxnSpPr>
          <p:nvPr/>
        </p:nvCxnSpPr>
        <p:spPr>
          <a:xfrm>
            <a:off x="3937454" y="4915694"/>
            <a:ext cx="764136" cy="6146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E0AE355-00A5-FDFD-62F2-DF536FB75239}"/>
              </a:ext>
            </a:extLst>
          </p:cNvPr>
          <p:cNvSpPr txBox="1"/>
          <p:nvPr/>
        </p:nvSpPr>
        <p:spPr>
          <a:xfrm>
            <a:off x="5715000" y="2983077"/>
            <a:ext cx="581698" cy="369332"/>
          </a:xfrm>
          <a:prstGeom prst="rect">
            <a:avLst/>
          </a:prstGeom>
          <a:noFill/>
        </p:spPr>
        <p:txBody>
          <a:bodyPr wrap="none" rtlCol="0">
            <a:spAutoFit/>
          </a:bodyPr>
          <a:lstStyle/>
          <a:p>
            <a:r>
              <a:rPr lang="en-US" dirty="0"/>
              <a:t>root</a:t>
            </a:r>
          </a:p>
        </p:txBody>
      </p:sp>
      <p:sp>
        <p:nvSpPr>
          <p:cNvPr id="17" name="TextBox 16">
            <a:extLst>
              <a:ext uri="{FF2B5EF4-FFF2-40B4-BE49-F238E27FC236}">
                <a16:creationId xmlns:a16="http://schemas.microsoft.com/office/drawing/2014/main" id="{EFBE28E8-22E9-F054-6B5F-90405F9BF8D0}"/>
              </a:ext>
            </a:extLst>
          </p:cNvPr>
          <p:cNvSpPr txBox="1"/>
          <p:nvPr/>
        </p:nvSpPr>
        <p:spPr>
          <a:xfrm>
            <a:off x="7502006" y="4407739"/>
            <a:ext cx="1123513" cy="369332"/>
          </a:xfrm>
          <a:prstGeom prst="rect">
            <a:avLst/>
          </a:prstGeom>
          <a:noFill/>
        </p:spPr>
        <p:txBody>
          <a:bodyPr wrap="none" rtlCol="0">
            <a:spAutoFit/>
          </a:bodyPr>
          <a:lstStyle/>
          <a:p>
            <a:r>
              <a:rPr lang="en-US" dirty="0"/>
              <a:t>right child</a:t>
            </a:r>
          </a:p>
        </p:txBody>
      </p:sp>
      <p:sp>
        <p:nvSpPr>
          <p:cNvPr id="18" name="TextBox 17">
            <a:extLst>
              <a:ext uri="{FF2B5EF4-FFF2-40B4-BE49-F238E27FC236}">
                <a16:creationId xmlns:a16="http://schemas.microsoft.com/office/drawing/2014/main" id="{5D492F1B-9DD1-7044-5CA8-CD9567BEA558}"/>
              </a:ext>
            </a:extLst>
          </p:cNvPr>
          <p:cNvSpPr txBox="1"/>
          <p:nvPr/>
        </p:nvSpPr>
        <p:spPr>
          <a:xfrm>
            <a:off x="2154489" y="4407739"/>
            <a:ext cx="998543" cy="369332"/>
          </a:xfrm>
          <a:prstGeom prst="rect">
            <a:avLst/>
          </a:prstGeom>
          <a:noFill/>
        </p:spPr>
        <p:txBody>
          <a:bodyPr wrap="none" rtlCol="0">
            <a:spAutoFit/>
          </a:bodyPr>
          <a:lstStyle/>
          <a:p>
            <a:r>
              <a:rPr lang="en-US" dirty="0"/>
              <a:t>left child</a:t>
            </a:r>
          </a:p>
        </p:txBody>
      </p:sp>
    </p:spTree>
    <p:extLst>
      <p:ext uri="{BB962C8B-B14F-4D97-AF65-F5344CB8AC3E}">
        <p14:creationId xmlns:p14="http://schemas.microsoft.com/office/powerpoint/2010/main" val="48170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02CE1-DF8E-E048-AD7B-4672929EE371}"/>
              </a:ext>
            </a:extLst>
          </p:cNvPr>
          <p:cNvSpPr>
            <a:spLocks noGrp="1"/>
          </p:cNvSpPr>
          <p:nvPr>
            <p:ph type="title"/>
          </p:nvPr>
        </p:nvSpPr>
        <p:spPr/>
        <p:txBody>
          <a:bodyPr/>
          <a:lstStyle/>
          <a:p>
            <a:r>
              <a:rPr lang="en-US" dirty="0"/>
              <a:t>Recursive</a:t>
            </a:r>
          </a:p>
        </p:txBody>
      </p:sp>
      <p:sp>
        <p:nvSpPr>
          <p:cNvPr id="3" name="Oval 2">
            <a:extLst>
              <a:ext uri="{FF2B5EF4-FFF2-40B4-BE49-F238E27FC236}">
                <a16:creationId xmlns:a16="http://schemas.microsoft.com/office/drawing/2014/main" id="{62B9AF11-9923-21D4-4489-72F3F637B697}"/>
              </a:ext>
            </a:extLst>
          </p:cNvPr>
          <p:cNvSpPr/>
          <p:nvPr/>
        </p:nvSpPr>
        <p:spPr>
          <a:xfrm>
            <a:off x="5192884" y="1690688"/>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a:t>
            </a:r>
          </a:p>
        </p:txBody>
      </p:sp>
      <p:sp>
        <p:nvSpPr>
          <p:cNvPr id="4" name="Oval 3">
            <a:extLst>
              <a:ext uri="{FF2B5EF4-FFF2-40B4-BE49-F238E27FC236}">
                <a16:creationId xmlns:a16="http://schemas.microsoft.com/office/drawing/2014/main" id="{2FDE460B-59D3-5AFC-9F98-5E680EE1C5D4}"/>
              </a:ext>
            </a:extLst>
          </p:cNvPr>
          <p:cNvSpPr/>
          <p:nvPr/>
        </p:nvSpPr>
        <p:spPr>
          <a:xfrm>
            <a:off x="7097887"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5" name="Oval 4">
            <a:extLst>
              <a:ext uri="{FF2B5EF4-FFF2-40B4-BE49-F238E27FC236}">
                <a16:creationId xmlns:a16="http://schemas.microsoft.com/office/drawing/2014/main" id="{5DD97348-82DA-A815-463D-95CA2F74DD4C}"/>
              </a:ext>
            </a:extLst>
          </p:cNvPr>
          <p:cNvSpPr/>
          <p:nvPr/>
        </p:nvSpPr>
        <p:spPr>
          <a:xfrm>
            <a:off x="3364084" y="314767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Oval 5">
            <a:extLst>
              <a:ext uri="{FF2B5EF4-FFF2-40B4-BE49-F238E27FC236}">
                <a16:creationId xmlns:a16="http://schemas.microsoft.com/office/drawing/2014/main" id="{8AB52635-DBC7-5070-1229-A27BAB703053}"/>
              </a:ext>
            </a:extLst>
          </p:cNvPr>
          <p:cNvSpPr/>
          <p:nvPr/>
        </p:nvSpPr>
        <p:spPr>
          <a:xfrm>
            <a:off x="2215642"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a:extLst>
              <a:ext uri="{FF2B5EF4-FFF2-40B4-BE49-F238E27FC236}">
                <a16:creationId xmlns:a16="http://schemas.microsoft.com/office/drawing/2014/main" id="{6D72B71E-BB44-F6D3-E57A-0D469912A251}"/>
              </a:ext>
            </a:extLst>
          </p:cNvPr>
          <p:cNvSpPr/>
          <p:nvPr/>
        </p:nvSpPr>
        <p:spPr>
          <a:xfrm>
            <a:off x="4572398"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8" name="Oval 7">
            <a:extLst>
              <a:ext uri="{FF2B5EF4-FFF2-40B4-BE49-F238E27FC236}">
                <a16:creationId xmlns:a16="http://schemas.microsoft.com/office/drawing/2014/main" id="{2CDEC168-326A-B5AC-C7A2-4C048279067A}"/>
              </a:ext>
            </a:extLst>
          </p:cNvPr>
          <p:cNvSpPr/>
          <p:nvPr/>
        </p:nvSpPr>
        <p:spPr>
          <a:xfrm>
            <a:off x="5911340" y="4729263"/>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11</a:t>
            </a:r>
          </a:p>
        </p:txBody>
      </p:sp>
      <p:sp>
        <p:nvSpPr>
          <p:cNvPr id="9" name="Oval 8">
            <a:extLst>
              <a:ext uri="{FF2B5EF4-FFF2-40B4-BE49-F238E27FC236}">
                <a16:creationId xmlns:a16="http://schemas.microsoft.com/office/drawing/2014/main" id="{5499010A-3036-6D4A-D989-0EFA31193601}"/>
              </a:ext>
            </a:extLst>
          </p:cNvPr>
          <p:cNvSpPr/>
          <p:nvPr/>
        </p:nvSpPr>
        <p:spPr>
          <a:xfrm>
            <a:off x="8342654" y="471521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15</a:t>
            </a:r>
          </a:p>
        </p:txBody>
      </p:sp>
      <p:cxnSp>
        <p:nvCxnSpPr>
          <p:cNvPr id="11" name="Straight Arrow Connector 10">
            <a:extLst>
              <a:ext uri="{FF2B5EF4-FFF2-40B4-BE49-F238E27FC236}">
                <a16:creationId xmlns:a16="http://schemas.microsoft.com/office/drawing/2014/main" id="{ADC22015-B46D-55F1-3B17-A27C56860404}"/>
              </a:ext>
            </a:extLst>
          </p:cNvPr>
          <p:cNvCxnSpPr>
            <a:cxnSpLocks/>
            <a:stCxn id="3" idx="3"/>
            <a:endCxn id="5" idx="7"/>
          </p:cNvCxnSpPr>
          <p:nvPr/>
        </p:nvCxnSpPr>
        <p:spPr>
          <a:xfrm flipH="1">
            <a:off x="4144573" y="2471177"/>
            <a:ext cx="1182222"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54EE929-D730-7D8A-9A2A-995FFB898F63}"/>
              </a:ext>
            </a:extLst>
          </p:cNvPr>
          <p:cNvCxnSpPr>
            <a:cxnSpLocks/>
            <a:stCxn id="3" idx="5"/>
            <a:endCxn id="4" idx="1"/>
          </p:cNvCxnSpPr>
          <p:nvPr/>
        </p:nvCxnSpPr>
        <p:spPr>
          <a:xfrm>
            <a:off x="5973373" y="2471177"/>
            <a:ext cx="1258425" cy="8104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3DCC4F-AA73-F190-5A71-CFB5CB14442D}"/>
              </a:ext>
            </a:extLst>
          </p:cNvPr>
          <p:cNvCxnSpPr>
            <a:cxnSpLocks/>
            <a:stCxn id="5" idx="3"/>
            <a:endCxn id="6" idx="7"/>
          </p:cNvCxnSpPr>
          <p:nvPr/>
        </p:nvCxnSpPr>
        <p:spPr>
          <a:xfrm flipH="1">
            <a:off x="2996131" y="3928162"/>
            <a:ext cx="501864"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B74AFC9-72CE-109E-C241-8C4166BBF4F3}"/>
              </a:ext>
            </a:extLst>
          </p:cNvPr>
          <p:cNvCxnSpPr>
            <a:cxnSpLocks/>
            <a:stCxn id="5" idx="5"/>
            <a:endCxn id="7" idx="1"/>
          </p:cNvCxnSpPr>
          <p:nvPr/>
        </p:nvCxnSpPr>
        <p:spPr>
          <a:xfrm>
            <a:off x="4144573" y="3928162"/>
            <a:ext cx="561736"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CEB6C9-51CC-EE7B-1E5E-DB9513F0B7CA}"/>
              </a:ext>
            </a:extLst>
          </p:cNvPr>
          <p:cNvCxnSpPr>
            <a:cxnSpLocks/>
            <a:stCxn id="4" idx="3"/>
            <a:endCxn id="8" idx="7"/>
          </p:cNvCxnSpPr>
          <p:nvPr/>
        </p:nvCxnSpPr>
        <p:spPr>
          <a:xfrm flipH="1">
            <a:off x="6691829" y="3928162"/>
            <a:ext cx="539969" cy="9350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8046022-0C5B-8195-C6F1-75DF58057413}"/>
              </a:ext>
            </a:extLst>
          </p:cNvPr>
          <p:cNvCxnSpPr>
            <a:cxnSpLocks/>
            <a:stCxn id="4" idx="5"/>
            <a:endCxn id="9" idx="1"/>
          </p:cNvCxnSpPr>
          <p:nvPr/>
        </p:nvCxnSpPr>
        <p:spPr>
          <a:xfrm>
            <a:off x="7878376" y="3928162"/>
            <a:ext cx="598189" cy="9209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579820B6-C3B3-15D8-1558-98B94E06EA5E}"/>
              </a:ext>
            </a:extLst>
          </p:cNvPr>
          <p:cNvSpPr/>
          <p:nvPr/>
        </p:nvSpPr>
        <p:spPr>
          <a:xfrm>
            <a:off x="5780712" y="2886415"/>
            <a:ext cx="3693142" cy="3135086"/>
          </a:xfrm>
          <a:prstGeom prst="rect">
            <a:avLst/>
          </a:prstGeom>
          <a:no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9A69BF04-57D8-1CAA-6E7B-8BDAFBE3A7C9}"/>
              </a:ext>
            </a:extLst>
          </p:cNvPr>
          <p:cNvSpPr txBox="1"/>
          <p:nvPr/>
        </p:nvSpPr>
        <p:spPr>
          <a:xfrm>
            <a:off x="7791286" y="2420422"/>
            <a:ext cx="3562514" cy="369332"/>
          </a:xfrm>
          <a:prstGeom prst="rect">
            <a:avLst/>
          </a:prstGeom>
          <a:noFill/>
        </p:spPr>
        <p:txBody>
          <a:bodyPr wrap="none" rtlCol="0">
            <a:spAutoFit/>
          </a:bodyPr>
          <a:lstStyle/>
          <a:p>
            <a:r>
              <a:rPr lang="en-US" dirty="0"/>
              <a:t>subtree is also a binary search tree</a:t>
            </a:r>
          </a:p>
        </p:txBody>
      </p:sp>
    </p:spTree>
    <p:extLst>
      <p:ext uri="{BB962C8B-B14F-4D97-AF65-F5344CB8AC3E}">
        <p14:creationId xmlns:p14="http://schemas.microsoft.com/office/powerpoint/2010/main" val="377068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ACEE-B9A2-A421-89EC-1F71E40E4810}"/>
              </a:ext>
            </a:extLst>
          </p:cNvPr>
          <p:cNvSpPr>
            <a:spLocks noGrp="1"/>
          </p:cNvSpPr>
          <p:nvPr>
            <p:ph type="title"/>
          </p:nvPr>
        </p:nvSpPr>
        <p:spPr/>
        <p:txBody>
          <a:bodyPr/>
          <a:lstStyle/>
          <a:p>
            <a:r>
              <a:rPr lang="en-US" dirty="0"/>
              <a:t>What’s Good about BSTs?</a:t>
            </a:r>
          </a:p>
        </p:txBody>
      </p:sp>
      <p:sp>
        <p:nvSpPr>
          <p:cNvPr id="3" name="Content Placeholder 2">
            <a:extLst>
              <a:ext uri="{FF2B5EF4-FFF2-40B4-BE49-F238E27FC236}">
                <a16:creationId xmlns:a16="http://schemas.microsoft.com/office/drawing/2014/main" id="{C1A4B5C6-2908-B804-BCB8-A153306C2D4C}"/>
              </a:ext>
            </a:extLst>
          </p:cNvPr>
          <p:cNvSpPr>
            <a:spLocks noGrp="1"/>
          </p:cNvSpPr>
          <p:nvPr>
            <p:ph idx="1"/>
          </p:nvPr>
        </p:nvSpPr>
        <p:spPr/>
        <p:txBody>
          <a:bodyPr/>
          <a:lstStyle/>
          <a:p>
            <a:r>
              <a:rPr lang="en-US" i="1" dirty="0"/>
              <a:t>Fast!</a:t>
            </a:r>
          </a:p>
          <a:p>
            <a:pPr lvl="1"/>
            <a:r>
              <a:rPr lang="en-US" dirty="0"/>
              <a:t>Finding an item runs in </a:t>
            </a:r>
            <a:r>
              <a:rPr lang="en-US" i="1" dirty="0"/>
              <a:t>O(log(N))</a:t>
            </a:r>
            <a:r>
              <a:rPr lang="en-US" dirty="0"/>
              <a:t> time!</a:t>
            </a:r>
          </a:p>
          <a:p>
            <a:pPr lvl="1"/>
            <a:r>
              <a:rPr lang="en-US" dirty="0"/>
              <a:t>Inserting an item runs in </a:t>
            </a:r>
            <a:r>
              <a:rPr lang="en-US" i="1" dirty="0"/>
              <a:t>O(log(N))</a:t>
            </a:r>
            <a:r>
              <a:rPr lang="en-US" dirty="0"/>
              <a:t> time!</a:t>
            </a:r>
          </a:p>
          <a:p>
            <a:pPr lvl="1"/>
            <a:r>
              <a:rPr lang="en-US" dirty="0"/>
              <a:t>Erasing an item runs in </a:t>
            </a:r>
            <a:r>
              <a:rPr lang="en-US" i="1" dirty="0"/>
              <a:t>O(log(N))</a:t>
            </a:r>
            <a:r>
              <a:rPr lang="en-US" dirty="0"/>
              <a:t> time!</a:t>
            </a:r>
          </a:p>
          <a:p>
            <a:pPr lvl="1"/>
            <a:r>
              <a:rPr lang="en-US" dirty="0"/>
              <a:t>Even when </a:t>
            </a:r>
            <a:r>
              <a:rPr lang="en-US" i="1" dirty="0"/>
              <a:t>N</a:t>
            </a:r>
            <a:r>
              <a:rPr lang="en-US" dirty="0"/>
              <a:t> is large (billions) the number of comparisons needed is small (dozens)</a:t>
            </a:r>
          </a:p>
          <a:p>
            <a:r>
              <a:rPr lang="en-US" b="1" dirty="0"/>
              <a:t>BUT</a:t>
            </a:r>
          </a:p>
          <a:p>
            <a:pPr lvl="1"/>
            <a:r>
              <a:rPr lang="en-US" dirty="0"/>
              <a:t>It is only fast if the tree remains </a:t>
            </a:r>
            <a:r>
              <a:rPr lang="en-US" i="1" dirty="0"/>
              <a:t>balanced</a:t>
            </a:r>
          </a:p>
        </p:txBody>
      </p:sp>
    </p:spTree>
    <p:extLst>
      <p:ext uri="{BB962C8B-B14F-4D97-AF65-F5344CB8AC3E}">
        <p14:creationId xmlns:p14="http://schemas.microsoft.com/office/powerpoint/2010/main" val="147827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F290-15DF-8822-BAFB-AA1D02343698}"/>
              </a:ext>
            </a:extLst>
          </p:cNvPr>
          <p:cNvSpPr>
            <a:spLocks noGrp="1"/>
          </p:cNvSpPr>
          <p:nvPr>
            <p:ph type="title"/>
          </p:nvPr>
        </p:nvSpPr>
        <p:spPr/>
        <p:txBody>
          <a:bodyPr/>
          <a:lstStyle/>
          <a:p>
            <a:r>
              <a:rPr lang="en-US" dirty="0"/>
              <a:t>Degenerate Case</a:t>
            </a:r>
          </a:p>
        </p:txBody>
      </p:sp>
      <p:sp>
        <p:nvSpPr>
          <p:cNvPr id="15" name="Content Placeholder 14">
            <a:extLst>
              <a:ext uri="{FF2B5EF4-FFF2-40B4-BE49-F238E27FC236}">
                <a16:creationId xmlns:a16="http://schemas.microsoft.com/office/drawing/2014/main" id="{98B902AF-F009-2B86-9967-183045C5FF02}"/>
              </a:ext>
            </a:extLst>
          </p:cNvPr>
          <p:cNvSpPr>
            <a:spLocks noGrp="1"/>
          </p:cNvSpPr>
          <p:nvPr>
            <p:ph sz="half" idx="1"/>
          </p:nvPr>
        </p:nvSpPr>
        <p:spPr/>
        <p:txBody>
          <a:bodyPr/>
          <a:lstStyle/>
          <a:p>
            <a:r>
              <a:rPr lang="en-US" dirty="0"/>
              <a:t>This happens when one inserts in sorted order (</a:t>
            </a:r>
            <a:r>
              <a:rPr lang="en-US" i="1" dirty="0"/>
              <a:t>not unusual</a:t>
            </a:r>
            <a:r>
              <a:rPr lang="en-US" dirty="0"/>
              <a:t>)</a:t>
            </a:r>
          </a:p>
          <a:p>
            <a:r>
              <a:rPr lang="en-US" dirty="0"/>
              <a:t>Imagine a “tree” like this with a billion nodes</a:t>
            </a:r>
          </a:p>
          <a:p>
            <a:r>
              <a:rPr lang="en-US" dirty="0"/>
              <a:t>It is just a linked list</a:t>
            </a:r>
          </a:p>
          <a:p>
            <a:r>
              <a:rPr lang="en-US" dirty="0"/>
              <a:t>Look up now takes </a:t>
            </a:r>
            <a:r>
              <a:rPr lang="en-US" i="1" dirty="0"/>
              <a:t>O(N)</a:t>
            </a:r>
            <a:r>
              <a:rPr lang="en-US" dirty="0"/>
              <a:t> time</a:t>
            </a:r>
          </a:p>
        </p:txBody>
      </p:sp>
      <p:sp>
        <p:nvSpPr>
          <p:cNvPr id="16" name="Content Placeholder 15">
            <a:extLst>
              <a:ext uri="{FF2B5EF4-FFF2-40B4-BE49-F238E27FC236}">
                <a16:creationId xmlns:a16="http://schemas.microsoft.com/office/drawing/2014/main" id="{DA0936C7-459B-D2A9-0D7B-94E05EF05D34}"/>
              </a:ext>
            </a:extLst>
          </p:cNvPr>
          <p:cNvSpPr>
            <a:spLocks noGrp="1"/>
          </p:cNvSpPr>
          <p:nvPr>
            <p:ph sz="half" idx="2"/>
          </p:nvPr>
        </p:nvSpPr>
        <p:spPr/>
        <p:txBody>
          <a:bodyPr/>
          <a:lstStyle/>
          <a:p>
            <a:endParaRPr lang="en-US"/>
          </a:p>
        </p:txBody>
      </p:sp>
      <p:sp>
        <p:nvSpPr>
          <p:cNvPr id="4" name="Oval 3">
            <a:extLst>
              <a:ext uri="{FF2B5EF4-FFF2-40B4-BE49-F238E27FC236}">
                <a16:creationId xmlns:a16="http://schemas.microsoft.com/office/drawing/2014/main" id="{E2A8B51C-F417-1781-E399-CDC86EF0BF37}"/>
              </a:ext>
            </a:extLst>
          </p:cNvPr>
          <p:cNvSpPr/>
          <p:nvPr/>
        </p:nvSpPr>
        <p:spPr>
          <a:xfrm>
            <a:off x="6574972" y="137500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Oval 4">
            <a:extLst>
              <a:ext uri="{FF2B5EF4-FFF2-40B4-BE49-F238E27FC236}">
                <a16:creationId xmlns:a16="http://schemas.microsoft.com/office/drawing/2014/main" id="{02F24AD6-78A2-4F34-4DAA-339EC4003799}"/>
              </a:ext>
            </a:extLst>
          </p:cNvPr>
          <p:cNvSpPr/>
          <p:nvPr/>
        </p:nvSpPr>
        <p:spPr>
          <a:xfrm>
            <a:off x="7623283" y="2514600"/>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Oval 5">
            <a:extLst>
              <a:ext uri="{FF2B5EF4-FFF2-40B4-BE49-F238E27FC236}">
                <a16:creationId xmlns:a16="http://schemas.microsoft.com/office/drawing/2014/main" id="{2AE40165-2E47-18E3-357C-0DF12B954531}"/>
              </a:ext>
            </a:extLst>
          </p:cNvPr>
          <p:cNvSpPr/>
          <p:nvPr/>
        </p:nvSpPr>
        <p:spPr>
          <a:xfrm>
            <a:off x="8741229" y="371611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Oval 6">
            <a:extLst>
              <a:ext uri="{FF2B5EF4-FFF2-40B4-BE49-F238E27FC236}">
                <a16:creationId xmlns:a16="http://schemas.microsoft.com/office/drawing/2014/main" id="{C6755FE4-15B2-46A8-7124-5E7080DEF7BF}"/>
              </a:ext>
            </a:extLst>
          </p:cNvPr>
          <p:cNvSpPr/>
          <p:nvPr/>
        </p:nvSpPr>
        <p:spPr>
          <a:xfrm>
            <a:off x="9971315" y="5040086"/>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9" name="Straight Arrow Connector 8">
            <a:extLst>
              <a:ext uri="{FF2B5EF4-FFF2-40B4-BE49-F238E27FC236}">
                <a16:creationId xmlns:a16="http://schemas.microsoft.com/office/drawing/2014/main" id="{1947692F-98A8-9D0D-DAAF-75AB13C2C442}"/>
              </a:ext>
            </a:extLst>
          </p:cNvPr>
          <p:cNvCxnSpPr>
            <a:cxnSpLocks/>
            <a:stCxn id="4" idx="5"/>
            <a:endCxn id="5" idx="1"/>
          </p:cNvCxnSpPr>
          <p:nvPr/>
        </p:nvCxnSpPr>
        <p:spPr>
          <a:xfrm>
            <a:off x="7355461" y="2155491"/>
            <a:ext cx="401733" cy="4930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9D071A-9042-9888-0478-1412FE11E0BD}"/>
              </a:ext>
            </a:extLst>
          </p:cNvPr>
          <p:cNvCxnSpPr>
            <a:cxnSpLocks/>
            <a:stCxn id="5" idx="5"/>
            <a:endCxn id="6" idx="1"/>
          </p:cNvCxnSpPr>
          <p:nvPr/>
        </p:nvCxnSpPr>
        <p:spPr>
          <a:xfrm>
            <a:off x="8403772" y="3295089"/>
            <a:ext cx="471368" cy="5549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AEB2476-F1DE-D4FB-062D-AA26EFDD9603}"/>
              </a:ext>
            </a:extLst>
          </p:cNvPr>
          <p:cNvCxnSpPr>
            <a:cxnSpLocks/>
            <a:stCxn id="6" idx="5"/>
            <a:endCxn id="7" idx="1"/>
          </p:cNvCxnSpPr>
          <p:nvPr/>
        </p:nvCxnSpPr>
        <p:spPr>
          <a:xfrm>
            <a:off x="9521718" y="4496601"/>
            <a:ext cx="583508" cy="6773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8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1486</Words>
  <Application>Microsoft Macintosh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Splay Trees</vt:lpstr>
      <vt:lpstr>Binary Search Trees</vt:lpstr>
      <vt:lpstr>Strict Weak Whatnow?</vt:lpstr>
      <vt:lpstr>Examples</vt:lpstr>
      <vt:lpstr>Comes Before</vt:lpstr>
      <vt:lpstr>Search Trees and SWOs</vt:lpstr>
      <vt:lpstr>Recursive</vt:lpstr>
      <vt:lpstr>What’s Good about BSTs?</vt:lpstr>
      <vt:lpstr>Degenerate Case</vt:lpstr>
      <vt:lpstr>What To Do? Here’s An Idea:</vt:lpstr>
      <vt:lpstr>Another Idea: Splay Trees</vt:lpstr>
      <vt:lpstr>Primitive Transformations: Rotations</vt:lpstr>
      <vt:lpstr>Splay Transformation: Zig-Zag</vt:lpstr>
      <vt:lpstr>Splay Transformation: Zig-Zig</vt:lpstr>
      <vt:lpstr>Splay Tree Insert</vt:lpstr>
      <vt:lpstr>Splay Tree Find</vt:lpstr>
      <vt:lpstr>Splay Tree Erase</vt:lpstr>
      <vt:lpstr>Parent Pointers</vt:lpstr>
      <vt:lpstr>Smart Pointers</vt:lpstr>
      <vt:lpstr>Tree with Iterator</vt:lpstr>
      <vt:lpstr>Tree After Root Destroyed</vt:lpstr>
      <vt:lpstr>Tree After Iterator Moved</vt:lpstr>
      <vt:lpstr>Tree After Iterator Destroyed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Splay Trees</dc:title>
  <dc:creator>Peter Chapin</dc:creator>
  <cp:lastModifiedBy>Peter Chapin</cp:lastModifiedBy>
  <cp:revision>6</cp:revision>
  <dcterms:created xsi:type="dcterms:W3CDTF">2023-11-06T18:12:26Z</dcterms:created>
  <dcterms:modified xsi:type="dcterms:W3CDTF">2023-11-09T19:29:49Z</dcterms:modified>
</cp:coreProperties>
</file>