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75E2-40E8-2A4B-20EA-B4CC53899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2D1B3-5932-3E0B-6263-DA8AFFE0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BA85C-249B-519B-E73A-D96661E3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26285-BAE7-6CE6-C196-D4FEF52C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823AF-6D21-3616-FD6E-F744A5A5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8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9AFE-DDE2-C658-08AA-23C3897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BA315-3D19-BF76-DBDE-671D570DF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EFD75-FEE5-F043-87D0-F661354D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A57F-CB37-916A-E2B1-21270903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FEDE-6B8F-AED8-9FF4-27101CAF3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097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EB59C3-298F-07EA-71FD-BCC44F7E8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8C6AB-008A-9173-3A51-8351C217A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AE0AC-2942-27B0-5EC9-E1B8872E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4FC77-EAE8-B9AB-F334-60421AB08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E10E-3BB5-0E55-E3FB-616C929C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C67D-72E6-0A95-B424-3338BB45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3251-5766-D366-458C-12E04006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FA57-2D31-34CB-9834-0CB82B70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38C4F-215C-F3D5-7691-7895A2B3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DEB6E-3716-ED56-40D3-6742D839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D38B0-14C4-3610-2A67-61E0D7989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0D982-1514-2573-A1C3-222A5BA5E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00CE-ABB7-1D22-49C4-295931C0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54F7-45F5-0A8C-D2E0-540966F5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B0146-4039-8A58-CD08-F0497127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35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4D7A-02F2-4353-C69C-6C097B97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7E246-A7F2-6A51-585F-B7E24CDAD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5142E-0520-1030-1B63-9CF49ACF5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8B3C8-FD5E-69EA-8810-E5CF556C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02D4F-08AB-C41A-4DCE-D21EC8D5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EE69E-3AFB-8C07-7AAE-30C0FF88B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4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C25-F8BA-16E6-ACC9-D7491D31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1D522-632A-8B63-0595-ADE213091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E12AE-BF63-5A25-14FC-6684F10E4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3F2856-891B-D166-5C76-DC2DE0D155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F56B6E-3BEB-F50D-B5E6-876D137D6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664B10-763B-5399-20DD-48E08700D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CCA9D-9814-CDC6-8818-33043E0B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8CD0-1A84-DDA4-F1F8-78447B2F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CB759-4B09-B551-FF43-44F7E768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1EC82-6D04-A0C4-EFBA-EF0094450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2EFBC-CD4F-C827-215E-74FD513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2C23C-DC5D-F65C-9EE5-98E2FE3F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6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8C7E0-2E0B-87D1-D954-CF9162D41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EE5B3-0398-AA88-5C1D-8084BF8B3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8ECFD-A034-D2FE-3CC0-23C125EE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1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5FCD-B0C1-7ED6-FF66-24F9565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378A-E0EC-9A7F-6F19-F4FF97E2D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979F9-9D76-086F-1565-2C5BA2FDC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ABA05-3715-8633-DED0-FFBD8320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12305-BCA3-8621-C917-E3638AB8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675B4-2DDA-D750-3878-64BE4FAF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52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3F86-5C33-A2BD-24AA-351BDD11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06FAF-0A31-401D-1C98-F04F6232A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886B7-6F28-7E1E-CDCA-81B5F7BA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97647-7DBF-3A25-6101-4C34FD5D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92D16-9CA6-3B7D-3773-9F420DB7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B9AE8-1F71-CE5B-1B77-1A0ECB96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25A35-98BE-F9E7-D804-6249D4E76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8A20B-FCFF-D95F-3515-7707581A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5516-FE82-C4C9-D37E-0E656AE5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AA915-2F07-2A46-99A4-70C222AA1B85}" type="datetimeFigureOut">
              <a:rPr lang="en-US" smtClean="0"/>
              <a:t>9/28/23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0372A-427D-A77C-5524-18FAA7FD7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D440B-16AD-E47B-5A8F-AC39967BE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A5F53-E169-DF49-A2D5-86D4B54BF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8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407-D62A-21FC-8133-74F7728C7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B9AD3-A113-D09F-DDED-2080BB00AE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CIS-3012, C++ Programming</a:t>
            </a:r>
          </a:p>
          <a:p>
            <a:r>
              <a:rPr lang="en-US" dirty="0"/>
              <a:t>Vermont State University</a:t>
            </a:r>
          </a:p>
          <a:p>
            <a:r>
              <a:rPr lang="en-US"/>
              <a:t>Peter Chapin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286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284B-F778-D6E3-41FF-6DFE33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Vector Iterators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2574D-0CB0-185D-A2BB-22A1B880F7B5}"/>
              </a:ext>
            </a:extLst>
          </p:cNvPr>
          <p:cNvSpPr txBox="1"/>
          <p:nvPr/>
        </p:nvSpPr>
        <p:spPr>
          <a:xfrm>
            <a:off x="838200" y="1690688"/>
            <a:ext cx="1107546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&lt;vector&gt;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 2, 3, 5, 7, 11, 13, 17, 19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&gt;::iterator 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*it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Prints 2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*(it + 3)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// Prints 7; vector iterators allow pointer-like arithmetic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++it;                      // Vector iterators allow pointer-like increment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*it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Prints 3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vec.end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*it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UNDEFINED! The end iterator points off the end!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--it;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&lt;&lt; *it &lt;&lt;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 // Prints 19</a:t>
            </a:r>
          </a:p>
        </p:txBody>
      </p:sp>
    </p:spTree>
    <p:extLst>
      <p:ext uri="{BB962C8B-B14F-4D97-AF65-F5344CB8AC3E}">
        <p14:creationId xmlns:p14="http://schemas.microsoft.com/office/powerpoint/2010/main" val="379317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5252-6AB6-4A34-92A7-7A7FE2EE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E1CC57-D13A-BFB5-765D-3DFC8DCB6840}"/>
              </a:ext>
            </a:extLst>
          </p:cNvPr>
          <p:cNvSpPr txBox="1"/>
          <p:nvPr/>
        </p:nvSpPr>
        <p:spPr>
          <a:xfrm>
            <a:off x="838200" y="1690688"/>
            <a:ext cx="993573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&lt;list&gt;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&lt;vector&gt;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{ 2, 3, 5, 7, 11, 13, 17, 19 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dvec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 3.14, 2.78, 1.62 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= { 2, 3, 5, 7, 11, 13, 17, 19 };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&gt;::iterator    it_1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vec.begin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&gt;::iterator it_2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dvec.begin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&gt;::iterator.     it_3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lst.begin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 );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it_1 = it_2;   // Error! Type mismatch!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vector&lt;double&gt;::iterator is a different type than vector&lt;int&gt;::iterator.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it_1 = it_3;   // Error! Type mismatch!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list&lt;int&gt;::iterator is a different type than vector&lt;int&gt;::iterator.</a:t>
            </a:r>
          </a:p>
        </p:txBody>
      </p:sp>
    </p:spTree>
    <p:extLst>
      <p:ext uri="{BB962C8B-B14F-4D97-AF65-F5344CB8AC3E}">
        <p14:creationId xmlns:p14="http://schemas.microsoft.com/office/powerpoint/2010/main" val="62584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7D53-D9FC-295D-54E4-EF645CB3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C143A-D747-D590-0F7B-58C5C20EA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In this diagram, the arrows point in the direction of increasing capability. </a:t>
            </a:r>
            <a:r>
              <a:rPr lang="en-US" b="1" dirty="0"/>
              <a:t>This is not a UML class diagram! </a:t>
            </a:r>
            <a:r>
              <a:rPr lang="en-US" u="sng" dirty="0"/>
              <a:t>Iterator categories are not types!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77E293-4355-7A51-9A14-FAA3DBFB0F39}"/>
              </a:ext>
            </a:extLst>
          </p:cNvPr>
          <p:cNvSpPr/>
          <p:nvPr/>
        </p:nvSpPr>
        <p:spPr>
          <a:xfrm>
            <a:off x="4506687" y="3016251"/>
            <a:ext cx="25363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Access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8A616-4751-264D-4EB5-82292D9A9C8E}"/>
              </a:ext>
            </a:extLst>
          </p:cNvPr>
          <p:cNvSpPr/>
          <p:nvPr/>
        </p:nvSpPr>
        <p:spPr>
          <a:xfrm>
            <a:off x="4506686" y="3752510"/>
            <a:ext cx="25363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Bidirectional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122BCC-8004-DEB5-BF5E-10F4CC182E63}"/>
              </a:ext>
            </a:extLst>
          </p:cNvPr>
          <p:cNvSpPr/>
          <p:nvPr/>
        </p:nvSpPr>
        <p:spPr>
          <a:xfrm>
            <a:off x="4506685" y="4488769"/>
            <a:ext cx="25363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2C31D2-1FAB-EF10-6FF6-8D8E5B9293CA}"/>
              </a:ext>
            </a:extLst>
          </p:cNvPr>
          <p:cNvSpPr/>
          <p:nvPr/>
        </p:nvSpPr>
        <p:spPr>
          <a:xfrm>
            <a:off x="6283778" y="5372100"/>
            <a:ext cx="25363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7A3115-3CCE-7A50-047D-57529D83E573}"/>
              </a:ext>
            </a:extLst>
          </p:cNvPr>
          <p:cNvSpPr/>
          <p:nvPr/>
        </p:nvSpPr>
        <p:spPr>
          <a:xfrm>
            <a:off x="2901042" y="5372100"/>
            <a:ext cx="253637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73A8E5-0C3C-262C-7C0A-0939952F55A3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774872" y="3473451"/>
            <a:ext cx="1" cy="27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C3AD11-AB93-98B4-F50C-5A831DFA6B30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5774871" y="4209710"/>
            <a:ext cx="1" cy="27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DFA03-D687-E596-1964-292E3A0E723E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4169228" y="4945969"/>
            <a:ext cx="1605643" cy="42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878113-6E58-3AAE-A075-2514389869FF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H="1" flipV="1">
            <a:off x="5774871" y="4945969"/>
            <a:ext cx="1777093" cy="42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66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06C8-66A2-1D6C-7B00-FBF6B7D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Access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5CC4-7825-3E48-3742-C56ADF7C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Increment </a:t>
            </a:r>
            <a:r>
              <a:rPr lang="en-US" i="1" dirty="0"/>
              <a:t>and</a:t>
            </a:r>
            <a:r>
              <a:rPr lang="en-US" dirty="0"/>
              <a:t> decrement</a:t>
            </a:r>
          </a:p>
          <a:p>
            <a:pPr lvl="1"/>
            <a:r>
              <a:rPr lang="en-US" dirty="0"/>
              <a:t>All six relational operators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it_1 &lt; it_2</a:t>
            </a:r>
            <a:r>
              <a:rPr lang="en-US" dirty="0"/>
              <a:t> is a sensible expression)</a:t>
            </a:r>
          </a:p>
          <a:p>
            <a:pPr lvl="1"/>
            <a:r>
              <a:rPr lang="en-US" dirty="0"/>
              <a:t>Pointer arithmetic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it_1 + 10</a:t>
            </a:r>
            <a:r>
              <a:rPr lang="en-US" dirty="0"/>
              <a:t> is a sensible expression)</a:t>
            </a:r>
          </a:p>
          <a:p>
            <a:pPr lvl="1"/>
            <a:r>
              <a:rPr lang="en-US" dirty="0"/>
              <a:t>Multi-pass (can pass over collection multiple times)</a:t>
            </a:r>
          </a:p>
          <a:p>
            <a:r>
              <a:rPr lang="en-US" dirty="0"/>
              <a:t>Provided By: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Deque</a:t>
            </a:r>
          </a:p>
        </p:txBody>
      </p:sp>
    </p:spTree>
    <p:extLst>
      <p:ext uri="{BB962C8B-B14F-4D97-AF65-F5344CB8AC3E}">
        <p14:creationId xmlns:p14="http://schemas.microsoft.com/office/powerpoint/2010/main" val="47220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06C8-66A2-1D6C-7B00-FBF6B7D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5CC4-7825-3E48-3742-C56ADF7C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Increment </a:t>
            </a:r>
            <a:r>
              <a:rPr lang="en-US" i="1" dirty="0"/>
              <a:t>and</a:t>
            </a:r>
            <a:r>
              <a:rPr lang="en-US" dirty="0"/>
              <a:t> decrement</a:t>
            </a:r>
          </a:p>
          <a:p>
            <a:pPr lvl="1"/>
            <a:r>
              <a:rPr lang="en-US" dirty="0"/>
              <a:t>Only == and != supported</a:t>
            </a:r>
          </a:p>
          <a:p>
            <a:pPr lvl="1"/>
            <a:r>
              <a:rPr lang="en-US" dirty="0"/>
              <a:t>No pointer arithmetic</a:t>
            </a:r>
          </a:p>
          <a:p>
            <a:pPr lvl="1"/>
            <a:r>
              <a:rPr lang="en-US" dirty="0"/>
              <a:t>Multi-pass (can pass over collection multiple times)</a:t>
            </a:r>
          </a:p>
          <a:p>
            <a:r>
              <a:rPr lang="en-US" dirty="0"/>
              <a:t>Provided By: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Set/Multiset</a:t>
            </a:r>
          </a:p>
          <a:p>
            <a:pPr lvl="1"/>
            <a:r>
              <a:rPr lang="en-US" dirty="0"/>
              <a:t>Map/Multimap</a:t>
            </a:r>
          </a:p>
        </p:txBody>
      </p:sp>
    </p:spTree>
    <p:extLst>
      <p:ext uri="{BB962C8B-B14F-4D97-AF65-F5344CB8AC3E}">
        <p14:creationId xmlns:p14="http://schemas.microsoft.com/office/powerpoint/2010/main" val="2009109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06C8-66A2-1D6C-7B00-FBF6B7D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5CC4-7825-3E48-3742-C56ADF7C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Increment </a:t>
            </a:r>
            <a:r>
              <a:rPr lang="en-US" i="1" u="sng" dirty="0"/>
              <a:t>only</a:t>
            </a:r>
          </a:p>
          <a:p>
            <a:pPr lvl="1"/>
            <a:r>
              <a:rPr lang="en-US" dirty="0"/>
              <a:t>Only == and != supported</a:t>
            </a:r>
          </a:p>
          <a:p>
            <a:pPr lvl="1"/>
            <a:r>
              <a:rPr lang="en-US" dirty="0"/>
              <a:t>No pointer arithmetic</a:t>
            </a:r>
          </a:p>
          <a:p>
            <a:pPr lvl="1"/>
            <a:r>
              <a:rPr lang="en-US" dirty="0"/>
              <a:t>Multi-pass (can pass over collection multiple times), but only one way</a:t>
            </a:r>
          </a:p>
          <a:p>
            <a:r>
              <a:rPr lang="en-US" dirty="0"/>
              <a:t>Provided By:</a:t>
            </a:r>
          </a:p>
          <a:p>
            <a:pPr lvl="1"/>
            <a:r>
              <a:rPr lang="en-US" dirty="0"/>
              <a:t>Forward List</a:t>
            </a:r>
          </a:p>
          <a:p>
            <a:pPr lvl="1"/>
            <a:r>
              <a:rPr lang="en-US" dirty="0"/>
              <a:t>Unordered Set/Multiset</a:t>
            </a:r>
          </a:p>
          <a:p>
            <a:pPr lvl="1"/>
            <a:r>
              <a:rPr lang="en-US" dirty="0"/>
              <a:t>Unordered Map/Multimap</a:t>
            </a:r>
          </a:p>
        </p:txBody>
      </p:sp>
    </p:spTree>
    <p:extLst>
      <p:ext uri="{BB962C8B-B14F-4D97-AF65-F5344CB8AC3E}">
        <p14:creationId xmlns:p14="http://schemas.microsoft.com/office/powerpoint/2010/main" val="1219201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06C8-66A2-1D6C-7B00-FBF6B7DE5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Iterators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15CC4-7825-3E48-3742-C56ADF7CE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Operations:</a:t>
            </a:r>
          </a:p>
          <a:p>
            <a:pPr lvl="1"/>
            <a:r>
              <a:rPr lang="en-US" dirty="0"/>
              <a:t>Increment </a:t>
            </a:r>
            <a:r>
              <a:rPr lang="en-US" i="1" u="sng" dirty="0"/>
              <a:t>only</a:t>
            </a:r>
          </a:p>
          <a:p>
            <a:pPr lvl="1"/>
            <a:r>
              <a:rPr lang="en-US" dirty="0"/>
              <a:t>Only == and != supported</a:t>
            </a:r>
          </a:p>
          <a:p>
            <a:pPr lvl="1"/>
            <a:r>
              <a:rPr lang="en-US" dirty="0"/>
              <a:t>No pointer arithmetic</a:t>
            </a:r>
          </a:p>
          <a:p>
            <a:pPr lvl="1"/>
            <a:r>
              <a:rPr lang="en-US" dirty="0"/>
              <a:t>Single-pass (can only pass over collection once)</a:t>
            </a:r>
          </a:p>
          <a:p>
            <a:pPr lvl="1"/>
            <a:r>
              <a:rPr lang="en-US" dirty="0"/>
              <a:t>Input Iterators provide read-only access to collection elements</a:t>
            </a:r>
          </a:p>
          <a:p>
            <a:pPr lvl="1"/>
            <a:r>
              <a:rPr lang="en-US" dirty="0"/>
              <a:t>Output Iterators provide write-only access to collection elements</a:t>
            </a:r>
          </a:p>
          <a:p>
            <a:r>
              <a:rPr lang="en-US" dirty="0"/>
              <a:t>Provided By:</a:t>
            </a:r>
          </a:p>
          <a:p>
            <a:pPr lvl="1"/>
            <a:r>
              <a:rPr lang="en-US" dirty="0" err="1"/>
              <a:t>Istreams</a:t>
            </a:r>
            <a:r>
              <a:rPr lang="en-US" dirty="0"/>
              <a:t> (input)</a:t>
            </a:r>
          </a:p>
          <a:p>
            <a:pPr lvl="1"/>
            <a:r>
              <a:rPr lang="en-US" dirty="0" err="1"/>
              <a:t>Ostreams</a:t>
            </a:r>
            <a:r>
              <a:rPr lang="en-US" dirty="0"/>
              <a:t> (output)</a:t>
            </a:r>
          </a:p>
        </p:txBody>
      </p:sp>
    </p:spTree>
    <p:extLst>
      <p:ext uri="{BB962C8B-B14F-4D97-AF65-F5344CB8AC3E}">
        <p14:creationId xmlns:p14="http://schemas.microsoft.com/office/powerpoint/2010/main" val="1375328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339A-D318-CBCC-D670-9999BEF10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7DA7-D9D8-01F1-A836-DCA85419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Ordinary pointers have all the operations of random access iterators</a:t>
            </a:r>
          </a:p>
          <a:p>
            <a:pPr lvl="1"/>
            <a:r>
              <a:rPr lang="en-US" dirty="0"/>
              <a:t>Thus, pointers are a kind of iterator</a:t>
            </a:r>
          </a:p>
          <a:p>
            <a:pPr lvl="1"/>
            <a:r>
              <a:rPr lang="en-US" dirty="0"/>
              <a:t>This unifies pointers (and therefor arrays) with the other containers in the standard template library.</a:t>
            </a:r>
          </a:p>
          <a:p>
            <a:pPr lvl="1"/>
            <a:r>
              <a:rPr lang="en-US" dirty="0"/>
              <a:t>That is, an ordinary C-style array is a kind of container and can be treated largely the same way as the other containers.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EBC56-FE5F-35A4-449D-B4E769AA7722}"/>
              </a:ext>
            </a:extLst>
          </p:cNvPr>
          <p:cNvSpPr txBox="1"/>
          <p:nvPr/>
        </p:nvSpPr>
        <p:spPr>
          <a:xfrm>
            <a:off x="838200" y="4280575"/>
            <a:ext cx="9049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 &lt;iterator&gt;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array[128];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*p1 = std::begin(array);  // Points at the first element.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*p2 = std::end(array);    // Points just past the last element.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// std::begin and std::end can also be used with the STL containers.</a:t>
            </a:r>
          </a:p>
        </p:txBody>
      </p:sp>
    </p:spTree>
    <p:extLst>
      <p:ext uri="{BB962C8B-B14F-4D97-AF65-F5344CB8AC3E}">
        <p14:creationId xmlns:p14="http://schemas.microsoft.com/office/powerpoint/2010/main" val="207083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ABF1E3-BACF-018F-AED4-5ABEF2D6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and Range-Based For Loops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F63481-C24B-419E-A413-38E4E54FC06D}"/>
              </a:ext>
            </a:extLst>
          </p:cNvPr>
          <p:cNvSpPr txBox="1"/>
          <p:nvPr/>
        </p:nvSpPr>
        <p:spPr>
          <a:xfrm>
            <a:off x="838200" y="1690688"/>
            <a:ext cx="1018900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vector&lt;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my_vector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 … 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my_vector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 { … 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list&lt;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 … 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 { … 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set&lt;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{ … 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 { … 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… 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 … 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[128] = { … };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for(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) { … }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Any container type that provides appropriate iterators can be used this way.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Including your own classes!</a:t>
            </a:r>
          </a:p>
        </p:txBody>
      </p:sp>
    </p:spTree>
    <p:extLst>
      <p:ext uri="{BB962C8B-B14F-4D97-AF65-F5344CB8AC3E}">
        <p14:creationId xmlns:p14="http://schemas.microsoft.com/office/powerpoint/2010/main" val="410140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B01F-53CD-A574-F702-77D0891E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88748-363F-6248-156F-4D25E894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6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D2B99-78CF-F6F9-AE51-1ECEB3C95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02D4F-1F27-2AFF-AC6B-1EF29F5B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compiler is required by the standard to include a library</a:t>
            </a:r>
          </a:p>
          <a:p>
            <a:pPr lvl="1"/>
            <a:r>
              <a:rPr lang="en-US" dirty="0"/>
              <a:t>The standard library includes features for doing I/O, math, string manipulation, regular expressions, and many other things.</a:t>
            </a:r>
          </a:p>
          <a:p>
            <a:r>
              <a:rPr lang="en-US" dirty="0"/>
              <a:t>In C++ </a:t>
            </a:r>
            <a:r>
              <a:rPr lang="en-US" i="1" dirty="0"/>
              <a:t>most</a:t>
            </a:r>
            <a:r>
              <a:rPr lang="en-US" dirty="0"/>
              <a:t> of the standard library is templates</a:t>
            </a:r>
          </a:p>
          <a:p>
            <a:pPr lvl="1"/>
            <a:r>
              <a:rPr lang="en-US" dirty="0"/>
              <a:t>That portion is called the </a:t>
            </a:r>
            <a:r>
              <a:rPr lang="en-US" u="sng" dirty="0"/>
              <a:t>Standard Template Library</a:t>
            </a:r>
            <a:r>
              <a:rPr lang="en-US" dirty="0"/>
              <a:t> (STL).</a:t>
            </a:r>
          </a:p>
          <a:p>
            <a:r>
              <a:rPr lang="en-US" dirty="0"/>
              <a:t>The STL is maybe 80% of the standard library?</a:t>
            </a:r>
          </a:p>
          <a:p>
            <a:pPr lvl="1"/>
            <a:r>
              <a:rPr lang="en-US" dirty="0"/>
              <a:t>What is and is not part of the STL is informal. The standard doesn’t talk about the STL, per se. However, people do.</a:t>
            </a:r>
          </a:p>
        </p:txBody>
      </p:sp>
    </p:spTree>
    <p:extLst>
      <p:ext uri="{BB962C8B-B14F-4D97-AF65-F5344CB8AC3E}">
        <p14:creationId xmlns:p14="http://schemas.microsoft.com/office/powerpoint/2010/main" val="2832169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4F5C9-DF99-5232-2EE7-FF8C8197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Main Parts of the STL (pre-2020)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63A70E-905A-C064-283C-09CB1E4EB709}"/>
              </a:ext>
            </a:extLst>
          </p:cNvPr>
          <p:cNvSpPr/>
          <p:nvPr/>
        </p:nvSpPr>
        <p:spPr>
          <a:xfrm>
            <a:off x="1556657" y="1929492"/>
            <a:ext cx="2296886" cy="2999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Containers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F67D15-291C-B123-133E-F277AA24C7F4}"/>
              </a:ext>
            </a:extLst>
          </p:cNvPr>
          <p:cNvSpPr/>
          <p:nvPr/>
        </p:nvSpPr>
        <p:spPr>
          <a:xfrm>
            <a:off x="8338459" y="1929491"/>
            <a:ext cx="2296886" cy="2999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E5A2A05-0031-904C-C012-CF13F750C1E0}"/>
              </a:ext>
            </a:extLst>
          </p:cNvPr>
          <p:cNvSpPr/>
          <p:nvPr/>
        </p:nvSpPr>
        <p:spPr>
          <a:xfrm>
            <a:off x="4757057" y="2628898"/>
            <a:ext cx="2677886" cy="16002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Iterators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598BB5-CFB9-51CC-2A06-B6BAA6911908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3853543" y="3428998"/>
            <a:ext cx="903514" cy="2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C979A5-DB81-7D18-E942-48DC211017AD}"/>
              </a:ext>
            </a:extLst>
          </p:cNvPr>
          <p:cNvCxnSpPr>
            <a:stCxn id="6" idx="6"/>
            <a:endCxn id="5" idx="1"/>
          </p:cNvCxnSpPr>
          <p:nvPr/>
        </p:nvCxnSpPr>
        <p:spPr>
          <a:xfrm>
            <a:off x="7434943" y="3428998"/>
            <a:ext cx="903516" cy="1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0CF8A17-D35F-88C5-E322-2457987D4529}"/>
              </a:ext>
            </a:extLst>
          </p:cNvPr>
          <p:cNvSpPr txBox="1"/>
          <p:nvPr/>
        </p:nvSpPr>
        <p:spPr>
          <a:xfrm>
            <a:off x="1477424" y="5167310"/>
            <a:ext cx="2455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templates for class</a:t>
            </a:r>
          </a:p>
          <a:p>
            <a:r>
              <a:rPr lang="en-US" dirty="0"/>
              <a:t>that hold other objects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329CC-E3E4-A5F7-45B1-1C2AEE9DAF7A}"/>
              </a:ext>
            </a:extLst>
          </p:cNvPr>
          <p:cNvSpPr txBox="1"/>
          <p:nvPr/>
        </p:nvSpPr>
        <p:spPr>
          <a:xfrm>
            <a:off x="8259226" y="5167309"/>
            <a:ext cx="25737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templates for</a:t>
            </a:r>
          </a:p>
          <a:p>
            <a:r>
              <a:rPr lang="en-US" dirty="0"/>
              <a:t>functions that implement</a:t>
            </a:r>
          </a:p>
          <a:p>
            <a:r>
              <a:rPr lang="en-US" dirty="0"/>
              <a:t>various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EA31E0-7AE5-99C3-0BC7-4D52CF75D859}"/>
              </a:ext>
            </a:extLst>
          </p:cNvPr>
          <p:cNvSpPr txBox="1"/>
          <p:nvPr/>
        </p:nvSpPr>
        <p:spPr>
          <a:xfrm>
            <a:off x="4757057" y="4348190"/>
            <a:ext cx="2860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means to specify which </a:t>
            </a:r>
          </a:p>
          <a:p>
            <a:r>
              <a:rPr lang="en-US" dirty="0"/>
              <a:t>subset of objects is to be</a:t>
            </a:r>
          </a:p>
          <a:p>
            <a:r>
              <a:rPr lang="en-US" dirty="0"/>
              <a:t>operated on by an algorithm</a:t>
            </a:r>
          </a:p>
        </p:txBody>
      </p:sp>
    </p:spTree>
    <p:extLst>
      <p:ext uri="{BB962C8B-B14F-4D97-AF65-F5344CB8AC3E}">
        <p14:creationId xmlns:p14="http://schemas.microsoft.com/office/powerpoint/2010/main" val="255976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146-7723-647A-9C4B-26074257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Containers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7E9EC-CBC4-7E86-59FD-FCABC776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126074"/>
              </p:ext>
            </p:extLst>
          </p:nvPr>
        </p:nvGraphicFramePr>
        <p:xfrm>
          <a:off x="838201" y="1690688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69">
                  <a:extLst>
                    <a:ext uri="{9D8B030D-6E8A-4147-A177-3AD203B41FA5}">
                      <a16:colId xmlns:a16="http://schemas.microsoft.com/office/drawing/2014/main" val="3035404779"/>
                    </a:ext>
                  </a:extLst>
                </a:gridCol>
                <a:gridCol w="7576931">
                  <a:extLst>
                    <a:ext uri="{9D8B030D-6E8A-4147-A177-3AD203B41FA5}">
                      <a16:colId xmlns:a16="http://schemas.microsoft.com/office/drawing/2014/main" val="79779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std::vector&lt;T&gt;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array-like collection of T that has a fully dynamic size. It provides high speed random access but O(n) insertion and erasure.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162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std::deque&lt;T&gt;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vector except with high-speed access to both ends (deque stands for double-ended queue and is pronounced “deck”).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458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std::list&lt;T&gt;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doubly-linked list with highly efficient insertion and erasure, but O(n) random access. There are also high-speed splicing methods.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177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forward_list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singly-linked list which is more limited than list, but also uses less memory per item. This can be important in constrained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05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9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146-7723-647A-9C4B-26074257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Associative Containers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7E9EC-CBC4-7E86-59FD-FCABC776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460956"/>
              </p:ext>
            </p:extLst>
          </p:nvPr>
        </p:nvGraphicFramePr>
        <p:xfrm>
          <a:off x="838201" y="1690688"/>
          <a:ext cx="10515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8669">
                  <a:extLst>
                    <a:ext uri="{9D8B030D-6E8A-4147-A177-3AD203B41FA5}">
                      <a16:colId xmlns:a16="http://schemas.microsoft.com/office/drawing/2014/main" val="3035404779"/>
                    </a:ext>
                  </a:extLst>
                </a:gridCol>
                <a:gridCol w="7576931">
                  <a:extLst>
                    <a:ext uri="{9D8B030D-6E8A-4147-A177-3AD203B41FA5}">
                      <a16:colId xmlns:a16="http://schemas.microsoft.com/office/drawing/2014/main" val="79779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std::set&lt;K&gt;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keys where the keys are stored in sorted order. Normally sets are implemented as Red-Black trees, although that is not formally 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5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std::multiset&lt;K&gt;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keys where the keys are stored in sorted order. Multisets differ from ordinary sets in that they allow multiple, </a:t>
                      </a:r>
                      <a:r>
                        <a:rPr lang="en-US" u="sng" dirty="0"/>
                        <a:t>equivalent</a:t>
                      </a:r>
                      <a:r>
                        <a:rPr lang="en-US" dirty="0"/>
                        <a:t> keys.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1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std::map&lt;K,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(key, value) pairs stored in key-sorted order. Normally maps are implemented as Red-Black trees of pairs, although that is not formally 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5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std::multimap&lt;K,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(key, value) pairs stored in key-sorted order. Multimaps differ from ordinary maps in that they allow multiple, </a:t>
                      </a:r>
                      <a:r>
                        <a:rPr lang="en-US" u="sng" dirty="0"/>
                        <a:t>equivalent</a:t>
                      </a:r>
                      <a:r>
                        <a:rPr lang="en-US" dirty="0"/>
                        <a:t> keys (with possibly different corresponding values).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5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57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146-7723-647A-9C4B-26074257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Associative Containers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7E9EC-CBC4-7E86-59FD-FCABC776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26061"/>
              </p:ext>
            </p:extLst>
          </p:nvPr>
        </p:nvGraphicFramePr>
        <p:xfrm>
          <a:off x="838201" y="1690688"/>
          <a:ext cx="10515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138">
                  <a:extLst>
                    <a:ext uri="{9D8B030D-6E8A-4147-A177-3AD203B41FA5}">
                      <a16:colId xmlns:a16="http://schemas.microsoft.com/office/drawing/2014/main" val="3035404779"/>
                    </a:ext>
                  </a:extLst>
                </a:gridCol>
                <a:gridCol w="6238462">
                  <a:extLst>
                    <a:ext uri="{9D8B030D-6E8A-4147-A177-3AD203B41FA5}">
                      <a16:colId xmlns:a16="http://schemas.microsoft.com/office/drawing/2014/main" val="79779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unordered_set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keys where the keys are typically stored in a hash table. Hashing can be faster in some situations, but not others.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5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unordered_multiset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in concept to multiset, except using hash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1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unordered_map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collection of (key, value) pairs where the keys are typically stored in a hash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50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unordered_multimap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&lt;K, V&gt;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 in concept to multimap, except using hash tables.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45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261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146-7723-647A-9C4B-26074257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Adaptors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645754-4260-3D3A-A2BC-F2E9E7FE4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Container adaptors are not containers themselves</a:t>
            </a:r>
          </a:p>
          <a:p>
            <a:pPr lvl="1"/>
            <a:r>
              <a:rPr lang="en-US" dirty="0"/>
              <a:t>Instead, they wrap an existing container</a:t>
            </a:r>
          </a:p>
          <a:p>
            <a:r>
              <a:rPr lang="en-US" dirty="0"/>
              <a:t>However, they have defaults so they can be used easily</a:t>
            </a:r>
          </a:p>
          <a:p>
            <a:pPr lvl="1"/>
            <a:r>
              <a:rPr lang="en-US" dirty="0"/>
              <a:t>For example,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stack&lt;T&gt;</a:t>
            </a:r>
            <a:r>
              <a:rPr lang="en-US" dirty="0"/>
              <a:t> wraps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deque&lt;T&gt;</a:t>
            </a:r>
            <a:r>
              <a:rPr lang="en-US" dirty="0"/>
              <a:t> by default.</a:t>
            </a:r>
          </a:p>
          <a:p>
            <a:pPr lvl="1"/>
            <a:r>
              <a:rPr lang="en-US" dirty="0"/>
              <a:t>You can wrap a different kind of container if you have the need.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567E9EC-CBC4-7E86-59FD-FCABC776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021964"/>
              </p:ext>
            </p:extLst>
          </p:nvPr>
        </p:nvGraphicFramePr>
        <p:xfrm>
          <a:off x="838201" y="1690688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982">
                  <a:extLst>
                    <a:ext uri="{9D8B030D-6E8A-4147-A177-3AD203B41FA5}">
                      <a16:colId xmlns:a16="http://schemas.microsoft.com/office/drawing/2014/main" val="3035404779"/>
                    </a:ext>
                  </a:extLst>
                </a:gridCol>
                <a:gridCol w="7192618">
                  <a:extLst>
                    <a:ext uri="{9D8B030D-6E8A-4147-A177-3AD203B41FA5}">
                      <a16:colId xmlns:a16="http://schemas.microsoft.com/office/drawing/2014/main" val="797797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17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std::queue&lt;T&gt;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container for storing items in FIFO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55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priority_queue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a queue except items are retrieved in priority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213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std::stack&lt;T&gt;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container for storing items in LIFO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850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8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8BA8-454B-23FB-0EF2-FB932E4D8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Adapters in 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3098A-2735-3CA7-9B42-EE6F9DE20D1E}"/>
              </a:ext>
            </a:extLst>
          </p:cNvPr>
          <p:cNvSpPr txBox="1"/>
          <p:nvPr/>
        </p:nvSpPr>
        <p:spPr>
          <a:xfrm>
            <a:off x="838200" y="1859339"/>
            <a:ext cx="1038617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my_stack1;             // Uses deque&lt;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internally (default).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my_stack1.push( 42 );             // Push onto the stack.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my_stack1.top( );  // Get a copy of top item.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my_stack1.pop( );                 // Remove top item.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stack&lt;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list&lt;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 my_stack2;  // Uses list&lt;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internally.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etc., same as above.</a:t>
            </a:r>
          </a:p>
        </p:txBody>
      </p:sp>
    </p:spTree>
    <p:extLst>
      <p:ext uri="{BB962C8B-B14F-4D97-AF65-F5344CB8AC3E}">
        <p14:creationId xmlns:p14="http://schemas.microsoft.com/office/powerpoint/2010/main" val="1407554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50F6A5-B5FB-ECB8-B364-EE719669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57CDA-F7B3-B77F-83DD-0D67CCD59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iterator is a pointer-like object…</a:t>
            </a:r>
          </a:p>
          <a:p>
            <a:pPr lvl="1"/>
            <a:r>
              <a:rPr lang="en-US" dirty="0"/>
              <a:t>… in the sense that it supports similar operations as do pointers.</a:t>
            </a:r>
          </a:p>
          <a:p>
            <a:r>
              <a:rPr lang="en-US" dirty="0"/>
              <a:t>Iterator is not a type!</a:t>
            </a:r>
          </a:p>
          <a:p>
            <a:r>
              <a:rPr lang="en-US" dirty="0"/>
              <a:t>Every container has a separate iterator type that can be used to “point into” that container…</a:t>
            </a:r>
          </a:p>
          <a:p>
            <a:pPr lvl="1"/>
            <a:r>
              <a:rPr lang="en-US" dirty="0"/>
              <a:t>… and thus access the elements of that container.</a:t>
            </a:r>
          </a:p>
          <a:p>
            <a:r>
              <a:rPr lang="en-US" dirty="0"/>
              <a:t>Every container has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begin( )</a:t>
            </a:r>
            <a:r>
              <a:rPr lang="en-US" dirty="0"/>
              <a:t> returns an iterator that points at the </a:t>
            </a:r>
            <a:r>
              <a:rPr lang="en-US" i="1" dirty="0"/>
              <a:t>first element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end( ) </a:t>
            </a:r>
            <a:r>
              <a:rPr lang="en-US" dirty="0"/>
              <a:t>returns an iterator that points </a:t>
            </a:r>
            <a:r>
              <a:rPr lang="en-US" i="1" dirty="0"/>
              <a:t>just past the last element</a:t>
            </a:r>
          </a:p>
        </p:txBody>
      </p:sp>
    </p:spTree>
    <p:extLst>
      <p:ext uri="{BB962C8B-B14F-4D97-AF65-F5344CB8AC3E}">
        <p14:creationId xmlns:p14="http://schemas.microsoft.com/office/powerpoint/2010/main" val="194152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1633</Words>
  <Application>Microsoft Macintosh PowerPoint</Application>
  <PresentationFormat>Widescreen</PresentationFormat>
  <Paragraphs>201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 New</vt:lpstr>
      <vt:lpstr>Office Theme</vt:lpstr>
      <vt:lpstr>Standard Template Library</vt:lpstr>
      <vt:lpstr>C++ Standard Library</vt:lpstr>
      <vt:lpstr>Three Main Parts of the STL (pre-2020)</vt:lpstr>
      <vt:lpstr>Sequence Containers</vt:lpstr>
      <vt:lpstr>Associative Containers</vt:lpstr>
      <vt:lpstr>Unordered Associative Containers</vt:lpstr>
      <vt:lpstr>Container Adaptors</vt:lpstr>
      <vt:lpstr>Container Adapters in Action</vt:lpstr>
      <vt:lpstr>Iterators</vt:lpstr>
      <vt:lpstr>Example: Vector Iterators</vt:lpstr>
      <vt:lpstr>Iterator Types</vt:lpstr>
      <vt:lpstr>Iterator Categories</vt:lpstr>
      <vt:lpstr>Random Access Iterators</vt:lpstr>
      <vt:lpstr>Bidirectional Iterators</vt:lpstr>
      <vt:lpstr>Forward Iterators</vt:lpstr>
      <vt:lpstr>Input/Output Iterators</vt:lpstr>
      <vt:lpstr>Pointers?</vt:lpstr>
      <vt:lpstr>Iterators and Range-Based For Loops</vt:lpstr>
      <vt:lpstr>Algorithms!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 Template Library</dc:title>
  <dc:creator>Peter Chapin</dc:creator>
  <cp:lastModifiedBy>Peter Chapin</cp:lastModifiedBy>
  <cp:revision>6</cp:revision>
  <dcterms:created xsi:type="dcterms:W3CDTF">2023-06-29T17:32:46Z</dcterms:created>
  <dcterms:modified xsi:type="dcterms:W3CDTF">2023-09-28T19:37:34Z</dcterms:modified>
</cp:coreProperties>
</file>