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8"/>
  </p:normalViewPr>
  <p:slideViewPr>
    <p:cSldViewPr snapToGrid="0">
      <p:cViewPr varScale="1">
        <p:scale>
          <a:sx n="118" d="100"/>
          <a:sy n="118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C4AE9-73F2-5274-7886-49AFBC718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2746D-3D13-75F2-00B3-57A2263ED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5D6CE-F5DB-751E-2DC8-A4FC12236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03FD-0729-A047-A9EB-30337758A88F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E497D-19F9-E5B1-27F3-61015EC1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8C720-1EEA-3D21-4C5A-3D2715D0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30A-7A15-7E4D-A2B4-381B9AA7E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3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667CE-B53F-01C6-3EAE-3F481645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5A107-8915-B047-CF3E-506815208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9961D-7723-D4EA-E0BB-5D1DE8028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03FD-0729-A047-A9EB-30337758A88F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B22FB-8B0C-85F3-C0B3-802B1DAE4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C293B-9141-331A-AB13-A7CD73999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30A-7A15-7E4D-A2B4-381B9AA7E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2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6E6768-8A60-9FB3-2792-912E5A363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9DBD9-1767-60D7-0949-DF387EAD1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89319-E732-160E-9D6E-3F7C975AE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03FD-0729-A047-A9EB-30337758A88F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4C234-DC83-B509-62DA-9E2EEEC7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09D66-352F-D874-82E6-AFAAD0237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30A-7A15-7E4D-A2B4-381B9AA7E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4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22A7-2441-183D-0545-4DE49542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1B19A-9BEA-F741-E675-702FB48EB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8400D-4ABC-B4C1-2436-D0FEF111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03FD-0729-A047-A9EB-30337758A88F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4226C-33CF-2199-C5FA-D3CAE7FA0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C44E1-0C4D-BF9A-E04F-3E1A0F36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30A-7A15-7E4D-A2B4-381B9AA7E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3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E68E3-A704-DCD9-931A-20320D57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E7F35-D41B-6ED1-2F9B-F5A11019A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E149E-493C-1C11-17AD-8427FE75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03FD-0729-A047-A9EB-30337758A88F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DEA54-FA09-9D3D-3BB0-889C36C22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115CA-8E84-0FCF-0DA2-C08FF4F5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30A-7A15-7E4D-A2B4-381B9AA7E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C4A36-FF40-8732-5E43-BCA00F26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C6233-4315-5100-2943-AC8B6076B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1EDF5-E77D-A44D-21FA-0311D3CDE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A3ECE-E825-3CA1-0C55-2CDD40748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03FD-0729-A047-A9EB-30337758A88F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316FC-1218-1FDB-1219-74B665DE4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698C2-2BFD-FAAA-1AAD-59BAE790C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30A-7A15-7E4D-A2B4-381B9AA7E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8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CF65-4D6C-FB49-EE08-F8EFB7754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6CCB2-2C93-DD4D-BA33-26205ADEA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381F7-AE6E-ACA8-4668-9BEEB153D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F80EA-E482-CB9C-A97C-2E6E2E608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2E8BB8-89BF-4B8E-310E-9E97AB074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66FF90-AF80-EA4A-4124-03460613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03FD-0729-A047-A9EB-30337758A88F}" type="datetimeFigureOut">
              <a:rPr lang="en-US" smtClean="0"/>
              <a:t>11/1/23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927D16-DDF2-7EFB-B3DC-76B0C33C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DC5718-99E9-02F4-F23B-989AF91C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30A-7A15-7E4D-A2B4-381B9AA7E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1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9C5E-64D8-2BE9-55DF-F6DC8AE63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86D814-D711-710E-4ACE-BF123561E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03FD-0729-A047-A9EB-30337758A88F}" type="datetimeFigureOut">
              <a:rPr lang="en-US" smtClean="0"/>
              <a:t>11/1/23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8EFBE-50D9-D59C-C48F-ABF26E9FB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7A1EA-DBE1-3501-BFEE-F4EE3817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30A-7A15-7E4D-A2B4-381B9AA7E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1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79D440-2B67-5E74-2912-E1CA1AAC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03FD-0729-A047-A9EB-30337758A88F}" type="datetimeFigureOut">
              <a:rPr lang="en-US" smtClean="0"/>
              <a:t>11/1/23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0B8377-2950-96A3-D410-A6BC739E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730BF-ECBB-8485-20BC-9FFCACFA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30A-7A15-7E4D-A2B4-381B9AA7E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1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529D1-ADDF-3D5D-32AC-8585EE04A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118CF-36F1-9E7E-43A9-C7E8F56A1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EA523-72DD-C11E-A2CB-52E1046BA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79B35-C45B-BC26-C3B3-6E602552B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03FD-0729-A047-A9EB-30337758A88F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389C2-A378-DE3C-C77C-2B2E5B775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DA2E5-0887-C619-6E1E-00407F87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30A-7A15-7E4D-A2B4-381B9AA7E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9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89A7D-91D4-4D8D-1A17-A2FA04979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D4B6EF-39B9-93D3-FD06-12CF87D3D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ECE82-A147-F50F-5790-1D4D804FE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F7117-1D49-AD83-553C-EE11C678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03FD-0729-A047-A9EB-30337758A88F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04B4C-C3AD-D711-F49D-B9F72487F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CB855-E2FD-347D-F1AD-DEE88D84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30A-7A15-7E4D-A2B4-381B9AA7E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3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6CAF52-665F-1622-28C1-5F2D87CF3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C96A8-2273-83D7-2305-BC93EB781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2E4D1-257A-E96D-7092-D4F72949B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803FD-0729-A047-A9EB-30337758A88F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F8512-CAB6-EA6F-77AE-85CFC5627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E86DC-105A-1E96-3C53-891FCBBAA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A730A-7A15-7E4D-A2B4-381B9AA7E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4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8E456-0586-B4F7-EC0D-33D4414BCD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 in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A15EA-4583-325B-9E99-231036BE05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Peter Chapin</a:t>
            </a:r>
          </a:p>
          <a:p>
            <a:r>
              <a:rPr lang="en-US" dirty="0"/>
              <a:t>CIS-3012, C++ Programming</a:t>
            </a:r>
          </a:p>
          <a:p>
            <a:r>
              <a:rPr lang="en-US" dirty="0"/>
              <a:t>Vermont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568946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4D55-7702-B492-99E3-DB97F29E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make_fly</a:t>
            </a:r>
            <a:r>
              <a:rPr lang="en-US" dirty="0"/>
              <a:t> function: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2C3FF2-C882-0F04-3297-69DD4957E3BD}"/>
              </a:ext>
            </a:extLst>
          </p:cNvPr>
          <p:cNvSpPr txBox="1"/>
          <p:nvPr/>
        </p:nvSpPr>
        <p:spPr>
          <a:xfrm>
            <a:off x="838200" y="1690688"/>
            <a:ext cx="563006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make_fly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WingedAnimal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&amp;creature 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// …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creature.flight_speed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) &lt; 100 )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creature.flap_wings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// …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4061A2-B137-CDFF-C09B-35A753838E80}"/>
              </a:ext>
            </a:extLst>
          </p:cNvPr>
          <p:cNvSpPr txBox="1"/>
          <p:nvPr/>
        </p:nvSpPr>
        <p:spPr>
          <a:xfrm>
            <a:off x="3886201" y="3537347"/>
            <a:ext cx="698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flight_speed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flap_wings</a:t>
            </a:r>
            <a:r>
              <a:rPr lang="en-US" dirty="0"/>
              <a:t> are methods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WingedAnimal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219CF9-BF41-7737-C4E3-62104D2B4C14}"/>
              </a:ext>
            </a:extLst>
          </p:cNvPr>
          <p:cNvCxnSpPr/>
          <p:nvPr/>
        </p:nvCxnSpPr>
        <p:spPr>
          <a:xfrm flipH="1" flipV="1">
            <a:off x="4800600" y="3145971"/>
            <a:ext cx="315686" cy="28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335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D89A-EA2C-2051-B8A5-01993908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WingedAnimal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C01DB0-293C-6F2F-062E-D89B0D5C9D98}"/>
              </a:ext>
            </a:extLst>
          </p:cNvPr>
          <p:cNvSpPr txBox="1"/>
          <p:nvPr/>
        </p:nvSpPr>
        <p:spPr>
          <a:xfrm>
            <a:off x="838200" y="1690688"/>
            <a:ext cx="49968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WingedAnimal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flight_speed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) const;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flap_wings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) = 0;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current_flight_speed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6AA71F-6620-6516-4716-87DCB857D8EB}"/>
              </a:ext>
            </a:extLst>
          </p:cNvPr>
          <p:cNvSpPr txBox="1"/>
          <p:nvPr/>
        </p:nvSpPr>
        <p:spPr>
          <a:xfrm>
            <a:off x="5835081" y="2878415"/>
            <a:ext cx="5824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Pure virtual, meaning that every derived class must override</a:t>
            </a:r>
          </a:p>
          <a:p>
            <a:r>
              <a:rPr lang="en-US" dirty="0"/>
              <a:t>Every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WingedAnimal</a:t>
            </a:r>
            <a:r>
              <a:rPr lang="en-US" dirty="0"/>
              <a:t> flaps its wings differently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9F4AC9-E044-ED46-C4EA-35E092F51BD2}"/>
              </a:ext>
            </a:extLst>
          </p:cNvPr>
          <p:cNvCxnSpPr/>
          <p:nvPr/>
        </p:nvCxnSpPr>
        <p:spPr>
          <a:xfrm flipH="1" flipV="1">
            <a:off x="5301343" y="2844850"/>
            <a:ext cx="533738" cy="333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932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5CCE-44EC-34B9-6D9E-7FBECE2CC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Mammal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05E040-B6E6-19BA-320B-A83BC7A67150}"/>
              </a:ext>
            </a:extLst>
          </p:cNvPr>
          <p:cNvSpPr txBox="1"/>
          <p:nvPr/>
        </p:nvSpPr>
        <p:spPr>
          <a:xfrm>
            <a:off x="838200" y="1690688"/>
            <a:ext cx="89226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Mammal {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hair_dirtiness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) const;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brush_hair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BrushType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brush,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stroke_count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) = 0;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hair_dirtiness_coefficient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2B115A-0699-E6F6-DD6D-4AD20E72EB9F}"/>
              </a:ext>
            </a:extLst>
          </p:cNvPr>
          <p:cNvSpPr txBox="1"/>
          <p:nvPr/>
        </p:nvSpPr>
        <p:spPr>
          <a:xfrm>
            <a:off x="5072743" y="4093029"/>
            <a:ext cx="380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Both base classes have data members!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EEB463-7E8F-E309-87CD-E19C8D9ABCFD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332514" y="3768630"/>
            <a:ext cx="740229" cy="50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654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F39E5-B075-9DA9-97BA-DBC3423F0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1F8F35-F942-D42A-F988-E45CE0781847}"/>
              </a:ext>
            </a:extLst>
          </p:cNvPr>
          <p:cNvSpPr txBox="1"/>
          <p:nvPr/>
        </p:nvSpPr>
        <p:spPr>
          <a:xfrm>
            <a:off x="838200" y="1690688"/>
            <a:ext cx="879599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Bat :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Mammal,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WingedAnimal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// How to brush a bat’s hair.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brush_hair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BrushType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brush,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stroke_count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)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// How a bat flaps its wings.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flap_wings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)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// Inherit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flight_speed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hair_dirtiness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from the base classes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// Specialized data members relevant only to bats.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GPSCoordinate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home_cave_location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516E43-6D80-BD1B-04B6-3FCF7C1F03B9}"/>
              </a:ext>
            </a:extLst>
          </p:cNvPr>
          <p:cNvSpPr txBox="1"/>
          <p:nvPr/>
        </p:nvSpPr>
        <p:spPr>
          <a:xfrm>
            <a:off x="1839065" y="6123543"/>
            <a:ext cx="851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Since Bat overrides all pure </a:t>
            </a:r>
            <a:r>
              <a:rPr lang="en-US" i="1" dirty="0" err="1"/>
              <a:t>virtuals</a:t>
            </a:r>
            <a:r>
              <a:rPr lang="en-US" i="1" dirty="0"/>
              <a:t> from its bases, it is permitted to create a Bat instance</a:t>
            </a:r>
          </a:p>
        </p:txBody>
      </p:sp>
    </p:spTree>
    <p:extLst>
      <p:ext uri="{BB962C8B-B14F-4D97-AF65-F5344CB8AC3E}">
        <p14:creationId xmlns:p14="http://schemas.microsoft.com/office/powerpoint/2010/main" val="3216759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E0A4-79EC-EF65-3D4C-AF35EFAC7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Controversy?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11220-2706-D7AD-7A25-8B02591CC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Without MI, class diagrams are always trees: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193618-EE0A-777A-7913-B5AC3D1FE41C}"/>
              </a:ext>
            </a:extLst>
          </p:cNvPr>
          <p:cNvSpPr/>
          <p:nvPr/>
        </p:nvSpPr>
        <p:spPr>
          <a:xfrm>
            <a:off x="4713514" y="2579915"/>
            <a:ext cx="1480457" cy="849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Animal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8512B-537D-0B7B-4D78-48CF2FFD390E}"/>
              </a:ext>
            </a:extLst>
          </p:cNvPr>
          <p:cNvSpPr/>
          <p:nvPr/>
        </p:nvSpPr>
        <p:spPr>
          <a:xfrm>
            <a:off x="3537857" y="3953896"/>
            <a:ext cx="1480457" cy="849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Mammal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284A01-9C6C-DA67-2170-AA3392C05375}"/>
              </a:ext>
            </a:extLst>
          </p:cNvPr>
          <p:cNvSpPr/>
          <p:nvPr/>
        </p:nvSpPr>
        <p:spPr>
          <a:xfrm>
            <a:off x="2514600" y="5327878"/>
            <a:ext cx="1480457" cy="849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828CCD-22B8-6DA7-B21E-A4C758BEE49C}"/>
              </a:ext>
            </a:extLst>
          </p:cNvPr>
          <p:cNvSpPr/>
          <p:nvPr/>
        </p:nvSpPr>
        <p:spPr>
          <a:xfrm>
            <a:off x="5878286" y="4001294"/>
            <a:ext cx="1480457" cy="849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79E0B0-1474-8867-2E4A-9F907EE34161}"/>
              </a:ext>
            </a:extLst>
          </p:cNvPr>
          <p:cNvSpPr/>
          <p:nvPr/>
        </p:nvSpPr>
        <p:spPr>
          <a:xfrm>
            <a:off x="6945085" y="5254625"/>
            <a:ext cx="1480457" cy="849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Eagle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31F3D3-BEEF-26B2-712D-86B8B7EB9A7B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278086" y="3429000"/>
            <a:ext cx="435428" cy="52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97A285-86AB-0E88-073A-85D8C95B13F7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193971" y="3429000"/>
            <a:ext cx="424544" cy="57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5317E7-4F13-B5AD-C1F3-D7C00160FCB3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254829" y="4802981"/>
            <a:ext cx="283028" cy="524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A2C712-ED9C-D02A-EF8E-C00C9D90F455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7304312" y="4846183"/>
            <a:ext cx="381002" cy="408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797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CFD9-3B5A-DCC2-9D7F-480ADDF1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But with Multiple Inheritance…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027C3-F717-1ACA-0B6C-F24C42E65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diagrams are now DAGs: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5454F4-F7BF-1FC4-8BA0-035033ABA528}"/>
              </a:ext>
            </a:extLst>
          </p:cNvPr>
          <p:cNvSpPr/>
          <p:nvPr/>
        </p:nvSpPr>
        <p:spPr>
          <a:xfrm>
            <a:off x="3341914" y="2710544"/>
            <a:ext cx="1480457" cy="849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Animal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1BFB0F-FFAF-C072-CDA3-261BEED7847E}"/>
              </a:ext>
            </a:extLst>
          </p:cNvPr>
          <p:cNvSpPr/>
          <p:nvPr/>
        </p:nvSpPr>
        <p:spPr>
          <a:xfrm>
            <a:off x="5671453" y="4019210"/>
            <a:ext cx="1480457" cy="849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B988CA-7653-3A04-C21E-2B8E7E6B78A0}"/>
              </a:ext>
            </a:extLst>
          </p:cNvPr>
          <p:cNvSpPr/>
          <p:nvPr/>
        </p:nvSpPr>
        <p:spPr>
          <a:xfrm>
            <a:off x="3341913" y="4019210"/>
            <a:ext cx="1480457" cy="849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Mammal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87E516-3509-C5B2-81CE-28B624872A5D}"/>
              </a:ext>
            </a:extLst>
          </p:cNvPr>
          <p:cNvSpPr/>
          <p:nvPr/>
        </p:nvSpPr>
        <p:spPr>
          <a:xfrm>
            <a:off x="3341913" y="5393192"/>
            <a:ext cx="1480457" cy="849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36C8D6-1A25-22AA-5D6A-492342C94560}"/>
              </a:ext>
            </a:extLst>
          </p:cNvPr>
          <p:cNvSpPr/>
          <p:nvPr/>
        </p:nvSpPr>
        <p:spPr>
          <a:xfrm>
            <a:off x="5671454" y="2710543"/>
            <a:ext cx="1480457" cy="849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WingedA</a:t>
            </a:r>
            <a:r>
              <a:rPr lang="en-US" dirty="0"/>
              <a:t>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CEC297-EF98-7D5F-4B03-DDD8CB000EF0}"/>
              </a:ext>
            </a:extLst>
          </p:cNvPr>
          <p:cNvSpPr/>
          <p:nvPr/>
        </p:nvSpPr>
        <p:spPr>
          <a:xfrm>
            <a:off x="5671453" y="5393192"/>
            <a:ext cx="1480457" cy="849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Eagle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A835FE-8B84-6D21-503D-7A32930CF563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4082142" y="3559629"/>
            <a:ext cx="1" cy="459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034B79-0F59-6495-30D3-D55CA725ACB9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4082142" y="4868295"/>
            <a:ext cx="0" cy="524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45F67B-8EC7-6192-A3AB-4A38540D580E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V="1">
            <a:off x="6411682" y="4868295"/>
            <a:ext cx="0" cy="524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246C36C-2827-9D96-A58C-3DDFA33DCBAA}"/>
              </a:ext>
            </a:extLst>
          </p:cNvPr>
          <p:cNvCxnSpPr>
            <a:stCxn id="5" idx="0"/>
            <a:endCxn id="8" idx="2"/>
          </p:cNvCxnSpPr>
          <p:nvPr/>
        </p:nvCxnSpPr>
        <p:spPr>
          <a:xfrm flipV="1">
            <a:off x="6411682" y="3559628"/>
            <a:ext cx="1" cy="459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641DD8-263D-796C-2261-B1B502B3E308}"/>
              </a:ext>
            </a:extLst>
          </p:cNvPr>
          <p:cNvCxnSpPr/>
          <p:nvPr/>
        </p:nvCxnSpPr>
        <p:spPr>
          <a:xfrm flipH="1" flipV="1">
            <a:off x="4822370" y="3559628"/>
            <a:ext cx="849083" cy="459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801F765-DECC-B669-EBDD-0A356EC7BE15}"/>
              </a:ext>
            </a:extLst>
          </p:cNvPr>
          <p:cNvCxnSpPr/>
          <p:nvPr/>
        </p:nvCxnSpPr>
        <p:spPr>
          <a:xfrm flipV="1">
            <a:off x="4822370" y="3559628"/>
            <a:ext cx="849083" cy="1833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605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B93D39-2C77-63B9-5178-ACC76EAD6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Diamond Inheritance Graph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20266A-8BC3-D8E9-B7F5-ECBCECC43338}"/>
              </a:ext>
            </a:extLst>
          </p:cNvPr>
          <p:cNvSpPr/>
          <p:nvPr/>
        </p:nvSpPr>
        <p:spPr>
          <a:xfrm>
            <a:off x="4713513" y="2304030"/>
            <a:ext cx="1480457" cy="849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8CD8CD-2C2F-5E34-3C16-B160DF0A5E8D}"/>
              </a:ext>
            </a:extLst>
          </p:cNvPr>
          <p:cNvSpPr/>
          <p:nvPr/>
        </p:nvSpPr>
        <p:spPr>
          <a:xfrm>
            <a:off x="6879771" y="3744686"/>
            <a:ext cx="1480457" cy="849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 D2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D16F93-6CA8-F8A1-7893-7D11590DDC4E}"/>
              </a:ext>
            </a:extLst>
          </p:cNvPr>
          <p:cNvSpPr/>
          <p:nvPr/>
        </p:nvSpPr>
        <p:spPr>
          <a:xfrm>
            <a:off x="2579914" y="3766457"/>
            <a:ext cx="1480457" cy="849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 D1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0C33CE-98A4-D9F5-62AB-FFB2FF8DE265}"/>
              </a:ext>
            </a:extLst>
          </p:cNvPr>
          <p:cNvSpPr/>
          <p:nvPr/>
        </p:nvSpPr>
        <p:spPr>
          <a:xfrm>
            <a:off x="4713512" y="5254398"/>
            <a:ext cx="1480457" cy="849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 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76AD0B-F294-487A-8FA9-D08EA760AF57}"/>
              </a:ext>
            </a:extLst>
          </p:cNvPr>
          <p:cNvCxnSpPr/>
          <p:nvPr/>
        </p:nvCxnSpPr>
        <p:spPr>
          <a:xfrm flipV="1">
            <a:off x="4060371" y="3153115"/>
            <a:ext cx="653142" cy="61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8E2E18-1483-275E-2DFE-7DB6C7DA559F}"/>
              </a:ext>
            </a:extLst>
          </p:cNvPr>
          <p:cNvCxnSpPr/>
          <p:nvPr/>
        </p:nvCxnSpPr>
        <p:spPr>
          <a:xfrm flipH="1" flipV="1">
            <a:off x="6193969" y="3153115"/>
            <a:ext cx="685802" cy="61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CC402F-880E-791C-7BC6-DF50AFFA5D56}"/>
              </a:ext>
            </a:extLst>
          </p:cNvPr>
          <p:cNvCxnSpPr/>
          <p:nvPr/>
        </p:nvCxnSpPr>
        <p:spPr>
          <a:xfrm flipH="1" flipV="1">
            <a:off x="4060371" y="4615542"/>
            <a:ext cx="653141" cy="638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7F69A7-FFAB-2386-6FBB-353775E2E4F0}"/>
              </a:ext>
            </a:extLst>
          </p:cNvPr>
          <p:cNvCxnSpPr/>
          <p:nvPr/>
        </p:nvCxnSpPr>
        <p:spPr>
          <a:xfrm flipV="1">
            <a:off x="6193969" y="4593771"/>
            <a:ext cx="685802" cy="660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2A75928-25BF-D590-61AF-B73B5299390E}"/>
              </a:ext>
            </a:extLst>
          </p:cNvPr>
          <p:cNvSpPr txBox="1"/>
          <p:nvPr/>
        </p:nvSpPr>
        <p:spPr>
          <a:xfrm>
            <a:off x="6362699" y="5491262"/>
            <a:ext cx="5251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sub-objects of type B are contained in a D?</a:t>
            </a:r>
          </a:p>
        </p:txBody>
      </p:sp>
    </p:spTree>
    <p:extLst>
      <p:ext uri="{BB962C8B-B14F-4D97-AF65-F5344CB8AC3E}">
        <p14:creationId xmlns:p14="http://schemas.microsoft.com/office/powerpoint/2010/main" val="24849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B1278-7B45-6BB5-DBF3-0A4B7BF2F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Finish 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FAD85-9E75-1721-D370-1C5EF0807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Talk about the basics…</a:t>
            </a:r>
          </a:p>
        </p:txBody>
      </p:sp>
    </p:spTree>
    <p:extLst>
      <p:ext uri="{BB962C8B-B14F-4D97-AF65-F5344CB8AC3E}">
        <p14:creationId xmlns:p14="http://schemas.microsoft.com/office/powerpoint/2010/main" val="176160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4909-A856-9056-AE8A-36B547585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 (MI)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2594B-C7DB-E137-F17F-68EF057D5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Very</a:t>
            </a:r>
            <a:r>
              <a:rPr lang="en-US" dirty="0"/>
              <a:t> controversial feature</a:t>
            </a:r>
          </a:p>
          <a:p>
            <a:pPr lvl="1"/>
            <a:r>
              <a:rPr lang="en-US" dirty="0"/>
              <a:t>Adds considerable complexity to the language</a:t>
            </a:r>
          </a:p>
          <a:p>
            <a:pPr lvl="1"/>
            <a:r>
              <a:rPr lang="en-US" dirty="0"/>
              <a:t>Is rarely needed</a:t>
            </a:r>
          </a:p>
          <a:p>
            <a:pPr lvl="1"/>
            <a:r>
              <a:rPr lang="en-US" dirty="0"/>
              <a:t>Regularly misused</a:t>
            </a:r>
          </a:p>
          <a:p>
            <a:r>
              <a:rPr lang="en-US" dirty="0"/>
              <a:t>Critiques of C++ point to MI as a design error (not worth the trouble)</a:t>
            </a:r>
          </a:p>
          <a:p>
            <a:r>
              <a:rPr lang="en-US" dirty="0"/>
              <a:t>Advocates of C++ talk about how MI lets you express designs that are very awkward any other way (i.e., in other languages)</a:t>
            </a:r>
          </a:p>
          <a:p>
            <a:r>
              <a:rPr lang="en-US" dirty="0"/>
              <a:t>Probably both are right!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Most modern languages do not have MI, although some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1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5634-4B05-CAB3-E9EB-EF1C64421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Multiple Inheritance?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4EC4A-6ACE-CE13-10BF-17DE229F3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 is the ability to inherit from multiple base classes at once</a:t>
            </a:r>
          </a:p>
          <a:p>
            <a:pPr lvl="1"/>
            <a:r>
              <a:rPr lang="en-US" dirty="0"/>
              <a:t>All the methods in all the bases are combined in the derived class</a:t>
            </a:r>
          </a:p>
          <a:p>
            <a:pPr lvl="1"/>
            <a:r>
              <a:rPr lang="en-US" i="1" dirty="0"/>
              <a:t>All the data members in all the bases are part of the derived class</a:t>
            </a:r>
            <a:r>
              <a:rPr lang="en-US" i="1" baseline="30000" dirty="0"/>
              <a:t>*</a:t>
            </a:r>
            <a:endParaRPr lang="en-US" i="1" dirty="0"/>
          </a:p>
          <a:p>
            <a:pPr lvl="1"/>
            <a:r>
              <a:rPr lang="en-US" dirty="0"/>
              <a:t>A derived object can be passed to function expecting a reference to any of its bases.</a:t>
            </a:r>
          </a:p>
          <a:p>
            <a:r>
              <a:rPr lang="en-US" dirty="0"/>
              <a:t>But Java…?</a:t>
            </a:r>
          </a:p>
          <a:p>
            <a:pPr lvl="1"/>
            <a:r>
              <a:rPr lang="en-US" dirty="0"/>
              <a:t>Java allows multiple interfaces to be implemented at once</a:t>
            </a:r>
          </a:p>
          <a:p>
            <a:pPr lvl="1"/>
            <a:r>
              <a:rPr lang="en-US" dirty="0"/>
              <a:t>This provides much of the same functionality, but it more limited. Often this is enough</a:t>
            </a:r>
          </a:p>
          <a:p>
            <a:pPr lvl="1"/>
            <a:r>
              <a:rPr lang="en-US" dirty="0"/>
              <a:t>MI is C++ is more general, providing all the abilities of Java’s interfaces and more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98628-AD8A-7C6B-6F57-10002E152CBB}"/>
              </a:ext>
            </a:extLst>
          </p:cNvPr>
          <p:cNvSpPr txBox="1"/>
          <p:nvPr/>
        </p:nvSpPr>
        <p:spPr>
          <a:xfrm>
            <a:off x="4027068" y="6308209"/>
            <a:ext cx="413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This is the one that cases the complexity</a:t>
            </a:r>
          </a:p>
        </p:txBody>
      </p:sp>
    </p:spTree>
    <p:extLst>
      <p:ext uri="{BB962C8B-B14F-4D97-AF65-F5344CB8AC3E}">
        <p14:creationId xmlns:p14="http://schemas.microsoft.com/office/powerpoint/2010/main" val="6087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F4A9A-B391-B6CC-9FC5-9891AC28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4B7BB-579B-9FAD-D113-8D56A9E87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doesn’t have a distinct concept of “interface” the way Java does</a:t>
            </a:r>
          </a:p>
          <a:p>
            <a:r>
              <a:rPr lang="en-US" dirty="0"/>
              <a:t>However, an interface can be defined as a class in which all methods are pure virtual (i.e., have no implementation or </a:t>
            </a:r>
            <a:r>
              <a:rPr lang="en-US" i="1" dirty="0"/>
              <a:t>abstract</a:t>
            </a:r>
            <a:r>
              <a:rPr lang="en-US" dirty="0"/>
              <a:t> as they are typically called)</a:t>
            </a:r>
          </a:p>
          <a:p>
            <a:r>
              <a:rPr lang="en-US" dirty="0"/>
              <a:t>In many examples, such classes have no data members and thus look exactly like Java interfaces</a:t>
            </a:r>
          </a:p>
          <a:p>
            <a:pPr lvl="1"/>
            <a:r>
              <a:rPr lang="en-US" dirty="0"/>
              <a:t>However, C++ allows such classes to have data members if desired</a:t>
            </a:r>
          </a:p>
          <a:p>
            <a:r>
              <a:rPr lang="en-US" dirty="0"/>
              <a:t>Then MI is used to “implement” multiple “interfaces.” This use of MI is not problematic, and is not what most people are thinking when they talk about MI</a:t>
            </a:r>
          </a:p>
        </p:txBody>
      </p:sp>
    </p:spTree>
    <p:extLst>
      <p:ext uri="{BB962C8B-B14F-4D97-AF65-F5344CB8AC3E}">
        <p14:creationId xmlns:p14="http://schemas.microsoft.com/office/powerpoint/2010/main" val="2168427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E31F-096F-B11B-7207-738E638B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 of MI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A08635-2407-FF8C-4CCD-A3F0AD4255BA}"/>
              </a:ext>
            </a:extLst>
          </p:cNvPr>
          <p:cNvSpPr txBox="1"/>
          <p:nvPr/>
        </p:nvSpPr>
        <p:spPr>
          <a:xfrm>
            <a:off x="838200" y="1690688"/>
            <a:ext cx="3983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B1 { … };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B2 { … };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 :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B1, B2 { … };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7D0347-36CF-103E-D60A-CC01806BE2E2}"/>
              </a:ext>
            </a:extLst>
          </p:cNvPr>
          <p:cNvSpPr txBox="1"/>
          <p:nvPr/>
        </p:nvSpPr>
        <p:spPr>
          <a:xfrm>
            <a:off x="3929743" y="2831585"/>
            <a:ext cx="594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class list can include an arbitrary number of base classes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A04088-812D-3111-18B2-4E38B9A2C27E}"/>
              </a:ext>
            </a:extLst>
          </p:cNvPr>
          <p:cNvSpPr txBox="1"/>
          <p:nvPr/>
        </p:nvSpPr>
        <p:spPr>
          <a:xfrm>
            <a:off x="838200" y="3884496"/>
            <a:ext cx="72208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only consider public inheritance.</a:t>
            </a:r>
          </a:p>
          <a:p>
            <a:r>
              <a:rPr lang="en-US" dirty="0"/>
              <a:t>Although private and protected inheritance also exists, they are rarely used</a:t>
            </a:r>
          </a:p>
          <a:p>
            <a:r>
              <a:rPr lang="en-US" dirty="0"/>
              <a:t>Inheritance in other OOP languages is always public</a:t>
            </a:r>
          </a:p>
          <a:p>
            <a:r>
              <a:rPr lang="en-US" dirty="0"/>
              <a:t>  (C++ is the only OOP language that offers multiple inheritance modes)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64D32C-FA64-EEB7-0B6B-A3A0F4402E5A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3603171" y="2614018"/>
            <a:ext cx="326572" cy="40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609CED-07FE-CF39-E9D1-BD8B5572E687}"/>
              </a:ext>
            </a:extLst>
          </p:cNvPr>
          <p:cNvCxnSpPr/>
          <p:nvPr/>
        </p:nvCxnSpPr>
        <p:spPr>
          <a:xfrm flipV="1">
            <a:off x="2503714" y="2614018"/>
            <a:ext cx="76200" cy="1141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749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4205-A087-0398-B6D3-E2EEA4DD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Is-A? Has-A?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978D6-730B-31EB-9151-0B924B868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often said that inheritance is appropriate if the derived object is a base object (“is-a”):</a:t>
            </a:r>
          </a:p>
          <a:p>
            <a:pPr lvl="1"/>
            <a:r>
              <a:rPr lang="en-US" dirty="0"/>
              <a:t>A car </a:t>
            </a:r>
            <a:r>
              <a:rPr lang="en-US" u="sng" dirty="0"/>
              <a:t>is a</a:t>
            </a:r>
            <a:r>
              <a:rPr lang="en-US" dirty="0"/>
              <a:t> vehicle. A truck </a:t>
            </a:r>
            <a:r>
              <a:rPr lang="en-US" u="sng" dirty="0"/>
              <a:t>is a</a:t>
            </a:r>
            <a:r>
              <a:rPr lang="en-US" dirty="0"/>
              <a:t> vehicle. </a:t>
            </a:r>
          </a:p>
          <a:p>
            <a:pPr lvl="1"/>
            <a:r>
              <a:rPr lang="en-US" dirty="0"/>
              <a:t>Thus, class Car should be derived from class Vehicle, etc.</a:t>
            </a:r>
          </a:p>
          <a:p>
            <a:pPr lvl="1"/>
            <a:r>
              <a:rPr lang="en-US" dirty="0"/>
              <a:t>The methods of Vehicle apply to all vehicles, such as cars, although every specific Vehicle class may have its own way to do things.</a:t>
            </a:r>
          </a:p>
          <a:p>
            <a:r>
              <a:rPr lang="en-US" dirty="0"/>
              <a:t>Composition (including one object inside another) is appropriate if the containing object has a contained object (“has-a”):</a:t>
            </a:r>
          </a:p>
          <a:p>
            <a:pPr lvl="1"/>
            <a:r>
              <a:rPr lang="en-US" dirty="0"/>
              <a:t>A car </a:t>
            </a:r>
            <a:r>
              <a:rPr lang="en-US" u="sng" dirty="0"/>
              <a:t>has a</a:t>
            </a:r>
            <a:r>
              <a:rPr lang="en-US" dirty="0"/>
              <a:t> engine. A car </a:t>
            </a:r>
            <a:r>
              <a:rPr lang="en-US" u="sng" dirty="0"/>
              <a:t>has a</a:t>
            </a:r>
            <a:r>
              <a:rPr lang="en-US" dirty="0"/>
              <a:t> set of wheels</a:t>
            </a:r>
          </a:p>
          <a:p>
            <a:pPr lvl="1"/>
            <a:r>
              <a:rPr lang="en-US" dirty="0"/>
              <a:t>Thus, class Car should have a member of type Engine, etc.</a:t>
            </a:r>
          </a:p>
        </p:txBody>
      </p:sp>
    </p:spTree>
    <p:extLst>
      <p:ext uri="{BB962C8B-B14F-4D97-AF65-F5344CB8AC3E}">
        <p14:creationId xmlns:p14="http://schemas.microsoft.com/office/powerpoint/2010/main" val="3172604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7E407-5009-5592-D04E-62B87DC0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Multiple Inheritance?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46A7D-DB02-EDE8-051F-6725751DA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 says that the derived object is-a instance of each of its bases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A Bat </a:t>
            </a:r>
            <a:r>
              <a:rPr lang="en-US" u="sng" dirty="0"/>
              <a:t>is a</a:t>
            </a:r>
            <a:r>
              <a:rPr lang="en-US" dirty="0"/>
              <a:t> Mammal, but a Bat </a:t>
            </a:r>
            <a:r>
              <a:rPr lang="en-US" u="sng" dirty="0"/>
              <a:t>is also a</a:t>
            </a:r>
            <a:r>
              <a:rPr lang="en-US" dirty="0"/>
              <a:t> </a:t>
            </a:r>
            <a:r>
              <a:rPr lang="en-US" dirty="0" err="1"/>
              <a:t>WingedAnimal</a:t>
            </a:r>
            <a:r>
              <a:rPr lang="en-US" dirty="0"/>
              <a:t>, and similarly for the other examples.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3A14C3-68CD-71E8-06FB-9B08946822FC}"/>
              </a:ext>
            </a:extLst>
          </p:cNvPr>
          <p:cNvSpPr txBox="1"/>
          <p:nvPr/>
        </p:nvSpPr>
        <p:spPr>
          <a:xfrm>
            <a:off x="838200" y="2551837"/>
            <a:ext cx="65165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Mammal { ... };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WingedAnimal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 ... };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Bat   :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Mammal,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WingedAnimal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 ... };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Eagle :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Bird,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WingedAnimal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 ... }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Whale :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Mammal,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MarineAnimal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 ... }</a:t>
            </a:r>
          </a:p>
        </p:txBody>
      </p:sp>
    </p:spTree>
    <p:extLst>
      <p:ext uri="{BB962C8B-B14F-4D97-AF65-F5344CB8AC3E}">
        <p14:creationId xmlns:p14="http://schemas.microsoft.com/office/powerpoint/2010/main" val="3876134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DA32A-9992-7251-B89B-EC996A4D8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Continuing…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08F108-3DA0-3D4E-88D6-E43F71EAA37A}"/>
              </a:ext>
            </a:extLst>
          </p:cNvPr>
          <p:cNvSpPr txBox="1"/>
          <p:nvPr/>
        </p:nvSpPr>
        <p:spPr>
          <a:xfrm>
            <a:off x="838200" y="1690688"/>
            <a:ext cx="87959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make_fly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WingedAnimal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&amp;creature );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clean_hair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Mammal &amp;creature 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Bat vampy;  // So cute!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make_fly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vampy );   // OK. Vampy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is 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WingedAnimal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and thus can fly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clean_hair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vampy ); // OK. Vampy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is 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Mammal and thus has hair</a:t>
            </a:r>
          </a:p>
        </p:txBody>
      </p:sp>
    </p:spTree>
    <p:extLst>
      <p:ext uri="{BB962C8B-B14F-4D97-AF65-F5344CB8AC3E}">
        <p14:creationId xmlns:p14="http://schemas.microsoft.com/office/powerpoint/2010/main" val="1548749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1013</Words>
  <Application>Microsoft Macintosh PowerPoint</Application>
  <PresentationFormat>Widescreen</PresentationFormat>
  <Paragraphs>132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Inheritance in C++</vt:lpstr>
      <vt:lpstr>Finish Me!</vt:lpstr>
      <vt:lpstr>Multiple Inheritance (MI)</vt:lpstr>
      <vt:lpstr>What is Multiple Inheritance?</vt:lpstr>
      <vt:lpstr>More On Interfaces</vt:lpstr>
      <vt:lpstr>Basic Syntax of MI</vt:lpstr>
      <vt:lpstr>Is-A? Has-A?</vt:lpstr>
      <vt:lpstr>With Multiple Inheritance?</vt:lpstr>
      <vt:lpstr>Continuing…</vt:lpstr>
      <vt:lpstr>Inside the make_fly function:</vt:lpstr>
      <vt:lpstr>Class WingedAnimal</vt:lpstr>
      <vt:lpstr>Class Mammal</vt:lpstr>
      <vt:lpstr>Class Bat</vt:lpstr>
      <vt:lpstr>What’s the Controversy?</vt:lpstr>
      <vt:lpstr>… But with Multiple Inheritance…</vt:lpstr>
      <vt:lpstr>The Diamond Inheritance Graph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in C++</dc:title>
  <dc:creator>Peter Chapin</dc:creator>
  <cp:lastModifiedBy>Peter Chapin</cp:lastModifiedBy>
  <cp:revision>2</cp:revision>
  <dcterms:created xsi:type="dcterms:W3CDTF">2023-11-01T17:46:06Z</dcterms:created>
  <dcterms:modified xsi:type="dcterms:W3CDTF">2023-11-01T19:11:17Z</dcterms:modified>
</cp:coreProperties>
</file>