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4" r:id="rId4"/>
    <p:sldId id="268" r:id="rId5"/>
    <p:sldId id="261" r:id="rId6"/>
    <p:sldId id="265" r:id="rId7"/>
    <p:sldId id="267" r:id="rId8"/>
    <p:sldId id="266" r:id="rId9"/>
    <p:sldId id="271" r:id="rId10"/>
    <p:sldId id="275" r:id="rId11"/>
    <p:sldId id="27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1F9B-B628-4AC9-8FDB-B735BC7BEBE8}" type="datetimeFigureOut">
              <a:rPr lang="en-US" smtClean="0"/>
              <a:t>2011-12-07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D0A1-E9A6-48F4-9099-7A4646327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0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1F9B-B628-4AC9-8FDB-B735BC7BEBE8}" type="datetimeFigureOut">
              <a:rPr lang="en-US" smtClean="0"/>
              <a:t>2011-12-07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D0A1-E9A6-48F4-9099-7A4646327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9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1F9B-B628-4AC9-8FDB-B735BC7BEBE8}" type="datetimeFigureOut">
              <a:rPr lang="en-US" smtClean="0"/>
              <a:t>2011-12-07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D0A1-E9A6-48F4-9099-7A4646327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0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1F9B-B628-4AC9-8FDB-B735BC7BEBE8}" type="datetimeFigureOut">
              <a:rPr lang="en-US" smtClean="0"/>
              <a:t>2011-12-07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D0A1-E9A6-48F4-9099-7A4646327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4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1F9B-B628-4AC9-8FDB-B735BC7BEBE8}" type="datetimeFigureOut">
              <a:rPr lang="en-US" smtClean="0"/>
              <a:t>2011-12-07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D0A1-E9A6-48F4-9099-7A4646327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27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1F9B-B628-4AC9-8FDB-B735BC7BEBE8}" type="datetimeFigureOut">
              <a:rPr lang="en-US" smtClean="0"/>
              <a:t>2011-12-07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D0A1-E9A6-48F4-9099-7A4646327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3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1F9B-B628-4AC9-8FDB-B735BC7BEBE8}" type="datetimeFigureOut">
              <a:rPr lang="en-US" smtClean="0"/>
              <a:t>2011-12-07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D0A1-E9A6-48F4-9099-7A4646327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1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1F9B-B628-4AC9-8FDB-B735BC7BEBE8}" type="datetimeFigureOut">
              <a:rPr lang="en-US" smtClean="0"/>
              <a:t>2011-12-07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D0A1-E9A6-48F4-9099-7A4646327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88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1F9B-B628-4AC9-8FDB-B735BC7BEBE8}" type="datetimeFigureOut">
              <a:rPr lang="en-US" smtClean="0"/>
              <a:t>2011-12-07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D0A1-E9A6-48F4-9099-7A4646327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1F9B-B628-4AC9-8FDB-B735BC7BEBE8}" type="datetimeFigureOut">
              <a:rPr lang="en-US" smtClean="0"/>
              <a:t>2011-12-07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D0A1-E9A6-48F4-9099-7A4646327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1F9B-B628-4AC9-8FDB-B735BC7BEBE8}" type="datetimeFigureOut">
              <a:rPr lang="en-US" smtClean="0"/>
              <a:t>2011-12-07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D0A1-E9A6-48F4-9099-7A4646327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7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81F9B-B628-4AC9-8FDB-B735BC7BEBE8}" type="datetimeFigureOut">
              <a:rPr lang="en-US" smtClean="0"/>
              <a:t>2011-12-07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DD0A1-E9A6-48F4-9099-7A4646327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4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Scalaness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Peter C. Chapin and Christian </a:t>
            </a:r>
            <a:r>
              <a:rPr lang="en-US" dirty="0" err="1" smtClean="0"/>
              <a:t>Skalka</a:t>
            </a:r>
            <a:endParaRPr lang="en-US" dirty="0" smtClean="0"/>
          </a:p>
          <a:p>
            <a:r>
              <a:rPr lang="en-US" dirty="0" smtClean="0"/>
              <a:t>Research Day, December 8, 2011</a:t>
            </a:r>
          </a:p>
          <a:p>
            <a:r>
              <a:rPr lang="en-US" dirty="0" smtClean="0"/>
              <a:t>University of Vermont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681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Goal: WSN programming using staged computation</a:t>
            </a:r>
          </a:p>
          <a:p>
            <a:pPr lvl="1"/>
            <a:r>
              <a:rPr lang="en-US" dirty="0" smtClean="0"/>
              <a:t>Existing systems (Flask) not robust enough</a:t>
            </a:r>
          </a:p>
          <a:p>
            <a:r>
              <a:rPr lang="en-US" dirty="0" err="1" smtClean="0"/>
              <a:t>Scalaness</a:t>
            </a:r>
            <a:endParaRPr lang="en-US" dirty="0" smtClean="0"/>
          </a:p>
          <a:p>
            <a:pPr lvl="1"/>
            <a:r>
              <a:rPr lang="en-US" dirty="0" smtClean="0"/>
              <a:t>Early error detection in practical </a:t>
            </a:r>
            <a:r>
              <a:rPr lang="en-US" dirty="0" smtClean="0"/>
              <a:t>framework</a:t>
            </a:r>
            <a:endParaRPr lang="en-US" dirty="0" smtClean="0"/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stage dialect of Scala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stage dialect of </a:t>
            </a:r>
            <a:r>
              <a:rPr lang="en-US" dirty="0" err="1" smtClean="0"/>
              <a:t>nesC</a:t>
            </a:r>
            <a:endParaRPr lang="en-US" dirty="0" smtClean="0"/>
          </a:p>
          <a:p>
            <a:r>
              <a:rPr lang="en-US" dirty="0" smtClean="0"/>
              <a:t>Intended Demonstration</a:t>
            </a:r>
          </a:p>
          <a:p>
            <a:pPr lvl="1"/>
            <a:r>
              <a:rPr lang="en-US" dirty="0" smtClean="0"/>
              <a:t>Distributed trust management in WSN context</a:t>
            </a:r>
          </a:p>
        </p:txBody>
      </p:sp>
    </p:spTree>
    <p:extLst>
      <p:ext uri="{BB962C8B-B14F-4D97-AF65-F5344CB8AC3E}">
        <p14:creationId xmlns:p14="http://schemas.microsoft.com/office/powerpoint/2010/main" val="471819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6999" y="2971800"/>
            <a:ext cx="3802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pchapin@cems.uvm.edu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7573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Goal</a:t>
            </a:r>
          </a:p>
          <a:p>
            <a:pPr lvl="1"/>
            <a:r>
              <a:rPr lang="en-US" dirty="0" smtClean="0"/>
              <a:t>Efficient sensor network programming with staging</a:t>
            </a:r>
            <a:endParaRPr lang="en-US" dirty="0"/>
          </a:p>
          <a:p>
            <a:r>
              <a:rPr lang="en-US" i="1" dirty="0" err="1" smtClean="0"/>
              <a:t>Scalaness</a:t>
            </a:r>
            <a:endParaRPr lang="en-US" i="1" dirty="0" smtClean="0"/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stage: Extended Scala</a:t>
            </a:r>
          </a:p>
          <a:p>
            <a:pPr lvl="2"/>
            <a:r>
              <a:rPr lang="en-US" dirty="0" smtClean="0"/>
              <a:t>Manipulates and specializes </a:t>
            </a:r>
            <a:r>
              <a:rPr lang="en-US" dirty="0" err="1" smtClean="0"/>
              <a:t>nesC</a:t>
            </a:r>
            <a:r>
              <a:rPr lang="en-US" dirty="0" smtClean="0"/>
              <a:t> components.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stage: </a:t>
            </a:r>
            <a:r>
              <a:rPr lang="en-US" dirty="0" err="1" smtClean="0"/>
              <a:t>NesC</a:t>
            </a:r>
            <a:endParaRPr lang="en-US" dirty="0" smtClean="0"/>
          </a:p>
          <a:p>
            <a:pPr lvl="2"/>
            <a:r>
              <a:rPr lang="en-US" dirty="0" smtClean="0"/>
              <a:t>Output of first stage executes on sensor nodes.</a:t>
            </a:r>
          </a:p>
        </p:txBody>
      </p:sp>
    </p:spTree>
    <p:extLst>
      <p:ext uri="{BB962C8B-B14F-4D97-AF65-F5344CB8AC3E}">
        <p14:creationId xmlns:p14="http://schemas.microsoft.com/office/powerpoint/2010/main" val="3801683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 of the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Flask: Staged programming for WSNs.</a:t>
            </a:r>
            <a:r>
              <a:rPr lang="en-US" baseline="30000" dirty="0" smtClean="0"/>
              <a:t>*</a:t>
            </a:r>
            <a:endParaRPr lang="en-US" dirty="0" smtClean="0"/>
          </a:p>
          <a:p>
            <a:pPr lvl="1"/>
            <a:r>
              <a:rPr lang="en-US" dirty="0" smtClean="0"/>
              <a:t>Type errors in generated </a:t>
            </a:r>
            <a:r>
              <a:rPr lang="en-US" dirty="0" err="1" smtClean="0"/>
              <a:t>nesC</a:t>
            </a:r>
            <a:r>
              <a:rPr lang="en-US" dirty="0" smtClean="0"/>
              <a:t> detected during first stage </a:t>
            </a:r>
            <a:r>
              <a:rPr lang="en-US" i="1" dirty="0" smtClean="0"/>
              <a:t>execution</a:t>
            </a:r>
            <a:r>
              <a:rPr lang="en-US" dirty="0" smtClean="0"/>
              <a:t>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Scalaness</a:t>
            </a:r>
            <a:r>
              <a:rPr lang="en-US" dirty="0" smtClean="0"/>
              <a:t> is different</a:t>
            </a:r>
          </a:p>
          <a:p>
            <a:pPr lvl="1"/>
            <a:r>
              <a:rPr lang="en-US" dirty="0" smtClean="0"/>
              <a:t>Type errors in generated </a:t>
            </a:r>
            <a:r>
              <a:rPr lang="en-US" dirty="0" err="1" smtClean="0"/>
              <a:t>nesC</a:t>
            </a:r>
            <a:r>
              <a:rPr lang="en-US" dirty="0" smtClean="0"/>
              <a:t> detected during first stage </a:t>
            </a:r>
            <a:r>
              <a:rPr lang="en-US" i="1" dirty="0" smtClean="0"/>
              <a:t>compilation</a:t>
            </a:r>
            <a:r>
              <a:rPr lang="en-US" dirty="0" smtClean="0"/>
              <a:t>.</a:t>
            </a:r>
            <a:r>
              <a:rPr lang="en-US" baseline="30000" dirty="0" smtClean="0"/>
              <a:t>†</a:t>
            </a:r>
          </a:p>
          <a:p>
            <a:pPr lvl="1"/>
            <a:r>
              <a:rPr lang="en-US" dirty="0" smtClean="0"/>
              <a:t>Dynamically computes types in first stage.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286" y="6032250"/>
            <a:ext cx="3505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Mainland, </a:t>
            </a:r>
            <a:r>
              <a:rPr lang="en-US" dirty="0" err="1" smtClean="0"/>
              <a:t>Morrisett</a:t>
            </a:r>
            <a:r>
              <a:rPr lang="en-US" dirty="0" smtClean="0"/>
              <a:t>, Welsh, 2008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86" y="6368534"/>
            <a:ext cx="5157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† Based on theoretical work by Liu, </a:t>
            </a:r>
            <a:r>
              <a:rPr lang="en-US" dirty="0" err="1" smtClean="0"/>
              <a:t>Skalka</a:t>
            </a:r>
            <a:r>
              <a:rPr lang="en-US" dirty="0" smtClean="0"/>
              <a:t>, and Smith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4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Scalaness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66800" y="1600200"/>
            <a:ext cx="1676400" cy="1524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5400" y="2209800"/>
            <a:ext cx="12192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0" y="1752600"/>
            <a:ext cx="509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Scalaness</a:t>
            </a:r>
            <a:r>
              <a:rPr lang="en-US" dirty="0" smtClean="0"/>
              <a:t>: A dialect of </a:t>
            </a:r>
            <a:r>
              <a:rPr lang="en-US" dirty="0" err="1" smtClean="0"/>
              <a:t>Scala</a:t>
            </a:r>
            <a:r>
              <a:rPr lang="en-US" dirty="0" smtClean="0"/>
              <a:t> for staged programming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0" y="2329934"/>
            <a:ext cx="552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Minimal </a:t>
            </a:r>
            <a:r>
              <a:rPr lang="en-US" dirty="0" err="1" smtClean="0"/>
              <a:t>nesC</a:t>
            </a:r>
            <a:r>
              <a:rPr lang="en-US" dirty="0" smtClean="0"/>
              <a:t>: A dialect of </a:t>
            </a:r>
            <a:r>
              <a:rPr lang="en-US" dirty="0" err="1" smtClean="0"/>
              <a:t>nesC</a:t>
            </a:r>
            <a:r>
              <a:rPr lang="en-US" dirty="0" smtClean="0"/>
              <a:t> with a formal foundation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>
            <a:off x="2743200" y="1937266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1"/>
            <a:endCxn id="4" idx="3"/>
          </p:cNvCxnSpPr>
          <p:nvPr/>
        </p:nvCxnSpPr>
        <p:spPr>
          <a:xfrm flipH="1">
            <a:off x="2514600" y="2514600"/>
            <a:ext cx="53340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66800" y="3291611"/>
            <a:ext cx="6692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Scalaness</a:t>
            </a:r>
            <a:r>
              <a:rPr lang="en-US" sz="2000" dirty="0" smtClean="0"/>
              <a:t> manipulates and specializes Minimal </a:t>
            </a:r>
            <a:r>
              <a:rPr lang="en-US" sz="2000" dirty="0" err="1" smtClean="0"/>
              <a:t>nesC</a:t>
            </a:r>
            <a:r>
              <a:rPr lang="en-US" sz="2000" dirty="0" smtClean="0"/>
              <a:t> inclusions</a:t>
            </a:r>
            <a:endParaRPr lang="en-US" sz="2000" dirty="0"/>
          </a:p>
        </p:txBody>
      </p:sp>
      <p:sp>
        <p:nvSpPr>
          <p:cNvPr id="13" name="Oval 12"/>
          <p:cNvSpPr/>
          <p:nvPr/>
        </p:nvSpPr>
        <p:spPr>
          <a:xfrm>
            <a:off x="381001" y="4779890"/>
            <a:ext cx="1115122" cy="11430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Scala</a:t>
            </a:r>
            <a:r>
              <a:rPr lang="en-US" dirty="0" smtClean="0">
                <a:solidFill>
                  <a:schemeClr val="tx1"/>
                </a:solidFill>
              </a:rPr>
              <a:t>-ness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66620" y="4759911"/>
            <a:ext cx="1066799" cy="12071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Modified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tx1"/>
                </a:solidFill>
              </a:rPr>
              <a:t>Scala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Compiler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/>
        </p:nvSpPr>
        <p:spPr>
          <a:xfrm>
            <a:off x="3200401" y="4899102"/>
            <a:ext cx="1060704" cy="914400"/>
          </a:xfrm>
          <a:prstGeom prst="hexag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JVM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709804" y="4263483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nesC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72201" y="4263483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ncc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Hexagon 17"/>
          <p:cNvSpPr/>
          <p:nvPr/>
        </p:nvSpPr>
        <p:spPr>
          <a:xfrm>
            <a:off x="7603190" y="4263483"/>
            <a:ext cx="1060704" cy="914400"/>
          </a:xfrm>
          <a:prstGeom prst="hexagon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WSN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3" idx="6"/>
            <a:endCxn id="14" idx="1"/>
          </p:cNvCxnSpPr>
          <p:nvPr/>
        </p:nvCxnSpPr>
        <p:spPr>
          <a:xfrm>
            <a:off x="1496123" y="5351390"/>
            <a:ext cx="270497" cy="12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3"/>
            <a:endCxn id="15" idx="3"/>
          </p:cNvCxnSpPr>
          <p:nvPr/>
        </p:nvCxnSpPr>
        <p:spPr>
          <a:xfrm flipV="1">
            <a:off x="2833419" y="5356302"/>
            <a:ext cx="366982" cy="7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6"/>
            <a:endCxn id="17" idx="1"/>
          </p:cNvCxnSpPr>
          <p:nvPr/>
        </p:nvCxnSpPr>
        <p:spPr>
          <a:xfrm>
            <a:off x="5624204" y="4720683"/>
            <a:ext cx="547997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3"/>
            <a:endCxn id="18" idx="3"/>
          </p:cNvCxnSpPr>
          <p:nvPr/>
        </p:nvCxnSpPr>
        <p:spPr>
          <a:xfrm>
            <a:off x="7086601" y="4720683"/>
            <a:ext cx="516589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5" idx="5"/>
            <a:endCxn id="16" idx="2"/>
          </p:cNvCxnSpPr>
          <p:nvPr/>
        </p:nvCxnSpPr>
        <p:spPr>
          <a:xfrm flipV="1">
            <a:off x="4032505" y="4720683"/>
            <a:ext cx="677299" cy="1784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5" idx="1"/>
          </p:cNvCxnSpPr>
          <p:nvPr/>
        </p:nvCxnSpPr>
        <p:spPr>
          <a:xfrm>
            <a:off x="4032505" y="5813502"/>
            <a:ext cx="677299" cy="1463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97119" y="5927802"/>
            <a:ext cx="2677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I/O with base station user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890982" y="4292423"/>
            <a:ext cx="942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72201" y="5257800"/>
            <a:ext cx="942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2" y="4038600"/>
            <a:ext cx="2712108" cy="2514600"/>
          </a:xfrm>
          <a:prstGeom prst="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0" y="4038600"/>
            <a:ext cx="4329367" cy="2514600"/>
          </a:xfrm>
          <a:prstGeom prst="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410024" y="4038600"/>
            <a:ext cx="1440433" cy="2514600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38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Scalaness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5543" y="1741714"/>
            <a:ext cx="749115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Adt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](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Adt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error_t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radio(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message_t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*);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export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error_t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send(</a:t>
            </a:r>
            <a:r>
              <a:rPr lang="en-US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Adt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UInt8 data[]) {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addrt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topology.size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256) UInt8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UInt16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addrt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resultModule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radioModule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validate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resultModule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44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 Management in WSNs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981200"/>
            <a:ext cx="7391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828800" y="2438400"/>
            <a:ext cx="990600" cy="60960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A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48400" y="2438400"/>
            <a:ext cx="990600" cy="609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3897089" y="3897085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85800" y="4049485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07129" y="5769427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171700" y="3712029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398814" y="5138054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20343" y="5236028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216729" y="4822371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438900" y="5595256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985657" y="4016829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38900" y="3864429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93029" y="5595256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467600" y="4865914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2" idx="4"/>
            <a:endCxn id="11" idx="0"/>
          </p:cNvCxnSpPr>
          <p:nvPr/>
        </p:nvCxnSpPr>
        <p:spPr>
          <a:xfrm>
            <a:off x="2324100" y="4016829"/>
            <a:ext cx="435429" cy="175259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5"/>
            <a:endCxn id="14" idx="1"/>
          </p:cNvCxnSpPr>
          <p:nvPr/>
        </p:nvCxnSpPr>
        <p:spPr>
          <a:xfrm>
            <a:off x="4157252" y="4157248"/>
            <a:ext cx="807728" cy="112341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3" idx="1"/>
          </p:cNvCxnSpPr>
          <p:nvPr/>
        </p:nvCxnSpPr>
        <p:spPr>
          <a:xfrm>
            <a:off x="945963" y="4309648"/>
            <a:ext cx="497488" cy="87304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6"/>
            <a:endCxn id="9" idx="2"/>
          </p:cNvCxnSpPr>
          <p:nvPr/>
        </p:nvCxnSpPr>
        <p:spPr>
          <a:xfrm>
            <a:off x="2476500" y="3864429"/>
            <a:ext cx="1420589" cy="18505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2"/>
            <a:endCxn id="10" idx="6"/>
          </p:cNvCxnSpPr>
          <p:nvPr/>
        </p:nvCxnSpPr>
        <p:spPr>
          <a:xfrm flipH="1">
            <a:off x="990600" y="3864429"/>
            <a:ext cx="1181100" cy="33745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  <a:endCxn id="12" idx="0"/>
          </p:cNvCxnSpPr>
          <p:nvPr/>
        </p:nvCxnSpPr>
        <p:spPr>
          <a:xfrm>
            <a:off x="2324100" y="3048000"/>
            <a:ext cx="0" cy="66402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8" idx="2"/>
            <a:endCxn id="17" idx="6"/>
          </p:cNvCxnSpPr>
          <p:nvPr/>
        </p:nvCxnSpPr>
        <p:spPr>
          <a:xfrm flipH="1">
            <a:off x="5290457" y="4016829"/>
            <a:ext cx="1148443" cy="152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7" idx="3"/>
            <a:endCxn id="19" idx="7"/>
          </p:cNvCxnSpPr>
          <p:nvPr/>
        </p:nvCxnSpPr>
        <p:spPr>
          <a:xfrm flipH="1">
            <a:off x="4353192" y="4276992"/>
            <a:ext cx="677102" cy="136290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7" idx="3"/>
            <a:endCxn id="15" idx="7"/>
          </p:cNvCxnSpPr>
          <p:nvPr/>
        </p:nvCxnSpPr>
        <p:spPr>
          <a:xfrm flipH="1">
            <a:off x="3476892" y="4276992"/>
            <a:ext cx="1553402" cy="59001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0" idx="3"/>
            <a:endCxn id="16" idx="7"/>
          </p:cNvCxnSpPr>
          <p:nvPr/>
        </p:nvCxnSpPr>
        <p:spPr>
          <a:xfrm flipH="1">
            <a:off x="6699063" y="5126077"/>
            <a:ext cx="813174" cy="51381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8" idx="5"/>
            <a:endCxn id="20" idx="1"/>
          </p:cNvCxnSpPr>
          <p:nvPr/>
        </p:nvCxnSpPr>
        <p:spPr>
          <a:xfrm>
            <a:off x="6699063" y="4124592"/>
            <a:ext cx="813174" cy="78595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" idx="2"/>
            <a:endCxn id="18" idx="0"/>
          </p:cNvCxnSpPr>
          <p:nvPr/>
        </p:nvCxnSpPr>
        <p:spPr>
          <a:xfrm flipH="1">
            <a:off x="6591300" y="3048000"/>
            <a:ext cx="152400" cy="81642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9" idx="6"/>
            <a:endCxn id="14" idx="3"/>
          </p:cNvCxnSpPr>
          <p:nvPr/>
        </p:nvCxnSpPr>
        <p:spPr>
          <a:xfrm flipV="1">
            <a:off x="4397829" y="5496191"/>
            <a:ext cx="567151" cy="25146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5" idx="3"/>
            <a:endCxn id="11" idx="7"/>
          </p:cNvCxnSpPr>
          <p:nvPr/>
        </p:nvCxnSpPr>
        <p:spPr>
          <a:xfrm flipH="1">
            <a:off x="2867292" y="5082534"/>
            <a:ext cx="394074" cy="73153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7" idx="4"/>
            <a:endCxn id="14" idx="0"/>
          </p:cNvCxnSpPr>
          <p:nvPr/>
        </p:nvCxnSpPr>
        <p:spPr>
          <a:xfrm flipH="1">
            <a:off x="5072743" y="4321629"/>
            <a:ext cx="65314" cy="91439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9" idx="6"/>
            <a:endCxn id="17" idx="2"/>
          </p:cNvCxnSpPr>
          <p:nvPr/>
        </p:nvCxnSpPr>
        <p:spPr>
          <a:xfrm>
            <a:off x="4201889" y="4049485"/>
            <a:ext cx="783768" cy="11974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5" idx="0"/>
          </p:cNvCxnSpPr>
          <p:nvPr/>
        </p:nvCxnSpPr>
        <p:spPr>
          <a:xfrm flipV="1">
            <a:off x="2324100" y="1981200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6" idx="0"/>
          </p:cNvCxnSpPr>
          <p:nvPr/>
        </p:nvCxnSpPr>
        <p:spPr>
          <a:xfrm flipH="1" flipV="1">
            <a:off x="6738257" y="2002971"/>
            <a:ext cx="5443" cy="4354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885110" y="1611868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685800" y="6248791"/>
            <a:ext cx="7988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Exchange/verify certs, authorize access, negotiate session key, exchange messages</a:t>
            </a:r>
            <a:endParaRPr lang="en-US" dirty="0"/>
          </a:p>
        </p:txBody>
      </p:sp>
      <p:cxnSp>
        <p:nvCxnSpPr>
          <p:cNvPr id="102" name="Straight Arrow Connector 101"/>
          <p:cNvCxnSpPr>
            <a:stCxn id="100" idx="0"/>
          </p:cNvCxnSpPr>
          <p:nvPr/>
        </p:nvCxnSpPr>
        <p:spPr>
          <a:xfrm flipV="1">
            <a:off x="4679906" y="5639893"/>
            <a:ext cx="11837" cy="608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17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Sprocket</a:t>
            </a:r>
            <a:r>
              <a:rPr lang="en-US" i="1" baseline="-25000" dirty="0" err="1" smtClean="0"/>
              <a:t>RT</a:t>
            </a:r>
            <a:endParaRPr lang="en-US" i="1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 trust management computation on node</a:t>
            </a:r>
          </a:p>
          <a:p>
            <a:pPr lvl="1"/>
            <a:r>
              <a:rPr lang="en-US" dirty="0" smtClean="0"/>
              <a:t>RT</a:t>
            </a:r>
            <a:r>
              <a:rPr lang="en-US" baseline="-25000" dirty="0" smtClean="0"/>
              <a:t>0</a:t>
            </a:r>
            <a:r>
              <a:rPr lang="en-US" dirty="0" smtClean="0"/>
              <a:t> authorization</a:t>
            </a:r>
            <a:r>
              <a:rPr lang="en-US" baseline="30000" dirty="0" smtClean="0"/>
              <a:t>*</a:t>
            </a:r>
          </a:p>
          <a:p>
            <a:pPr lvl="1"/>
            <a:r>
              <a:rPr lang="en-US" dirty="0" smtClean="0"/>
              <a:t>ECC (</a:t>
            </a:r>
            <a:r>
              <a:rPr lang="en-US" dirty="0" err="1" smtClean="0"/>
              <a:t>TinyECC</a:t>
            </a:r>
            <a:r>
              <a:rPr lang="en-US" dirty="0" smtClean="0"/>
              <a:t>†)</a:t>
            </a:r>
          </a:p>
          <a:p>
            <a:pPr lvl="2"/>
            <a:r>
              <a:rPr lang="en-US" dirty="0" smtClean="0"/>
              <a:t>Certificate signatures</a:t>
            </a:r>
          </a:p>
          <a:p>
            <a:pPr lvl="2"/>
            <a:r>
              <a:rPr lang="en-US" dirty="0" err="1" smtClean="0"/>
              <a:t>Diffie</a:t>
            </a:r>
            <a:r>
              <a:rPr lang="en-US" dirty="0" smtClean="0"/>
              <a:t>-Hellman key exchange</a:t>
            </a:r>
            <a:endParaRPr lang="en-US" baseline="30000" dirty="0" smtClean="0"/>
          </a:p>
          <a:p>
            <a:pPr lvl="1"/>
            <a:r>
              <a:rPr lang="en-US" dirty="0" smtClean="0"/>
              <a:t>AES (Hardware)</a:t>
            </a:r>
          </a:p>
          <a:p>
            <a:pPr lvl="2"/>
            <a:r>
              <a:rPr lang="en-US" dirty="0" smtClean="0"/>
              <a:t>Session keys</a:t>
            </a:r>
            <a:endParaRPr lang="en-US" baseline="30000" dirty="0" smtClean="0"/>
          </a:p>
          <a:p>
            <a:r>
              <a:rPr lang="en-US" dirty="0"/>
              <a:t>R</a:t>
            </a:r>
            <a:r>
              <a:rPr lang="en-US" dirty="0" smtClean="0"/>
              <a:t>esults</a:t>
            </a:r>
          </a:p>
          <a:p>
            <a:pPr lvl="2"/>
            <a:r>
              <a:rPr lang="en-US" dirty="0" smtClean="0"/>
              <a:t>Packet size ≈ 150 bytes (largest certificate)</a:t>
            </a:r>
          </a:p>
          <a:p>
            <a:pPr lvl="2"/>
            <a:r>
              <a:rPr lang="en-US" dirty="0" smtClean="0"/>
              <a:t>Certificate verification ≈ 90 seconds/certificate</a:t>
            </a:r>
          </a:p>
          <a:p>
            <a:pPr lvl="2"/>
            <a:r>
              <a:rPr lang="en-US" dirty="0" smtClean="0"/>
              <a:t>ROM ≈ 30 </a:t>
            </a:r>
            <a:r>
              <a:rPr lang="en-US" dirty="0" err="1" smtClean="0"/>
              <a:t>KiB</a:t>
            </a:r>
            <a:endParaRPr lang="en-US" dirty="0" smtClean="0"/>
          </a:p>
          <a:p>
            <a:pPr lvl="2"/>
            <a:r>
              <a:rPr lang="en-US" dirty="0" smtClean="0"/>
              <a:t>RAM ≈ 5 </a:t>
            </a:r>
            <a:r>
              <a:rPr lang="en-US" dirty="0" err="1" smtClean="0"/>
              <a:t>KiB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1513" y="6248009"/>
            <a:ext cx="3161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Li, Mitchell, and </a:t>
            </a:r>
            <a:r>
              <a:rPr lang="en-US" dirty="0" err="1" smtClean="0"/>
              <a:t>Winsborough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05200" y="6248009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†Liu </a:t>
            </a:r>
            <a:r>
              <a:rPr lang="en-US" dirty="0"/>
              <a:t>and </a:t>
            </a:r>
            <a:r>
              <a:rPr lang="en-US" dirty="0" err="1"/>
              <a:t>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727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Staged Computation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981200"/>
            <a:ext cx="7391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828800" y="2438400"/>
            <a:ext cx="990600" cy="60960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A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48400" y="2438400"/>
            <a:ext cx="990600" cy="609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3897089" y="3897085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85800" y="4049485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07129" y="5769427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171700" y="3712029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398814" y="5138054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20343" y="5236028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216729" y="4822371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438900" y="5595256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985657" y="4016829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38900" y="3864429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93029" y="5595256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467600" y="4865914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2" idx="4"/>
            <a:endCxn id="11" idx="0"/>
          </p:cNvCxnSpPr>
          <p:nvPr/>
        </p:nvCxnSpPr>
        <p:spPr>
          <a:xfrm>
            <a:off x="2324100" y="4016829"/>
            <a:ext cx="435429" cy="175259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5"/>
            <a:endCxn id="14" idx="1"/>
          </p:cNvCxnSpPr>
          <p:nvPr/>
        </p:nvCxnSpPr>
        <p:spPr>
          <a:xfrm>
            <a:off x="4157252" y="4157248"/>
            <a:ext cx="807728" cy="112341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3" idx="1"/>
          </p:cNvCxnSpPr>
          <p:nvPr/>
        </p:nvCxnSpPr>
        <p:spPr>
          <a:xfrm>
            <a:off x="945963" y="4309648"/>
            <a:ext cx="497488" cy="87304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6"/>
            <a:endCxn id="9" idx="2"/>
          </p:cNvCxnSpPr>
          <p:nvPr/>
        </p:nvCxnSpPr>
        <p:spPr>
          <a:xfrm>
            <a:off x="2476500" y="3864429"/>
            <a:ext cx="1420589" cy="18505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2"/>
            <a:endCxn id="10" idx="6"/>
          </p:cNvCxnSpPr>
          <p:nvPr/>
        </p:nvCxnSpPr>
        <p:spPr>
          <a:xfrm flipH="1">
            <a:off x="990600" y="3864429"/>
            <a:ext cx="1181100" cy="33745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  <a:endCxn id="12" idx="0"/>
          </p:cNvCxnSpPr>
          <p:nvPr/>
        </p:nvCxnSpPr>
        <p:spPr>
          <a:xfrm>
            <a:off x="2324100" y="3048000"/>
            <a:ext cx="0" cy="66402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8" idx="2"/>
            <a:endCxn id="17" idx="6"/>
          </p:cNvCxnSpPr>
          <p:nvPr/>
        </p:nvCxnSpPr>
        <p:spPr>
          <a:xfrm flipH="1">
            <a:off x="5290457" y="4016829"/>
            <a:ext cx="1148443" cy="152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7" idx="3"/>
            <a:endCxn id="19" idx="7"/>
          </p:cNvCxnSpPr>
          <p:nvPr/>
        </p:nvCxnSpPr>
        <p:spPr>
          <a:xfrm flipH="1">
            <a:off x="4353192" y="4276992"/>
            <a:ext cx="677102" cy="136290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7" idx="3"/>
            <a:endCxn id="15" idx="7"/>
          </p:cNvCxnSpPr>
          <p:nvPr/>
        </p:nvCxnSpPr>
        <p:spPr>
          <a:xfrm flipH="1">
            <a:off x="3476892" y="4276992"/>
            <a:ext cx="1553402" cy="59001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0" idx="3"/>
            <a:endCxn id="16" idx="7"/>
          </p:cNvCxnSpPr>
          <p:nvPr/>
        </p:nvCxnSpPr>
        <p:spPr>
          <a:xfrm flipH="1">
            <a:off x="6699063" y="5126077"/>
            <a:ext cx="813174" cy="51381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8" idx="5"/>
            <a:endCxn id="20" idx="1"/>
          </p:cNvCxnSpPr>
          <p:nvPr/>
        </p:nvCxnSpPr>
        <p:spPr>
          <a:xfrm>
            <a:off x="6699063" y="4124592"/>
            <a:ext cx="813174" cy="78595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" idx="2"/>
            <a:endCxn id="18" idx="0"/>
          </p:cNvCxnSpPr>
          <p:nvPr/>
        </p:nvCxnSpPr>
        <p:spPr>
          <a:xfrm flipH="1">
            <a:off x="6591300" y="3048000"/>
            <a:ext cx="152400" cy="81642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9" idx="6"/>
            <a:endCxn id="14" idx="3"/>
          </p:cNvCxnSpPr>
          <p:nvPr/>
        </p:nvCxnSpPr>
        <p:spPr>
          <a:xfrm flipV="1">
            <a:off x="4397829" y="5496191"/>
            <a:ext cx="567151" cy="25146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5" idx="3"/>
            <a:endCxn id="11" idx="7"/>
          </p:cNvCxnSpPr>
          <p:nvPr/>
        </p:nvCxnSpPr>
        <p:spPr>
          <a:xfrm flipH="1">
            <a:off x="2867292" y="5082534"/>
            <a:ext cx="394074" cy="73153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7" idx="4"/>
            <a:endCxn id="14" idx="0"/>
          </p:cNvCxnSpPr>
          <p:nvPr/>
        </p:nvCxnSpPr>
        <p:spPr>
          <a:xfrm flipH="1">
            <a:off x="5072743" y="4321629"/>
            <a:ext cx="65314" cy="91439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9" idx="6"/>
            <a:endCxn id="17" idx="2"/>
          </p:cNvCxnSpPr>
          <p:nvPr/>
        </p:nvCxnSpPr>
        <p:spPr>
          <a:xfrm>
            <a:off x="4201889" y="4049485"/>
            <a:ext cx="783768" cy="11974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5" idx="0"/>
          </p:cNvCxnSpPr>
          <p:nvPr/>
        </p:nvCxnSpPr>
        <p:spPr>
          <a:xfrm flipV="1">
            <a:off x="2324100" y="1981200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6" idx="0"/>
          </p:cNvCxnSpPr>
          <p:nvPr/>
        </p:nvCxnSpPr>
        <p:spPr>
          <a:xfrm flipH="1" flipV="1">
            <a:off x="6738257" y="2002971"/>
            <a:ext cx="5443" cy="4354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885110" y="1611868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3681402" y="6245588"/>
            <a:ext cx="2020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Exchange messages</a:t>
            </a:r>
            <a:endParaRPr lang="en-US" dirty="0"/>
          </a:p>
        </p:txBody>
      </p:sp>
      <p:cxnSp>
        <p:nvCxnSpPr>
          <p:cNvPr id="102" name="Straight Arrow Connector 101"/>
          <p:cNvCxnSpPr>
            <a:stCxn id="100" idx="0"/>
          </p:cNvCxnSpPr>
          <p:nvPr/>
        </p:nvCxnSpPr>
        <p:spPr>
          <a:xfrm flipV="1">
            <a:off x="4691743" y="5639893"/>
            <a:ext cx="0" cy="605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385797" y="2281535"/>
            <a:ext cx="2296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Exchange/verify certs</a:t>
            </a:r>
          </a:p>
          <a:p>
            <a:pPr algn="ctr"/>
            <a:r>
              <a:rPr lang="en-US" dirty="0" smtClean="0"/>
              <a:t>Authorize access</a:t>
            </a:r>
          </a:p>
          <a:p>
            <a:pPr algn="ctr"/>
            <a:r>
              <a:rPr lang="en-US" dirty="0" smtClean="0"/>
              <a:t>Negotiate session keys</a:t>
            </a:r>
          </a:p>
        </p:txBody>
      </p:sp>
      <p:cxnSp>
        <p:nvCxnSpPr>
          <p:cNvPr id="29" name="Straight Arrow Connector 28"/>
          <p:cNvCxnSpPr>
            <a:stCxn id="3" idx="1"/>
            <a:endCxn id="5" idx="3"/>
          </p:cNvCxnSpPr>
          <p:nvPr/>
        </p:nvCxnSpPr>
        <p:spPr>
          <a:xfrm flipH="1">
            <a:off x="2819400" y="2743200"/>
            <a:ext cx="5663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" idx="3"/>
            <a:endCxn id="6" idx="1"/>
          </p:cNvCxnSpPr>
          <p:nvPr/>
        </p:nvCxnSpPr>
        <p:spPr>
          <a:xfrm>
            <a:off x="5682003" y="2743200"/>
            <a:ext cx="5663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04800" y="3456214"/>
            <a:ext cx="8077200" cy="3158706"/>
          </a:xfrm>
          <a:prstGeom prst="rect">
            <a:avLst/>
          </a:prstGeom>
          <a:noFill/>
          <a:ln w="95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" y="2133600"/>
            <a:ext cx="8077200" cy="1246414"/>
          </a:xfrm>
          <a:prstGeom prst="rect">
            <a:avLst/>
          </a:prstGeom>
          <a:noFill/>
          <a:ln w="95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04800" y="2133600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04800" y="3456214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2</a:t>
            </a:r>
            <a:endParaRPr lang="en-US" dirty="0"/>
          </a:p>
        </p:txBody>
      </p:sp>
      <p:cxnSp>
        <p:nvCxnSpPr>
          <p:cNvPr id="31" name="Straight Connector 30"/>
          <p:cNvCxnSpPr>
            <a:stCxn id="7" idx="3"/>
          </p:cNvCxnSpPr>
          <p:nvPr/>
        </p:nvCxnSpPr>
        <p:spPr>
          <a:xfrm>
            <a:off x="8382000" y="5035567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763000" y="2756807"/>
            <a:ext cx="0" cy="2278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8" idx="3"/>
          </p:cNvCxnSpPr>
          <p:nvPr/>
        </p:nvCxnSpPr>
        <p:spPr>
          <a:xfrm flipH="1">
            <a:off x="8382000" y="2756807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682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Sprocket</a:t>
            </a:r>
            <a:r>
              <a:rPr lang="en-US" i="1" baseline="-25000" dirty="0" err="1" smtClean="0"/>
              <a:t>RT</a:t>
            </a:r>
            <a:endParaRPr lang="en-US" i="1" baseline="-25000" dirty="0"/>
          </a:p>
          <a:p>
            <a:pPr lvl="1"/>
            <a:r>
              <a:rPr lang="en-US" dirty="0" smtClean="0"/>
              <a:t>TOPLAS paper being prepared</a:t>
            </a:r>
          </a:p>
          <a:p>
            <a:r>
              <a:rPr lang="en-US" dirty="0" err="1" smtClean="0"/>
              <a:t>Scalaness</a:t>
            </a:r>
            <a:endParaRPr lang="en-US" dirty="0" smtClean="0"/>
          </a:p>
          <a:p>
            <a:pPr lvl="1"/>
            <a:r>
              <a:rPr lang="en-US" dirty="0" smtClean="0"/>
              <a:t>Complete…</a:t>
            </a:r>
          </a:p>
          <a:p>
            <a:pPr lvl="2"/>
            <a:r>
              <a:rPr lang="en-US" dirty="0" smtClean="0"/>
              <a:t>Minimal </a:t>
            </a:r>
            <a:r>
              <a:rPr lang="en-US" dirty="0" err="1" smtClean="0"/>
              <a:t>nesC</a:t>
            </a:r>
            <a:r>
              <a:rPr lang="en-US" dirty="0" smtClean="0"/>
              <a:t> type checking</a:t>
            </a:r>
          </a:p>
          <a:p>
            <a:pPr lvl="2"/>
            <a:r>
              <a:rPr lang="en-US" dirty="0" smtClean="0"/>
              <a:t>Runtime support</a:t>
            </a:r>
          </a:p>
          <a:p>
            <a:pPr lvl="1"/>
            <a:r>
              <a:rPr lang="en-US" dirty="0" smtClean="0"/>
              <a:t>In progress…</a:t>
            </a:r>
          </a:p>
          <a:p>
            <a:pPr lvl="2"/>
            <a:r>
              <a:rPr lang="en-US" dirty="0" smtClean="0"/>
              <a:t>Module type extraction</a:t>
            </a:r>
          </a:p>
          <a:p>
            <a:pPr lvl="2"/>
            <a:r>
              <a:rPr lang="en-US" dirty="0" smtClean="0"/>
              <a:t>Modified Scala type checking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mplementation of </a:t>
            </a:r>
            <a:r>
              <a:rPr lang="en-US" dirty="0" err="1" smtClean="0"/>
              <a:t>Sprocket</a:t>
            </a:r>
            <a:r>
              <a:rPr lang="en-US" i="1" baseline="-25000" dirty="0" err="1" smtClean="0"/>
              <a:t>RT</a:t>
            </a:r>
            <a:r>
              <a:rPr lang="en-US" dirty="0" smtClean="0"/>
              <a:t> in </a:t>
            </a:r>
            <a:r>
              <a:rPr lang="en-US" dirty="0" err="1" smtClean="0"/>
              <a:t>Scalaness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90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363</Words>
  <Application>Microsoft Office PowerPoint</Application>
  <PresentationFormat>On-screen Show (4:3)</PresentationFormat>
  <Paragraphs>98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Scalaness</vt:lpstr>
      <vt:lpstr>Introduction</vt:lpstr>
      <vt:lpstr>Current State of the Art</vt:lpstr>
      <vt:lpstr>Scalaness</vt:lpstr>
      <vt:lpstr>Scalaness Example</vt:lpstr>
      <vt:lpstr>Trust Management in WSNs</vt:lpstr>
      <vt:lpstr>SprocketRT</vt:lpstr>
      <vt:lpstr>With Staged Computation</vt:lpstr>
      <vt:lpstr>Current Status</vt:lpstr>
      <vt:lpstr>Summary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 C. Chapin</cp:lastModifiedBy>
  <cp:revision>59</cp:revision>
  <dcterms:created xsi:type="dcterms:W3CDTF">2011-03-26T12:34:24Z</dcterms:created>
  <dcterms:modified xsi:type="dcterms:W3CDTF">2011-12-07T23:43:03Z</dcterms:modified>
</cp:coreProperties>
</file>