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65" r:id="rId6"/>
    <p:sldId id="267" r:id="rId7"/>
    <p:sldId id="266" r:id="rId8"/>
    <p:sldId id="268" r:id="rId9"/>
    <p:sldId id="261" r:id="rId10"/>
    <p:sldId id="259" r:id="rId11"/>
    <p:sldId id="271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0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2011-04-08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1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8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2011-04-08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F9B-B628-4AC9-8FDB-B735BC7BEBE8}" type="datetimeFigureOut">
              <a:rPr lang="en-US" smtClean="0"/>
              <a:t>2011-04-08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81F9B-B628-4AC9-8FDB-B735BC7BEBE8}" type="datetimeFigureOut">
              <a:rPr lang="en-US" smtClean="0"/>
              <a:t>2011-04-08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DD0A1-E9A6-48F4-9099-7A4646327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Type Safe Staged Programming for Embedded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C. Chapin</a:t>
            </a:r>
          </a:p>
          <a:p>
            <a:r>
              <a:rPr lang="en-US" dirty="0" smtClean="0"/>
              <a:t>University of Vermont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8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Scalaness</a:t>
            </a:r>
            <a:r>
              <a:rPr lang="en-US" dirty="0" smtClean="0"/>
              <a:t> Compiler Phases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828800"/>
            <a:ext cx="2971800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9314" y="2079171"/>
            <a:ext cx="2362200" cy="381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 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2813958"/>
            <a:ext cx="2362200" cy="3810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3516085"/>
            <a:ext cx="2362200" cy="381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 Type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4152901"/>
            <a:ext cx="2362200" cy="3810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770414" y="2460171"/>
            <a:ext cx="10886" cy="353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0"/>
          </p:cNvCxnSpPr>
          <p:nvPr/>
        </p:nvCxnSpPr>
        <p:spPr>
          <a:xfrm>
            <a:off x="2770414" y="1524000"/>
            <a:ext cx="0" cy="555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2781300" y="3194958"/>
            <a:ext cx="0" cy="321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781300" y="3897085"/>
            <a:ext cx="0" cy="255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 flipH="1">
            <a:off x="2775857" y="4533901"/>
            <a:ext cx="5443" cy="1682233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4400" y="1432253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Scalaness</a:t>
            </a:r>
            <a:r>
              <a:rPr lang="en-US" dirty="0" smtClean="0"/>
              <a:t> Source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09768" y="6031468"/>
            <a:ext cx="151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JVM </a:t>
            </a:r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76800" y="2819792"/>
            <a:ext cx="296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Scalaness</a:t>
            </a:r>
            <a:r>
              <a:rPr lang="en-US" dirty="0" smtClean="0"/>
              <a:t> → </a:t>
            </a:r>
            <a:r>
              <a:rPr lang="en-US" dirty="0" err="1" smtClean="0"/>
              <a:t>Scala</a:t>
            </a:r>
            <a:r>
              <a:rPr lang="en-US" dirty="0" smtClean="0"/>
              <a:t> Conversion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4158735"/>
            <a:ext cx="237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Scalaness</a:t>
            </a:r>
            <a:r>
              <a:rPr lang="en-US" dirty="0" smtClean="0"/>
              <a:t> </a:t>
            </a:r>
            <a:r>
              <a:rPr lang="en-US" dirty="0" smtClean="0"/>
              <a:t>Type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76800" y="6031468"/>
            <a:ext cx="254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Stage Generation</a:t>
            </a:r>
          </a:p>
        </p:txBody>
      </p:sp>
      <p:cxnSp>
        <p:nvCxnSpPr>
          <p:cNvPr id="33" name="Straight Arrow Connector 32"/>
          <p:cNvCxnSpPr>
            <a:stCxn id="26" idx="1"/>
            <a:endCxn id="5" idx="3"/>
          </p:cNvCxnSpPr>
          <p:nvPr/>
        </p:nvCxnSpPr>
        <p:spPr>
          <a:xfrm flipH="1">
            <a:off x="3962400" y="3004458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1"/>
            <a:endCxn id="7" idx="3"/>
          </p:cNvCxnSpPr>
          <p:nvPr/>
        </p:nvCxnSpPr>
        <p:spPr>
          <a:xfrm flipH="1">
            <a:off x="3962400" y="434340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1"/>
            <a:endCxn id="23" idx="3"/>
          </p:cNvCxnSpPr>
          <p:nvPr/>
        </p:nvCxnSpPr>
        <p:spPr>
          <a:xfrm flipH="1">
            <a:off x="4422618" y="6216134"/>
            <a:ext cx="4541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0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err="1" smtClean="0"/>
              <a:t>Sprocket</a:t>
            </a:r>
            <a:r>
              <a:rPr lang="en-US" i="1" baseline="-25000" dirty="0" err="1" smtClean="0"/>
              <a:t>RT</a:t>
            </a:r>
            <a:endParaRPr lang="en-US" i="1" baseline="-25000" dirty="0" smtClean="0"/>
          </a:p>
          <a:p>
            <a:pPr lvl="1"/>
            <a:r>
              <a:rPr lang="en-US" dirty="0" smtClean="0"/>
              <a:t>Computations on nodes</a:t>
            </a:r>
            <a:endParaRPr lang="en-US" dirty="0" smtClean="0"/>
          </a:p>
          <a:p>
            <a:pPr lvl="2"/>
            <a:r>
              <a:rPr lang="en-US" dirty="0" smtClean="0"/>
              <a:t>ROM/RAM consumption</a:t>
            </a:r>
            <a:endParaRPr lang="en-US" dirty="0" smtClean="0"/>
          </a:p>
          <a:p>
            <a:pPr lvl="2"/>
            <a:r>
              <a:rPr lang="en-US" dirty="0" smtClean="0"/>
              <a:t>Access latency</a:t>
            </a:r>
            <a:endParaRPr lang="en-US" dirty="0" smtClean="0"/>
          </a:p>
          <a:p>
            <a:pPr lvl="2"/>
            <a:r>
              <a:rPr lang="en-US" dirty="0" smtClean="0"/>
              <a:t>Radio traffic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 err="1" smtClean="0"/>
              <a:t>Scalaness</a:t>
            </a:r>
            <a:r>
              <a:rPr lang="en-US" i="1" dirty="0" smtClean="0"/>
              <a:t> Application</a:t>
            </a:r>
            <a:endParaRPr lang="en-US" dirty="0" smtClean="0"/>
          </a:p>
          <a:p>
            <a:pPr lvl="1"/>
            <a:r>
              <a:rPr lang="en-US" dirty="0" smtClean="0"/>
              <a:t>Functionality similar to </a:t>
            </a:r>
            <a:r>
              <a:rPr lang="en-US" dirty="0" err="1" smtClean="0"/>
              <a:t>Sprocket</a:t>
            </a:r>
            <a:r>
              <a:rPr lang="en-US" i="1" baseline="-25000" dirty="0" err="1" smtClean="0"/>
              <a:t>RT</a:t>
            </a:r>
            <a:endParaRPr lang="en-US" i="1" baseline="-25000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ode performance</a:t>
            </a:r>
          </a:p>
          <a:p>
            <a:pPr lvl="2"/>
            <a:r>
              <a:rPr lang="en-US" dirty="0" smtClean="0"/>
              <a:t>Due to message passing only</a:t>
            </a:r>
          </a:p>
          <a:p>
            <a:pPr lvl="1"/>
            <a:r>
              <a:rPr lang="en-US" dirty="0" smtClean="0"/>
              <a:t>Base performance</a:t>
            </a:r>
          </a:p>
          <a:p>
            <a:pPr lvl="2"/>
            <a:r>
              <a:rPr lang="en-US" dirty="0" smtClean="0"/>
              <a:t>Not relevant (assume infinit</a:t>
            </a:r>
            <a:r>
              <a:rPr lang="en-US" dirty="0" smtClean="0"/>
              <a:t>e)</a:t>
            </a:r>
          </a:p>
          <a:p>
            <a:pPr lvl="1"/>
            <a:r>
              <a:rPr lang="en-US" dirty="0" smtClean="0"/>
              <a:t>Deployment latency?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9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Goal: Access control in WSN using staged computation</a:t>
            </a:r>
          </a:p>
          <a:p>
            <a:pPr lvl="1"/>
            <a:r>
              <a:rPr lang="en-US" dirty="0" smtClean="0"/>
              <a:t>Existing systems (Flask) not robust enough</a:t>
            </a:r>
          </a:p>
          <a:p>
            <a:pPr lvl="1"/>
            <a:r>
              <a:rPr lang="en-US" dirty="0" err="1" smtClean="0"/>
              <a:t>Scalaness</a:t>
            </a:r>
            <a:r>
              <a:rPr lang="en-US" dirty="0" smtClean="0"/>
              <a:t>: Early error detection in practical framework</a:t>
            </a:r>
          </a:p>
          <a:p>
            <a:r>
              <a:rPr lang="en-US" dirty="0" smtClean="0"/>
              <a:t>Expected Artifacts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 err="1" smtClean="0"/>
              <a:t>Scalaness</a:t>
            </a:r>
            <a:r>
              <a:rPr lang="en-US" dirty="0" smtClean="0"/>
              <a:t> compiler</a:t>
            </a:r>
          </a:p>
          <a:p>
            <a:pPr lvl="1"/>
            <a:r>
              <a:rPr lang="en-US" dirty="0" err="1" smtClean="0"/>
              <a:t>Sprocket</a:t>
            </a:r>
            <a:r>
              <a:rPr lang="en-US" baseline="-25000" dirty="0" err="1" smtClean="0"/>
              <a:t>RT</a:t>
            </a:r>
            <a:r>
              <a:rPr lang="en-US" dirty="0" smtClean="0"/>
              <a:t> and </a:t>
            </a:r>
            <a:r>
              <a:rPr lang="en-US" dirty="0" smtClean="0"/>
              <a:t>comparable</a:t>
            </a:r>
            <a:r>
              <a:rPr lang="en-US" dirty="0" smtClean="0"/>
              <a:t> </a:t>
            </a:r>
            <a:r>
              <a:rPr lang="en-US" dirty="0" err="1" smtClean="0"/>
              <a:t>Scalaness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Performance comparison</a:t>
            </a:r>
          </a:p>
          <a:p>
            <a:r>
              <a:rPr lang="en-US" dirty="0" smtClean="0"/>
              <a:t>Expected Publications</a:t>
            </a:r>
            <a:endParaRPr lang="en-US" dirty="0" smtClean="0"/>
          </a:p>
          <a:p>
            <a:pPr lvl="1"/>
            <a:r>
              <a:rPr lang="en-US" dirty="0" err="1" smtClean="0"/>
              <a:t>Scalaness</a:t>
            </a:r>
            <a:r>
              <a:rPr lang="en-US" dirty="0" smtClean="0"/>
              <a:t> paper</a:t>
            </a:r>
          </a:p>
          <a:p>
            <a:pPr lvl="1"/>
            <a:r>
              <a:rPr lang="en-US" dirty="0" smtClean="0"/>
              <a:t>Public release of developed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1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Sensor Networks</a:t>
            </a:r>
          </a:p>
          <a:p>
            <a:pPr lvl="1"/>
            <a:r>
              <a:rPr lang="en-US" dirty="0" smtClean="0"/>
              <a:t>Highly resource constrained nodes</a:t>
            </a:r>
          </a:p>
          <a:p>
            <a:pPr lvl="1"/>
            <a:r>
              <a:rPr lang="en-US" dirty="0" smtClean="0"/>
              <a:t>My focus: </a:t>
            </a:r>
            <a:r>
              <a:rPr lang="en-US" i="1" dirty="0" smtClean="0"/>
              <a:t>distributed access control</a:t>
            </a:r>
          </a:p>
          <a:p>
            <a:r>
              <a:rPr lang="en-US" dirty="0" smtClean="0"/>
              <a:t>Staged </a:t>
            </a:r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Program generating programs (</a:t>
            </a:r>
            <a:r>
              <a:rPr lang="en-US" dirty="0" err="1" smtClean="0"/>
              <a:t>yacc</a:t>
            </a:r>
            <a:r>
              <a:rPr lang="en-US" dirty="0" smtClean="0"/>
              <a:t>, </a:t>
            </a:r>
            <a:r>
              <a:rPr lang="en-US" dirty="0" err="1" smtClean="0"/>
              <a:t>cpp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My focus: </a:t>
            </a:r>
            <a:r>
              <a:rPr lang="en-US" i="1" dirty="0" smtClean="0"/>
              <a:t>base </a:t>
            </a:r>
            <a:r>
              <a:rPr lang="en-US" i="1" dirty="0" smtClean="0"/>
              <a:t>station </a:t>
            </a:r>
            <a:r>
              <a:rPr lang="en-US" i="1" dirty="0" smtClean="0"/>
              <a:t>specializing </a:t>
            </a:r>
            <a:r>
              <a:rPr lang="en-US" i="1" dirty="0" smtClean="0"/>
              <a:t>node program</a:t>
            </a:r>
          </a:p>
        </p:txBody>
      </p:sp>
    </p:spTree>
    <p:extLst>
      <p:ext uri="{BB962C8B-B14F-4D97-AF65-F5344CB8AC3E}">
        <p14:creationId xmlns:p14="http://schemas.microsoft.com/office/powerpoint/2010/main" val="38016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828800"/>
            <a:ext cx="2362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(Trust Management)</a:t>
            </a:r>
            <a:r>
              <a:rPr lang="en-US" baseline="30000" dirty="0" smtClean="0">
                <a:solidFill>
                  <a:schemeClr val="tx1"/>
                </a:solidFill>
              </a:rPr>
              <a:t>1, 2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1828800"/>
            <a:ext cx="1219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WSNs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9400" y="1828800"/>
            <a:ext cx="1600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Computation</a:t>
            </a:r>
            <a:r>
              <a:rPr lang="en-US" baseline="30000" dirty="0" smtClean="0">
                <a:solidFill>
                  <a:schemeClr val="accent6"/>
                </a:solidFill>
              </a:rPr>
              <a:t>5</a:t>
            </a:r>
            <a:endParaRPr lang="en-US" baseline="3000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3802" y="3374571"/>
            <a:ext cx="1534886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Sprocket</a:t>
            </a:r>
            <a:r>
              <a:rPr lang="en-US" baseline="300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Sprocket</a:t>
            </a:r>
            <a:r>
              <a:rPr lang="en-US" baseline="-25000" dirty="0" smtClean="0">
                <a:solidFill>
                  <a:schemeClr val="tx1"/>
                </a:solidFill>
              </a:rPr>
              <a:t>RT</a:t>
            </a:r>
            <a:r>
              <a:rPr lang="en-US" baseline="30000" dirty="0" smtClean="0">
                <a:solidFill>
                  <a:schemeClr val="tx1"/>
                </a:solidFill>
              </a:rPr>
              <a:t>4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4267200"/>
            <a:ext cx="1219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Scalaness</a:t>
            </a:r>
            <a:r>
              <a:rPr lang="en-US" baseline="30000" dirty="0">
                <a:solidFill>
                  <a:schemeClr val="tx1"/>
                </a:solidFill>
              </a:rPr>
              <a:t>6</a:t>
            </a:r>
            <a:endParaRPr lang="en-US" baseline="30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3" idx="2"/>
            <a:endCxn id="6" idx="0"/>
          </p:cNvCxnSpPr>
          <p:nvPr/>
        </p:nvCxnSpPr>
        <p:spPr>
          <a:xfrm>
            <a:off x="1943100" y="2590800"/>
            <a:ext cx="1498145" cy="783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flipH="1">
            <a:off x="3441245" y="2590800"/>
            <a:ext cx="1359355" cy="783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0"/>
          </p:cNvCxnSpPr>
          <p:nvPr/>
        </p:nvCxnSpPr>
        <p:spPr>
          <a:xfrm>
            <a:off x="4208688" y="3755571"/>
            <a:ext cx="2420712" cy="51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629400" y="2590800"/>
            <a:ext cx="8001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32657" y="4308898"/>
            <a:ext cx="594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“Risk Management for Distributed Authorization”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i="1" dirty="0" smtClean="0"/>
              <a:t>Journal of Computer Security</a:t>
            </a:r>
            <a:r>
              <a:rPr lang="en-US" sz="1600" dirty="0" smtClean="0"/>
              <a:t> (2007)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“Authorization in Trust Management: Features and Foundations”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i="1" dirty="0" smtClean="0"/>
              <a:t>ACM Computing Surveys</a:t>
            </a:r>
            <a:r>
              <a:rPr lang="en-US" sz="1600" dirty="0" smtClean="0"/>
              <a:t> (2008)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“</a:t>
            </a:r>
            <a:r>
              <a:rPr lang="en-US" sz="1600" dirty="0" err="1" smtClean="0"/>
              <a:t>SpartanRPC</a:t>
            </a:r>
            <a:r>
              <a:rPr lang="en-US" sz="1600" dirty="0" smtClean="0"/>
              <a:t>: Secure WSN Middleware for Cooperating Domains”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i="1" dirty="0" smtClean="0"/>
              <a:t>IEEE Conference on Mobil, Ad-Hoc, and Sensor Systems</a:t>
            </a:r>
            <a:r>
              <a:rPr lang="en-US" sz="1600" dirty="0" smtClean="0"/>
              <a:t> (2010</a:t>
            </a:r>
            <a:r>
              <a:rPr lang="en-US" sz="16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 progress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accent6"/>
                </a:solidFill>
              </a:rPr>
              <a:t>“Type-Specialized staged programming with Process Separation” Liu, </a:t>
            </a:r>
            <a:r>
              <a:rPr lang="en-US" sz="1600" dirty="0" err="1" smtClean="0">
                <a:solidFill>
                  <a:schemeClr val="accent6"/>
                </a:solidFill>
              </a:rPr>
              <a:t>Skalka</a:t>
            </a:r>
            <a:r>
              <a:rPr lang="en-US" sz="1600" dirty="0" smtClean="0">
                <a:solidFill>
                  <a:schemeClr val="accent6"/>
                </a:solidFill>
              </a:rPr>
              <a:t>, and Smith (to appear)</a:t>
            </a:r>
            <a:endParaRPr lang="en-US" sz="1600" dirty="0" smtClean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Proposed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875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Flask: Staged programming for WSNs.</a:t>
            </a:r>
            <a:r>
              <a:rPr lang="en-US" baseline="30000" dirty="0" smtClean="0"/>
              <a:t>*</a:t>
            </a:r>
            <a:endParaRPr lang="en-US" dirty="0" smtClean="0"/>
          </a:p>
          <a:p>
            <a:pPr lvl="1"/>
            <a:r>
              <a:rPr lang="en-US" dirty="0" smtClean="0"/>
              <a:t>Type errors in generated </a:t>
            </a:r>
            <a:r>
              <a:rPr lang="en-US" dirty="0" err="1" smtClean="0"/>
              <a:t>nesC</a:t>
            </a:r>
            <a:r>
              <a:rPr lang="en-US" dirty="0" smtClean="0"/>
              <a:t> detected during first stage </a:t>
            </a:r>
            <a:r>
              <a:rPr lang="en-US" i="1" dirty="0" smtClean="0"/>
              <a:t>execution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Proposed System is </a:t>
            </a:r>
            <a:r>
              <a:rPr lang="en-US" dirty="0" smtClean="0"/>
              <a:t>different</a:t>
            </a:r>
          </a:p>
          <a:p>
            <a:pPr lvl="1"/>
            <a:r>
              <a:rPr lang="en-US" dirty="0" smtClean="0"/>
              <a:t>Type errors in generated </a:t>
            </a:r>
            <a:r>
              <a:rPr lang="en-US" dirty="0" err="1" smtClean="0"/>
              <a:t>nesC</a:t>
            </a:r>
            <a:r>
              <a:rPr lang="en-US" dirty="0" smtClean="0"/>
              <a:t> detected during first stage </a:t>
            </a:r>
            <a:r>
              <a:rPr lang="en-US" i="1" dirty="0" smtClean="0"/>
              <a:t>compilation</a:t>
            </a:r>
            <a:r>
              <a:rPr lang="en-US" dirty="0" smtClean="0"/>
              <a:t>.</a:t>
            </a:r>
            <a:r>
              <a:rPr lang="en-US" baseline="30000" dirty="0" smtClean="0"/>
              <a:t>†</a:t>
            </a:r>
          </a:p>
          <a:p>
            <a:pPr lvl="1"/>
            <a:r>
              <a:rPr lang="en-US" dirty="0" smtClean="0"/>
              <a:t>Dynamically computes types in first stage.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86" y="6032250"/>
            <a:ext cx="350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Mainland, </a:t>
            </a:r>
            <a:r>
              <a:rPr lang="en-US" dirty="0" err="1" smtClean="0"/>
              <a:t>Morrisett</a:t>
            </a:r>
            <a:r>
              <a:rPr lang="en-US" dirty="0" smtClean="0"/>
              <a:t>, Welsh, 2008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286" y="6368534"/>
            <a:ext cx="515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† Based on theoretical work by Liu, </a:t>
            </a:r>
            <a:r>
              <a:rPr lang="en-US" dirty="0" err="1" smtClean="0"/>
              <a:t>Skalka</a:t>
            </a:r>
            <a:r>
              <a:rPr lang="en-US" dirty="0" smtClean="0"/>
              <a:t>, and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4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Management in WSNs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981200"/>
            <a:ext cx="7391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28800" y="2438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A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2438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897089" y="389708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" y="404948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07129" y="5769427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71700" y="3712029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98814" y="513805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20343" y="5236028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16729" y="4822371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38900" y="5595256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85657" y="4016829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38900" y="3864429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93029" y="5595256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67600" y="486591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2" idx="4"/>
            <a:endCxn id="11" idx="0"/>
          </p:cNvCxnSpPr>
          <p:nvPr/>
        </p:nvCxnSpPr>
        <p:spPr>
          <a:xfrm>
            <a:off x="2324100" y="4016829"/>
            <a:ext cx="435429" cy="175259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5"/>
            <a:endCxn id="14" idx="1"/>
          </p:cNvCxnSpPr>
          <p:nvPr/>
        </p:nvCxnSpPr>
        <p:spPr>
          <a:xfrm>
            <a:off x="4157252" y="4157248"/>
            <a:ext cx="807728" cy="11234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3" idx="1"/>
          </p:cNvCxnSpPr>
          <p:nvPr/>
        </p:nvCxnSpPr>
        <p:spPr>
          <a:xfrm>
            <a:off x="945963" y="4309648"/>
            <a:ext cx="497488" cy="8730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6"/>
            <a:endCxn id="9" idx="2"/>
          </p:cNvCxnSpPr>
          <p:nvPr/>
        </p:nvCxnSpPr>
        <p:spPr>
          <a:xfrm>
            <a:off x="2476500" y="3864429"/>
            <a:ext cx="1420589" cy="1850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0" idx="6"/>
          </p:cNvCxnSpPr>
          <p:nvPr/>
        </p:nvCxnSpPr>
        <p:spPr>
          <a:xfrm flipH="1">
            <a:off x="990600" y="3864429"/>
            <a:ext cx="1181100" cy="3374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2" idx="0"/>
          </p:cNvCxnSpPr>
          <p:nvPr/>
        </p:nvCxnSpPr>
        <p:spPr>
          <a:xfrm>
            <a:off x="2324100" y="3048000"/>
            <a:ext cx="0" cy="6640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2"/>
            <a:endCxn id="17" idx="6"/>
          </p:cNvCxnSpPr>
          <p:nvPr/>
        </p:nvCxnSpPr>
        <p:spPr>
          <a:xfrm flipH="1">
            <a:off x="5290457" y="4016829"/>
            <a:ext cx="1148443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3"/>
            <a:endCxn id="19" idx="7"/>
          </p:cNvCxnSpPr>
          <p:nvPr/>
        </p:nvCxnSpPr>
        <p:spPr>
          <a:xfrm flipH="1">
            <a:off x="4353192" y="4276992"/>
            <a:ext cx="677102" cy="13629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3"/>
            <a:endCxn id="15" idx="7"/>
          </p:cNvCxnSpPr>
          <p:nvPr/>
        </p:nvCxnSpPr>
        <p:spPr>
          <a:xfrm flipH="1">
            <a:off x="3476892" y="4276992"/>
            <a:ext cx="1553402" cy="590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3"/>
            <a:endCxn id="16" idx="7"/>
          </p:cNvCxnSpPr>
          <p:nvPr/>
        </p:nvCxnSpPr>
        <p:spPr>
          <a:xfrm flipH="1">
            <a:off x="6699063" y="5126077"/>
            <a:ext cx="813174" cy="5138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5"/>
            <a:endCxn id="20" idx="1"/>
          </p:cNvCxnSpPr>
          <p:nvPr/>
        </p:nvCxnSpPr>
        <p:spPr>
          <a:xfrm>
            <a:off x="6699063" y="4124592"/>
            <a:ext cx="813174" cy="78595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2"/>
            <a:endCxn id="18" idx="0"/>
          </p:cNvCxnSpPr>
          <p:nvPr/>
        </p:nvCxnSpPr>
        <p:spPr>
          <a:xfrm flipH="1">
            <a:off x="6591300" y="3048000"/>
            <a:ext cx="152400" cy="81642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9" idx="6"/>
            <a:endCxn id="14" idx="3"/>
          </p:cNvCxnSpPr>
          <p:nvPr/>
        </p:nvCxnSpPr>
        <p:spPr>
          <a:xfrm flipV="1">
            <a:off x="4397829" y="5496191"/>
            <a:ext cx="567151" cy="2514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5" idx="3"/>
            <a:endCxn id="11" idx="7"/>
          </p:cNvCxnSpPr>
          <p:nvPr/>
        </p:nvCxnSpPr>
        <p:spPr>
          <a:xfrm flipH="1">
            <a:off x="2867292" y="5082534"/>
            <a:ext cx="394074" cy="73153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7" idx="4"/>
            <a:endCxn id="14" idx="0"/>
          </p:cNvCxnSpPr>
          <p:nvPr/>
        </p:nvCxnSpPr>
        <p:spPr>
          <a:xfrm flipH="1">
            <a:off x="5072743" y="4321629"/>
            <a:ext cx="65314" cy="9143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6"/>
            <a:endCxn id="17" idx="2"/>
          </p:cNvCxnSpPr>
          <p:nvPr/>
        </p:nvCxnSpPr>
        <p:spPr>
          <a:xfrm>
            <a:off x="4201889" y="4049485"/>
            <a:ext cx="783768" cy="11974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" idx="0"/>
          </p:cNvCxnSpPr>
          <p:nvPr/>
        </p:nvCxnSpPr>
        <p:spPr>
          <a:xfrm flipV="1">
            <a:off x="2324100" y="19812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" idx="0"/>
          </p:cNvCxnSpPr>
          <p:nvPr/>
        </p:nvCxnSpPr>
        <p:spPr>
          <a:xfrm flipH="1" flipV="1">
            <a:off x="6738257" y="2002971"/>
            <a:ext cx="5443" cy="435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885110" y="16118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85800" y="6248791"/>
            <a:ext cx="798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Exchange/verify certs, authorize access, negotiate session key, exchange messages</a:t>
            </a:r>
            <a:endParaRPr lang="en-US" dirty="0"/>
          </a:p>
        </p:txBody>
      </p:sp>
      <p:cxnSp>
        <p:nvCxnSpPr>
          <p:cNvPr id="102" name="Straight Arrow Connector 101"/>
          <p:cNvCxnSpPr>
            <a:stCxn id="100" idx="0"/>
          </p:cNvCxnSpPr>
          <p:nvPr/>
        </p:nvCxnSpPr>
        <p:spPr>
          <a:xfrm flipV="1">
            <a:off x="4679906" y="5639893"/>
            <a:ext cx="11837" cy="608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Sprocket</a:t>
            </a:r>
            <a:r>
              <a:rPr lang="en-US" i="1" baseline="-25000" dirty="0" err="1" smtClean="0"/>
              <a:t>RT</a:t>
            </a:r>
            <a:endParaRPr lang="en-US" i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trust management computation on node</a:t>
            </a:r>
          </a:p>
          <a:p>
            <a:pPr lvl="1"/>
            <a:r>
              <a:rPr lang="en-US" dirty="0" smtClean="0"/>
              <a:t>RT</a:t>
            </a:r>
            <a:r>
              <a:rPr lang="en-US" baseline="-25000" dirty="0" smtClean="0"/>
              <a:t>0</a:t>
            </a:r>
            <a:r>
              <a:rPr lang="en-US" dirty="0" smtClean="0"/>
              <a:t> authorization</a:t>
            </a:r>
            <a:r>
              <a:rPr lang="en-US" baseline="30000" dirty="0" smtClean="0"/>
              <a:t>*</a:t>
            </a:r>
          </a:p>
          <a:p>
            <a:pPr lvl="1"/>
            <a:r>
              <a:rPr lang="en-US" dirty="0" smtClean="0"/>
              <a:t>ECC (</a:t>
            </a:r>
            <a:r>
              <a:rPr lang="en-US" dirty="0" err="1" smtClean="0"/>
              <a:t>TinyECC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Certificate signatures</a:t>
            </a:r>
          </a:p>
          <a:p>
            <a:pPr lvl="2"/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r>
              <a:rPr lang="en-US" baseline="30000" dirty="0" smtClean="0"/>
              <a:t>†</a:t>
            </a:r>
          </a:p>
          <a:p>
            <a:pPr lvl="1"/>
            <a:r>
              <a:rPr lang="en-US" dirty="0" smtClean="0"/>
              <a:t>AES (Hardware)</a:t>
            </a:r>
          </a:p>
          <a:p>
            <a:pPr lvl="2"/>
            <a:r>
              <a:rPr lang="en-US" dirty="0" smtClean="0"/>
              <a:t>Session keys</a:t>
            </a:r>
            <a:r>
              <a:rPr lang="en-US" baseline="30000" dirty="0" smtClean="0"/>
              <a:t>†</a:t>
            </a:r>
          </a:p>
          <a:p>
            <a:r>
              <a:rPr lang="en-US" dirty="0" smtClean="0"/>
              <a:t>Preliminary results</a:t>
            </a:r>
          </a:p>
          <a:p>
            <a:pPr lvl="2"/>
            <a:r>
              <a:rPr lang="en-US" dirty="0" smtClean="0"/>
              <a:t>Packet size ≈ 150 </a:t>
            </a:r>
            <a:r>
              <a:rPr lang="en-US" dirty="0" smtClean="0"/>
              <a:t>bytes (largest certificate)</a:t>
            </a:r>
            <a:endParaRPr lang="en-US" dirty="0" smtClean="0"/>
          </a:p>
          <a:p>
            <a:pPr lvl="2"/>
            <a:r>
              <a:rPr lang="en-US" dirty="0" smtClean="0"/>
              <a:t>Certificate verification ≈ minutes</a:t>
            </a:r>
          </a:p>
          <a:p>
            <a:pPr lvl="2"/>
            <a:r>
              <a:rPr lang="en-US" dirty="0" smtClean="0"/>
              <a:t>ROM ≈ 10s of </a:t>
            </a:r>
            <a:r>
              <a:rPr lang="en-US" dirty="0" err="1" smtClean="0"/>
              <a:t>KiB</a:t>
            </a:r>
            <a:endParaRPr lang="en-US" dirty="0" smtClean="0"/>
          </a:p>
          <a:p>
            <a:pPr lvl="2"/>
            <a:r>
              <a:rPr lang="en-US" dirty="0" smtClean="0"/>
              <a:t>RAM ≈ 1s of </a:t>
            </a:r>
            <a:r>
              <a:rPr lang="en-US" dirty="0" err="1" smtClean="0"/>
              <a:t>KiB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235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†</a:t>
            </a:r>
            <a:r>
              <a:rPr lang="en-US" dirty="0" smtClean="0"/>
              <a:t> Not yet implemented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9" y="6063343"/>
            <a:ext cx="316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Li, Mitchell, and </a:t>
            </a:r>
            <a:r>
              <a:rPr lang="en-US" dirty="0" err="1" smtClean="0"/>
              <a:t>Winsborough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2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Staged Computation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981200"/>
            <a:ext cx="7391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28800" y="2438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A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24384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897089" y="389708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" y="404948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07129" y="5769427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71700" y="3712029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98814" y="513805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20343" y="5236028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16729" y="4822371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38900" y="5595256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85657" y="4016829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38900" y="3864429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93029" y="5595256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67600" y="486591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2" idx="4"/>
            <a:endCxn id="11" idx="0"/>
          </p:cNvCxnSpPr>
          <p:nvPr/>
        </p:nvCxnSpPr>
        <p:spPr>
          <a:xfrm>
            <a:off x="2324100" y="4016829"/>
            <a:ext cx="435429" cy="175259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5"/>
            <a:endCxn id="14" idx="1"/>
          </p:cNvCxnSpPr>
          <p:nvPr/>
        </p:nvCxnSpPr>
        <p:spPr>
          <a:xfrm>
            <a:off x="4157252" y="4157248"/>
            <a:ext cx="807728" cy="11234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3" idx="1"/>
          </p:cNvCxnSpPr>
          <p:nvPr/>
        </p:nvCxnSpPr>
        <p:spPr>
          <a:xfrm>
            <a:off x="945963" y="4309648"/>
            <a:ext cx="497488" cy="8730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6"/>
            <a:endCxn id="9" idx="2"/>
          </p:cNvCxnSpPr>
          <p:nvPr/>
        </p:nvCxnSpPr>
        <p:spPr>
          <a:xfrm>
            <a:off x="2476500" y="3864429"/>
            <a:ext cx="1420589" cy="1850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0" idx="6"/>
          </p:cNvCxnSpPr>
          <p:nvPr/>
        </p:nvCxnSpPr>
        <p:spPr>
          <a:xfrm flipH="1">
            <a:off x="990600" y="3864429"/>
            <a:ext cx="1181100" cy="3374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2" idx="0"/>
          </p:cNvCxnSpPr>
          <p:nvPr/>
        </p:nvCxnSpPr>
        <p:spPr>
          <a:xfrm>
            <a:off x="2324100" y="3048000"/>
            <a:ext cx="0" cy="6640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2"/>
            <a:endCxn id="17" idx="6"/>
          </p:cNvCxnSpPr>
          <p:nvPr/>
        </p:nvCxnSpPr>
        <p:spPr>
          <a:xfrm flipH="1">
            <a:off x="5290457" y="4016829"/>
            <a:ext cx="1148443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3"/>
            <a:endCxn id="19" idx="7"/>
          </p:cNvCxnSpPr>
          <p:nvPr/>
        </p:nvCxnSpPr>
        <p:spPr>
          <a:xfrm flipH="1">
            <a:off x="4353192" y="4276992"/>
            <a:ext cx="677102" cy="13629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3"/>
            <a:endCxn id="15" idx="7"/>
          </p:cNvCxnSpPr>
          <p:nvPr/>
        </p:nvCxnSpPr>
        <p:spPr>
          <a:xfrm flipH="1">
            <a:off x="3476892" y="4276992"/>
            <a:ext cx="1553402" cy="590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3"/>
            <a:endCxn id="16" idx="7"/>
          </p:cNvCxnSpPr>
          <p:nvPr/>
        </p:nvCxnSpPr>
        <p:spPr>
          <a:xfrm flipH="1">
            <a:off x="6699063" y="5126077"/>
            <a:ext cx="813174" cy="5138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5"/>
            <a:endCxn id="20" idx="1"/>
          </p:cNvCxnSpPr>
          <p:nvPr/>
        </p:nvCxnSpPr>
        <p:spPr>
          <a:xfrm>
            <a:off x="6699063" y="4124592"/>
            <a:ext cx="813174" cy="78595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2"/>
            <a:endCxn id="18" idx="0"/>
          </p:cNvCxnSpPr>
          <p:nvPr/>
        </p:nvCxnSpPr>
        <p:spPr>
          <a:xfrm flipH="1">
            <a:off x="6591300" y="3048000"/>
            <a:ext cx="152400" cy="81642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9" idx="6"/>
            <a:endCxn id="14" idx="3"/>
          </p:cNvCxnSpPr>
          <p:nvPr/>
        </p:nvCxnSpPr>
        <p:spPr>
          <a:xfrm flipV="1">
            <a:off x="4397829" y="5496191"/>
            <a:ext cx="567151" cy="2514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5" idx="3"/>
            <a:endCxn id="11" idx="7"/>
          </p:cNvCxnSpPr>
          <p:nvPr/>
        </p:nvCxnSpPr>
        <p:spPr>
          <a:xfrm flipH="1">
            <a:off x="2867292" y="5082534"/>
            <a:ext cx="394074" cy="73153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7" idx="4"/>
            <a:endCxn id="14" idx="0"/>
          </p:cNvCxnSpPr>
          <p:nvPr/>
        </p:nvCxnSpPr>
        <p:spPr>
          <a:xfrm flipH="1">
            <a:off x="5072743" y="4321629"/>
            <a:ext cx="65314" cy="9143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6"/>
            <a:endCxn id="17" idx="2"/>
          </p:cNvCxnSpPr>
          <p:nvPr/>
        </p:nvCxnSpPr>
        <p:spPr>
          <a:xfrm>
            <a:off x="4201889" y="4049485"/>
            <a:ext cx="783768" cy="11974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" idx="0"/>
          </p:cNvCxnSpPr>
          <p:nvPr/>
        </p:nvCxnSpPr>
        <p:spPr>
          <a:xfrm flipV="1">
            <a:off x="2324100" y="19812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" idx="0"/>
          </p:cNvCxnSpPr>
          <p:nvPr/>
        </p:nvCxnSpPr>
        <p:spPr>
          <a:xfrm flipH="1" flipV="1">
            <a:off x="6738257" y="2002971"/>
            <a:ext cx="5443" cy="435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885110" y="16118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681402" y="6245588"/>
            <a:ext cx="202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Exchange messages</a:t>
            </a:r>
            <a:endParaRPr lang="en-US" dirty="0"/>
          </a:p>
        </p:txBody>
      </p:sp>
      <p:cxnSp>
        <p:nvCxnSpPr>
          <p:cNvPr id="102" name="Straight Arrow Connector 101"/>
          <p:cNvCxnSpPr>
            <a:stCxn id="100" idx="0"/>
          </p:cNvCxnSpPr>
          <p:nvPr/>
        </p:nvCxnSpPr>
        <p:spPr>
          <a:xfrm flipV="1">
            <a:off x="4691743" y="5639893"/>
            <a:ext cx="0" cy="605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85797" y="2281535"/>
            <a:ext cx="2296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Exchange/verify certs</a:t>
            </a:r>
          </a:p>
          <a:p>
            <a:pPr algn="ctr"/>
            <a:r>
              <a:rPr lang="en-US" dirty="0" smtClean="0"/>
              <a:t>Authorize access</a:t>
            </a:r>
          </a:p>
          <a:p>
            <a:pPr algn="ctr"/>
            <a:r>
              <a:rPr lang="en-US" dirty="0" smtClean="0"/>
              <a:t>Negotiate session keys</a:t>
            </a:r>
          </a:p>
        </p:txBody>
      </p:sp>
      <p:cxnSp>
        <p:nvCxnSpPr>
          <p:cNvPr id="29" name="Straight Arrow Connector 28"/>
          <p:cNvCxnSpPr>
            <a:stCxn id="3" idx="1"/>
            <a:endCxn id="5" idx="3"/>
          </p:cNvCxnSpPr>
          <p:nvPr/>
        </p:nvCxnSpPr>
        <p:spPr>
          <a:xfrm flipH="1">
            <a:off x="2819400" y="2743200"/>
            <a:ext cx="566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" idx="3"/>
            <a:endCxn id="6" idx="1"/>
          </p:cNvCxnSpPr>
          <p:nvPr/>
        </p:nvCxnSpPr>
        <p:spPr>
          <a:xfrm>
            <a:off x="5682003" y="2743200"/>
            <a:ext cx="566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" y="3456214"/>
            <a:ext cx="8077200" cy="3158706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133600"/>
            <a:ext cx="8077200" cy="1246414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4800" y="213360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" y="3456214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cxnSp>
        <p:nvCxnSpPr>
          <p:cNvPr id="31" name="Straight Connector 30"/>
          <p:cNvCxnSpPr>
            <a:stCxn id="7" idx="3"/>
          </p:cNvCxnSpPr>
          <p:nvPr/>
        </p:nvCxnSpPr>
        <p:spPr>
          <a:xfrm>
            <a:off x="8382000" y="5035567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763000" y="2756807"/>
            <a:ext cx="0" cy="2278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3"/>
          </p:cNvCxnSpPr>
          <p:nvPr/>
        </p:nvCxnSpPr>
        <p:spPr>
          <a:xfrm flipH="1">
            <a:off x="8382000" y="275680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8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Scalaness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600200"/>
            <a:ext cx="1676400" cy="1524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2209800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1752600"/>
            <a:ext cx="509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Scalaness</a:t>
            </a:r>
            <a:r>
              <a:rPr lang="en-US" dirty="0" smtClean="0"/>
              <a:t>: A dialect of </a:t>
            </a:r>
            <a:r>
              <a:rPr lang="en-US" dirty="0" err="1" smtClean="0"/>
              <a:t>Scala</a:t>
            </a:r>
            <a:r>
              <a:rPr lang="en-US" dirty="0" smtClean="0"/>
              <a:t> for staged programming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2329934"/>
            <a:ext cx="552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Minimal </a:t>
            </a:r>
            <a:r>
              <a:rPr lang="en-US" dirty="0" err="1" smtClean="0"/>
              <a:t>nesC</a:t>
            </a:r>
            <a:r>
              <a:rPr lang="en-US" dirty="0" smtClean="0"/>
              <a:t>: A dialect of </a:t>
            </a:r>
            <a:r>
              <a:rPr lang="en-US" dirty="0" err="1" smtClean="0"/>
              <a:t>nesC</a:t>
            </a:r>
            <a:r>
              <a:rPr lang="en-US" dirty="0" smtClean="0"/>
              <a:t> with a formal foundation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743200" y="193726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  <a:endCxn id="4" idx="3"/>
          </p:cNvCxnSpPr>
          <p:nvPr/>
        </p:nvCxnSpPr>
        <p:spPr>
          <a:xfrm flipH="1">
            <a:off x="2514600" y="2514600"/>
            <a:ext cx="5334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6800" y="3291611"/>
            <a:ext cx="6692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Scalaness</a:t>
            </a:r>
            <a:r>
              <a:rPr lang="en-US" sz="2000" dirty="0" smtClean="0"/>
              <a:t> manipulates and specializes Minimal </a:t>
            </a:r>
            <a:r>
              <a:rPr lang="en-US" sz="2000" dirty="0" err="1" smtClean="0"/>
              <a:t>nesC</a:t>
            </a:r>
            <a:r>
              <a:rPr lang="en-US" sz="2000" dirty="0" smtClean="0"/>
              <a:t> inclusions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381001" y="4779890"/>
            <a:ext cx="1115122" cy="1143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-ness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66620" y="4759911"/>
            <a:ext cx="1066799" cy="12071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Modified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3200401" y="4899102"/>
            <a:ext cx="1060704" cy="914400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09804" y="426348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nesC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1" y="426348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ncc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Hexagon 17"/>
          <p:cNvSpPr/>
          <p:nvPr/>
        </p:nvSpPr>
        <p:spPr>
          <a:xfrm>
            <a:off x="7603190" y="4263483"/>
            <a:ext cx="1060704" cy="914400"/>
          </a:xfrm>
          <a:prstGeom prst="hexag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WSN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6"/>
            <a:endCxn id="14" idx="1"/>
          </p:cNvCxnSpPr>
          <p:nvPr/>
        </p:nvCxnSpPr>
        <p:spPr>
          <a:xfrm>
            <a:off x="1496123" y="5351390"/>
            <a:ext cx="270497" cy="12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5" idx="3"/>
          </p:cNvCxnSpPr>
          <p:nvPr/>
        </p:nvCxnSpPr>
        <p:spPr>
          <a:xfrm flipV="1">
            <a:off x="2833419" y="5356302"/>
            <a:ext cx="366982" cy="7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17" idx="1"/>
          </p:cNvCxnSpPr>
          <p:nvPr/>
        </p:nvCxnSpPr>
        <p:spPr>
          <a:xfrm>
            <a:off x="5624204" y="4720683"/>
            <a:ext cx="54799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3"/>
          </p:cNvCxnSpPr>
          <p:nvPr/>
        </p:nvCxnSpPr>
        <p:spPr>
          <a:xfrm>
            <a:off x="7086601" y="4720683"/>
            <a:ext cx="516589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5"/>
            <a:endCxn id="16" idx="2"/>
          </p:cNvCxnSpPr>
          <p:nvPr/>
        </p:nvCxnSpPr>
        <p:spPr>
          <a:xfrm flipV="1">
            <a:off x="4032505" y="4720683"/>
            <a:ext cx="677299" cy="1784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1"/>
          </p:cNvCxnSpPr>
          <p:nvPr/>
        </p:nvCxnSpPr>
        <p:spPr>
          <a:xfrm>
            <a:off x="4032505" y="5813502"/>
            <a:ext cx="677299" cy="146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97119" y="5927802"/>
            <a:ext cx="26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with base station user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90982" y="4292423"/>
            <a:ext cx="9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72201" y="5257800"/>
            <a:ext cx="9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2" y="4038600"/>
            <a:ext cx="2712108" cy="251460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4038600"/>
            <a:ext cx="4329367" cy="251460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10024" y="4038600"/>
            <a:ext cx="1440433" cy="25146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Scalaness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5543" y="1741714"/>
            <a:ext cx="74911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](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error_t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radio(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message_t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*);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export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error_t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send(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UInt8 data[])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topology.size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256) UInt8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UInt16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resultModule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radioModule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validate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resultModule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4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417</Words>
  <Application>Microsoft Office PowerPoint</Application>
  <PresentationFormat>On-screen Show (4:3)</PresentationFormat>
  <Paragraphs>120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Implementation of Type Safe Staged Programming for Embedded Systems</vt:lpstr>
      <vt:lpstr>Introduction</vt:lpstr>
      <vt:lpstr>Roadmap</vt:lpstr>
      <vt:lpstr>Current State of the Art</vt:lpstr>
      <vt:lpstr>Trust Management in WSNs</vt:lpstr>
      <vt:lpstr>SprocketRT</vt:lpstr>
      <vt:lpstr>With Staged Computation</vt:lpstr>
      <vt:lpstr>Scalaness</vt:lpstr>
      <vt:lpstr>Scalaness Example</vt:lpstr>
      <vt:lpstr>Scalaness Compiler Phases</vt:lpstr>
      <vt:lpstr>Empirical Results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52</cp:revision>
  <dcterms:created xsi:type="dcterms:W3CDTF">2011-03-26T12:34:24Z</dcterms:created>
  <dcterms:modified xsi:type="dcterms:W3CDTF">2011-04-08T14:48:55Z</dcterms:modified>
</cp:coreProperties>
</file>