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59" r:id="rId9"/>
    <p:sldId id="260" r:id="rId10"/>
    <p:sldId id="273" r:id="rId11"/>
    <p:sldId id="274" r:id="rId12"/>
    <p:sldId id="261" r:id="rId13"/>
    <p:sldId id="265" r:id="rId14"/>
    <p:sldId id="262" r:id="rId15"/>
    <p:sldId id="263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2013-04-10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chapin/sprocket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dirty="0" smtClean="0"/>
              <a:t>Trust Management in Wireless Sensor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Peter Chapin</a:t>
            </a:r>
          </a:p>
          <a:p>
            <a:r>
              <a:rPr lang="en-US" dirty="0" smtClean="0"/>
              <a:t>Christian </a:t>
            </a:r>
            <a:r>
              <a:rPr lang="en-US" dirty="0" err="1" smtClean="0"/>
              <a:t>Skalka</a:t>
            </a:r>
            <a:endParaRPr lang="en-US" dirty="0" smtClean="0"/>
          </a:p>
          <a:p>
            <a:r>
              <a:rPr lang="en-US" dirty="0" smtClean="0"/>
              <a:t>April 3, 2013</a:t>
            </a:r>
          </a:p>
        </p:txBody>
      </p:sp>
      <p:pic>
        <p:nvPicPr>
          <p:cNvPr id="4" name="Picture 2" descr="C:\Users\Peter\src\Sprocket\doc\presentations\tower201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93806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197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Example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13915" y="1680754"/>
            <a:ext cx="4871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nterface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duty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setLEDs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(uint8_t mask);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3200400"/>
            <a:ext cx="43204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ClientC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uses interface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implementation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post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LEDControl.setLEDs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(42)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49838" y="3200399"/>
            <a:ext cx="432041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provides remote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interface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requires “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UVM.admin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implementation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duty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LEDControl.setLEDs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(uint8_t mask)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296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Example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81200" y="2057399"/>
            <a:ext cx="54232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onfiguration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AppC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mplementation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components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ClientC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RemoteSelectorC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enable “*” for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ClientC.LEDControl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RemoteSelectorC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0211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Architecture: Credential Exchange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21154" y="1905000"/>
            <a:ext cx="12954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Certificate</a:t>
            </a:r>
          </a:p>
          <a:p>
            <a:pPr algn="ctr"/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21154" y="3886200"/>
            <a:ext cx="1295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Certificate</a:t>
            </a:r>
          </a:p>
          <a:p>
            <a:pPr algn="ctr"/>
            <a:r>
              <a:rPr lang="en-US" dirty="0" smtClean="0"/>
              <a:t>Storage</a:t>
            </a:r>
          </a:p>
          <a:p>
            <a:pPr algn="ctr"/>
            <a:r>
              <a:rPr lang="en-US" dirty="0" smtClean="0"/>
              <a:t>(ROM)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8200" y="1866900"/>
            <a:ext cx="13716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Certificate</a:t>
            </a:r>
          </a:p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0400" y="1866900"/>
            <a:ext cx="13716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 Storage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67400" y="3810000"/>
            <a:ext cx="13716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Credential</a:t>
            </a:r>
          </a:p>
          <a:p>
            <a:pPr algn="ctr"/>
            <a:r>
              <a:rPr lang="en-US" dirty="0" smtClean="0"/>
              <a:t>Storage</a:t>
            </a:r>
          </a:p>
          <a:p>
            <a:pPr algn="ctr"/>
            <a:r>
              <a:rPr lang="en-US" dirty="0" smtClean="0"/>
              <a:t>(+ Model)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962400" y="1600200"/>
            <a:ext cx="0" cy="48006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7400" y="5877580"/>
            <a:ext cx="1022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Client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892978" y="5877580"/>
            <a:ext cx="1117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Server</a:t>
            </a:r>
            <a:endParaRPr lang="en-US" sz="2800" dirty="0"/>
          </a:p>
        </p:txBody>
      </p:sp>
      <p:cxnSp>
        <p:nvCxnSpPr>
          <p:cNvPr id="13" name="Straight Arrow Connector 12"/>
          <p:cNvCxnSpPr>
            <a:stCxn id="4" idx="0"/>
            <a:endCxn id="3" idx="2"/>
          </p:cNvCxnSpPr>
          <p:nvPr/>
        </p:nvCxnSpPr>
        <p:spPr>
          <a:xfrm flipV="1">
            <a:off x="2568854" y="2819400"/>
            <a:ext cx="0" cy="1066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3"/>
            <a:endCxn id="5" idx="1"/>
          </p:cNvCxnSpPr>
          <p:nvPr/>
        </p:nvCxnSpPr>
        <p:spPr>
          <a:xfrm>
            <a:off x="3216554" y="2362200"/>
            <a:ext cx="143164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6" idx="1"/>
          </p:cNvCxnSpPr>
          <p:nvPr/>
        </p:nvCxnSpPr>
        <p:spPr>
          <a:xfrm>
            <a:off x="6019800" y="2362200"/>
            <a:ext cx="990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7" idx="0"/>
          </p:cNvCxnSpPr>
          <p:nvPr/>
        </p:nvCxnSpPr>
        <p:spPr>
          <a:xfrm>
            <a:off x="5334000" y="2857500"/>
            <a:ext cx="1219200" cy="952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7" idx="0"/>
          </p:cNvCxnSpPr>
          <p:nvPr/>
        </p:nvCxnSpPr>
        <p:spPr>
          <a:xfrm flipH="1">
            <a:off x="6553200" y="2857500"/>
            <a:ext cx="1143000" cy="9525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800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Architecture: Message Exchange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21154" y="1905000"/>
            <a:ext cx="12954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Generated</a:t>
            </a:r>
          </a:p>
          <a:p>
            <a:pPr algn="ctr"/>
            <a:r>
              <a:rPr lang="en-US" dirty="0" smtClean="0"/>
              <a:t>Stub</a:t>
            </a:r>
          </a:p>
        </p:txBody>
      </p:sp>
      <p:sp>
        <p:nvSpPr>
          <p:cNvPr id="4" name="Rectangle 3"/>
          <p:cNvSpPr/>
          <p:nvPr/>
        </p:nvSpPr>
        <p:spPr>
          <a:xfrm>
            <a:off x="1921154" y="3848100"/>
            <a:ext cx="1295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 Key Cache</a:t>
            </a:r>
          </a:p>
        </p:txBody>
      </p:sp>
      <p:sp>
        <p:nvSpPr>
          <p:cNvPr id="5" name="Rectangle 4"/>
          <p:cNvSpPr/>
          <p:nvPr/>
        </p:nvSpPr>
        <p:spPr>
          <a:xfrm>
            <a:off x="4648200" y="1866900"/>
            <a:ext cx="13716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Generated</a:t>
            </a:r>
          </a:p>
          <a:p>
            <a:pPr algn="ctr"/>
            <a:r>
              <a:rPr lang="en-US" dirty="0" smtClean="0"/>
              <a:t>Skeleton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8200" y="3810000"/>
            <a:ext cx="13716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 Key Cache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10400" y="3810000"/>
            <a:ext cx="13716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Credential</a:t>
            </a:r>
          </a:p>
          <a:p>
            <a:pPr algn="ctr"/>
            <a:r>
              <a:rPr lang="en-US" dirty="0" smtClean="0"/>
              <a:t>Storage</a:t>
            </a:r>
          </a:p>
          <a:p>
            <a:pPr algn="ctr"/>
            <a:r>
              <a:rPr lang="en-US" dirty="0" smtClean="0"/>
              <a:t>(+ Model)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962400" y="1600200"/>
            <a:ext cx="0" cy="48006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7400" y="5877580"/>
            <a:ext cx="1022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Client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892978" y="5877580"/>
            <a:ext cx="1117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Server</a:t>
            </a:r>
            <a:endParaRPr lang="en-US" sz="2800" dirty="0"/>
          </a:p>
        </p:txBody>
      </p:sp>
      <p:cxnSp>
        <p:nvCxnSpPr>
          <p:cNvPr id="13" name="Straight Arrow Connector 12"/>
          <p:cNvCxnSpPr>
            <a:stCxn id="4" idx="0"/>
            <a:endCxn id="3" idx="2"/>
          </p:cNvCxnSpPr>
          <p:nvPr/>
        </p:nvCxnSpPr>
        <p:spPr>
          <a:xfrm flipV="1">
            <a:off x="2568854" y="2819400"/>
            <a:ext cx="0" cy="10287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3"/>
            <a:endCxn id="5" idx="1"/>
          </p:cNvCxnSpPr>
          <p:nvPr/>
        </p:nvCxnSpPr>
        <p:spPr>
          <a:xfrm>
            <a:off x="3216554" y="2362200"/>
            <a:ext cx="143164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5334000" y="2857500"/>
            <a:ext cx="0" cy="9525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7" idx="1"/>
          </p:cNvCxnSpPr>
          <p:nvPr/>
        </p:nvCxnSpPr>
        <p:spPr>
          <a:xfrm>
            <a:off x="6019800" y="4305300"/>
            <a:ext cx="99060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6" idx="1"/>
          </p:cNvCxnSpPr>
          <p:nvPr/>
        </p:nvCxnSpPr>
        <p:spPr>
          <a:xfrm>
            <a:off x="3216554" y="4305300"/>
            <a:ext cx="143164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3" idx="0"/>
          </p:cNvCxnSpPr>
          <p:nvPr/>
        </p:nvCxnSpPr>
        <p:spPr>
          <a:xfrm>
            <a:off x="2568854" y="1371600"/>
            <a:ext cx="0" cy="533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</p:cNvCxnSpPr>
          <p:nvPr/>
        </p:nvCxnSpPr>
        <p:spPr>
          <a:xfrm flipV="1">
            <a:off x="5334000" y="1295400"/>
            <a:ext cx="0" cy="5715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068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Requirements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708098"/>
              </p:ext>
            </p:extLst>
          </p:nvPr>
        </p:nvGraphicFramePr>
        <p:xfrm>
          <a:off x="990600" y="1447800"/>
          <a:ext cx="7010400" cy="320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377317"/>
                <a:gridCol w="1137283"/>
                <a:gridCol w="1447800"/>
                <a:gridCol w="1219200"/>
              </a:tblGrid>
              <a:tr h="570537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 (bytes)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(bytes)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</a:tr>
              <a:tr h="415868">
                <a:tc>
                  <a:txBody>
                    <a:bodyPr/>
                    <a:lstStyle/>
                    <a:p>
                      <a:r>
                        <a:rPr lang="en-US" dirty="0" smtClean="0"/>
                        <a:t>Certificates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166</a:t>
                      </a:r>
                      <a:r>
                        <a:rPr lang="en-US" baseline="0" dirty="0" smtClean="0"/>
                        <a:t> (max)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</a:t>
                      </a:r>
                      <a:endParaRPr lang="en-US" dirty="0"/>
                    </a:p>
                  </a:txBody>
                  <a:tcPr/>
                </a:tc>
              </a:tr>
              <a:tr h="431043">
                <a:tc>
                  <a:txBody>
                    <a:bodyPr/>
                    <a:lstStyle/>
                    <a:p>
                      <a:r>
                        <a:rPr lang="en-US" dirty="0" smtClean="0"/>
                        <a:t>Public Keys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</a:tr>
              <a:tr h="446219">
                <a:tc>
                  <a:txBody>
                    <a:bodyPr/>
                    <a:lstStyle/>
                    <a:p>
                      <a:r>
                        <a:rPr lang="en-US" dirty="0" smtClean="0"/>
                        <a:t>Credentials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</a:tr>
              <a:tr h="422332">
                <a:tc>
                  <a:txBody>
                    <a:bodyPr/>
                    <a:lstStyle/>
                    <a:p>
                      <a:r>
                        <a:rPr lang="en-US" dirty="0" smtClean="0"/>
                        <a:t>Model Tuples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</a:p>
                  </a:txBody>
                  <a:tcPr/>
                </a:tc>
              </a:tr>
              <a:tr h="457201">
                <a:tc>
                  <a:txBody>
                    <a:bodyPr/>
                    <a:lstStyle/>
                    <a:p>
                      <a:r>
                        <a:rPr lang="en-US" dirty="0" smtClean="0"/>
                        <a:t>Session Keys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</a:p>
                  </a:txBody>
                  <a:tcPr/>
                </a:tc>
              </a:tr>
              <a:tr h="457201">
                <a:tc>
                  <a:txBody>
                    <a:bodyPr/>
                    <a:lstStyle/>
                    <a:p>
                      <a:r>
                        <a:rPr lang="en-US" dirty="0" smtClean="0"/>
                        <a:t>Runtime</a:t>
                      </a:r>
                      <a:r>
                        <a:rPr lang="en-US" baseline="0" dirty="0" smtClean="0"/>
                        <a:t>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~25 KiB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r>
                        <a:rPr lang="en-US" baseline="0" dirty="0" smtClean="0"/>
                        <a:t>25 KiB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4887686"/>
            <a:ext cx="7143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Packet buffers currently 46 bytes; certificates are sent in fragments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4375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Time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77949"/>
              </p:ext>
            </p:extLst>
          </p:nvPr>
        </p:nvGraphicFramePr>
        <p:xfrm>
          <a:off x="1502229" y="1447800"/>
          <a:ext cx="6096000" cy="3428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  <a:gridCol w="2819400"/>
              </a:tblGrid>
              <a:tr h="583474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Rate</a:t>
                      </a:r>
                      <a:endParaRPr lang="en-US" dirty="0"/>
                    </a:p>
                  </a:txBody>
                  <a:tcPr/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dirty="0" smtClean="0"/>
                        <a:t>Baseline</a:t>
                      </a:r>
                      <a:r>
                        <a:rPr lang="en-US" baseline="0" dirty="0" smtClean="0"/>
                        <a:t> Messages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 messages/s</a:t>
                      </a:r>
                      <a:endParaRPr lang="en-US" dirty="0"/>
                    </a:p>
                  </a:txBody>
                  <a:tcPr/>
                </a:tc>
              </a:tr>
              <a:tr h="477520">
                <a:tc>
                  <a:txBody>
                    <a:bodyPr/>
                    <a:lstStyle/>
                    <a:p>
                      <a:r>
                        <a:rPr lang="en-US" dirty="0" smtClean="0"/>
                        <a:t>RPC (no security)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119 messages/s</a:t>
                      </a:r>
                      <a:endParaRPr lang="en-US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RPC (with MAC computation)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 messages/s</a:t>
                      </a:r>
                      <a:endParaRPr lang="en-US" dirty="0"/>
                    </a:p>
                  </a:txBody>
                  <a:tcPr/>
                </a:tc>
              </a:tr>
              <a:tr h="421640">
                <a:tc>
                  <a:txBody>
                    <a:bodyPr/>
                    <a:lstStyle/>
                    <a:p>
                      <a:r>
                        <a:rPr lang="en-US" dirty="0" smtClean="0"/>
                        <a:t>Certificate</a:t>
                      </a:r>
                      <a:r>
                        <a:rPr lang="en-US" baseline="0" dirty="0" smtClean="0"/>
                        <a:t> Verification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~90 seconds</a:t>
                      </a:r>
                      <a:r>
                        <a:rPr lang="en-US" baseline="0" dirty="0" smtClean="0"/>
                        <a:t> each</a:t>
                      </a:r>
                      <a:endParaRPr lang="en-US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D-H Key Exchange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~60 seconds each</a:t>
                      </a:r>
                      <a:endParaRPr lang="en-US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r>
                        <a:rPr lang="en-US" baseline="0" dirty="0" smtClean="0"/>
                        <a:t> 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370 </a:t>
                      </a:r>
                      <a:r>
                        <a:rPr lang="el-GR" dirty="0" smtClean="0"/>
                        <a:t>μ</a:t>
                      </a:r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02229" y="5057222"/>
            <a:ext cx="6349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Mote Hardware: MSP430F1611 (10 KiB RAM, 48 KiB ROM, 8 MHz)</a:t>
            </a:r>
          </a:p>
          <a:p>
            <a:r>
              <a:rPr lang="en-US" dirty="0" smtClean="0"/>
              <a:t>Operating system: </a:t>
            </a:r>
            <a:r>
              <a:rPr lang="en-US" dirty="0" err="1" smtClean="0"/>
              <a:t>TinyOS</a:t>
            </a:r>
            <a:r>
              <a:rPr lang="en-US" dirty="0" smtClean="0"/>
              <a:t> v2.1.2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63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076994"/>
            <a:ext cx="81533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Trust management in WSNs </a:t>
            </a:r>
            <a:r>
              <a:rPr lang="en-US" sz="2800" i="1" dirty="0" smtClean="0"/>
              <a:t>is</a:t>
            </a:r>
            <a:r>
              <a:rPr lang="en-US" sz="2800" dirty="0" smtClean="0"/>
              <a:t> feasible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i="1" dirty="0" smtClean="0"/>
              <a:t>Most</a:t>
            </a:r>
            <a:r>
              <a:rPr lang="en-US" sz="2800" dirty="0" smtClean="0"/>
              <a:t> security processing done in background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Only (hardware assisted) MAC computation on messages.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High initial latency; minimal runtime overhead.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ECC cryptography is feasible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Memory overhead significant, but manageable</a:t>
            </a:r>
          </a:p>
        </p:txBody>
      </p:sp>
    </p:spTree>
    <p:extLst>
      <p:ext uri="{BB962C8B-B14F-4D97-AF65-F5344CB8AC3E}">
        <p14:creationId xmlns:p14="http://schemas.microsoft.com/office/powerpoint/2010/main" val="3596684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3625" y="2383971"/>
            <a:ext cx="80902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Enhance implementation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Demonstrate on full-scale application (Snow Cloud?)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Get paper accepted!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773160" y="4572000"/>
            <a:ext cx="563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github.com/pchapin/sprocket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7489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 are we Solving?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26771" y="215537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3778" y="32112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3400" y="202474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10000" y="4114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55371" y="497477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15200" y="319495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00400" y="5334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24600" y="4343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76800" y="32004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4157" y="4746172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43600" y="1921328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24500" y="550545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24800" y="3875314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543800" y="21717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292108" y="1747156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14400" y="32112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85800" y="5448300"/>
            <a:ext cx="533400" cy="3429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658100" y="5448300"/>
            <a:ext cx="571500" cy="3429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1" idx="3"/>
            <a:endCxn id="8" idx="2"/>
          </p:cNvCxnSpPr>
          <p:nvPr/>
        </p:nvCxnSpPr>
        <p:spPr>
          <a:xfrm flipV="1">
            <a:off x="1219200" y="5089072"/>
            <a:ext cx="936171" cy="530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6"/>
            <a:endCxn id="10" idx="2"/>
          </p:cNvCxnSpPr>
          <p:nvPr/>
        </p:nvCxnSpPr>
        <p:spPr>
          <a:xfrm>
            <a:off x="2383971" y="5089072"/>
            <a:ext cx="816429" cy="359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0"/>
            <a:endCxn id="5" idx="4"/>
          </p:cNvCxnSpPr>
          <p:nvPr/>
        </p:nvCxnSpPr>
        <p:spPr>
          <a:xfrm flipV="1">
            <a:off x="2269671" y="3439886"/>
            <a:ext cx="278407" cy="153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1"/>
            <a:endCxn id="20" idx="5"/>
          </p:cNvCxnSpPr>
          <p:nvPr/>
        </p:nvCxnSpPr>
        <p:spPr>
          <a:xfrm flipH="1" flipV="1">
            <a:off x="1109522" y="3406408"/>
            <a:ext cx="1079327" cy="1601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5"/>
            <a:endCxn id="5" idx="1"/>
          </p:cNvCxnSpPr>
          <p:nvPr/>
        </p:nvCxnSpPr>
        <p:spPr>
          <a:xfrm>
            <a:off x="2121893" y="2350493"/>
            <a:ext cx="345363" cy="894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7"/>
            <a:endCxn id="6" idx="3"/>
          </p:cNvCxnSpPr>
          <p:nvPr/>
        </p:nvCxnSpPr>
        <p:spPr>
          <a:xfrm flipV="1">
            <a:off x="2628900" y="2219864"/>
            <a:ext cx="1747978" cy="102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7" idx="3"/>
            <a:endCxn id="10" idx="7"/>
          </p:cNvCxnSpPr>
          <p:nvPr/>
        </p:nvCxnSpPr>
        <p:spPr>
          <a:xfrm flipH="1">
            <a:off x="3395522" y="4309922"/>
            <a:ext cx="447956" cy="1057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6" idx="6"/>
            <a:endCxn id="22" idx="1"/>
          </p:cNvCxnSpPr>
          <p:nvPr/>
        </p:nvCxnSpPr>
        <p:spPr>
          <a:xfrm>
            <a:off x="5753100" y="5619750"/>
            <a:ext cx="1905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6" idx="7"/>
            <a:endCxn id="11" idx="3"/>
          </p:cNvCxnSpPr>
          <p:nvPr/>
        </p:nvCxnSpPr>
        <p:spPr>
          <a:xfrm flipV="1">
            <a:off x="5719622" y="4538522"/>
            <a:ext cx="638456" cy="10004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6" idx="1"/>
            <a:endCxn id="13" idx="5"/>
          </p:cNvCxnSpPr>
          <p:nvPr/>
        </p:nvCxnSpPr>
        <p:spPr>
          <a:xfrm flipH="1" flipV="1">
            <a:off x="4609279" y="4941294"/>
            <a:ext cx="948699" cy="5976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1" idx="7"/>
            <a:endCxn id="17" idx="2"/>
          </p:cNvCxnSpPr>
          <p:nvPr/>
        </p:nvCxnSpPr>
        <p:spPr>
          <a:xfrm flipV="1">
            <a:off x="6519722" y="3989614"/>
            <a:ext cx="1405078" cy="3872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1"/>
            <a:endCxn id="12" idx="5"/>
          </p:cNvCxnSpPr>
          <p:nvPr/>
        </p:nvCxnSpPr>
        <p:spPr>
          <a:xfrm flipH="1" flipV="1">
            <a:off x="5071922" y="3395522"/>
            <a:ext cx="1286156" cy="9813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2" idx="7"/>
            <a:endCxn id="15" idx="3"/>
          </p:cNvCxnSpPr>
          <p:nvPr/>
        </p:nvCxnSpPr>
        <p:spPr>
          <a:xfrm flipV="1">
            <a:off x="5071922" y="2116450"/>
            <a:ext cx="905156" cy="11174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2" idx="1"/>
            <a:endCxn id="19" idx="5"/>
          </p:cNvCxnSpPr>
          <p:nvPr/>
        </p:nvCxnSpPr>
        <p:spPr>
          <a:xfrm flipH="1" flipV="1">
            <a:off x="3487230" y="1942278"/>
            <a:ext cx="1423048" cy="1291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7" idx="0"/>
            <a:endCxn id="18" idx="4"/>
          </p:cNvCxnSpPr>
          <p:nvPr/>
        </p:nvCxnSpPr>
        <p:spPr>
          <a:xfrm flipH="1" flipV="1">
            <a:off x="7658100" y="2400300"/>
            <a:ext cx="381000" cy="14750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28600" y="6477000"/>
            <a:ext cx="8686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1" idx="2"/>
          </p:cNvCxnSpPr>
          <p:nvPr/>
        </p:nvCxnSpPr>
        <p:spPr>
          <a:xfrm>
            <a:off x="952500" y="5791200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2" idx="2"/>
          </p:cNvCxnSpPr>
          <p:nvPr/>
        </p:nvCxnSpPr>
        <p:spPr>
          <a:xfrm>
            <a:off x="7943850" y="5791200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876135" y="6107668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cxnSp>
        <p:nvCxnSpPr>
          <p:cNvPr id="79" name="Straight Connector 78"/>
          <p:cNvCxnSpPr>
            <a:stCxn id="9" idx="0"/>
            <a:endCxn id="18" idx="3"/>
          </p:cNvCxnSpPr>
          <p:nvPr/>
        </p:nvCxnSpPr>
        <p:spPr>
          <a:xfrm flipV="1">
            <a:off x="7429500" y="2366822"/>
            <a:ext cx="147778" cy="8281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9" idx="5"/>
            <a:endCxn id="17" idx="1"/>
          </p:cNvCxnSpPr>
          <p:nvPr/>
        </p:nvCxnSpPr>
        <p:spPr>
          <a:xfrm>
            <a:off x="7510322" y="3390079"/>
            <a:ext cx="447956" cy="5187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" idx="5"/>
            <a:endCxn id="13" idx="1"/>
          </p:cNvCxnSpPr>
          <p:nvPr/>
        </p:nvCxnSpPr>
        <p:spPr>
          <a:xfrm>
            <a:off x="4005122" y="4309922"/>
            <a:ext cx="442513" cy="4697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" idx="5"/>
            <a:endCxn id="12" idx="0"/>
          </p:cNvCxnSpPr>
          <p:nvPr/>
        </p:nvCxnSpPr>
        <p:spPr>
          <a:xfrm>
            <a:off x="4538522" y="2219864"/>
            <a:ext cx="452578" cy="9805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" idx="6"/>
            <a:endCxn id="15" idx="2"/>
          </p:cNvCxnSpPr>
          <p:nvPr/>
        </p:nvCxnSpPr>
        <p:spPr>
          <a:xfrm flipV="1">
            <a:off x="4572000" y="2035628"/>
            <a:ext cx="1371600" cy="1034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4" idx="6"/>
            <a:endCxn id="19" idx="2"/>
          </p:cNvCxnSpPr>
          <p:nvPr/>
        </p:nvCxnSpPr>
        <p:spPr>
          <a:xfrm flipV="1">
            <a:off x="2155371" y="1861456"/>
            <a:ext cx="1136737" cy="4082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7" idx="7"/>
            <a:endCxn id="12" idx="3"/>
          </p:cNvCxnSpPr>
          <p:nvPr/>
        </p:nvCxnSpPr>
        <p:spPr>
          <a:xfrm flipV="1">
            <a:off x="4005122" y="3395522"/>
            <a:ext cx="905156" cy="7527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08882" y="5078968"/>
            <a:ext cx="134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Station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7288126" y="5074307"/>
            <a:ext cx="134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Station</a:t>
            </a:r>
            <a:endParaRPr lang="en-US" dirty="0"/>
          </a:p>
        </p:txBody>
      </p:sp>
      <p:cxnSp>
        <p:nvCxnSpPr>
          <p:cNvPr id="14" name="Straight Connector 13"/>
          <p:cNvCxnSpPr>
            <a:stCxn id="19" idx="6"/>
            <a:endCxn id="6" idx="1"/>
          </p:cNvCxnSpPr>
          <p:nvPr/>
        </p:nvCxnSpPr>
        <p:spPr>
          <a:xfrm>
            <a:off x="3520708" y="1861456"/>
            <a:ext cx="856170" cy="1967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32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Network 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Wireless networks…</a:t>
            </a:r>
          </a:p>
          <a:p>
            <a:pPr lvl="1"/>
            <a:r>
              <a:rPr lang="en-US" dirty="0" smtClean="0"/>
              <a:t>Volatile</a:t>
            </a:r>
          </a:p>
          <a:p>
            <a:pPr lvl="1"/>
            <a:r>
              <a:rPr lang="en-US" dirty="0" smtClean="0"/>
              <a:t>Unreliable</a:t>
            </a:r>
          </a:p>
          <a:p>
            <a:pPr lvl="1"/>
            <a:r>
              <a:rPr lang="en-US" dirty="0" smtClean="0"/>
              <a:t>Have limited power (nodes must sleep)</a:t>
            </a:r>
          </a:p>
          <a:p>
            <a:r>
              <a:rPr lang="en-US" dirty="0" smtClean="0"/>
              <a:t>Synchronous RPC not suitable</a:t>
            </a:r>
          </a:p>
          <a:p>
            <a:pPr lvl="1"/>
            <a:r>
              <a:rPr lang="en-US" dirty="0" smtClean="0"/>
              <a:t>Invoker can’t afford to wait for a reply</a:t>
            </a:r>
          </a:p>
          <a:p>
            <a:pPr lvl="2"/>
            <a:r>
              <a:rPr lang="en-US" dirty="0" smtClean="0"/>
              <a:t>(that might never come)</a:t>
            </a:r>
          </a:p>
          <a:p>
            <a:r>
              <a:rPr lang="en-US" i="1" dirty="0" err="1" smtClean="0"/>
              <a:t>SpartanRPC</a:t>
            </a:r>
            <a:r>
              <a:rPr lang="en-US" dirty="0" smtClean="0"/>
              <a:t> is asynchronous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7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</a:t>
            </a:r>
            <a:r>
              <a:rPr lang="en-US" dirty="0" err="1" smtClean="0"/>
              <a:t>vs</a:t>
            </a:r>
            <a:r>
              <a:rPr lang="en-US" dirty="0" smtClean="0"/>
              <a:t> Duties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nesC supports tasks… asynchronous execution</a:t>
            </a:r>
          </a:p>
          <a:p>
            <a:r>
              <a:rPr lang="en-US" dirty="0" smtClean="0"/>
              <a:t>Tasks have limitations</a:t>
            </a:r>
          </a:p>
          <a:p>
            <a:pPr lvl="1"/>
            <a:r>
              <a:rPr lang="en-US" dirty="0" smtClean="0"/>
              <a:t>Can’t take parameters</a:t>
            </a:r>
          </a:p>
          <a:p>
            <a:pPr lvl="1"/>
            <a:r>
              <a:rPr lang="en-US" dirty="0" smtClean="0"/>
              <a:t>Must be defined in the same module that posts</a:t>
            </a:r>
          </a:p>
          <a:p>
            <a:r>
              <a:rPr lang="en-US" dirty="0" err="1" smtClean="0"/>
              <a:t>SpartanRPC</a:t>
            </a:r>
            <a:r>
              <a:rPr lang="en-US" dirty="0" smtClean="0"/>
              <a:t> extends nesC tasks to </a:t>
            </a:r>
            <a:r>
              <a:rPr lang="en-US" i="1" dirty="0" smtClean="0"/>
              <a:t>duties</a:t>
            </a:r>
          </a:p>
          <a:p>
            <a:pPr lvl="1"/>
            <a:r>
              <a:rPr lang="en-US" dirty="0" smtClean="0"/>
              <a:t>Can take parameters</a:t>
            </a:r>
          </a:p>
          <a:p>
            <a:pPr lvl="1"/>
            <a:r>
              <a:rPr lang="en-US" dirty="0" smtClean="0"/>
              <a:t>Can be posted remotely</a:t>
            </a:r>
          </a:p>
        </p:txBody>
      </p:sp>
    </p:spTree>
    <p:extLst>
      <p:ext uri="{BB962C8B-B14F-4D97-AF65-F5344CB8AC3E}">
        <p14:creationId xmlns:p14="http://schemas.microsoft.com/office/powerpoint/2010/main" val="245128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Duty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13915" y="1680754"/>
            <a:ext cx="4871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nterface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setLEDs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(uint8_t mask);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3200400"/>
            <a:ext cx="43204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ClientC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uses interface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implementation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post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LEDControl.setLEDs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(42)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49838" y="3200399"/>
            <a:ext cx="432041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provides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remote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interface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implementation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LEDControl.setLEDs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(uint8_t mask)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33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nesC Wiring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438400"/>
          </a:xfrm>
        </p:spPr>
        <p:txBody>
          <a:bodyPr/>
          <a:lstStyle/>
          <a:p>
            <a:r>
              <a:rPr lang="en-US" dirty="0" smtClean="0"/>
              <a:t>Component wiring is static</a:t>
            </a:r>
          </a:p>
          <a:p>
            <a:pPr lvl="1"/>
            <a:r>
              <a:rPr lang="en-US" dirty="0" smtClean="0"/>
              <a:t>Program can not change connections at run time</a:t>
            </a:r>
          </a:p>
          <a:p>
            <a:r>
              <a:rPr lang="en-US" dirty="0" err="1" smtClean="0"/>
              <a:t>SpartanRPC</a:t>
            </a:r>
            <a:r>
              <a:rPr lang="en-US" dirty="0" smtClean="0"/>
              <a:t> models inter-node connections as </a:t>
            </a:r>
            <a:r>
              <a:rPr lang="en-US" i="1" dirty="0" smtClean="0"/>
              <a:t>dynamic wires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1676399"/>
            <a:ext cx="52854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onfiguration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AppC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mplementation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components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MainC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LEDControllerC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MainC.LEDControl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LEDControllerC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5957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Wires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47796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RemoteSelectorC</a:t>
            </a:r>
            <a:r>
              <a:rPr lang="en-US" dirty="0" smtClean="0"/>
              <a:t> 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provides</a:t>
            </a:r>
            <a:r>
              <a:rPr lang="en-US" dirty="0" smtClean="0"/>
              <a:t>  the </a:t>
            </a:r>
            <a:r>
              <a:rPr lang="en-US" dirty="0" err="1" smtClean="0"/>
              <a:t>ComponentManager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component_set</a:t>
            </a:r>
            <a:r>
              <a:rPr lang="en-US" dirty="0" smtClean="0"/>
              <a:t> is an array of remote component IDs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00200"/>
            <a:ext cx="74911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onfiguration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AppC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mplementation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components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ClientC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RemoteSelectorC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ClientC.LEDControl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u="sng" dirty="0" err="1" smtClean="0">
                <a:latin typeface="Courier New" pitchFamily="49" charset="0"/>
                <a:cs typeface="Courier New" pitchFamily="49" charset="0"/>
              </a:rPr>
              <a:t>RemoteSelectorC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LEDControl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9994" y="3429000"/>
            <a:ext cx="5147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nterface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ComponentManager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command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component_set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elements( 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401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RT</a:t>
            </a:r>
            <a:r>
              <a:rPr lang="en-US" i="1" baseline="-25000" dirty="0" smtClean="0"/>
              <a:t>0</a:t>
            </a:r>
            <a:r>
              <a:rPr lang="en-US" dirty="0" smtClean="0"/>
              <a:t> Trust Management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52800" y="1905000"/>
            <a:ext cx="262046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i="1" dirty="0" err="1" smtClean="0"/>
              <a:t>A.r</a:t>
            </a:r>
            <a:r>
              <a:rPr lang="en-US" sz="2800" dirty="0" smtClean="0"/>
              <a:t> </a:t>
            </a:r>
            <a:r>
              <a:rPr lang="en-US" sz="2400" dirty="0" smtClean="0"/>
              <a:t>←</a:t>
            </a:r>
            <a:r>
              <a:rPr lang="en-US" sz="2800" dirty="0" smtClean="0"/>
              <a:t> </a:t>
            </a:r>
            <a:r>
              <a:rPr lang="en-US" sz="2800" i="1" dirty="0" smtClean="0"/>
              <a:t>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i="1" dirty="0" err="1" smtClean="0"/>
              <a:t>A.r</a:t>
            </a:r>
            <a:r>
              <a:rPr lang="en-US" sz="2800" dirty="0" smtClean="0"/>
              <a:t> </a:t>
            </a:r>
            <a:r>
              <a:rPr lang="en-US" sz="2400" dirty="0" smtClean="0"/>
              <a:t>←</a:t>
            </a:r>
            <a:r>
              <a:rPr lang="en-US" sz="2800" dirty="0" smtClean="0"/>
              <a:t> </a:t>
            </a:r>
            <a:r>
              <a:rPr lang="en-US" sz="2800" i="1" dirty="0" smtClean="0"/>
              <a:t>B.s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i="1" dirty="0" err="1" smtClean="0"/>
              <a:t>A.r</a:t>
            </a:r>
            <a:r>
              <a:rPr lang="en-US" sz="2800" dirty="0" smtClean="0"/>
              <a:t> </a:t>
            </a:r>
            <a:r>
              <a:rPr lang="en-US" sz="2400" dirty="0" smtClean="0"/>
              <a:t>←</a:t>
            </a:r>
            <a:r>
              <a:rPr lang="en-US" sz="2800" dirty="0" smtClean="0"/>
              <a:t> </a:t>
            </a:r>
            <a:r>
              <a:rPr lang="en-US" sz="2800" i="1" dirty="0" smtClean="0"/>
              <a:t>B.s.t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i="1" dirty="0" err="1" smtClean="0"/>
              <a:t>A.r</a:t>
            </a:r>
            <a:r>
              <a:rPr lang="en-US" sz="2800" dirty="0" smtClean="0"/>
              <a:t> </a:t>
            </a:r>
            <a:r>
              <a:rPr lang="en-US" sz="2400" dirty="0" smtClean="0"/>
              <a:t>←</a:t>
            </a:r>
            <a:r>
              <a:rPr lang="en-US" sz="2800" dirty="0" smtClean="0"/>
              <a:t> </a:t>
            </a:r>
            <a:r>
              <a:rPr lang="en-US" sz="2800" i="1" dirty="0" smtClean="0"/>
              <a:t>B.s</a:t>
            </a:r>
            <a:r>
              <a:rPr lang="en-US" sz="2800" dirty="0" smtClean="0"/>
              <a:t> ∩ </a:t>
            </a:r>
            <a:r>
              <a:rPr lang="en-US" sz="2800" i="1" dirty="0" smtClean="0"/>
              <a:t>C.t</a:t>
            </a:r>
            <a:endParaRPr lang="en-US" sz="2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4789714"/>
            <a:ext cx="40827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WSN.sensor</a:t>
            </a:r>
            <a:r>
              <a:rPr lang="en-US" sz="2400" dirty="0" smtClean="0"/>
              <a:t> ← </a:t>
            </a:r>
            <a:r>
              <a:rPr lang="en-US" sz="2400" dirty="0" err="1" smtClean="0"/>
              <a:t>UVM.student</a:t>
            </a:r>
            <a:endParaRPr lang="en-US" sz="2400" dirty="0" smtClean="0"/>
          </a:p>
          <a:p>
            <a:r>
              <a:rPr lang="en-US" sz="2400" dirty="0" err="1" smtClean="0"/>
              <a:t>WSN.sensor</a:t>
            </a:r>
            <a:r>
              <a:rPr lang="en-US" sz="2400" dirty="0" smtClean="0"/>
              <a:t> ← </a:t>
            </a:r>
            <a:r>
              <a:rPr lang="en-US" sz="2400" dirty="0" err="1" smtClean="0"/>
              <a:t>WSN.admin</a:t>
            </a:r>
            <a:endParaRPr lang="en-US" sz="2400" dirty="0" smtClean="0"/>
          </a:p>
          <a:p>
            <a:r>
              <a:rPr lang="en-US" sz="2400" dirty="0" err="1" smtClean="0"/>
              <a:t>WSN.admin</a:t>
            </a:r>
            <a:r>
              <a:rPr lang="en-US" sz="2400" dirty="0" smtClean="0"/>
              <a:t> ← </a:t>
            </a:r>
            <a:r>
              <a:rPr lang="en-US" sz="2400" dirty="0" err="1" smtClean="0"/>
              <a:t>UVM.depts.staff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38800" y="4778828"/>
            <a:ext cx="2746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UVM.depts</a:t>
            </a:r>
            <a:r>
              <a:rPr lang="en-US" sz="2400" dirty="0" smtClean="0"/>
              <a:t> ← CS</a:t>
            </a:r>
          </a:p>
          <a:p>
            <a:r>
              <a:rPr lang="en-US" sz="2400" dirty="0" err="1" smtClean="0"/>
              <a:t>CS.staff</a:t>
            </a:r>
            <a:r>
              <a:rPr lang="en-US" sz="2400" dirty="0" smtClean="0"/>
              <a:t> ← </a:t>
            </a:r>
            <a:r>
              <a:rPr lang="en-US" sz="2400" dirty="0" err="1" smtClean="0"/>
              <a:t>CS.faculty</a:t>
            </a:r>
            <a:endParaRPr lang="en-US" sz="2400" dirty="0" smtClean="0"/>
          </a:p>
          <a:p>
            <a:r>
              <a:rPr lang="en-US" sz="2400" dirty="0" err="1" smtClean="0"/>
              <a:t>CS.faculty</a:t>
            </a:r>
            <a:r>
              <a:rPr lang="en-US" sz="2400" dirty="0" smtClean="0"/>
              <a:t> ← Jill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4328049"/>
            <a:ext cx="1822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 Policy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4328049"/>
            <a:ext cx="2435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 Certificates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95331" y="6379420"/>
            <a:ext cx="613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Design of a Role Based Trust Management Framework</a:t>
            </a:r>
            <a:r>
              <a:rPr lang="en-US" dirty="0" smtClean="0"/>
              <a:t>, Li  et. </a:t>
            </a:r>
            <a:r>
              <a:rPr lang="en-US" dirty="0"/>
              <a:t>a</a:t>
            </a:r>
            <a:r>
              <a:rPr lang="en-US" dirty="0" smtClean="0"/>
              <a:t>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3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RT</a:t>
            </a:r>
            <a:r>
              <a:rPr lang="en-US" i="1" baseline="-25000" dirty="0" smtClean="0"/>
              <a:t>0</a:t>
            </a:r>
            <a:r>
              <a:rPr lang="en-US" dirty="0" smtClean="0"/>
              <a:t> Authorization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04949" y="1774371"/>
            <a:ext cx="6245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Each </a:t>
            </a:r>
            <a:r>
              <a:rPr lang="en-US" sz="2800" i="1" dirty="0" smtClean="0"/>
              <a:t>RT</a:t>
            </a:r>
            <a:r>
              <a:rPr lang="en-US" sz="2800" i="1" baseline="-25000" dirty="0" smtClean="0"/>
              <a:t>0</a:t>
            </a:r>
            <a:r>
              <a:rPr lang="en-US" sz="2800" dirty="0" smtClean="0"/>
              <a:t> credential is a </a:t>
            </a:r>
            <a:r>
              <a:rPr lang="en-US" sz="2800" dirty="0" err="1" smtClean="0"/>
              <a:t>Datalog</a:t>
            </a:r>
            <a:r>
              <a:rPr lang="en-US" sz="2800" dirty="0" smtClean="0"/>
              <a:t> predicate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057399" y="2912905"/>
            <a:ext cx="4113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WSN.admin</a:t>
            </a:r>
            <a:r>
              <a:rPr lang="en-US" sz="2400" dirty="0" smtClean="0"/>
              <a:t> ← </a:t>
            </a:r>
            <a:r>
              <a:rPr lang="en-US" sz="2400" dirty="0" err="1" smtClean="0"/>
              <a:t>UVM.depts.staff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1508" y="3374570"/>
            <a:ext cx="7732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mem</a:t>
            </a:r>
            <a:r>
              <a:rPr lang="en-US" sz="2400" dirty="0" smtClean="0"/>
              <a:t>(</a:t>
            </a:r>
            <a:r>
              <a:rPr lang="en-US" sz="2400" dirty="0" err="1" smtClean="0"/>
              <a:t>wsn</a:t>
            </a:r>
            <a:r>
              <a:rPr lang="en-US" sz="2400" dirty="0" smtClean="0"/>
              <a:t>, admin, X) :- </a:t>
            </a:r>
            <a:r>
              <a:rPr lang="en-US" sz="2400" dirty="0" err="1" smtClean="0"/>
              <a:t>mem</a:t>
            </a:r>
            <a:r>
              <a:rPr lang="en-US" sz="2400" dirty="0" smtClean="0"/>
              <a:t>(</a:t>
            </a:r>
            <a:r>
              <a:rPr lang="en-US" sz="2400" dirty="0" err="1" smtClean="0"/>
              <a:t>uvm</a:t>
            </a:r>
            <a:r>
              <a:rPr lang="en-US" sz="2400" dirty="0" smtClean="0"/>
              <a:t>, </a:t>
            </a:r>
            <a:r>
              <a:rPr lang="en-US" sz="2400" dirty="0" err="1" smtClean="0"/>
              <a:t>depts</a:t>
            </a:r>
            <a:r>
              <a:rPr lang="en-US" sz="2400" dirty="0" smtClean="0"/>
              <a:t>, Y), </a:t>
            </a:r>
            <a:r>
              <a:rPr lang="en-US" sz="2400" dirty="0" err="1" smtClean="0"/>
              <a:t>mem</a:t>
            </a:r>
            <a:r>
              <a:rPr lang="en-US" sz="2400" dirty="0" smtClean="0"/>
              <a:t>(Y, staff, X).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786669" y="4419599"/>
            <a:ext cx="29022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mem</a:t>
            </a:r>
            <a:r>
              <a:rPr lang="en-US" sz="2400" dirty="0" smtClean="0"/>
              <a:t>(</a:t>
            </a:r>
            <a:r>
              <a:rPr lang="en-US" sz="2400" dirty="0" err="1" smtClean="0"/>
              <a:t>cs</a:t>
            </a:r>
            <a:r>
              <a:rPr lang="en-US" sz="2400" dirty="0" smtClean="0"/>
              <a:t>, faculty, </a:t>
            </a:r>
            <a:r>
              <a:rPr lang="en-US" sz="2400" dirty="0" err="1" smtClean="0"/>
              <a:t>jill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mem</a:t>
            </a:r>
            <a:r>
              <a:rPr lang="en-US" sz="2400" dirty="0" smtClean="0"/>
              <a:t>(</a:t>
            </a:r>
            <a:r>
              <a:rPr lang="en-US" sz="2400" dirty="0" err="1" smtClean="0"/>
              <a:t>cs</a:t>
            </a:r>
            <a:r>
              <a:rPr lang="en-US" sz="2400" dirty="0" smtClean="0"/>
              <a:t>, staff, </a:t>
            </a:r>
            <a:r>
              <a:rPr lang="en-US" sz="2400" dirty="0" err="1" smtClean="0"/>
              <a:t>jill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mem</a:t>
            </a:r>
            <a:r>
              <a:rPr lang="en-US" sz="2400" dirty="0" smtClean="0"/>
              <a:t>(</a:t>
            </a:r>
            <a:r>
              <a:rPr lang="en-US" sz="2400" dirty="0" err="1" smtClean="0"/>
              <a:t>uvm</a:t>
            </a:r>
            <a:r>
              <a:rPr lang="en-US" sz="2400" dirty="0" smtClean="0"/>
              <a:t>, </a:t>
            </a:r>
            <a:r>
              <a:rPr lang="en-US" sz="2400" dirty="0" err="1" smtClean="0"/>
              <a:t>depts</a:t>
            </a:r>
            <a:r>
              <a:rPr lang="en-US" sz="2400" dirty="0" smtClean="0"/>
              <a:t>, </a:t>
            </a:r>
            <a:r>
              <a:rPr lang="en-US" sz="2400" dirty="0" err="1" smtClean="0"/>
              <a:t>cs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mem</a:t>
            </a:r>
            <a:r>
              <a:rPr lang="en-US" sz="2400" dirty="0" smtClean="0"/>
              <a:t>(</a:t>
            </a:r>
            <a:r>
              <a:rPr lang="en-US" sz="2400" dirty="0" err="1" smtClean="0"/>
              <a:t>wsn</a:t>
            </a:r>
            <a:r>
              <a:rPr lang="en-US" sz="2400" dirty="0" smtClean="0"/>
              <a:t>, admin, </a:t>
            </a:r>
            <a:r>
              <a:rPr lang="en-US" sz="2400" dirty="0" err="1" smtClean="0"/>
              <a:t>jill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mem</a:t>
            </a:r>
            <a:r>
              <a:rPr lang="en-US" sz="2400" dirty="0" smtClean="0"/>
              <a:t>(</a:t>
            </a:r>
            <a:r>
              <a:rPr lang="en-US" sz="2400" dirty="0" err="1" smtClean="0"/>
              <a:t>wsn</a:t>
            </a:r>
            <a:r>
              <a:rPr lang="en-US" sz="2400" dirty="0" smtClean="0"/>
              <a:t>, sensor, </a:t>
            </a:r>
            <a:r>
              <a:rPr lang="en-US" sz="2400" dirty="0" err="1" smtClean="0"/>
              <a:t>jill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24427" y="4788930"/>
            <a:ext cx="29838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Semantics is minimum</a:t>
            </a:r>
          </a:p>
          <a:p>
            <a:pPr algn="ctr"/>
            <a:r>
              <a:rPr lang="en-US" sz="2400" dirty="0"/>
              <a:t>m</a:t>
            </a:r>
            <a:r>
              <a:rPr lang="en-US" sz="2400" dirty="0" smtClean="0"/>
              <a:t>odel implied by</a:t>
            </a:r>
          </a:p>
          <a:p>
            <a:pPr algn="ctr"/>
            <a:r>
              <a:rPr lang="en-US" sz="2400" dirty="0" smtClean="0"/>
              <a:t>credentials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3908257" y="5389094"/>
            <a:ext cx="717886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483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589</Words>
  <Application>Microsoft Office PowerPoint</Application>
  <PresentationFormat>On-screen Show (4:3)</PresentationFormat>
  <Paragraphs>189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Trust Management in Wireless Sensor Networks</vt:lpstr>
      <vt:lpstr>What Problem are we Solving?</vt:lpstr>
      <vt:lpstr>Sensor Network RPC</vt:lpstr>
      <vt:lpstr>Tasks vs Duties</vt:lpstr>
      <vt:lpstr>Duty Example</vt:lpstr>
      <vt:lpstr>nesC Wiring</vt:lpstr>
      <vt:lpstr>Dynamic Wires</vt:lpstr>
      <vt:lpstr>RT0 Trust Management</vt:lpstr>
      <vt:lpstr>RT0 Authorization</vt:lpstr>
      <vt:lpstr>Security Example 1</vt:lpstr>
      <vt:lpstr>Security Example 2</vt:lpstr>
      <vt:lpstr>Architecture: Credential Exchange</vt:lpstr>
      <vt:lpstr>Architecture: Message Exchange</vt:lpstr>
      <vt:lpstr>Memory Requirements</vt:lpstr>
      <vt:lpstr>Processing Time</vt:lpstr>
      <vt:lpstr>Conclusions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Trust Management in Wireless Sensor Networks</dc:title>
  <dc:creator>Peter</dc:creator>
  <cp:lastModifiedBy>Peter C. Chapin</cp:lastModifiedBy>
  <cp:revision>39</cp:revision>
  <dcterms:created xsi:type="dcterms:W3CDTF">2006-08-16T00:00:00Z</dcterms:created>
  <dcterms:modified xsi:type="dcterms:W3CDTF">2013-04-10T14:57:06Z</dcterms:modified>
</cp:coreProperties>
</file>