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59" r:id="rId9"/>
    <p:sldId id="260" r:id="rId10"/>
    <p:sldId id="273" r:id="rId11"/>
    <p:sldId id="274" r:id="rId12"/>
    <p:sldId id="261" r:id="rId13"/>
    <p:sldId id="265" r:id="rId14"/>
    <p:sldId id="262" r:id="rId15"/>
    <p:sldId id="263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apin/sprock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Trust Management in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Chapin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April 3, 2013</a:t>
            </a:r>
            <a:endParaRPr lang="en-US" dirty="0" smtClean="0"/>
          </a:p>
        </p:txBody>
      </p:sp>
      <p:pic>
        <p:nvPicPr>
          <p:cNvPr id="4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remote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requires “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UVM.admin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2057399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enable “*” 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21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Credential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154" y="38862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(ROM)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334000" y="2857500"/>
            <a:ext cx="12192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flipH="1">
            <a:off x="6553200" y="2857500"/>
            <a:ext cx="1143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Message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Stub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1154" y="38481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Skeleton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334000" y="2857500"/>
            <a:ext cx="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216554" y="4305300"/>
            <a:ext cx="14316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0"/>
          </p:cNvCxnSpPr>
          <p:nvPr/>
        </p:nvCxnSpPr>
        <p:spPr>
          <a:xfrm>
            <a:off x="2568854" y="13716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V="1">
            <a:off x="5334000" y="1295400"/>
            <a:ext cx="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8098"/>
              </p:ext>
            </p:extLst>
          </p:nvPr>
        </p:nvGraphicFramePr>
        <p:xfrm>
          <a:off x="990600" y="1447800"/>
          <a:ext cx="7010400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7317"/>
                <a:gridCol w="1137283"/>
                <a:gridCol w="1447800"/>
                <a:gridCol w="1219200"/>
              </a:tblGrid>
              <a:tr h="57053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415868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r>
                        <a:rPr lang="en-US" baseline="0" dirty="0" smtClean="0"/>
                        <a:t>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</a:tr>
              <a:tr h="431043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46219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22332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887686"/>
            <a:ext cx="714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Packet buffers currently </a:t>
            </a:r>
            <a:r>
              <a:rPr lang="en-US" sz="2000" dirty="0" smtClean="0"/>
              <a:t>46 bytes; certificates are sent in fragments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37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smtClean="0"/>
              <a:t>Time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7949"/>
              </p:ext>
            </p:extLst>
          </p:nvPr>
        </p:nvGraphicFramePr>
        <p:xfrm>
          <a:off x="1502229" y="1447800"/>
          <a:ext cx="6096000" cy="34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58347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messages/s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US" dirty="0" smtClean="0"/>
                        <a:t>RPC (no security)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 messages/s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RPC (with MAC computation)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 messages/s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</a:t>
                      </a:r>
                      <a:r>
                        <a:rPr lang="en-US" baseline="0" dirty="0" smtClean="0"/>
                        <a:t>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~90 seconds</a:t>
                      </a:r>
                      <a:r>
                        <a:rPr lang="en-US" baseline="0" dirty="0" smtClean="0"/>
                        <a:t> each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D-H Key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~60 seconds each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2229" y="5057222"/>
            <a:ext cx="634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Mote Hardware: MSP430F1611 (10 KiB RAM, 48 KiB ROM, 8 MHz)</a:t>
            </a:r>
          </a:p>
          <a:p>
            <a:r>
              <a:rPr lang="en-US" dirty="0" smtClean="0"/>
              <a:t>Operating system: </a:t>
            </a:r>
            <a:r>
              <a:rPr lang="en-US" dirty="0" err="1" smtClean="0"/>
              <a:t>TinyOS</a:t>
            </a:r>
            <a:r>
              <a:rPr lang="en-US" dirty="0" smtClean="0"/>
              <a:t> v2.1.2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076994"/>
            <a:ext cx="815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Trust management in WSNs </a:t>
            </a:r>
            <a:r>
              <a:rPr lang="en-US" sz="2800" i="1" dirty="0" smtClean="0"/>
              <a:t>is</a:t>
            </a:r>
            <a:r>
              <a:rPr lang="en-US" sz="2800" dirty="0" smtClean="0"/>
              <a:t> </a:t>
            </a:r>
            <a:r>
              <a:rPr lang="en-US" sz="2800" dirty="0" smtClean="0"/>
              <a:t>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Most</a:t>
            </a:r>
            <a:r>
              <a:rPr lang="en-US" sz="2800" dirty="0" smtClean="0"/>
              <a:t> security processing done in background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Only (hardware assisted) MAC computation on messages.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High initial latency; minimal runtime overhead.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ECC cryptography is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Memory overhead significant, but manageable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668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25" y="2383971"/>
            <a:ext cx="80902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Enhance</a:t>
            </a:r>
            <a:r>
              <a:rPr lang="en-US" sz="2800" dirty="0" smtClean="0"/>
              <a:t> </a:t>
            </a:r>
            <a:r>
              <a:rPr lang="en-US" sz="2800" dirty="0" smtClean="0"/>
              <a:t>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Demonstrate on full-scale application (Snow Cloud?)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Get paper accepted!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73160" y="4572000"/>
            <a:ext cx="563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github.com/pchapin/sprocket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48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6771" y="21553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3778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0247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55371" y="4974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194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4157" y="474617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192132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550545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387531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3800" y="21717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2108" y="174715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5448300"/>
            <a:ext cx="533400" cy="342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8100" y="5448300"/>
            <a:ext cx="571500" cy="3429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3"/>
            <a:endCxn id="8" idx="2"/>
          </p:cNvCxnSpPr>
          <p:nvPr/>
        </p:nvCxnSpPr>
        <p:spPr>
          <a:xfrm flipV="1">
            <a:off x="1219200" y="5089072"/>
            <a:ext cx="936171" cy="5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0" idx="2"/>
          </p:cNvCxnSpPr>
          <p:nvPr/>
        </p:nvCxnSpPr>
        <p:spPr>
          <a:xfrm>
            <a:off x="2383971" y="5089072"/>
            <a:ext cx="81642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5" idx="4"/>
          </p:cNvCxnSpPr>
          <p:nvPr/>
        </p:nvCxnSpPr>
        <p:spPr>
          <a:xfrm flipV="1">
            <a:off x="2269671" y="3439886"/>
            <a:ext cx="278407" cy="153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  <a:endCxn id="20" idx="5"/>
          </p:cNvCxnSpPr>
          <p:nvPr/>
        </p:nvCxnSpPr>
        <p:spPr>
          <a:xfrm flipH="1" flipV="1">
            <a:off x="1109522" y="3406408"/>
            <a:ext cx="1079327" cy="160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5" idx="1"/>
          </p:cNvCxnSpPr>
          <p:nvPr/>
        </p:nvCxnSpPr>
        <p:spPr>
          <a:xfrm>
            <a:off x="2121893" y="2350493"/>
            <a:ext cx="345363" cy="8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7"/>
            <a:endCxn id="6" idx="3"/>
          </p:cNvCxnSpPr>
          <p:nvPr/>
        </p:nvCxnSpPr>
        <p:spPr>
          <a:xfrm flipV="1">
            <a:off x="2628900" y="2219864"/>
            <a:ext cx="1747978" cy="102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0" idx="7"/>
          </p:cNvCxnSpPr>
          <p:nvPr/>
        </p:nvCxnSpPr>
        <p:spPr>
          <a:xfrm flipH="1">
            <a:off x="3395522" y="4309922"/>
            <a:ext cx="4479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22" idx="1"/>
          </p:cNvCxnSpPr>
          <p:nvPr/>
        </p:nvCxnSpPr>
        <p:spPr>
          <a:xfrm>
            <a:off x="5753100" y="56197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7"/>
            <a:endCxn id="11" idx="3"/>
          </p:cNvCxnSpPr>
          <p:nvPr/>
        </p:nvCxnSpPr>
        <p:spPr>
          <a:xfrm flipV="1">
            <a:off x="5719622" y="4538522"/>
            <a:ext cx="638456" cy="100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1"/>
            <a:endCxn id="13" idx="5"/>
          </p:cNvCxnSpPr>
          <p:nvPr/>
        </p:nvCxnSpPr>
        <p:spPr>
          <a:xfrm flipH="1" flipV="1">
            <a:off x="4609279" y="4941294"/>
            <a:ext cx="948699" cy="59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7" idx="2"/>
          </p:cNvCxnSpPr>
          <p:nvPr/>
        </p:nvCxnSpPr>
        <p:spPr>
          <a:xfrm flipV="1">
            <a:off x="6519722" y="3989614"/>
            <a:ext cx="1405078" cy="387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  <a:endCxn id="12" idx="5"/>
          </p:cNvCxnSpPr>
          <p:nvPr/>
        </p:nvCxnSpPr>
        <p:spPr>
          <a:xfrm flipH="1" flipV="1">
            <a:off x="5071922" y="3395522"/>
            <a:ext cx="1286156" cy="981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15" idx="3"/>
          </p:cNvCxnSpPr>
          <p:nvPr/>
        </p:nvCxnSpPr>
        <p:spPr>
          <a:xfrm flipV="1">
            <a:off x="5071922" y="2116450"/>
            <a:ext cx="905156" cy="1117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1"/>
            <a:endCxn id="19" idx="5"/>
          </p:cNvCxnSpPr>
          <p:nvPr/>
        </p:nvCxnSpPr>
        <p:spPr>
          <a:xfrm flipH="1" flipV="1">
            <a:off x="3487230" y="1942278"/>
            <a:ext cx="1423048" cy="129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0"/>
            <a:endCxn id="18" idx="4"/>
          </p:cNvCxnSpPr>
          <p:nvPr/>
        </p:nvCxnSpPr>
        <p:spPr>
          <a:xfrm flipH="1" flipV="1">
            <a:off x="7658100" y="2400300"/>
            <a:ext cx="381000" cy="1475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600" y="6477000"/>
            <a:ext cx="868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1" idx="2"/>
          </p:cNvCxnSpPr>
          <p:nvPr/>
        </p:nvCxnSpPr>
        <p:spPr>
          <a:xfrm>
            <a:off x="95250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>
            <a:off x="794385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6135" y="6107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9" name="Straight Connector 78"/>
          <p:cNvCxnSpPr>
            <a:stCxn id="9" idx="0"/>
            <a:endCxn id="18" idx="3"/>
          </p:cNvCxnSpPr>
          <p:nvPr/>
        </p:nvCxnSpPr>
        <p:spPr>
          <a:xfrm flipV="1">
            <a:off x="7429500" y="2366822"/>
            <a:ext cx="147778" cy="828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5"/>
            <a:endCxn id="17" idx="1"/>
          </p:cNvCxnSpPr>
          <p:nvPr/>
        </p:nvCxnSpPr>
        <p:spPr>
          <a:xfrm>
            <a:off x="7510322" y="3390079"/>
            <a:ext cx="447956" cy="5187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5"/>
            <a:endCxn id="13" idx="1"/>
          </p:cNvCxnSpPr>
          <p:nvPr/>
        </p:nvCxnSpPr>
        <p:spPr>
          <a:xfrm>
            <a:off x="4005122" y="4309922"/>
            <a:ext cx="442513" cy="46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5"/>
            <a:endCxn id="12" idx="0"/>
          </p:cNvCxnSpPr>
          <p:nvPr/>
        </p:nvCxnSpPr>
        <p:spPr>
          <a:xfrm>
            <a:off x="4538522" y="2219864"/>
            <a:ext cx="452578" cy="980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  <a:endCxn id="15" idx="2"/>
          </p:cNvCxnSpPr>
          <p:nvPr/>
        </p:nvCxnSpPr>
        <p:spPr>
          <a:xfrm flipV="1">
            <a:off x="4572000" y="2035628"/>
            <a:ext cx="1371600" cy="103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6"/>
            <a:endCxn id="19" idx="2"/>
          </p:cNvCxnSpPr>
          <p:nvPr/>
        </p:nvCxnSpPr>
        <p:spPr>
          <a:xfrm flipV="1">
            <a:off x="2155371" y="1861456"/>
            <a:ext cx="1136737" cy="408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" idx="7"/>
            <a:endCxn id="12" idx="3"/>
          </p:cNvCxnSpPr>
          <p:nvPr/>
        </p:nvCxnSpPr>
        <p:spPr>
          <a:xfrm flipV="1">
            <a:off x="4005122" y="3395522"/>
            <a:ext cx="905156" cy="752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8882" y="5078968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88126" y="507430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4" name="Straight Connector 13"/>
          <p:cNvCxnSpPr>
            <a:stCxn id="19" idx="6"/>
            <a:endCxn id="6" idx="1"/>
          </p:cNvCxnSpPr>
          <p:nvPr/>
        </p:nvCxnSpPr>
        <p:spPr>
          <a:xfrm>
            <a:off x="3520708" y="1861456"/>
            <a:ext cx="856170" cy="196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Network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networks…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Have limited power (nodes must sleep)</a:t>
            </a:r>
          </a:p>
          <a:p>
            <a:r>
              <a:rPr lang="en-US" dirty="0" smtClean="0"/>
              <a:t>Synchronous RPC not suitable</a:t>
            </a:r>
          </a:p>
          <a:p>
            <a:pPr lvl="1"/>
            <a:r>
              <a:rPr lang="en-US" dirty="0" smtClean="0"/>
              <a:t>Invoker can’t afford to wait for a reply</a:t>
            </a:r>
          </a:p>
          <a:p>
            <a:pPr lvl="2"/>
            <a:r>
              <a:rPr lang="en-US" dirty="0" smtClean="0"/>
              <a:t>(that might never come)</a:t>
            </a:r>
          </a:p>
          <a:p>
            <a:r>
              <a:rPr lang="en-US" i="1" dirty="0" err="1" smtClean="0"/>
              <a:t>SpartanRPC</a:t>
            </a:r>
            <a:r>
              <a:rPr lang="en-US" dirty="0" smtClean="0"/>
              <a:t> is asynchronous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dirty="0" err="1" smtClean="0"/>
              <a:t>vs</a:t>
            </a:r>
            <a:r>
              <a:rPr lang="en-US" dirty="0" smtClean="0"/>
              <a:t>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nesC supports tasks… asynchronous execution</a:t>
            </a:r>
          </a:p>
          <a:p>
            <a:r>
              <a:rPr lang="en-US" dirty="0" smtClean="0"/>
              <a:t>Tasks have limitations</a:t>
            </a:r>
          </a:p>
          <a:p>
            <a:pPr lvl="1"/>
            <a:r>
              <a:rPr lang="en-US" dirty="0" smtClean="0"/>
              <a:t>Can’t take parameters</a:t>
            </a:r>
          </a:p>
          <a:p>
            <a:pPr lvl="1"/>
            <a:r>
              <a:rPr lang="en-US" dirty="0" smtClean="0"/>
              <a:t>Must be defined in the same module that posts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extends nesC tasks to </a:t>
            </a:r>
            <a:r>
              <a:rPr lang="en-US" i="1" dirty="0" smtClean="0"/>
              <a:t>duties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be posted remotely</a:t>
            </a:r>
          </a:p>
        </p:txBody>
      </p:sp>
    </p:spTree>
    <p:extLst>
      <p:ext uri="{BB962C8B-B14F-4D97-AF65-F5344CB8AC3E}">
        <p14:creationId xmlns:p14="http://schemas.microsoft.com/office/powerpoint/2010/main" val="2451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nesC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r>
              <a:rPr lang="en-US" dirty="0" smtClean="0"/>
              <a:t>Component wiring is static</a:t>
            </a:r>
          </a:p>
          <a:p>
            <a:pPr lvl="1"/>
            <a:r>
              <a:rPr lang="en-US" dirty="0" smtClean="0"/>
              <a:t>Program can not change connections at run time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models inter-node connections as </a:t>
            </a:r>
            <a:r>
              <a:rPr lang="en-US" i="1" dirty="0" smtClean="0"/>
              <a:t>dynamic wires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676399"/>
            <a:ext cx="5285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95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RemoteSelectorC</a:t>
            </a:r>
            <a:r>
              <a:rPr lang="en-US" dirty="0" smtClean="0"/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provides</a:t>
            </a:r>
            <a:r>
              <a:rPr lang="en-US" dirty="0" smtClean="0"/>
              <a:t>  the </a:t>
            </a:r>
            <a:r>
              <a:rPr lang="en-US" dirty="0" err="1" smtClean="0"/>
              <a:t>ComponentManager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component_set</a:t>
            </a:r>
            <a:r>
              <a:rPr lang="en-US" dirty="0" smtClean="0"/>
              <a:t> is an array of remote component IDs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u="sng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994" y="3429000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elements(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Trust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0"/>
            <a:ext cx="26204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B.s.t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  <a:r>
              <a:rPr lang="en-US" sz="2800" dirty="0" smtClean="0"/>
              <a:t> ∩ </a:t>
            </a:r>
            <a:r>
              <a:rPr lang="en-US" sz="2800" i="1" dirty="0" smtClean="0"/>
              <a:t>C.t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789714"/>
            <a:ext cx="4082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UVM.student</a:t>
            </a:r>
            <a:endParaRPr lang="en-US" sz="2400" dirty="0" smtClean="0"/>
          </a:p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WSN.admin</a:t>
            </a:r>
            <a:endParaRPr lang="en-US" sz="2400" dirty="0" smtClean="0"/>
          </a:p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778828"/>
            <a:ext cx="274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UVM.depts</a:t>
            </a:r>
            <a:r>
              <a:rPr lang="en-US" sz="2400" dirty="0" smtClean="0"/>
              <a:t> ← CS</a:t>
            </a:r>
          </a:p>
          <a:p>
            <a:r>
              <a:rPr lang="en-US" sz="2400" dirty="0" err="1" smtClean="0"/>
              <a:t>CS.staff</a:t>
            </a:r>
            <a:r>
              <a:rPr lang="en-US" sz="2400" dirty="0" smtClean="0"/>
              <a:t> ← </a:t>
            </a:r>
            <a:r>
              <a:rPr lang="en-US" sz="2400" dirty="0" err="1" smtClean="0"/>
              <a:t>CS.faculty</a:t>
            </a:r>
            <a:endParaRPr lang="en-US" sz="2400" dirty="0" smtClean="0"/>
          </a:p>
          <a:p>
            <a:r>
              <a:rPr lang="en-US" sz="2400" dirty="0" err="1" smtClean="0"/>
              <a:t>CS.faculty</a:t>
            </a:r>
            <a:r>
              <a:rPr lang="en-US" sz="2400" dirty="0" smtClean="0"/>
              <a:t> ← Jill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328049"/>
            <a:ext cx="182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Policy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328049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Certificates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5331" y="637942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 of a Role Based Trust Management Framework</a:t>
            </a:r>
            <a:r>
              <a:rPr lang="en-US" dirty="0" smtClean="0"/>
              <a:t>, Li  et. </a:t>
            </a:r>
            <a:r>
              <a:rPr lang="en-US" dirty="0"/>
              <a:t>a</a:t>
            </a:r>
            <a:r>
              <a:rPr lang="en-US" dirty="0" smtClean="0"/>
              <a:t>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Authorization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49" y="1774371"/>
            <a:ext cx="624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</a:t>
            </a:r>
            <a:r>
              <a:rPr lang="en-US" sz="2800" i="1" dirty="0" smtClean="0"/>
              <a:t>RT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credential is a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predicate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912905"/>
            <a:ext cx="4113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508" y="3374570"/>
            <a:ext cx="773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X) :- </a:t>
            </a:r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Y), </a:t>
            </a:r>
            <a:r>
              <a:rPr lang="en-US" sz="2400" dirty="0" err="1" smtClean="0"/>
              <a:t>mem</a:t>
            </a:r>
            <a:r>
              <a:rPr lang="en-US" sz="2400" dirty="0" smtClean="0"/>
              <a:t>(Y, staff, X).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6669" y="4419599"/>
            <a:ext cx="2902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faculty,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staff,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sensor,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4427" y="4788930"/>
            <a:ext cx="2983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Semantics is minimum</a:t>
            </a:r>
          </a:p>
          <a:p>
            <a:pPr algn="ctr"/>
            <a:r>
              <a:rPr lang="en-US" sz="2400" dirty="0"/>
              <a:t>m</a:t>
            </a:r>
            <a:r>
              <a:rPr lang="en-US" sz="2400" dirty="0" smtClean="0"/>
              <a:t>odel implied by</a:t>
            </a:r>
          </a:p>
          <a:p>
            <a:pPr algn="ctr"/>
            <a:r>
              <a:rPr lang="en-US" sz="2400" dirty="0" smtClean="0"/>
              <a:t>credentials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908257" y="5389094"/>
            <a:ext cx="717886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8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589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Trust Management in Wireless Sensor Networks</vt:lpstr>
      <vt:lpstr>What Problem are we Solving?</vt:lpstr>
      <vt:lpstr>Sensor Network RPC</vt:lpstr>
      <vt:lpstr>Tasks vs Duties</vt:lpstr>
      <vt:lpstr>Duty Example</vt:lpstr>
      <vt:lpstr>nesC Wiring</vt:lpstr>
      <vt:lpstr>Dynamic Wires</vt:lpstr>
      <vt:lpstr>RT0 Trust Management</vt:lpstr>
      <vt:lpstr>RT0 Authorization</vt:lpstr>
      <vt:lpstr>Security Example 1</vt:lpstr>
      <vt:lpstr>Security Example 2</vt:lpstr>
      <vt:lpstr>Architecture: Credential Exchange</vt:lpstr>
      <vt:lpstr>Architecture: Message Exchange</vt:lpstr>
      <vt:lpstr>Memory Requirements</vt:lpstr>
      <vt:lpstr>Processing Time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Management in Wireless Sensor Networks</dc:title>
  <dc:creator>Peter</dc:creator>
  <cp:lastModifiedBy>Peter C. Chapin</cp:lastModifiedBy>
  <cp:revision>38</cp:revision>
  <dcterms:created xsi:type="dcterms:W3CDTF">2006-08-16T00:00:00Z</dcterms:created>
  <dcterms:modified xsi:type="dcterms:W3CDTF">2013-04-02T17:57:22Z</dcterms:modified>
</cp:coreProperties>
</file>