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2" r:id="rId7"/>
    <p:sldId id="268" r:id="rId8"/>
    <p:sldId id="274" r:id="rId9"/>
    <p:sldId id="275" r:id="rId10"/>
    <p:sldId id="264" r:id="rId11"/>
    <p:sldId id="272" r:id="rId12"/>
    <p:sldId id="266" r:id="rId13"/>
    <p:sldId id="273" r:id="rId14"/>
    <p:sldId id="267" r:id="rId15"/>
    <p:sldId id="263" r:id="rId16"/>
    <p:sldId id="269" r:id="rId17"/>
    <p:sldId id="271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660"/>
  </p:normalViewPr>
  <p:slideViewPr>
    <p:cSldViewPr>
      <p:cViewPr varScale="1">
        <p:scale>
          <a:sx n="87" d="100"/>
          <a:sy n="87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1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9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D125-4BDC-45A0-9A38-C2039C95CD7A}" type="datetimeFigureOut">
              <a:rPr lang="en-US" smtClean="0"/>
              <a:t>2010-12-07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1CFB-1B54-47BD-89EE-2023B99D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2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kalka@cems.uvm.edu" TargetMode="External"/><Relationship Id="rId2" Type="http://schemas.openxmlformats.org/officeDocument/2006/relationships/hyperlink" Target="mailto:pchapin@cems.uvm.edu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s.uvm.edu/~pchapin/Sprocke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514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SpartanRPC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Secure WSN Middleware for</a:t>
            </a:r>
            <a:br>
              <a:rPr lang="en-US" dirty="0" smtClean="0"/>
            </a:br>
            <a:r>
              <a:rPr lang="en-US" dirty="0" smtClean="0"/>
              <a:t>Cooperating Domains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 smtClean="0"/>
              <a:t>Peter Chapin and Christian </a:t>
            </a:r>
            <a:r>
              <a:rPr lang="en-US" dirty="0" err="1" smtClean="0"/>
              <a:t>Skalka</a:t>
            </a:r>
            <a:endParaRPr lang="en-US" dirty="0" smtClean="0"/>
          </a:p>
          <a:p>
            <a:r>
              <a:rPr lang="en-US" dirty="0" smtClean="0"/>
              <a:t>University of Vermont</a:t>
            </a:r>
            <a:endParaRPr lang="en-US" dirty="0"/>
          </a:p>
        </p:txBody>
      </p:sp>
      <p:pic>
        <p:nvPicPr>
          <p:cNvPr id="1026" name="Picture 2" descr="C:\Users\Peter\src\Sprocket\doc\presentations\tower2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81000"/>
            <a:ext cx="8938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5562601"/>
            <a:ext cx="478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MASS-2010; San Francisco</a:t>
            </a:r>
            <a:r>
              <a:rPr lang="en-US" dirty="0"/>
              <a:t>;</a:t>
            </a:r>
            <a:r>
              <a:rPr lang="en-US" dirty="0" smtClean="0"/>
              <a:t> November 8-12,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9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(Memory)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64521"/>
              </p:ext>
            </p:extLst>
          </p:nvPr>
        </p:nvGraphicFramePr>
        <p:xfrm>
          <a:off x="1524000" y="1397000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143000"/>
                <a:gridCol w="1066800"/>
                <a:gridCol w="1066800"/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Duties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Duties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57400" y="4942112"/>
            <a:ext cx="496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Tmote</a:t>
            </a:r>
            <a:r>
              <a:rPr lang="en-US" dirty="0" smtClean="0"/>
              <a:t> Sky nodes with TI’s MSP430F1611 controller</a:t>
            </a:r>
          </a:p>
          <a:p>
            <a:pPr algn="ctr"/>
            <a:r>
              <a:rPr lang="en-US" dirty="0" smtClean="0"/>
              <a:t>48 </a:t>
            </a:r>
            <a:r>
              <a:rPr lang="en-US" dirty="0" err="1" smtClean="0"/>
              <a:t>KiB</a:t>
            </a:r>
            <a:r>
              <a:rPr lang="en-US" dirty="0" smtClean="0"/>
              <a:t> ROM, 10 </a:t>
            </a:r>
            <a:r>
              <a:rPr lang="en-US" dirty="0" err="1" smtClean="0"/>
              <a:t>KiB</a:t>
            </a:r>
            <a:r>
              <a:rPr lang="en-US" dirty="0" smtClean="0"/>
              <a:t>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4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(Energy)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462"/>
              </p:ext>
            </p:extLst>
          </p:nvPr>
        </p:nvGraphicFramePr>
        <p:xfrm>
          <a:off x="1524000" y="15240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Burst (</a:t>
                      </a:r>
                      <a:r>
                        <a:rPr lang="en-US" baseline="0" dirty="0" err="1" smtClean="0"/>
                        <a:t>ms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Burst</a:t>
                      </a:r>
                      <a:r>
                        <a:rPr lang="en-US" baseline="0" dirty="0" smtClean="0"/>
                        <a:t> (</a:t>
                      </a:r>
                      <a:r>
                        <a:rPr lang="el-GR" baseline="0" dirty="0" smtClean="0"/>
                        <a:t>μ</a:t>
                      </a:r>
                      <a:r>
                        <a:rPr lang="en-US" baseline="0" dirty="0" smtClean="0"/>
                        <a:t>Joule)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Duties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7690" y="3962399"/>
            <a:ext cx="544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Transmitter pulse lasted 15 to 16 </a:t>
            </a:r>
            <a:r>
              <a:rPr lang="en-US" dirty="0" err="1" smtClean="0"/>
              <a:t>ms</a:t>
            </a:r>
            <a:r>
              <a:rPr lang="en-US" dirty="0" smtClean="0"/>
              <a:t> =&gt; 780 </a:t>
            </a:r>
            <a:r>
              <a:rPr lang="el-GR" dirty="0" smtClean="0"/>
              <a:t>μ</a:t>
            </a:r>
            <a:r>
              <a:rPr lang="en-US" dirty="0" smtClean="0"/>
              <a:t>J</a:t>
            </a:r>
          </a:p>
          <a:p>
            <a:pPr algn="ctr"/>
            <a:r>
              <a:rPr lang="en-US" dirty="0" smtClean="0"/>
              <a:t>MSP430F1611 draws max 500 </a:t>
            </a:r>
            <a:r>
              <a:rPr lang="el-GR" dirty="0" smtClean="0"/>
              <a:t>μ</a:t>
            </a:r>
            <a:r>
              <a:rPr lang="en-US" dirty="0" smtClean="0"/>
              <a:t>A =&gt; 6</a:t>
            </a:r>
            <a:r>
              <a:rPr lang="el-GR" dirty="0" smtClean="0"/>
              <a:t>μ</a:t>
            </a:r>
            <a:r>
              <a:rPr lang="en-US" dirty="0" smtClean="0"/>
              <a:t>J in security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2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87286"/>
            <a:ext cx="794974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Confidentiality support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ccess control using trust management concepts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General staged programming in embedded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3023" y="4648200"/>
            <a:ext cx="6272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Peter Chapin (</a:t>
            </a:r>
            <a:r>
              <a:rPr lang="en-US" dirty="0" smtClean="0">
                <a:hlinkClick r:id="rId2"/>
              </a:rPr>
              <a:t>pchapin@cems.uvm.edu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Christian </a:t>
            </a:r>
            <a:r>
              <a:rPr lang="en-US" dirty="0" err="1" smtClean="0"/>
              <a:t>Skalka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skalka@cems.uvm.edu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Sprocket home page: </a:t>
            </a:r>
            <a:r>
              <a:rPr lang="en-US" dirty="0" smtClean="0">
                <a:hlinkClick r:id="rId4"/>
              </a:rPr>
              <a:t>http://www.cs.uvm.edu/~pchapin/Sprocket</a:t>
            </a:r>
            <a:endParaRPr lang="en-US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78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4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Managers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752599"/>
            <a:ext cx="4504759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uint16_t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node_id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// 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uint8_t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local_id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// 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component_id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component_id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*ids;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component_set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ComponentManager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command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component_set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elements();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150" y="5562599"/>
            <a:ext cx="7913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Components used to specify dynamic wire endpoints provide </a:t>
            </a:r>
            <a:r>
              <a:rPr lang="en-US" dirty="0" err="1" smtClean="0"/>
              <a:t>ComponentManager</a:t>
            </a:r>
            <a:endParaRPr lang="en-US" dirty="0" smtClean="0"/>
          </a:p>
          <a:p>
            <a:pPr algn="ctr"/>
            <a:r>
              <a:rPr lang="en-US" b="1" dirty="0" smtClean="0"/>
              <a:t>RPC calls are multicast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078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9571" y="1807029"/>
            <a:ext cx="60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Transforms </a:t>
            </a:r>
            <a:r>
              <a:rPr lang="en-US" dirty="0" err="1" smtClean="0"/>
              <a:t>SpartanRPC</a:t>
            </a:r>
            <a:r>
              <a:rPr lang="en-US" dirty="0" smtClean="0"/>
              <a:t> programs into ordinary </a:t>
            </a:r>
            <a:r>
              <a:rPr lang="en-US" dirty="0" err="1" smtClean="0"/>
              <a:t>nesC</a:t>
            </a:r>
            <a:r>
              <a:rPr lang="en-US" dirty="0" smtClean="0"/>
              <a:t> programs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12035" y="2667000"/>
            <a:ext cx="175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ServerC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6100" y="4495800"/>
            <a:ext cx="1752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5735" y="4495800"/>
            <a:ext cx="1752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SKELETON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271" y="4495800"/>
            <a:ext cx="1752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9800" y="2667000"/>
            <a:ext cx="1752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ClientC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3962400" y="3200400"/>
            <a:ext cx="2649635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6" idx="0"/>
          </p:cNvCxnSpPr>
          <p:nvPr/>
        </p:nvCxnSpPr>
        <p:spPr>
          <a:xfrm>
            <a:off x="3086100" y="37338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4838700" y="5029200"/>
            <a:ext cx="897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6612035" y="3733800"/>
            <a:ext cx="77936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8" idx="3"/>
          </p:cNvCxnSpPr>
          <p:nvPr/>
        </p:nvCxnSpPr>
        <p:spPr>
          <a:xfrm flipH="1">
            <a:off x="2345871" y="5029200"/>
            <a:ext cx="7402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4871" y="6019800"/>
            <a:ext cx="710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Stub generated for each dynamic wire. Skeleton for each remote interface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87217" y="2286000"/>
            <a:ext cx="0" cy="3581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6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Wire Conversion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2014640"/>
            <a:ext cx="63562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-&gt;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8526" y="2624239"/>
            <a:ext cx="689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dynamic wire is converted by Sprocket into the configuration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093" y="3505200"/>
            <a:ext cx="561564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components Spkt__1;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-&gt; Spkt__1;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Spkt__1.ComponentManager -&gt;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Spkt__1.Packet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AMSenderC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Spkt__1.AMPacket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AMSenderC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Spkt__1.AMControl -&gt;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ActiveMessageC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Spkt__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1.AMSend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AMSenderC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834" y="5867400"/>
            <a:ext cx="783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Where Spkt__1 is the stub that prepares the data packet and marshals arguments.</a:t>
            </a:r>
          </a:p>
          <a:p>
            <a:pPr algn="ctr"/>
            <a:r>
              <a:rPr lang="en-US" dirty="0" smtClean="0"/>
              <a:t>Duty post operations in </a:t>
            </a:r>
            <a:r>
              <a:rPr lang="en-US" dirty="0" err="1" smtClean="0"/>
              <a:t>ClientC</a:t>
            </a:r>
            <a:r>
              <a:rPr lang="en-US" dirty="0" smtClean="0"/>
              <a:t> are converted into command invocations.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3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971800"/>
            <a:ext cx="80772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2971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2971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76600" y="2971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91000" y="2971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62800" y="2971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38800" y="2971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2286000"/>
            <a:ext cx="0" cy="2514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49686" y="2286000"/>
            <a:ext cx="0" cy="2514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7714" y="1778167"/>
            <a:ext cx="19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Interface ID (4 bits)</a:t>
            </a:r>
          </a:p>
          <a:p>
            <a:pPr algn="ctr"/>
            <a:r>
              <a:rPr lang="en-US" dirty="0" smtClean="0"/>
              <a:t>Duty ID (4 bits)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 flipH="1">
            <a:off x="979714" y="2424498"/>
            <a:ext cx="228271" cy="54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" y="4757057"/>
            <a:ext cx="24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of Components</a:t>
            </a:r>
          </a:p>
          <a:p>
            <a:pPr algn="ctr"/>
            <a:r>
              <a:rPr lang="en-US" dirty="0" smtClean="0"/>
              <a:t>(8 bits)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1531002" y="4038600"/>
            <a:ext cx="297798" cy="718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1314" y="1778167"/>
            <a:ext cx="1704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Remote node ID</a:t>
            </a:r>
          </a:p>
          <a:p>
            <a:pPr algn="ctr"/>
            <a:r>
              <a:rPr lang="en-US" dirty="0" smtClean="0"/>
              <a:t>(8 bits)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 flipH="1">
            <a:off x="2757203" y="2424498"/>
            <a:ext cx="446203" cy="54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9563" y="4800600"/>
            <a:ext cx="230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Remote component ID</a:t>
            </a:r>
          </a:p>
          <a:p>
            <a:pPr algn="ctr"/>
            <a:r>
              <a:rPr lang="en-US" dirty="0" smtClean="0"/>
              <a:t>(8 bits)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H="1" flipV="1">
            <a:off x="3810000" y="4038600"/>
            <a:ext cx="38100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67200" y="1778166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 -1 additional</a:t>
            </a:r>
          </a:p>
          <a:p>
            <a:pPr algn="ctr"/>
            <a:r>
              <a:rPr lang="en-US" dirty="0" smtClean="0"/>
              <a:t>ID pairs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4953000" y="2424497"/>
            <a:ext cx="99832" cy="547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8464" y="4800600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</p:cNvCxnSpPr>
          <p:nvPr/>
        </p:nvCxnSpPr>
        <p:spPr>
          <a:xfrm flipV="1">
            <a:off x="6444335" y="4038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2800" y="1778167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 bit MAC</a:t>
            </a:r>
          </a:p>
          <a:p>
            <a:pPr algn="ctr"/>
            <a:r>
              <a:rPr lang="en-US" dirty="0" smtClean="0"/>
              <a:t>(optional)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flipH="1">
            <a:off x="7776878" y="2424498"/>
            <a:ext cx="1" cy="54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11656" y="601980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Overhead = 2N + 2 bytes (or 2N + 6 when MAC is 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Diffusion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612679"/>
            <a:ext cx="413446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InterestManagement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duty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set_interest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uint16_t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sender_node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temp_threshold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interval,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duration);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6683" y="4343400"/>
            <a:ext cx="425789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DataManagement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duty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sender_node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originator_node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temp_value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2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828800"/>
            <a:ext cx="59719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smtClean="0"/>
              <a:t>What </a:t>
            </a:r>
            <a:r>
              <a:rPr lang="en-US" sz="2800" smtClean="0"/>
              <a:t>Problem </a:t>
            </a:r>
            <a:r>
              <a:rPr lang="en-US" sz="2800" dirty="0" smtClean="0"/>
              <a:t>are we Solving?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err="1" smtClean="0"/>
              <a:t>SpartanRPC</a:t>
            </a:r>
            <a:endParaRPr lang="en-US" sz="28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Language Design and Implementation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Performance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183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we Solving?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26771" y="21553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3778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20247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55371" y="4974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31949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4343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6800" y="3200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4157" y="474617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0" y="192132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24500" y="550545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0" y="387531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43800" y="21717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92108" y="174715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4400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5448300"/>
            <a:ext cx="533400" cy="3429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58100" y="5448300"/>
            <a:ext cx="571500" cy="3429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3"/>
            <a:endCxn id="8" idx="2"/>
          </p:cNvCxnSpPr>
          <p:nvPr/>
        </p:nvCxnSpPr>
        <p:spPr>
          <a:xfrm flipV="1">
            <a:off x="1219200" y="5089072"/>
            <a:ext cx="936171" cy="5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10" idx="2"/>
          </p:cNvCxnSpPr>
          <p:nvPr/>
        </p:nvCxnSpPr>
        <p:spPr>
          <a:xfrm>
            <a:off x="2383971" y="5089072"/>
            <a:ext cx="816429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5" idx="4"/>
          </p:cNvCxnSpPr>
          <p:nvPr/>
        </p:nvCxnSpPr>
        <p:spPr>
          <a:xfrm flipV="1">
            <a:off x="2269671" y="3439886"/>
            <a:ext cx="278407" cy="153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1"/>
            <a:endCxn id="20" idx="5"/>
          </p:cNvCxnSpPr>
          <p:nvPr/>
        </p:nvCxnSpPr>
        <p:spPr>
          <a:xfrm flipH="1" flipV="1">
            <a:off x="1109522" y="3406408"/>
            <a:ext cx="1079327" cy="160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5"/>
            <a:endCxn id="5" idx="1"/>
          </p:cNvCxnSpPr>
          <p:nvPr/>
        </p:nvCxnSpPr>
        <p:spPr>
          <a:xfrm>
            <a:off x="2121893" y="2350493"/>
            <a:ext cx="345363" cy="89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7"/>
            <a:endCxn id="6" idx="3"/>
          </p:cNvCxnSpPr>
          <p:nvPr/>
        </p:nvCxnSpPr>
        <p:spPr>
          <a:xfrm flipV="1">
            <a:off x="2628900" y="2219864"/>
            <a:ext cx="1747978" cy="102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3"/>
            <a:endCxn id="10" idx="7"/>
          </p:cNvCxnSpPr>
          <p:nvPr/>
        </p:nvCxnSpPr>
        <p:spPr>
          <a:xfrm flipH="1">
            <a:off x="3395522" y="4309922"/>
            <a:ext cx="447956" cy="10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6"/>
            <a:endCxn id="22" idx="1"/>
          </p:cNvCxnSpPr>
          <p:nvPr/>
        </p:nvCxnSpPr>
        <p:spPr>
          <a:xfrm>
            <a:off x="5753100" y="561975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7"/>
            <a:endCxn id="11" idx="3"/>
          </p:cNvCxnSpPr>
          <p:nvPr/>
        </p:nvCxnSpPr>
        <p:spPr>
          <a:xfrm flipV="1">
            <a:off x="5719622" y="4538522"/>
            <a:ext cx="638456" cy="1000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1"/>
            <a:endCxn id="13" idx="5"/>
          </p:cNvCxnSpPr>
          <p:nvPr/>
        </p:nvCxnSpPr>
        <p:spPr>
          <a:xfrm flipH="1" flipV="1">
            <a:off x="4609279" y="4941294"/>
            <a:ext cx="948699" cy="597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7"/>
            <a:endCxn id="17" idx="2"/>
          </p:cNvCxnSpPr>
          <p:nvPr/>
        </p:nvCxnSpPr>
        <p:spPr>
          <a:xfrm flipV="1">
            <a:off x="6519722" y="3989614"/>
            <a:ext cx="1405078" cy="387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1"/>
            <a:endCxn id="12" idx="5"/>
          </p:cNvCxnSpPr>
          <p:nvPr/>
        </p:nvCxnSpPr>
        <p:spPr>
          <a:xfrm flipH="1" flipV="1">
            <a:off x="5071922" y="3395522"/>
            <a:ext cx="1286156" cy="981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7"/>
            <a:endCxn id="15" idx="3"/>
          </p:cNvCxnSpPr>
          <p:nvPr/>
        </p:nvCxnSpPr>
        <p:spPr>
          <a:xfrm flipV="1">
            <a:off x="5071922" y="2116450"/>
            <a:ext cx="905156" cy="11174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1"/>
            <a:endCxn id="19" idx="5"/>
          </p:cNvCxnSpPr>
          <p:nvPr/>
        </p:nvCxnSpPr>
        <p:spPr>
          <a:xfrm flipH="1" flipV="1">
            <a:off x="3487230" y="1942278"/>
            <a:ext cx="1423048" cy="129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7" idx="0"/>
            <a:endCxn id="18" idx="4"/>
          </p:cNvCxnSpPr>
          <p:nvPr/>
        </p:nvCxnSpPr>
        <p:spPr>
          <a:xfrm flipH="1" flipV="1">
            <a:off x="7658100" y="2400300"/>
            <a:ext cx="381000" cy="1475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8600" y="6477000"/>
            <a:ext cx="868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1" idx="2"/>
          </p:cNvCxnSpPr>
          <p:nvPr/>
        </p:nvCxnSpPr>
        <p:spPr>
          <a:xfrm>
            <a:off x="95250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2"/>
          </p:cNvCxnSpPr>
          <p:nvPr/>
        </p:nvCxnSpPr>
        <p:spPr>
          <a:xfrm>
            <a:off x="794385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76135" y="6107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79" name="Straight Connector 78"/>
          <p:cNvCxnSpPr>
            <a:stCxn id="9" idx="0"/>
            <a:endCxn id="18" idx="3"/>
          </p:cNvCxnSpPr>
          <p:nvPr/>
        </p:nvCxnSpPr>
        <p:spPr>
          <a:xfrm flipV="1">
            <a:off x="7429500" y="2366822"/>
            <a:ext cx="147778" cy="8281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5"/>
            <a:endCxn id="17" idx="1"/>
          </p:cNvCxnSpPr>
          <p:nvPr/>
        </p:nvCxnSpPr>
        <p:spPr>
          <a:xfrm>
            <a:off x="7510322" y="3390079"/>
            <a:ext cx="447956" cy="5187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5"/>
            <a:endCxn id="13" idx="1"/>
          </p:cNvCxnSpPr>
          <p:nvPr/>
        </p:nvCxnSpPr>
        <p:spPr>
          <a:xfrm>
            <a:off x="4005122" y="4309922"/>
            <a:ext cx="442513" cy="469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5"/>
            <a:endCxn id="12" idx="0"/>
          </p:cNvCxnSpPr>
          <p:nvPr/>
        </p:nvCxnSpPr>
        <p:spPr>
          <a:xfrm>
            <a:off x="4538522" y="2219864"/>
            <a:ext cx="452578" cy="9805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6"/>
            <a:endCxn id="15" idx="2"/>
          </p:cNvCxnSpPr>
          <p:nvPr/>
        </p:nvCxnSpPr>
        <p:spPr>
          <a:xfrm flipV="1">
            <a:off x="4572000" y="2035628"/>
            <a:ext cx="1371600" cy="103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" idx="6"/>
            <a:endCxn id="19" idx="2"/>
          </p:cNvCxnSpPr>
          <p:nvPr/>
        </p:nvCxnSpPr>
        <p:spPr>
          <a:xfrm flipV="1">
            <a:off x="2155371" y="1861456"/>
            <a:ext cx="1136737" cy="408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" idx="7"/>
            <a:endCxn id="12" idx="3"/>
          </p:cNvCxnSpPr>
          <p:nvPr/>
        </p:nvCxnSpPr>
        <p:spPr>
          <a:xfrm flipV="1">
            <a:off x="4005122" y="3395522"/>
            <a:ext cx="905156" cy="752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8882" y="5078968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288126" y="5074307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cxnSp>
        <p:nvCxnSpPr>
          <p:cNvPr id="14" name="Straight Connector 13"/>
          <p:cNvCxnSpPr>
            <a:stCxn id="19" idx="6"/>
            <a:endCxn id="6" idx="1"/>
          </p:cNvCxnSpPr>
          <p:nvPr/>
        </p:nvCxnSpPr>
        <p:spPr>
          <a:xfrm>
            <a:off x="3520708" y="1861456"/>
            <a:ext cx="856170" cy="196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Emergency Responders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905000"/>
            <a:ext cx="63802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Fire fighter’s sensor network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Senses fire conditions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Medical sensor network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Tracks state of injured individuals*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Police with hand held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Communicates with other networks to alert</a:t>
            </a:r>
            <a:br>
              <a:rPr lang="en-US" sz="2400" dirty="0" smtClean="0"/>
            </a:br>
            <a:r>
              <a:rPr lang="en-US" sz="2400" dirty="0" smtClean="0"/>
              <a:t>officers about fire conditions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87387" y="6128655"/>
            <a:ext cx="7604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</a:t>
            </a:r>
            <a:r>
              <a:rPr lang="en-US" sz="1600" dirty="0" err="1" smtClean="0"/>
              <a:t>Gao</a:t>
            </a:r>
            <a:r>
              <a:rPr lang="en-US" sz="1600" dirty="0" smtClean="0"/>
              <a:t> et. </a:t>
            </a:r>
            <a:r>
              <a:rPr lang="en-US" sz="1600" dirty="0"/>
              <a:t>a</a:t>
            </a:r>
            <a:r>
              <a:rPr lang="en-US" sz="1600" dirty="0" smtClean="0"/>
              <a:t>l., “Wireless </a:t>
            </a:r>
            <a:r>
              <a:rPr lang="en-US" sz="1600" dirty="0"/>
              <a:t>medical sensor networks in </a:t>
            </a:r>
            <a:r>
              <a:rPr lang="en-US" sz="1600" dirty="0" smtClean="0"/>
              <a:t>emergency response</a:t>
            </a:r>
            <a:r>
              <a:rPr lang="en-US" sz="1600" dirty="0"/>
              <a:t>: </a:t>
            </a:r>
            <a:r>
              <a:rPr lang="en-US" sz="1600" dirty="0" smtClean="0"/>
              <a:t>Implementation</a:t>
            </a:r>
            <a:br>
              <a:rPr lang="en-US" sz="1600" dirty="0" smtClean="0"/>
            </a:br>
            <a:r>
              <a:rPr lang="en-US" sz="1600" dirty="0" smtClean="0"/>
              <a:t>and pilot results” in </a:t>
            </a:r>
            <a:r>
              <a:rPr lang="en-US" sz="1600" dirty="0"/>
              <a:t>2008 IEEE Conference </a:t>
            </a:r>
            <a:r>
              <a:rPr lang="en-US" sz="1600" dirty="0" smtClean="0"/>
              <a:t>on Technologies for Homeland Security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821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SpartanRPC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33361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Extension of the </a:t>
            </a:r>
            <a:r>
              <a:rPr lang="en-US" sz="2800" dirty="0" err="1" smtClean="0"/>
              <a:t>nesC</a:t>
            </a:r>
            <a:r>
              <a:rPr lang="en-US" sz="2800" dirty="0" smtClean="0"/>
              <a:t> programming language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/>
              <a:t>L</a:t>
            </a:r>
            <a:r>
              <a:rPr lang="en-US" sz="2800" i="1" dirty="0" smtClean="0"/>
              <a:t>ink level </a:t>
            </a:r>
            <a:r>
              <a:rPr lang="en-US" sz="2800" dirty="0" smtClean="0"/>
              <a:t>RPC discipline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Hides details of radio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Extends </a:t>
            </a:r>
            <a:r>
              <a:rPr lang="en-US" sz="2400" dirty="0" err="1" smtClean="0"/>
              <a:t>nesC</a:t>
            </a:r>
            <a:r>
              <a:rPr lang="en-US" sz="2400" dirty="0" smtClean="0"/>
              <a:t> “wiring” over the air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Allows dynamic reconfiguration of internode wiring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Provides access control feature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Hides authorization computations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Allows multiple roles in the same network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Intended to support higher level protocols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 light weight infrastructure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44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SpartanRPC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126" y="3418114"/>
            <a:ext cx="388760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LoggerC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uses interface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(42);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3429000"/>
            <a:ext cx="3887603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LEDControllerC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provides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remote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interface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requires “LEDMASTER”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(uint8_t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ctl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897" y="305966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04878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5927" y="1981200"/>
            <a:ext cx="425789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setLeds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(uint8_t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ctl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3270" y="1611868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Wires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618363"/>
            <a:ext cx="697338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auth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“LEDMASTER”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690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SpartanRPC</a:t>
            </a:r>
            <a:r>
              <a:rPr lang="en-US" dirty="0" smtClean="0"/>
              <a:t> Addressing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1417" y="2057400"/>
            <a:ext cx="80886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N, C, I</a:t>
            </a:r>
            <a:r>
              <a:rPr lang="en-US" sz="2800" b="1" dirty="0" smtClean="0"/>
              <a:t>)</a:t>
            </a:r>
          </a:p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TinyOS</a:t>
            </a:r>
            <a:r>
              <a:rPr lang="en-US" sz="2800" dirty="0" smtClean="0"/>
              <a:t> node ID (0xFFFF for broadcast)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dirty="0"/>
              <a:t> </a:t>
            </a:r>
            <a:r>
              <a:rPr lang="en-US" sz="2800" dirty="0" smtClean="0"/>
              <a:t>: Component 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/>
              <a:t> </a:t>
            </a:r>
            <a:r>
              <a:rPr lang="en-US" sz="2800" dirty="0" smtClean="0"/>
              <a:t>: Interface ID</a:t>
            </a:r>
          </a:p>
          <a:p>
            <a:endParaRPr lang="en-US" sz="2800" dirty="0"/>
          </a:p>
          <a:p>
            <a:r>
              <a:rPr lang="en-US" sz="2800" dirty="0" smtClean="0"/>
              <a:t>(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C,I</a:t>
            </a:r>
            <a:r>
              <a:rPr lang="en-US" sz="2800" dirty="0" smtClean="0"/>
              <a:t>) must be agreed upon; “well known” service 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2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828799"/>
            <a:ext cx="7255063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Rewrites </a:t>
            </a:r>
            <a:r>
              <a:rPr lang="en-US" sz="2800" dirty="0" err="1" smtClean="0"/>
              <a:t>SpartanRPC</a:t>
            </a:r>
            <a:r>
              <a:rPr lang="en-US" sz="2800" dirty="0" smtClean="0"/>
              <a:t> programs to plain </a:t>
            </a:r>
            <a:r>
              <a:rPr lang="en-US" sz="2800" dirty="0" err="1" smtClean="0"/>
              <a:t>nesC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Roles associated with symmetric AES keys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(role, key) associations known statically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Authorization via simple MAC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32 bit CBC-MAC computed with AES encryption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Alternate authorization algorithms possible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Authorization independent of </a:t>
            </a:r>
            <a:r>
              <a:rPr lang="en-US" sz="2400" dirty="0" err="1" smtClean="0"/>
              <a:t>SpartanRPC</a:t>
            </a:r>
            <a:r>
              <a:rPr lang="en-US" sz="2400" dirty="0" smtClean="0"/>
              <a:t>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17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769</Words>
  <Application>Microsoft Office PowerPoint</Application>
  <PresentationFormat>On-screen Show (4:3)</PresentationFormat>
  <Paragraphs>215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SpartanRPC Secure WSN Middleware for Cooperating Domains</vt:lpstr>
      <vt:lpstr>Outline</vt:lpstr>
      <vt:lpstr>What Problem are we Solving?</vt:lpstr>
      <vt:lpstr>Example: Emergency Responders</vt:lpstr>
      <vt:lpstr>SpartanRPC</vt:lpstr>
      <vt:lpstr>SpartanRPC Example</vt:lpstr>
      <vt:lpstr>Dynamic Wires</vt:lpstr>
      <vt:lpstr>SpartanRPC Addressing</vt:lpstr>
      <vt:lpstr>Sprocket</vt:lpstr>
      <vt:lpstr>Performance Evaluation (Memory)</vt:lpstr>
      <vt:lpstr>Performance Evaluation (Energy)</vt:lpstr>
      <vt:lpstr>Future Work</vt:lpstr>
      <vt:lpstr>Overflow Slides</vt:lpstr>
      <vt:lpstr>Component Managers</vt:lpstr>
      <vt:lpstr>Sprocket</vt:lpstr>
      <vt:lpstr>Dynamic Wire Conversion</vt:lpstr>
      <vt:lpstr>Message Format</vt:lpstr>
      <vt:lpstr>Directed Diffusion Example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SpartanRPC Secure WSN Middleware for Cooperating Domains</dc:title>
  <dc:creator>Peter</dc:creator>
  <cp:lastModifiedBy>Peter</cp:lastModifiedBy>
  <cp:revision>55</cp:revision>
  <dcterms:created xsi:type="dcterms:W3CDTF">2010-10-04T13:11:23Z</dcterms:created>
  <dcterms:modified xsi:type="dcterms:W3CDTF">2010-12-07T12:59:46Z</dcterms:modified>
</cp:coreProperties>
</file>