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58" r:id="rId10"/>
    <p:sldId id="259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2013-06-17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2013-06-17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2013-06-17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2013-06-17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2013-06-17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2013-06-17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2013-06-17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chapin/sprocket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dirty="0" err="1" smtClean="0"/>
              <a:t>SpartanRPC</a:t>
            </a:r>
            <a:r>
              <a:rPr lang="en-US" dirty="0" smtClean="0"/>
              <a:t> Implementation</a:t>
            </a:r>
            <a:br>
              <a:rPr lang="en-US" dirty="0" smtClean="0"/>
            </a:br>
            <a:r>
              <a:rPr lang="en-US" dirty="0" smtClean="0"/>
              <a:t>(Sprocket)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Peter Chapin</a:t>
            </a:r>
          </a:p>
          <a:p>
            <a:r>
              <a:rPr lang="en-US" dirty="0" smtClean="0"/>
              <a:t>Christian </a:t>
            </a:r>
            <a:r>
              <a:rPr lang="en-US" dirty="0" err="1" smtClean="0"/>
              <a:t>Skalka</a:t>
            </a:r>
            <a:endParaRPr lang="en-US" dirty="0" smtClean="0"/>
          </a:p>
          <a:p>
            <a:r>
              <a:rPr lang="en-US" dirty="0" smtClean="0"/>
              <a:t>June</a:t>
            </a:r>
            <a:r>
              <a:rPr lang="en-US" dirty="0" smtClean="0"/>
              <a:t> </a:t>
            </a:r>
            <a:r>
              <a:rPr lang="en-US" dirty="0" smtClean="0"/>
              <a:t>17</a:t>
            </a:r>
            <a:r>
              <a:rPr lang="en-US" dirty="0" smtClean="0"/>
              <a:t>, </a:t>
            </a:r>
            <a:r>
              <a:rPr lang="en-US" dirty="0" smtClean="0"/>
              <a:t>2013</a:t>
            </a:r>
          </a:p>
        </p:txBody>
      </p:sp>
      <p:pic>
        <p:nvPicPr>
          <p:cNvPr id="4" name="Picture 2" descr="C:\Users\Peter\src\Sprocket\doc\presentations\tower201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93806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657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Architecture: Message Exchange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21154" y="1905000"/>
            <a:ext cx="12954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Generated</a:t>
            </a:r>
          </a:p>
          <a:p>
            <a:pPr algn="ctr"/>
            <a:r>
              <a:rPr lang="en-US" dirty="0" smtClean="0"/>
              <a:t>Stub</a:t>
            </a:r>
          </a:p>
        </p:txBody>
      </p:sp>
      <p:sp>
        <p:nvSpPr>
          <p:cNvPr id="4" name="Rectangle 3"/>
          <p:cNvSpPr/>
          <p:nvPr/>
        </p:nvSpPr>
        <p:spPr>
          <a:xfrm>
            <a:off x="1921154" y="3848100"/>
            <a:ext cx="1295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 Key Cache</a:t>
            </a:r>
          </a:p>
        </p:txBody>
      </p:sp>
      <p:sp>
        <p:nvSpPr>
          <p:cNvPr id="5" name="Rectangle 4"/>
          <p:cNvSpPr/>
          <p:nvPr/>
        </p:nvSpPr>
        <p:spPr>
          <a:xfrm>
            <a:off x="4648200" y="1866900"/>
            <a:ext cx="13716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Generated</a:t>
            </a:r>
          </a:p>
          <a:p>
            <a:pPr algn="ctr"/>
            <a:r>
              <a:rPr lang="en-US" dirty="0" smtClean="0"/>
              <a:t>Skeleton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8200" y="3810000"/>
            <a:ext cx="13716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 Key Cache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10400" y="3810000"/>
            <a:ext cx="13716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Credential</a:t>
            </a:r>
          </a:p>
          <a:p>
            <a:pPr algn="ctr"/>
            <a:r>
              <a:rPr lang="en-US" dirty="0" smtClean="0"/>
              <a:t>Storage</a:t>
            </a:r>
          </a:p>
          <a:p>
            <a:pPr algn="ctr"/>
            <a:r>
              <a:rPr lang="en-US" dirty="0" smtClean="0"/>
              <a:t>(+ Model)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962400" y="1600200"/>
            <a:ext cx="0" cy="48006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7400" y="5877580"/>
            <a:ext cx="1022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Client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892978" y="5877580"/>
            <a:ext cx="1117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Server</a:t>
            </a:r>
            <a:endParaRPr lang="en-US" sz="2800" dirty="0"/>
          </a:p>
        </p:txBody>
      </p:sp>
      <p:cxnSp>
        <p:nvCxnSpPr>
          <p:cNvPr id="13" name="Straight Arrow Connector 12"/>
          <p:cNvCxnSpPr>
            <a:stCxn id="4" idx="0"/>
            <a:endCxn id="3" idx="2"/>
          </p:cNvCxnSpPr>
          <p:nvPr/>
        </p:nvCxnSpPr>
        <p:spPr>
          <a:xfrm flipV="1">
            <a:off x="2568854" y="2819400"/>
            <a:ext cx="0" cy="10287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3"/>
            <a:endCxn id="5" idx="1"/>
          </p:cNvCxnSpPr>
          <p:nvPr/>
        </p:nvCxnSpPr>
        <p:spPr>
          <a:xfrm>
            <a:off x="3216554" y="2362200"/>
            <a:ext cx="143164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5334000" y="2857500"/>
            <a:ext cx="0" cy="9525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7" idx="1"/>
          </p:cNvCxnSpPr>
          <p:nvPr/>
        </p:nvCxnSpPr>
        <p:spPr>
          <a:xfrm>
            <a:off x="6019800" y="4305300"/>
            <a:ext cx="99060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6" idx="1"/>
          </p:cNvCxnSpPr>
          <p:nvPr/>
        </p:nvCxnSpPr>
        <p:spPr>
          <a:xfrm>
            <a:off x="3216554" y="4305300"/>
            <a:ext cx="1431646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3" idx="0"/>
          </p:cNvCxnSpPr>
          <p:nvPr/>
        </p:nvCxnSpPr>
        <p:spPr>
          <a:xfrm>
            <a:off x="2568854" y="1371600"/>
            <a:ext cx="0" cy="533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0"/>
          </p:cNvCxnSpPr>
          <p:nvPr/>
        </p:nvCxnSpPr>
        <p:spPr>
          <a:xfrm flipV="1">
            <a:off x="5334000" y="1295400"/>
            <a:ext cx="0" cy="5715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723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Certificate Exchange</a:t>
            </a:r>
          </a:p>
          <a:p>
            <a:pPr lvl="1"/>
            <a:r>
              <a:rPr lang="en-US" dirty="0" smtClean="0"/>
              <a:t>Done asynchronously</a:t>
            </a:r>
          </a:p>
          <a:p>
            <a:pPr lvl="1"/>
            <a:r>
              <a:rPr lang="en-US" dirty="0" smtClean="0"/>
              <a:t>Long start-up delay (minutes)</a:t>
            </a:r>
          </a:p>
          <a:p>
            <a:pPr lvl="1"/>
            <a:r>
              <a:rPr lang="en-US" dirty="0" smtClean="0"/>
              <a:t>Robust against temporary failures</a:t>
            </a:r>
          </a:p>
          <a:p>
            <a:r>
              <a:rPr lang="en-US" dirty="0" smtClean="0"/>
              <a:t>Session Key Negotiation</a:t>
            </a:r>
          </a:p>
          <a:p>
            <a:pPr lvl="1"/>
            <a:r>
              <a:rPr lang="en-US" dirty="0" smtClean="0"/>
              <a:t>Done asynchronously</a:t>
            </a:r>
          </a:p>
          <a:p>
            <a:pPr lvl="1"/>
            <a:r>
              <a:rPr lang="en-US" dirty="0" smtClean="0"/>
              <a:t>Long delay to multi-hop across network (minutes)</a:t>
            </a:r>
          </a:p>
          <a:p>
            <a:pPr lvl="1"/>
            <a:r>
              <a:rPr lang="en-US" dirty="0" smtClean="0"/>
              <a:t>Many duty posts potentially lost</a:t>
            </a:r>
          </a:p>
          <a:p>
            <a:r>
              <a:rPr lang="en-US" dirty="0" smtClean="0"/>
              <a:t>MAC Computation</a:t>
            </a:r>
          </a:p>
          <a:p>
            <a:pPr lvl="1"/>
            <a:r>
              <a:rPr lang="en-US" dirty="0" smtClean="0"/>
              <a:t>Very fast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957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2076994"/>
            <a:ext cx="81533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Trust management in WSNs </a:t>
            </a:r>
            <a:r>
              <a:rPr lang="en-US" sz="2800" i="1" dirty="0" smtClean="0"/>
              <a:t>is</a:t>
            </a:r>
            <a:r>
              <a:rPr lang="en-US" sz="2800" dirty="0" smtClean="0"/>
              <a:t> feasible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Some optimizations still </a:t>
            </a:r>
            <a:r>
              <a:rPr lang="en-US" sz="2800" dirty="0" smtClean="0"/>
              <a:t>possible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Current implementation not good for highly dynamic network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err="1" smtClean="0"/>
              <a:t>TinyECC</a:t>
            </a:r>
            <a:r>
              <a:rPr lang="en-US" sz="2800" dirty="0" smtClean="0"/>
              <a:t> is not a </a:t>
            </a:r>
            <a:r>
              <a:rPr lang="en-US" sz="2800" dirty="0" err="1" smtClean="0"/>
              <a:t>nesC</a:t>
            </a:r>
            <a:r>
              <a:rPr lang="en-US" sz="2800" dirty="0" smtClean="0"/>
              <a:t>-friendly library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9673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4997" y="2383971"/>
            <a:ext cx="49243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Test on </a:t>
            </a:r>
            <a:r>
              <a:rPr lang="en-US" sz="2800" dirty="0" err="1" smtClean="0"/>
              <a:t>SnowCloud</a:t>
            </a:r>
            <a:r>
              <a:rPr lang="en-US" sz="2800" dirty="0" smtClean="0"/>
              <a:t> application</a:t>
            </a: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Get paper accepted!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773160" y="4572000"/>
            <a:ext cx="563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github.com/pchapin/sprocket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98458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</a:t>
            </a:r>
            <a:r>
              <a:rPr lang="en-US" dirty="0"/>
              <a:t>C</a:t>
            </a:r>
            <a:r>
              <a:rPr lang="en-US" dirty="0" smtClean="0"/>
              <a:t>ode Rewriting</a:t>
            </a:r>
          </a:p>
          <a:p>
            <a:pPr lvl="1"/>
            <a:r>
              <a:rPr lang="en-US" dirty="0" smtClean="0"/>
              <a:t>Converts </a:t>
            </a:r>
            <a:r>
              <a:rPr lang="en-US" dirty="0" err="1" smtClean="0"/>
              <a:t>SpartanRPC</a:t>
            </a:r>
            <a:r>
              <a:rPr lang="en-US" dirty="0" smtClean="0"/>
              <a:t> constructs to plain </a:t>
            </a:r>
            <a:r>
              <a:rPr lang="en-US" dirty="0" err="1" smtClean="0"/>
              <a:t>nesC</a:t>
            </a:r>
            <a:endParaRPr lang="en-US" dirty="0" smtClean="0"/>
          </a:p>
          <a:p>
            <a:pPr lvl="2"/>
            <a:r>
              <a:rPr lang="en-US" dirty="0" smtClean="0"/>
              <a:t>Parses </a:t>
            </a:r>
            <a:r>
              <a:rPr lang="en-US" dirty="0" err="1" smtClean="0"/>
              <a:t>nesC</a:t>
            </a:r>
            <a:r>
              <a:rPr lang="en-US" dirty="0" smtClean="0"/>
              <a:t> into ASTs and manipulates those ASTs</a:t>
            </a:r>
          </a:p>
          <a:p>
            <a:pPr lvl="3"/>
            <a:r>
              <a:rPr lang="en-US" dirty="0" smtClean="0"/>
              <a:t>Dynamic wires</a:t>
            </a:r>
          </a:p>
          <a:p>
            <a:pPr lvl="3"/>
            <a:r>
              <a:rPr lang="en-US" dirty="0" smtClean="0"/>
              <a:t>Remote accessible modules</a:t>
            </a:r>
          </a:p>
          <a:p>
            <a:pPr lvl="3"/>
            <a:r>
              <a:rPr lang="en-US" dirty="0" smtClean="0"/>
              <a:t>Duty post operations</a:t>
            </a:r>
          </a:p>
          <a:p>
            <a:pPr lvl="2"/>
            <a:r>
              <a:rPr lang="en-US" dirty="0" smtClean="0"/>
              <a:t>Serializes resulting ASTs back into </a:t>
            </a:r>
            <a:r>
              <a:rPr lang="en-US" dirty="0" err="1" smtClean="0"/>
              <a:t>nesC</a:t>
            </a:r>
            <a:endParaRPr lang="en-US" dirty="0" smtClean="0"/>
          </a:p>
          <a:p>
            <a:r>
              <a:rPr lang="en-US" dirty="0" smtClean="0"/>
              <a:t>Runtime System</a:t>
            </a:r>
          </a:p>
          <a:p>
            <a:pPr lvl="1"/>
            <a:r>
              <a:rPr lang="en-US" dirty="0" smtClean="0"/>
              <a:t>Provides message handling and crypto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81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Wires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47796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RemoteSelectorC</a:t>
            </a:r>
            <a:r>
              <a:rPr lang="en-US" dirty="0" smtClean="0"/>
              <a:t> 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provides</a:t>
            </a:r>
            <a:r>
              <a:rPr lang="en-US" dirty="0" smtClean="0"/>
              <a:t>  the </a:t>
            </a:r>
            <a:r>
              <a:rPr lang="en-US" dirty="0" err="1" smtClean="0"/>
              <a:t>ComponentManager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component_set</a:t>
            </a:r>
            <a:r>
              <a:rPr lang="en-US" dirty="0" smtClean="0"/>
              <a:t> is an array of remote component IDs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00200"/>
            <a:ext cx="56989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onfiguration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AppC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mplementation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components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ClientC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RemoteSelectorC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activate “*”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ClientC.LEDControl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RemoteSelectorC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LEDControl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9994" y="3429000"/>
            <a:ext cx="51475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nterface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ComponentManager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command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component_set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elements( 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513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Wire Rewriting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00200"/>
            <a:ext cx="680186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onfiguration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AppC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mplementation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components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ClientC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RemoteSelectorC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activate “*” for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ClientC.LEDControl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-&gt;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//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RemoteSelectorC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].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LEDControl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// Generated by Sprocket.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components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Spkt_InitializeC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components Spkt_1, ACRT0C,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AMSenderC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( 8 );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ClientC.LEDControl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-&gt; Spkt_1;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Spkt_1.ComponentManager -&gt;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RemoteSelectorC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Spkt_1.AuthorizationClient -&gt; ACRT0C;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Spkt_1.Packet -&gt;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AMSenderC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Spkt_1.AMSend -&gt;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AMSenderC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641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Duties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13915" y="1680754"/>
            <a:ext cx="4871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nterface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LEDControl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setLEDs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(uint8_t mask);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3195781"/>
            <a:ext cx="43204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ClientC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uses interface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LEDControl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implementation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post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LEDControl.setLEDs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(42);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613" y="3195781"/>
            <a:ext cx="432041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ServerC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provides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remote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interface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LEDControl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requires 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implementation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LEDControl.setLEDs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(uint8_t mask)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800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Duty </a:t>
            </a:r>
            <a:r>
              <a:rPr lang="en-US" dirty="0" smtClean="0"/>
              <a:t>Rewriting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13915" y="1680754"/>
            <a:ext cx="5285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nterface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LEDControl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command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setLEDs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(uint8_t mask);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3200400"/>
            <a:ext cx="43204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ClientC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uses interface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LEDControl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implementation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call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LEDControl.setLEDs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(42);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613" y="3200399"/>
            <a:ext cx="47339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ServerC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provides </a:t>
            </a:r>
            <a:r>
              <a:rPr lang="en-US" strike="sngStrik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remote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interface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LEDControl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trike="sngStrike" dirty="0" smtClean="0">
                <a:latin typeface="Courier New" pitchFamily="49" charset="0"/>
                <a:cs typeface="Courier New" pitchFamily="49" charset="0"/>
              </a:rPr>
              <a:t>requires “</a:t>
            </a:r>
            <a:r>
              <a:rPr lang="en-US" strike="sngStrike" dirty="0" err="1" smtClean="0">
                <a:latin typeface="Courier New" pitchFamily="49" charset="0"/>
                <a:cs typeface="Courier New" pitchFamily="49" charset="0"/>
              </a:rPr>
              <a:t>A.r</a:t>
            </a:r>
            <a:r>
              <a:rPr lang="en-US" strike="sngStrike" dirty="0" smtClean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implementation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command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LEDControl.setLEDs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(uint8_t mask)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48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Generated Configuration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00200"/>
            <a:ext cx="707757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onfiguration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AppC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mplementation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components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Server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RemoteSelectorC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// Added to top level configuration.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components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Spkt_InitializeC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components Spkt_2, ASRT0C,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AMReceiverC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( 8 );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Spkt_2.LEDControl -&gt;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ServerC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Spkt_2.AuthorizationServer -&gt; ASRT0C;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Spkt_2.Receive -&gt;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AMReceiverC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Spkt_2.AMPacket -&gt;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AMReceiverC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9396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Parts of Runtime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Certificate Exchange</a:t>
            </a:r>
          </a:p>
          <a:p>
            <a:pPr lvl="1"/>
            <a:r>
              <a:rPr lang="en-US" dirty="0" smtClean="0"/>
              <a:t>Certificates periodically broadcast</a:t>
            </a:r>
          </a:p>
          <a:p>
            <a:pPr lvl="1"/>
            <a:r>
              <a:rPr lang="en-US" dirty="0" smtClean="0"/>
              <a:t>Checksum verified (and cached), then signature</a:t>
            </a:r>
          </a:p>
          <a:p>
            <a:pPr lvl="1"/>
            <a:r>
              <a:rPr lang="en-US" dirty="0" smtClean="0"/>
              <a:t>Minimum model kept up to date</a:t>
            </a:r>
          </a:p>
          <a:p>
            <a:r>
              <a:rPr lang="en-US" dirty="0" smtClean="0"/>
              <a:t>Session Key Negotiation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irst time a duty is posted over dynamic wire</a:t>
            </a:r>
          </a:p>
          <a:p>
            <a:pPr lvl="1"/>
            <a:r>
              <a:rPr lang="en-US" dirty="0" smtClean="0"/>
              <a:t>Session keys cached</a:t>
            </a:r>
          </a:p>
          <a:p>
            <a:r>
              <a:rPr lang="en-US" dirty="0" smtClean="0"/>
              <a:t>MAC computation</a:t>
            </a:r>
          </a:p>
          <a:p>
            <a:pPr lvl="1"/>
            <a:r>
              <a:rPr lang="en-US" dirty="0" smtClean="0"/>
              <a:t>Done in CC2420 hardware for each duty post</a:t>
            </a:r>
          </a:p>
        </p:txBody>
      </p:sp>
    </p:spTree>
    <p:extLst>
      <p:ext uri="{BB962C8B-B14F-4D97-AF65-F5344CB8AC3E}">
        <p14:creationId xmlns:p14="http://schemas.microsoft.com/office/powerpoint/2010/main" val="130208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Architecture: Credential Exchange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21154" y="1905000"/>
            <a:ext cx="12954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Certificate</a:t>
            </a:r>
          </a:p>
          <a:p>
            <a:pPr algn="ctr"/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21154" y="3886200"/>
            <a:ext cx="1295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Certificate</a:t>
            </a:r>
          </a:p>
          <a:p>
            <a:pPr algn="ctr"/>
            <a:r>
              <a:rPr lang="en-US" dirty="0" smtClean="0"/>
              <a:t>Storage</a:t>
            </a:r>
          </a:p>
          <a:p>
            <a:pPr algn="ctr"/>
            <a:r>
              <a:rPr lang="en-US" dirty="0" smtClean="0"/>
              <a:t>(ROM)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48200" y="1866900"/>
            <a:ext cx="13716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Certificate</a:t>
            </a:r>
          </a:p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10400" y="1866900"/>
            <a:ext cx="13716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 Storage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67400" y="3810000"/>
            <a:ext cx="13716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Credential</a:t>
            </a:r>
          </a:p>
          <a:p>
            <a:pPr algn="ctr"/>
            <a:r>
              <a:rPr lang="en-US" dirty="0" smtClean="0"/>
              <a:t>Storage</a:t>
            </a:r>
          </a:p>
          <a:p>
            <a:pPr algn="ctr"/>
            <a:r>
              <a:rPr lang="en-US" dirty="0" smtClean="0"/>
              <a:t>(+ Model)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962400" y="1600200"/>
            <a:ext cx="0" cy="48006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7400" y="5877580"/>
            <a:ext cx="1022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Client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892978" y="5877580"/>
            <a:ext cx="1117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Server</a:t>
            </a:r>
            <a:endParaRPr lang="en-US" sz="2800" dirty="0"/>
          </a:p>
        </p:txBody>
      </p:sp>
      <p:cxnSp>
        <p:nvCxnSpPr>
          <p:cNvPr id="13" name="Straight Arrow Connector 12"/>
          <p:cNvCxnSpPr>
            <a:stCxn id="4" idx="0"/>
            <a:endCxn id="3" idx="2"/>
          </p:cNvCxnSpPr>
          <p:nvPr/>
        </p:nvCxnSpPr>
        <p:spPr>
          <a:xfrm flipV="1">
            <a:off x="2568854" y="2819400"/>
            <a:ext cx="0" cy="1066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3"/>
            <a:endCxn id="5" idx="1"/>
          </p:cNvCxnSpPr>
          <p:nvPr/>
        </p:nvCxnSpPr>
        <p:spPr>
          <a:xfrm>
            <a:off x="3216554" y="2362200"/>
            <a:ext cx="143164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6" idx="1"/>
          </p:cNvCxnSpPr>
          <p:nvPr/>
        </p:nvCxnSpPr>
        <p:spPr>
          <a:xfrm>
            <a:off x="6019800" y="2362200"/>
            <a:ext cx="990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7" idx="0"/>
          </p:cNvCxnSpPr>
          <p:nvPr/>
        </p:nvCxnSpPr>
        <p:spPr>
          <a:xfrm>
            <a:off x="5334000" y="2857500"/>
            <a:ext cx="1219200" cy="952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7" idx="0"/>
          </p:cNvCxnSpPr>
          <p:nvPr/>
        </p:nvCxnSpPr>
        <p:spPr>
          <a:xfrm flipH="1">
            <a:off x="6553200" y="2857500"/>
            <a:ext cx="1143000" cy="9525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58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426</Words>
  <Application>Microsoft Office PowerPoint</Application>
  <PresentationFormat>On-screen Show (4:3)</PresentationFormat>
  <Paragraphs>129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SpartanRPC Implementation (Sprocket)</vt:lpstr>
      <vt:lpstr>Two Parts</vt:lpstr>
      <vt:lpstr>Dynamic Wires</vt:lpstr>
      <vt:lpstr>Dynamic Wire Rewriting</vt:lpstr>
      <vt:lpstr>Duties</vt:lpstr>
      <vt:lpstr>Duty Rewriting</vt:lpstr>
      <vt:lpstr>Generated Configuration</vt:lpstr>
      <vt:lpstr>Three Parts of Runtime System</vt:lpstr>
      <vt:lpstr>Architecture: Credential Exchange</vt:lpstr>
      <vt:lpstr>Architecture: Message Exchange</vt:lpstr>
      <vt:lpstr>Important Points</vt:lpstr>
      <vt:lpstr>Conclusions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SpartanRPC Implementation (Sprocket)</dc:title>
  <dc:creator>Chapin, Peter  @ VTC</dc:creator>
  <cp:lastModifiedBy>pcc09070</cp:lastModifiedBy>
  <cp:revision>6</cp:revision>
  <dcterms:created xsi:type="dcterms:W3CDTF">2006-08-16T00:00:00Z</dcterms:created>
  <dcterms:modified xsi:type="dcterms:W3CDTF">2013-06-17T18:39:14Z</dcterms:modified>
</cp:coreProperties>
</file>