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5B8D-A422-49E5-A631-7A53265BB9CC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68BE1-DD8C-41A3-A138-95F0099F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4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68BE1-DD8C-41A3-A138-95F0099FFD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3C40-9224-4345-A40D-B53C4D8CA49D}" type="datetime1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9D4A-E165-4984-AA88-C5A726D82FB2}" type="datetime1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2BB3-7A4E-41D1-B7D4-EC77DE89C5FC}" type="datetime1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0EC-00CB-40B6-B8AE-84E45007FB83}" type="datetime1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CEB-BC33-4D5D-BEC3-9E1789C8FBC3}" type="datetime1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5E82-05B3-4653-B372-757FDB284B99}" type="datetime1">
              <a:rPr lang="en-US" smtClean="0"/>
              <a:t>2015-03-02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9EEF-115F-4538-B5A7-AD38B0777FBD}" type="datetime1">
              <a:rPr lang="en-US" smtClean="0"/>
              <a:t>2015-03-02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8B55-79A4-4958-A850-4A8CEB59CF0A}" type="datetime1">
              <a:rPr lang="en-US" smtClean="0"/>
              <a:t>2015-03-02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AD0A-E6A1-497E-836C-35B609372B76}" type="datetime1">
              <a:rPr lang="en-US" smtClean="0"/>
              <a:t>2015-03-02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35-2223-4E92-A613-0B520B23E311}" type="datetime1">
              <a:rPr lang="en-US" smtClean="0"/>
              <a:t>2015-03-02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55D-D958-423A-96D2-5A2527F60BDF}" type="datetime1">
              <a:rPr lang="en-US" smtClean="0"/>
              <a:t>2015-03-02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BA8B-226C-4CFD-9C9F-B4C71FDFAB63}" type="datetime1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F3BF-BF7E-4699-A412-E12E30EF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of 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C. Chapin</a:t>
            </a:r>
          </a:p>
          <a:p>
            <a:r>
              <a:rPr lang="en-US" dirty="0" smtClean="0"/>
              <a:t>Vermont Technical College</a:t>
            </a:r>
          </a:p>
          <a:p>
            <a:r>
              <a:rPr lang="en-US" dirty="0" smtClean="0"/>
              <a:t>February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03550" y="2159000"/>
            <a:ext cx="1841500" cy="339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40500" y="1465262"/>
            <a:ext cx="2197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FileWord</a:t>
            </a:r>
            <a:r>
              <a:rPr lang="en-US" sz="2400" dirty="0" smtClean="0"/>
              <a:t> Object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40500" y="3282950"/>
            <a:ext cx="2197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StringWord</a:t>
            </a:r>
            <a:r>
              <a:rPr lang="en-US" sz="2400" dirty="0" smtClean="0"/>
              <a:t> Object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40500" y="5100638"/>
            <a:ext cx="2197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KeyboardWord</a:t>
            </a:r>
            <a:r>
              <a:rPr lang="en-US" sz="2400" dirty="0" smtClean="0"/>
              <a:t> Object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03550" y="4927600"/>
            <a:ext cx="184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03550" y="3619500"/>
            <a:ext cx="184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03550" y="4279900"/>
            <a:ext cx="184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1"/>
          </p:cNvCxnSpPr>
          <p:nvPr/>
        </p:nvCxnSpPr>
        <p:spPr>
          <a:xfrm flipV="1">
            <a:off x="3924300" y="2036762"/>
            <a:ext cx="2616200" cy="1848645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3924300" y="3854450"/>
            <a:ext cx="2616200" cy="73025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3924300" y="5232399"/>
            <a:ext cx="2616200" cy="439739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43100" y="3917157"/>
            <a:ext cx="10604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1139" y="1688464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5766" y="3475353"/>
            <a:ext cx="267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word from top object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37600" y="5100638"/>
            <a:ext cx="311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up macro text associated</a:t>
            </a:r>
          </a:p>
          <a:p>
            <a:r>
              <a:rPr lang="en-US" dirty="0"/>
              <a:t>w</a:t>
            </a:r>
            <a:r>
              <a:rPr lang="en-US" dirty="0" smtClean="0"/>
              <a:t>ith key pressed. Pushes new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dirty="0" smtClean="0"/>
              <a:t> on the stack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37600" y="1400442"/>
            <a:ext cx="2846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popped and deleted</a:t>
            </a:r>
          </a:p>
          <a:p>
            <a:r>
              <a:rPr lang="en-US" dirty="0"/>
              <a:t>w</a:t>
            </a:r>
            <a:r>
              <a:rPr lang="en-US" dirty="0" smtClean="0"/>
              <a:t>hen they are exhausted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WordSource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6526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Implements an FSM to find next word.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&amp;word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Gets single character.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 )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4048026"/>
            <a:ext cx="6939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Inherits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Returns individual characters from string.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 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4200" y="1272342"/>
            <a:ext cx="481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Returns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solidFill>
                  <a:srgbClr val="C00000"/>
                </a:solidFill>
              </a:rPr>
              <a:t> if there are no more words to get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136900" y="1457008"/>
            <a:ext cx="1257300" cy="115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KeyBoardWord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698875"/>
            <a:ext cx="10515600" cy="2657475"/>
          </a:xfrm>
        </p:spPr>
        <p:txBody>
          <a:bodyPr/>
          <a:lstStyle/>
          <a:p>
            <a:r>
              <a:rPr lang="en-US" dirty="0" err="1" smtClean="0"/>
              <a:t>KeyBoardWord</a:t>
            </a:r>
            <a:r>
              <a:rPr lang="en-US" dirty="0" smtClean="0"/>
              <a:t> is special…</a:t>
            </a:r>
          </a:p>
          <a:p>
            <a:pPr lvl="1"/>
            <a:r>
              <a:rPr lang="en-US" dirty="0" smtClean="0"/>
              <a:t>Overrides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get_word</a:t>
            </a:r>
            <a:r>
              <a:rPr lang="en-US" dirty="0" smtClean="0"/>
              <a:t> to look up macro text bound to next key press</a:t>
            </a:r>
          </a:p>
          <a:p>
            <a:pPr lvl="1"/>
            <a:r>
              <a:rPr lang="en-US" dirty="0" smtClean="0"/>
              <a:t>Pushes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StringWord</a:t>
            </a:r>
            <a:r>
              <a:rPr lang="en-US" dirty="0" smtClean="0"/>
              <a:t> onto the macro stack and returns an empty word to force main loop to retry</a:t>
            </a:r>
          </a:p>
          <a:p>
            <a:pPr lvl="1"/>
            <a:r>
              <a:rPr lang="en-US" dirty="0" smtClean="0"/>
              <a:t>Never returns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(and so is never popped from macro stack)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KeyBoardWord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 </a:t>
            </a:r>
            <a:r>
              <a:rPr lang="en-US" dirty="0" smtClean="0"/>
              <a:t>is never called (raises an internal error if it is)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12565" y="1690687"/>
            <a:ext cx="776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690688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EditList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EditFile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416300" y="2357438"/>
            <a:ext cx="26035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1996" y="198810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3024188"/>
            <a:ext cx="38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list 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One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 smtClean="0"/>
              <a:t> for each line of text.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024187"/>
            <a:ext cx="3012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resources are protected.</a:t>
            </a:r>
          </a:p>
          <a:p>
            <a:r>
              <a:rPr lang="en-US" dirty="0" smtClean="0"/>
              <a:t>Used as a base for derivations.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8678" y="4048026"/>
            <a:ext cx="3631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YEditFile</a:t>
            </a:r>
            <a:r>
              <a:rPr lang="en-US" dirty="0" smtClean="0"/>
              <a:t> Mixture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11700" y="1548459"/>
            <a:ext cx="2578100" cy="5572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EditFile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00050" y="3227813"/>
            <a:ext cx="231775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DiskEditFile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27400" y="3227813"/>
            <a:ext cx="23622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CharacterEditFile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299200" y="3242100"/>
            <a:ext cx="235585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LineEditFile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264650" y="3242100"/>
            <a:ext cx="235585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BlockEditFile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11700" y="5923386"/>
            <a:ext cx="2578100" cy="5751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YEditFile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1558925" y="2105672"/>
            <a:ext cx="4441825" cy="1122141"/>
          </a:xfrm>
          <a:prstGeom prst="straightConnector1">
            <a:avLst/>
          </a:prstGeom>
          <a:ln>
            <a:prstDash val="dashDot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4" idx="2"/>
          </p:cNvCxnSpPr>
          <p:nvPr/>
        </p:nvCxnSpPr>
        <p:spPr>
          <a:xfrm flipV="1">
            <a:off x="4508500" y="2105672"/>
            <a:ext cx="1492250" cy="1122141"/>
          </a:xfrm>
          <a:prstGeom prst="straightConnector1">
            <a:avLst/>
          </a:prstGeom>
          <a:ln>
            <a:prstDash val="dashDot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4" idx="2"/>
          </p:cNvCxnSpPr>
          <p:nvPr/>
        </p:nvCxnSpPr>
        <p:spPr>
          <a:xfrm flipH="1" flipV="1">
            <a:off x="6000750" y="2105672"/>
            <a:ext cx="1476375" cy="1136428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H="1" flipV="1">
            <a:off x="6000750" y="2105672"/>
            <a:ext cx="4441825" cy="1136428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5" idx="2"/>
          </p:cNvCxnSpPr>
          <p:nvPr/>
        </p:nvCxnSpPr>
        <p:spPr>
          <a:xfrm flipH="1" flipV="1">
            <a:off x="1558925" y="4561313"/>
            <a:ext cx="4441825" cy="136207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6" idx="2"/>
          </p:cNvCxnSpPr>
          <p:nvPr/>
        </p:nvCxnSpPr>
        <p:spPr>
          <a:xfrm flipH="1" flipV="1">
            <a:off x="4508500" y="4561313"/>
            <a:ext cx="1492250" cy="136207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7" idx="2"/>
          </p:cNvCxnSpPr>
          <p:nvPr/>
        </p:nvCxnSpPr>
        <p:spPr>
          <a:xfrm flipV="1">
            <a:off x="6000750" y="4575600"/>
            <a:ext cx="1476375" cy="134778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8" idx="2"/>
          </p:cNvCxnSpPr>
          <p:nvPr/>
        </p:nvCxnSpPr>
        <p:spPr>
          <a:xfrm flipV="1">
            <a:off x="6000750" y="4575600"/>
            <a:ext cx="4441825" cy="134778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4386" y="1810175"/>
            <a:ext cx="39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Virtual inheritance for shared </a:t>
            </a:r>
            <a:r>
              <a:rPr lang="en-US" dirty="0" err="1" smtClean="0">
                <a:solidFill>
                  <a:srgbClr val="C00000"/>
                </a:solidFill>
              </a:rPr>
              <a:t>subobject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7491" y="5683454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Multiple inheritance to mix interfaces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40" idx="2"/>
          </p:cNvCxnSpPr>
          <p:nvPr/>
        </p:nvCxnSpPr>
        <p:spPr>
          <a:xfrm flipH="1">
            <a:off x="9042400" y="2179507"/>
            <a:ext cx="868868" cy="479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0"/>
          </p:cNvCxnSpPr>
          <p:nvPr/>
        </p:nvCxnSpPr>
        <p:spPr>
          <a:xfrm flipV="1">
            <a:off x="2441653" y="5224887"/>
            <a:ext cx="695247" cy="45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YEditFile</a:t>
            </a:r>
            <a:r>
              <a:rPr lang="en-US" dirty="0" smtClean="0"/>
              <a:t> Mixture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3494028"/>
            <a:ext cx="107997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// Needed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virtual base.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YEditFiles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can do blocks.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//    ... character insertions, etc.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//    ... cursor movement.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//    ... disk I/O.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//    ... line operations.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//    ... search and replace.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   ... simple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processing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54483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3950" y="1673235"/>
            <a:ext cx="485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Separate classes inherit virtually from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EditFile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3950" y="2835732"/>
            <a:ext cx="494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YEditFile</a:t>
            </a:r>
            <a:r>
              <a:rPr lang="en-US" dirty="0" smtClean="0">
                <a:solidFill>
                  <a:srgbClr val="C00000"/>
                </a:solidFill>
              </a:rPr>
              <a:t> mixes the functional classes together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06600" y="1857901"/>
            <a:ext cx="287350" cy="39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2006600" y="3020398"/>
            <a:ext cx="287350" cy="39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Advantages…</a:t>
            </a:r>
          </a:p>
          <a:p>
            <a:pPr lvl="1"/>
            <a:r>
              <a:rPr lang="en-US" dirty="0" smtClean="0"/>
              <a:t>Various component classes have well separated concerns</a:t>
            </a:r>
          </a:p>
          <a:p>
            <a:pPr lvl="2"/>
            <a:r>
              <a:rPr lang="en-US" dirty="0" smtClean="0"/>
              <a:t>Can’t automatically access internal structure of “sibling” classes</a:t>
            </a:r>
          </a:p>
          <a:p>
            <a:pPr lvl="1"/>
            <a:r>
              <a:rPr lang="en-US" dirty="0" smtClean="0"/>
              <a:t>Virtual base class allows shared data</a:t>
            </a:r>
          </a:p>
          <a:p>
            <a:pPr lvl="2"/>
            <a:r>
              <a:rPr lang="en-US" dirty="0" smtClean="0"/>
              <a:t>Protected data in virtual base accessible to all component classes</a:t>
            </a:r>
          </a:p>
          <a:p>
            <a:pPr lvl="1"/>
            <a:r>
              <a:rPr lang="en-US" dirty="0" smtClean="0"/>
              <a:t>Alternative mixtures possible</a:t>
            </a:r>
          </a:p>
          <a:p>
            <a:pPr lvl="2"/>
            <a:r>
              <a:rPr lang="en-US" dirty="0" smtClean="0"/>
              <a:t>Classes needing some, but not all of </a:t>
            </a:r>
            <a:r>
              <a:rPr lang="en-US" dirty="0" err="1" smtClean="0"/>
              <a:t>YEditFile’s</a:t>
            </a:r>
            <a:r>
              <a:rPr lang="en-US" dirty="0" smtClean="0"/>
              <a:t> functionality can mix differently</a:t>
            </a:r>
          </a:p>
          <a:p>
            <a:r>
              <a:rPr lang="en-US" dirty="0" smtClean="0"/>
              <a:t>Disadvantages…</a:t>
            </a:r>
          </a:p>
          <a:p>
            <a:pPr lvl="1"/>
            <a:r>
              <a:rPr lang="en-US" dirty="0" smtClean="0"/>
              <a:t>Requires multiple inheritance</a:t>
            </a:r>
          </a:p>
          <a:p>
            <a:pPr lvl="1"/>
            <a:r>
              <a:rPr lang="en-US" dirty="0" smtClean="0"/>
              <a:t>Elicits compiler bugs! (This actually happened to 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59300" y="1690688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YEditFile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20750" y="4229101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C_YEditFile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59300" y="4229101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ASM_YEditFile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426450" y="4229101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ADA_YEditFile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09800" y="3024188"/>
            <a:ext cx="3638550" cy="120491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5848350" y="3024188"/>
            <a:ext cx="0" cy="120491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4" idx="2"/>
          </p:cNvCxnSpPr>
          <p:nvPr/>
        </p:nvCxnSpPr>
        <p:spPr>
          <a:xfrm flipH="1" flipV="1">
            <a:off x="5848350" y="3024188"/>
            <a:ext cx="3867150" cy="120491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71516" y="1882457"/>
            <a:ext cx="4568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Specialized classes for different file types.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Override methods to provide special behavior.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… auto indentation.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… function/procedure search.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… comment word wrapping.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Advantages…</a:t>
            </a:r>
          </a:p>
          <a:p>
            <a:pPr lvl="1"/>
            <a:r>
              <a:rPr lang="en-US" dirty="0" smtClean="0"/>
              <a:t>Derived classes can override lots of “interesting” functionality</a:t>
            </a:r>
          </a:p>
          <a:p>
            <a:pPr lvl="2"/>
            <a:r>
              <a:rPr lang="en-US" dirty="0" smtClean="0"/>
              <a:t>See the previous slide</a:t>
            </a:r>
          </a:p>
          <a:p>
            <a:pPr lvl="1"/>
            <a:r>
              <a:rPr lang="en-US" dirty="0" smtClean="0"/>
              <a:t>Methods arbitrarily complex so elaborate behaviors can be programmed</a:t>
            </a:r>
          </a:p>
          <a:p>
            <a:pPr lvl="2"/>
            <a:r>
              <a:rPr lang="en-US" dirty="0" smtClean="0"/>
              <a:t>Word wrapping in comments might be involved</a:t>
            </a:r>
          </a:p>
          <a:p>
            <a:pPr lvl="2"/>
            <a:r>
              <a:rPr lang="en-US" dirty="0" smtClean="0"/>
              <a:t>Finding the next/previous “procedure” might be involved</a:t>
            </a:r>
          </a:p>
          <a:p>
            <a:r>
              <a:rPr lang="en-US" dirty="0" smtClean="0"/>
              <a:t>Disadvantages…</a:t>
            </a:r>
          </a:p>
          <a:p>
            <a:pPr lvl="1"/>
            <a:r>
              <a:rPr lang="en-US" dirty="0" smtClean="0"/>
              <a:t>Only the file types hard coded into Y are known to Y</a:t>
            </a:r>
          </a:p>
          <a:p>
            <a:pPr lvl="1"/>
            <a:r>
              <a:rPr lang="en-US" dirty="0" smtClean="0"/>
              <a:t>Extending the file types recognized requires editing Y’s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major components</a:t>
            </a:r>
          </a:p>
          <a:p>
            <a:pPr lvl="1"/>
            <a:r>
              <a:rPr lang="en-US" dirty="0" smtClean="0"/>
              <a:t>Processing of macro words (the macro </a:t>
            </a:r>
            <a:r>
              <a:rPr lang="en-US" dirty="0"/>
              <a:t>e</a:t>
            </a:r>
            <a:r>
              <a:rPr lang="en-US" dirty="0" smtClean="0"/>
              <a:t>ngine)</a:t>
            </a:r>
          </a:p>
          <a:p>
            <a:pPr lvl="2"/>
            <a:r>
              <a:rPr lang="en-US" dirty="0" smtClean="0"/>
              <a:t>Y processes a stream of macro words (commands) obtained from various sources</a:t>
            </a:r>
          </a:p>
          <a:p>
            <a:pPr lvl="2"/>
            <a:r>
              <a:rPr lang="en-US" dirty="0" smtClean="0"/>
              <a:t>Macro words can come from strings, files, and interactively via the keyboard</a:t>
            </a:r>
          </a:p>
          <a:p>
            <a:pPr lvl="2"/>
            <a:r>
              <a:rPr lang="en-US" dirty="0" smtClean="0"/>
              <a:t>Macro engine interprets the macro words and executes command functions</a:t>
            </a:r>
          </a:p>
          <a:p>
            <a:pPr lvl="1"/>
            <a:r>
              <a:rPr lang="en-US" dirty="0" smtClean="0"/>
              <a:t>Representation of the data being edited</a:t>
            </a:r>
          </a:p>
          <a:p>
            <a:pPr lvl="2"/>
            <a:r>
              <a:rPr lang="en-US" dirty="0" smtClean="0"/>
              <a:t>Each file is a list of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 smtClean="0"/>
              <a:t> objects</a:t>
            </a:r>
          </a:p>
          <a:p>
            <a:pPr lvl="2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YEditFile</a:t>
            </a:r>
            <a:r>
              <a:rPr lang="en-US" dirty="0" smtClean="0"/>
              <a:t> defines the basic interface; specialized classes exist for various file types</a:t>
            </a:r>
          </a:p>
          <a:p>
            <a:pPr lvl="2"/>
            <a:r>
              <a:rPr lang="en-US" dirty="0" smtClean="0"/>
              <a:t>Multiple inheritance used to split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YEditFile</a:t>
            </a:r>
            <a:r>
              <a:rPr lang="en-US" dirty="0" smtClean="0"/>
              <a:t> into smaller, more manageable pieces</a:t>
            </a:r>
          </a:p>
          <a:p>
            <a:pPr lvl="1"/>
            <a:r>
              <a:rPr lang="en-US" dirty="0" smtClean="0"/>
              <a:t>Screen and keyboard I/O</a:t>
            </a:r>
          </a:p>
          <a:p>
            <a:pPr lvl="2"/>
            <a:r>
              <a:rPr lang="en-US" dirty="0" smtClean="0"/>
              <a:t>Interactive I/O handled by way of a cross platform library (</a:t>
            </a:r>
            <a:r>
              <a:rPr lang="en-US" dirty="0" err="1" smtClean="0"/>
              <a:t>Scr</a:t>
            </a:r>
            <a:r>
              <a:rPr lang="en-US" dirty="0" smtClean="0"/>
              <a:t>) described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lang="en-US" dirty="0" smtClean="0"/>
              <a:t> is a singleton holding a double list 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YEditFiles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All files loaded into the editor</a:t>
            </a:r>
          </a:p>
          <a:p>
            <a:pPr lvl="1"/>
            <a:r>
              <a:rPr lang="en-US" dirty="0" smtClean="0"/>
              <a:t>A list of pointers is held so different specialized classes can be used</a:t>
            </a:r>
          </a:p>
          <a:p>
            <a:r>
              <a:rPr lang="en-US" dirty="0" smtClean="0"/>
              <a:t>Commands operate on the “current”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YEditFile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This is the file currently displayed</a:t>
            </a:r>
          </a:p>
          <a:p>
            <a:r>
              <a:rPr lang="en-US" dirty="0" smtClean="0"/>
              <a:t>Example…</a:t>
            </a:r>
          </a:p>
          <a:p>
            <a:pPr lvl="1"/>
            <a:r>
              <a:rPr lang="en-US" dirty="0" smtClean="0"/>
              <a:t>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next_procedure</a:t>
            </a:r>
            <a:r>
              <a:rPr lang="en-US" dirty="0" smtClean="0"/>
              <a:t> command runs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next_procedure</a:t>
            </a:r>
            <a:r>
              <a:rPr lang="en-US" dirty="0" smtClean="0"/>
              <a:t> method on the current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YEditFile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Dispatches to the specialized implementation (for C, ASM, Ada, etc)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Macro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Engine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06500" y="2768600"/>
            <a:ext cx="17653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Macro Stack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67250" y="2768600"/>
            <a:ext cx="17653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Macro Engine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128000" y="1016000"/>
            <a:ext cx="17653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Command Dispatch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128000" y="4521200"/>
            <a:ext cx="17653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 Stack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2971800" y="3290610"/>
            <a:ext cx="1695450" cy="7105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6432550" y="1892300"/>
            <a:ext cx="1695450" cy="175260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6432550" y="3644900"/>
            <a:ext cx="1695450" cy="175260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7250" y="4637801"/>
            <a:ext cx="318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loop extracts words</a:t>
            </a:r>
          </a:p>
          <a:p>
            <a:r>
              <a:rPr lang="en-US" dirty="0" smtClean="0"/>
              <a:t>Calls into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command_table.cpp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8000" y="2921278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 commands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command_*.cpp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500" y="4637801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28000" y="4001194"/>
            <a:ext cx="31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Macro parameters stacked here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12119" y="3460234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Macro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9352" y="2536756"/>
            <a:ext cx="7353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word;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( 1 )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word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!= 0 )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word 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332" y="1929056"/>
            <a:ext cx="465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Extracts a word from the top of the macro stack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332" y="5137150"/>
            <a:ext cx="558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Pushes strings on parameter stack or executes commands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300" y="4529450"/>
            <a:ext cx="25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Empty words are ignored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343400" y="2113722"/>
            <a:ext cx="1513932" cy="1300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7785100" y="4064018"/>
            <a:ext cx="865657" cy="107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3415494" y="3975100"/>
            <a:ext cx="458006" cy="55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Dispatch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4707" y="1679576"/>
            <a:ext cx="80425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macro_word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add_text_command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"backspace",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backspace_command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6100" y="5356791"/>
            <a:ext cx="274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Primitive macro commands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8094" y="5354182"/>
            <a:ext cx="335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Function implementing command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3190098" y="4521200"/>
            <a:ext cx="315102" cy="835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7239000" y="4521200"/>
            <a:ext cx="378785" cy="83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Word Handler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5415" y="1690688"/>
            <a:ext cx="94211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&amp;word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Search the dispatch table.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word.to_string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) ) != -1 )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Otherwise, we don't know what it is. Treat it like a string.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parameter_stack.push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word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0" y="1878588"/>
            <a:ext cx="306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Execute recognized commands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9456" y="5668418"/>
            <a:ext cx="655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Push anything else on the parameter stack as a command parameter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32800" y="2247900"/>
            <a:ext cx="63500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286500" y="5016500"/>
            <a:ext cx="1060809" cy="651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Invocation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11009"/>
          </a:xfrm>
        </p:spPr>
        <p:txBody>
          <a:bodyPr/>
          <a:lstStyle/>
          <a:p>
            <a:r>
              <a:rPr lang="en-US" dirty="0" smtClean="0"/>
              <a:t>Macro words processed one word at a time</a:t>
            </a:r>
          </a:p>
          <a:p>
            <a:pPr lvl="1"/>
            <a:r>
              <a:rPr lang="en-US" dirty="0" smtClean="0"/>
              <a:t>Each word either pushed onto parameter stack or executed</a:t>
            </a:r>
          </a:p>
          <a:p>
            <a:pPr lvl="1"/>
            <a:r>
              <a:rPr lang="en-US" dirty="0" smtClean="0"/>
              <a:t>Commands pop parameters off the parameter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6699" y="3304024"/>
            <a:ext cx="7273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“Y’s macro engine!”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add_text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511178"/>
            <a:ext cx="329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Pushed onto the parameter stack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0407" y="5079428"/>
            <a:ext cx="375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Invokes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add_text_command</a:t>
            </a:r>
            <a:r>
              <a:rPr lang="en-US" dirty="0" smtClean="0">
                <a:solidFill>
                  <a:srgbClr val="C00000"/>
                </a:solidFill>
              </a:rPr>
              <a:t> function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487562" y="3935968"/>
            <a:ext cx="204703" cy="575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6476594" y="3827244"/>
            <a:ext cx="419506" cy="1252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WordSource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3BF-BF7E-4699-A412-E12E30EF4BC6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59300" y="1690688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WordSource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810500" y="4216400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StringWord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59300" y="4216400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FileWord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22400" y="4216400"/>
            <a:ext cx="2578100" cy="133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KeyboardWord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711450" y="3024188"/>
            <a:ext cx="1847850" cy="11922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5848350" y="3024188"/>
            <a:ext cx="0" cy="11922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H="1" flipV="1">
            <a:off x="7137400" y="3024188"/>
            <a:ext cx="1962150" cy="11922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37400" y="1690688"/>
            <a:ext cx="455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base class</a:t>
            </a:r>
          </a:p>
          <a:p>
            <a:r>
              <a:rPr lang="en-US" dirty="0" smtClean="0"/>
              <a:t>Contains FSM for extracting word from a string</a:t>
            </a:r>
          </a:p>
          <a:p>
            <a:r>
              <a:rPr lang="en-US" dirty="0" smtClean="0"/>
              <a:t>See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WordSource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hpp,cpp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9300" y="554990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Obtains words from a 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10500" y="5549900"/>
            <a:ext cx="278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Obtains words from a string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2400" y="5549900"/>
            <a:ext cx="281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up macro text bound</a:t>
            </a:r>
          </a:p>
          <a:p>
            <a:r>
              <a:rPr lang="en-US" dirty="0"/>
              <a:t>t</a:t>
            </a:r>
            <a:r>
              <a:rPr lang="en-US" dirty="0" smtClean="0"/>
              <a:t>o key; pushes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StringWord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</a:t>
            </a:r>
            <a:r>
              <a:rPr lang="en-US" dirty="0" smtClean="0"/>
              <a:t>nto the macro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1134</Words>
  <Application>Microsoft Office PowerPoint</Application>
  <PresentationFormat>Widescreen</PresentationFormat>
  <Paragraphs>230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Architecture of Y</vt:lpstr>
      <vt:lpstr>Overview</vt:lpstr>
      <vt:lpstr>Processing of Macro Words</vt:lpstr>
      <vt:lpstr>Macro Engine</vt:lpstr>
      <vt:lpstr>Main Loop</vt:lpstr>
      <vt:lpstr>Command Dispatch Table</vt:lpstr>
      <vt:lpstr>Macro Word Handler</vt:lpstr>
      <vt:lpstr>Macro Invocation</vt:lpstr>
      <vt:lpstr>WordSource Hierarchy</vt:lpstr>
      <vt:lpstr>Macro Stack</vt:lpstr>
      <vt:lpstr>WordSource</vt:lpstr>
      <vt:lpstr>KeyBoardWord</vt:lpstr>
      <vt:lpstr>Representation of Text</vt:lpstr>
      <vt:lpstr>Raw Text</vt:lpstr>
      <vt:lpstr>YEditFile Mixture</vt:lpstr>
      <vt:lpstr>YEditFile Mixture</vt:lpstr>
      <vt:lpstr>Why?</vt:lpstr>
      <vt:lpstr>File Modes</vt:lpstr>
      <vt:lpstr>Why?</vt:lpstr>
      <vt:lpstr>File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Y</dc:title>
  <dc:creator>Chapin, Peter  @ VTC</dc:creator>
  <cp:lastModifiedBy>Chapin, Peter  @ VTC</cp:lastModifiedBy>
  <cp:revision>28</cp:revision>
  <dcterms:created xsi:type="dcterms:W3CDTF">2015-02-18T13:01:40Z</dcterms:created>
  <dcterms:modified xsi:type="dcterms:W3CDTF">2015-03-03T00:39:01Z</dcterms:modified>
</cp:coreProperties>
</file>