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70" r:id="rId16"/>
    <p:sldId id="269" r:id="rId17"/>
    <p:sldId id="271" r:id="rId18"/>
    <p:sldId id="275" r:id="rId19"/>
    <p:sldId id="272" r:id="rId20"/>
    <p:sldId id="273" r:id="rId21"/>
    <p:sldId id="274" r:id="rId22"/>
    <p:sldId id="276" r:id="rId23"/>
    <p:sldId id="277" r:id="rId24"/>
    <p:sldId id="280" r:id="rId25"/>
    <p:sldId id="278" r:id="rId26"/>
    <p:sldId id="279" r:id="rId27"/>
    <p:sldId id="281" r:id="rId28"/>
    <p:sldId id="282" r:id="rId29"/>
    <p:sldId id="283" r:id="rId30"/>
    <p:sldId id="284" r:id="rId31"/>
    <p:sldId id="285" r:id="rId32"/>
    <p:sldId id="286" r:id="rId33"/>
    <p:sldId id="287" r:id="rId34"/>
    <p:sldId id="289"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21.02.2022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21.02.2022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21.02.2022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21.02.2022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21.02.2022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21.02.2022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21.02.2022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21.02.2022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21.02.2022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21.02.2022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21.02.2022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21.02.2022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830997"/>
          </a:xfrm>
        </p:spPr>
        <p:style>
          <a:lnRef idx="2">
            <a:schemeClr val="dk1"/>
          </a:lnRef>
          <a:fillRef idx="1003">
            <a:schemeClr val="lt2"/>
          </a:fillRef>
          <a:effectRef idx="0">
            <a:schemeClr val="dk1"/>
          </a:effectRef>
          <a:fontRef idx="minor">
            <a:schemeClr val="dk1"/>
          </a:fontRef>
        </p:style>
        <p:txBody>
          <a:bodyPr wrap="square">
            <a:spAutoFit/>
          </a:bodyPr>
          <a:lstStyle/>
          <a:p>
            <a:r>
              <a:rPr lang="ru-RU" sz="2400" b="1" dirty="0">
                <a:solidFill>
                  <a:schemeClr val="dk1"/>
                </a:solidFill>
                <a:latin typeface="+mn-lt"/>
                <a:ea typeface="+mn-ea"/>
                <a:cs typeface="+mn-cs"/>
              </a:rPr>
              <a:t>Лекция </a:t>
            </a:r>
            <a:r>
              <a:rPr lang="en-US" sz="2400" b="1" dirty="0" smtClean="0"/>
              <a:t>1</a:t>
            </a:r>
            <a:r>
              <a:rPr lang="ru-RU" sz="2400" b="1" dirty="0" smtClean="0">
                <a:solidFill>
                  <a:schemeClr val="dk1"/>
                </a:solidFill>
                <a:latin typeface="+mn-lt"/>
                <a:ea typeface="+mn-ea"/>
                <a:cs typeface="+mn-cs"/>
              </a:rPr>
              <a:t>.</a:t>
            </a:r>
            <a:r>
              <a:rPr lang="ru-RU" sz="2400" b="1" dirty="0">
                <a:solidFill>
                  <a:schemeClr val="dk1"/>
                </a:solidFill>
                <a:latin typeface="+mn-lt"/>
                <a:ea typeface="+mn-ea"/>
                <a:cs typeface="+mn-cs"/>
              </a:rPr>
              <a:t/>
            </a:r>
            <a:br>
              <a:rPr lang="ru-RU" sz="2400" b="1" dirty="0">
                <a:solidFill>
                  <a:schemeClr val="dk1"/>
                </a:solidFill>
                <a:latin typeface="+mn-lt"/>
                <a:ea typeface="+mn-ea"/>
                <a:cs typeface="+mn-cs"/>
              </a:rPr>
            </a:br>
            <a:r>
              <a:rPr lang="ru-RU" sz="2400" b="1" dirty="0" smtClean="0"/>
              <a:t>Понятие операционной системы</a:t>
            </a:r>
            <a:endParaRPr lang="ru-RU" sz="2400" b="1" dirty="0"/>
          </a:p>
        </p:txBody>
      </p:sp>
      <p:graphicFrame>
        <p:nvGraphicFramePr>
          <p:cNvPr id="4" name="Таблица 3"/>
          <p:cNvGraphicFramePr>
            <a:graphicFrameLocks noGrp="1"/>
          </p:cNvGraphicFramePr>
          <p:nvPr>
            <p:extLst>
              <p:ext uri="{D42A27DB-BD31-4B8C-83A1-F6EECF244321}">
                <p14:modId xmlns:p14="http://schemas.microsoft.com/office/powerpoint/2010/main" val="4218301123"/>
              </p:ext>
            </p:extLst>
          </p:nvPr>
        </p:nvGraphicFramePr>
        <p:xfrm>
          <a:off x="323526" y="2276872"/>
          <a:ext cx="8568954" cy="1889760"/>
        </p:xfrm>
        <a:graphic>
          <a:graphicData uri="http://schemas.openxmlformats.org/drawingml/2006/table">
            <a:tbl>
              <a:tblPr firstRow="1" bandRow="1">
                <a:tableStyleId>{2D5ABB26-0587-4C30-8999-92F81FD0307C}</a:tableStyleId>
              </a:tblPr>
              <a:tblGrid>
                <a:gridCol w="809756"/>
                <a:gridCol w="7759198"/>
              </a:tblGrid>
              <a:tr h="370840">
                <a:tc gridSpan="2">
                  <a:txBody>
                    <a:bodyPr/>
                    <a:lstStyle/>
                    <a:p>
                      <a:pPr algn="ctr"/>
                      <a:r>
                        <a:rPr lang="ru-RU" sz="2000" b="0" i="0" dirty="0" smtClean="0">
                          <a:latin typeface="Bad Script" panose="02000000000000000000" pitchFamily="2" charset="0"/>
                        </a:rPr>
                        <a:t>Содержание</a:t>
                      </a:r>
                    </a:p>
                    <a:p>
                      <a:pPr algn="ctr"/>
                      <a:endParaRPr lang="ru-RU" sz="2000" b="0" i="0" dirty="0">
                        <a:latin typeface="Bad Script" panose="02000000000000000000" pitchFamily="2" charset="0"/>
                      </a:endParaRPr>
                    </a:p>
                  </a:txBody>
                  <a:tcPr>
                    <a:solidFill>
                      <a:schemeClr val="bg1"/>
                    </a:solidFill>
                  </a:tcPr>
                </a:tc>
                <a:tc hMerge="1">
                  <a:txBody>
                    <a:bodyPr/>
                    <a:lstStyle/>
                    <a:p>
                      <a:endParaRPr lang="ru-RU" dirty="0"/>
                    </a:p>
                  </a:txBody>
                  <a:tcPr/>
                </a:tc>
              </a:tr>
              <a:tr h="370840">
                <a:tc>
                  <a:txBody>
                    <a:bodyPr/>
                    <a:lstStyle/>
                    <a:p>
                      <a:r>
                        <a:rPr lang="ru-RU" sz="2000" b="0" i="0" dirty="0" smtClean="0">
                          <a:latin typeface="Bad Script" panose="02000000000000000000" pitchFamily="2" charset="0"/>
                        </a:rPr>
                        <a:t>1.</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Определение операционной системы.</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2.</a:t>
                      </a:r>
                      <a:endParaRPr lang="ru-RU" sz="2000" b="0" i="0" dirty="0">
                        <a:latin typeface="Bad Script" panose="02000000000000000000" pitchFamily="2" charset="0"/>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1" dirty="0" smtClean="0"/>
                        <a:t>Эволюция операционных систем</a:t>
                      </a:r>
                      <a:r>
                        <a:rPr lang="ru-RU" sz="2000" b="0" i="0" dirty="0" smtClean="0">
                          <a:latin typeface="Bad Script" panose="02000000000000000000" pitchFamily="2" charset="0"/>
                        </a:rPr>
                        <a:t>.</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3.</a:t>
                      </a:r>
                      <a:endParaRPr lang="ru-RU" sz="2000" b="0" i="0" dirty="0">
                        <a:latin typeface="Bad Script" panose="02000000000000000000" pitchFamily="2" charset="0"/>
                      </a:endParaRPr>
                    </a:p>
                  </a:txBody>
                  <a:tcPr>
                    <a:solidFill>
                      <a:schemeClr val="bg1"/>
                    </a:solidFill>
                  </a:tcPr>
                </a:tc>
                <a:tc>
                  <a:txBody>
                    <a:bodyPr/>
                    <a:lstStyle/>
                    <a:p>
                      <a:r>
                        <a:rPr lang="ru-RU" sz="2000" b="1" dirty="0" smtClean="0"/>
                        <a:t>Основные функции  операционных систем</a:t>
                      </a:r>
                      <a:r>
                        <a:rPr lang="ru-RU" sz="2000" b="0" i="0" dirty="0" smtClean="0">
                          <a:latin typeface="Bad Script" panose="02000000000000000000" pitchFamily="2" charset="0"/>
                        </a:rPr>
                        <a:t>.</a:t>
                      </a:r>
                      <a:endParaRPr lang="ru-RU" sz="2000" b="0" i="0" dirty="0">
                        <a:latin typeface="Bad Script" panose="02000000000000000000" pitchFamily="2" charset="0"/>
                      </a:endParaRPr>
                    </a:p>
                  </a:txBody>
                  <a:tcPr>
                    <a:solidFill>
                      <a:schemeClr val="bg1"/>
                    </a:solidFill>
                  </a:tcPr>
                </a:tc>
              </a:tr>
            </a:tbl>
          </a:graphicData>
        </a:graphic>
      </p:graphicFrame>
    </p:spTree>
    <p:extLst>
      <p:ext uri="{BB962C8B-B14F-4D97-AF65-F5344CB8AC3E}">
        <p14:creationId xmlns:p14="http://schemas.microsoft.com/office/powerpoint/2010/main" val="294559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45977" y="1124744"/>
            <a:ext cx="8280920" cy="2862322"/>
          </a:xfrm>
          <a:prstGeom prst="rect">
            <a:avLst/>
          </a:prstGeom>
          <a:noFill/>
        </p:spPr>
        <p:txBody>
          <a:bodyPr wrap="square" rtlCol="0">
            <a:spAutoFit/>
          </a:bodyPr>
          <a:lstStyle/>
          <a:p>
            <a:pPr algn="ctr"/>
            <a:r>
              <a:rPr lang="ru-RU" dirty="0"/>
              <a:t>Первый период.</a:t>
            </a:r>
          </a:p>
          <a:p>
            <a:endParaRPr lang="ru-RU" dirty="0"/>
          </a:p>
          <a:p>
            <a:pPr algn="just"/>
            <a:r>
              <a:rPr lang="ru-RU" dirty="0"/>
              <a:t>Программирование осуществлялось исключительно на машинном языке. </a:t>
            </a:r>
            <a:endParaRPr lang="ru-RU" dirty="0" smtClean="0"/>
          </a:p>
          <a:p>
            <a:pPr algn="just"/>
            <a:endParaRPr lang="ru-RU" dirty="0"/>
          </a:p>
          <a:p>
            <a:pPr algn="just"/>
            <a:r>
              <a:rPr lang="ru-RU" dirty="0" smtClean="0"/>
              <a:t>Операционные системы отсутствуют. </a:t>
            </a:r>
          </a:p>
          <a:p>
            <a:pPr algn="just"/>
            <a:endParaRPr lang="ru-RU" dirty="0"/>
          </a:p>
          <a:p>
            <a:pPr algn="just"/>
            <a:r>
              <a:rPr lang="ru-RU" dirty="0" smtClean="0"/>
              <a:t>Все </a:t>
            </a:r>
            <a:r>
              <a:rPr lang="ru-RU" dirty="0"/>
              <a:t>задачи организации вычислительного процесса решались вручную каждым программистом с пульта управления. За пультом мог находиться только один пользователь. Вычислительная система выполняла одновременно только одну операцию (ввод-вывод, собственно вычисления, размышления программиста). </a:t>
            </a:r>
            <a:endParaRPr lang="ru-RU" dirty="0" smtClean="0"/>
          </a:p>
        </p:txBody>
      </p:sp>
      <p:sp>
        <p:nvSpPr>
          <p:cNvPr id="2" name="AutoShape 2" descr="Картинки по запросу &quot;IBM-701&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82" y="4293096"/>
            <a:ext cx="23050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3352177" y="4294573"/>
            <a:ext cx="5374720" cy="2031325"/>
          </a:xfrm>
          <a:prstGeom prst="rect">
            <a:avLst/>
          </a:prstGeom>
        </p:spPr>
        <p:txBody>
          <a:bodyPr wrap="square">
            <a:spAutoFit/>
          </a:bodyPr>
          <a:lstStyle/>
          <a:p>
            <a:pPr algn="just"/>
            <a:r>
              <a:rPr lang="ru-RU" dirty="0"/>
              <a:t>В конце этого периода появляется первое системное программное обеспечение: </a:t>
            </a:r>
            <a:endParaRPr lang="ru-RU" dirty="0" smtClean="0"/>
          </a:p>
          <a:p>
            <a:pPr marL="285750" indent="-285750" algn="just">
              <a:buFont typeface="Arial" panose="020B0604020202020204" pitchFamily="34" charset="0"/>
              <a:buChar char="•"/>
            </a:pPr>
            <a:r>
              <a:rPr lang="ru-RU" dirty="0" smtClean="0"/>
              <a:t>в </a:t>
            </a:r>
            <a:r>
              <a:rPr lang="ru-RU" dirty="0"/>
              <a:t>1951-52 гг. возникают прообразы первых компиляторов с символических языков (</a:t>
            </a:r>
            <a:r>
              <a:rPr lang="ru-RU" dirty="0" err="1"/>
              <a:t>Fortran</a:t>
            </a:r>
            <a:r>
              <a:rPr lang="ru-RU" dirty="0"/>
              <a:t> и др.), </a:t>
            </a:r>
            <a:endParaRPr lang="ru-RU" dirty="0" smtClean="0"/>
          </a:p>
          <a:p>
            <a:pPr marL="285750" indent="-285750" algn="just">
              <a:buFont typeface="Arial" panose="020B0604020202020204" pitchFamily="34" charset="0"/>
              <a:buChar char="•"/>
            </a:pPr>
            <a:r>
              <a:rPr lang="ru-RU" dirty="0" smtClean="0"/>
              <a:t>в </a:t>
            </a:r>
            <a:r>
              <a:rPr lang="ru-RU" dirty="0"/>
              <a:t>1954 г. </a:t>
            </a:r>
            <a:r>
              <a:rPr lang="ru-RU" dirty="0" err="1"/>
              <a:t>Nat</a:t>
            </a:r>
            <a:r>
              <a:rPr lang="ru-RU" dirty="0"/>
              <a:t> </a:t>
            </a:r>
            <a:r>
              <a:rPr lang="ru-RU" dirty="0" err="1"/>
              <a:t>Rochester</a:t>
            </a:r>
            <a:r>
              <a:rPr lang="ru-RU" dirty="0"/>
              <a:t> разрабатывает ассемблер для IBM-701.</a:t>
            </a:r>
          </a:p>
        </p:txBody>
      </p:sp>
    </p:spTree>
    <p:extLst>
      <p:ext uri="{BB962C8B-B14F-4D97-AF65-F5344CB8AC3E}">
        <p14:creationId xmlns:p14="http://schemas.microsoft.com/office/powerpoint/2010/main" val="299331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53671" y="1268760"/>
            <a:ext cx="8280920" cy="4970591"/>
          </a:xfrm>
          <a:prstGeom prst="rect">
            <a:avLst/>
          </a:prstGeom>
          <a:noFill/>
        </p:spPr>
        <p:txBody>
          <a:bodyPr wrap="square" rtlCol="0">
            <a:spAutoFit/>
          </a:bodyPr>
          <a:lstStyle/>
          <a:p>
            <a:pPr algn="ctr"/>
            <a:r>
              <a:rPr lang="ru-RU" dirty="0"/>
              <a:t>Второй период</a:t>
            </a:r>
            <a:r>
              <a:rPr lang="ru-RU" dirty="0" smtClean="0"/>
              <a:t>.</a:t>
            </a:r>
          </a:p>
          <a:p>
            <a:pPr algn="ctr"/>
            <a:endParaRPr lang="ru-RU" dirty="0" smtClean="0"/>
          </a:p>
          <a:p>
            <a:pPr algn="ctr"/>
            <a:endParaRPr lang="ru-RU" dirty="0"/>
          </a:p>
          <a:p>
            <a:pPr algn="ctr"/>
            <a:endParaRPr lang="ru-RU" dirty="0"/>
          </a:p>
          <a:p>
            <a:endParaRPr lang="ru-RU" sz="1100" dirty="0"/>
          </a:p>
          <a:p>
            <a:pPr algn="just"/>
            <a:r>
              <a:rPr lang="ru-RU" dirty="0" smtClean="0"/>
              <a:t>Применение транзисторов привело к повышению надежности компьютеров. </a:t>
            </a:r>
          </a:p>
          <a:p>
            <a:pPr algn="just"/>
            <a:endParaRPr lang="ru-RU" dirty="0"/>
          </a:p>
          <a:p>
            <a:pPr algn="just"/>
            <a:r>
              <a:rPr lang="ru-RU" dirty="0" smtClean="0"/>
              <a:t>Эксплуатация </a:t>
            </a:r>
            <a:r>
              <a:rPr lang="ru-RU" dirty="0"/>
              <a:t>и обслуживание вычислительной техники подешевели. </a:t>
            </a:r>
            <a:endParaRPr lang="ru-RU" dirty="0" smtClean="0"/>
          </a:p>
          <a:p>
            <a:pPr algn="just"/>
            <a:endParaRPr lang="ru-RU" dirty="0"/>
          </a:p>
          <a:p>
            <a:pPr algn="just"/>
            <a:r>
              <a:rPr lang="ru-RU" dirty="0" smtClean="0"/>
              <a:t>Началось </a:t>
            </a:r>
            <a:r>
              <a:rPr lang="ru-RU" dirty="0"/>
              <a:t>использование ЭВМ коммерческими фирмами. </a:t>
            </a:r>
            <a:endParaRPr lang="ru-RU" dirty="0" smtClean="0"/>
          </a:p>
          <a:p>
            <a:pPr algn="just"/>
            <a:endParaRPr lang="ru-RU" dirty="0"/>
          </a:p>
          <a:p>
            <a:pPr algn="just"/>
            <a:r>
              <a:rPr lang="ru-RU" dirty="0" smtClean="0"/>
              <a:t>Наблюдается </a:t>
            </a:r>
            <a:r>
              <a:rPr lang="ru-RU" dirty="0"/>
              <a:t>бурное развитие алгоритмических языков (ALGOL-58, LISP, COBOL, ALGOL-60, PL-1 и т.д.). Появляются первые настоящие компиляторы, библиотеки математических и служебных подпрограмм. Упрощается процесс программирования. </a:t>
            </a:r>
            <a:endParaRPr lang="ru-RU" dirty="0" smtClean="0"/>
          </a:p>
          <a:p>
            <a:pPr algn="just"/>
            <a:endParaRPr lang="ru-RU" dirty="0"/>
          </a:p>
          <a:p>
            <a:pPr algn="just"/>
            <a:r>
              <a:rPr lang="ru-RU" dirty="0" smtClean="0"/>
              <a:t>Происходит </a:t>
            </a:r>
            <a:r>
              <a:rPr lang="ru-RU" dirty="0"/>
              <a:t>разделение персонала на программистов и операторов, специалистов по эксплуатации и разработчиков вычислительных машин.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040" y="592802"/>
            <a:ext cx="25146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63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6" name="TextBox 5"/>
          <p:cNvSpPr txBox="1"/>
          <p:nvPr/>
        </p:nvSpPr>
        <p:spPr>
          <a:xfrm>
            <a:off x="472848" y="1052736"/>
            <a:ext cx="8280920" cy="2570191"/>
          </a:xfrm>
          <a:prstGeom prst="rect">
            <a:avLst/>
          </a:prstGeom>
          <a:noFill/>
        </p:spPr>
        <p:txBody>
          <a:bodyPr wrap="square" rtlCol="0">
            <a:spAutoFit/>
          </a:bodyPr>
          <a:lstStyle/>
          <a:p>
            <a:pPr algn="ctr">
              <a:lnSpc>
                <a:spcPct val="150000"/>
              </a:lnSpc>
            </a:pPr>
            <a:r>
              <a:rPr lang="ru-RU" dirty="0"/>
              <a:t>Второй период.</a:t>
            </a:r>
          </a:p>
          <a:p>
            <a:pPr>
              <a:lnSpc>
                <a:spcPct val="150000"/>
              </a:lnSpc>
            </a:pPr>
            <a:endParaRPr lang="ru-RU" sz="1100" dirty="0"/>
          </a:p>
          <a:p>
            <a:pPr algn="just">
              <a:lnSpc>
                <a:spcPct val="150000"/>
              </a:lnSpc>
            </a:pPr>
            <a:r>
              <a:rPr lang="ru-RU" sz="1600" dirty="0" smtClean="0"/>
              <a:t>Изменяется </a:t>
            </a:r>
            <a:r>
              <a:rPr lang="ru-RU" sz="1600" dirty="0"/>
              <a:t>сам процесс прогона </a:t>
            </a:r>
            <a:r>
              <a:rPr lang="ru-RU" sz="1600" dirty="0" smtClean="0"/>
              <a:t>программ</a:t>
            </a:r>
            <a:r>
              <a:rPr lang="ru-RU" sz="1600" dirty="0"/>
              <a:t>:</a:t>
            </a:r>
            <a:endParaRPr lang="ru-RU" sz="1600" dirty="0" smtClean="0"/>
          </a:p>
          <a:p>
            <a:pPr marL="342900" indent="-342900" algn="just">
              <a:lnSpc>
                <a:spcPct val="150000"/>
              </a:lnSpc>
              <a:buFont typeface="+mj-lt"/>
              <a:buAutoNum type="arabicPeriod"/>
            </a:pPr>
            <a:r>
              <a:rPr lang="ru-RU" sz="1600" dirty="0" smtClean="0"/>
              <a:t>Пользователь </a:t>
            </a:r>
            <a:r>
              <a:rPr lang="ru-RU" sz="1600" dirty="0"/>
              <a:t>приносит программу с входными данными в виде колоды перфокарт и указывает требуемые для нее ресурсы. </a:t>
            </a:r>
            <a:endParaRPr lang="ru-RU" sz="1600" dirty="0" smtClean="0"/>
          </a:p>
          <a:p>
            <a:pPr marL="342900" indent="-342900" algn="just">
              <a:lnSpc>
                <a:spcPct val="150000"/>
              </a:lnSpc>
              <a:buFont typeface="+mj-lt"/>
              <a:buAutoNum type="arabicPeriod"/>
            </a:pPr>
            <a:r>
              <a:rPr lang="ru-RU" sz="1600" dirty="0" smtClean="0"/>
              <a:t>Полученные </a:t>
            </a:r>
            <a:r>
              <a:rPr lang="ru-RU" sz="1600" dirty="0"/>
              <a:t>выходные данные печатаются на принтере, и пользователь получает их обратно через некоторое (довольно большое) время. </a:t>
            </a:r>
          </a:p>
        </p:txBody>
      </p:sp>
      <p:sp>
        <p:nvSpPr>
          <p:cNvPr id="2" name="AutoShape 5" descr="Картинки по запросу &quot;перфокарта&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892554"/>
            <a:ext cx="336232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472" y="4832638"/>
            <a:ext cx="38100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89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6" name="TextBox 5"/>
          <p:cNvSpPr txBox="1"/>
          <p:nvPr/>
        </p:nvSpPr>
        <p:spPr>
          <a:xfrm>
            <a:off x="323528" y="804774"/>
            <a:ext cx="8496944" cy="3877985"/>
          </a:xfrm>
          <a:prstGeom prst="rect">
            <a:avLst/>
          </a:prstGeom>
          <a:noFill/>
        </p:spPr>
        <p:txBody>
          <a:bodyPr wrap="square" rtlCol="0">
            <a:spAutoFit/>
          </a:bodyPr>
          <a:lstStyle/>
          <a:p>
            <a:pPr algn="ctr"/>
            <a:r>
              <a:rPr lang="ru-RU" dirty="0"/>
              <a:t>Второй период.</a:t>
            </a:r>
          </a:p>
          <a:p>
            <a:endParaRPr lang="ru-RU" sz="1200" dirty="0"/>
          </a:p>
          <a:p>
            <a:pPr algn="just"/>
            <a:r>
              <a:rPr lang="ru-RU" dirty="0" smtClean="0"/>
              <a:t>Смена </a:t>
            </a:r>
            <a:r>
              <a:rPr lang="ru-RU" dirty="0"/>
              <a:t>запрошенных ресурсов вызывает приостановку выполнения программ. В результате процессор часто простаивает. </a:t>
            </a:r>
            <a:endParaRPr lang="ru-RU" dirty="0" smtClean="0"/>
          </a:p>
          <a:p>
            <a:pPr algn="just"/>
            <a:endParaRPr lang="ru-RU" dirty="0"/>
          </a:p>
          <a:p>
            <a:pPr algn="just"/>
            <a:r>
              <a:rPr lang="ru-RU" dirty="0" smtClean="0"/>
              <a:t>Для </a:t>
            </a:r>
            <a:r>
              <a:rPr lang="ru-RU" dirty="0"/>
              <a:t>повышения эффективности использования компьютера задания с похожими требуемыми ресурсами начинают собирать вместе, создавая пакет заданий. Появляются первые системы пакетной обработки, которые просто автоматизируют запуск одной программы из пакета за другой и, тем самым, увеличивают коэффициент загрузки процессора. </a:t>
            </a:r>
            <a:endParaRPr lang="ru-RU" dirty="0" smtClean="0"/>
          </a:p>
          <a:p>
            <a:pPr algn="just"/>
            <a:endParaRPr lang="ru-RU" dirty="0"/>
          </a:p>
          <a:p>
            <a:pPr algn="just"/>
            <a:r>
              <a:rPr lang="ru-RU" dirty="0"/>
              <a:t>При реализации систем пакетной обработки был разработан формализованный язык управления заданиями, с помощью которого программист сообщал системе и оператору, какую работу он хочет выполнить на вычислительной машине. </a:t>
            </a:r>
            <a:endParaRPr lang="ru-RU" dirty="0" smtClean="0"/>
          </a:p>
        </p:txBody>
      </p:sp>
      <p:sp>
        <p:nvSpPr>
          <p:cNvPr id="2" name="Прямоугольник 1"/>
          <p:cNvSpPr/>
          <p:nvPr/>
        </p:nvSpPr>
        <p:spPr>
          <a:xfrm>
            <a:off x="4248472" y="4898658"/>
            <a:ext cx="4572000" cy="1477328"/>
          </a:xfrm>
          <a:prstGeom prst="rect">
            <a:avLst/>
          </a:prstGeom>
        </p:spPr>
        <p:txBody>
          <a:bodyPr>
            <a:spAutoFit/>
          </a:bodyPr>
          <a:lstStyle/>
          <a:p>
            <a:pPr algn="just"/>
            <a:r>
              <a:rPr lang="ru-RU" b="1" dirty="0"/>
              <a:t>Системы пакетной обработки </a:t>
            </a:r>
            <a:r>
              <a:rPr lang="ru-RU" dirty="0"/>
              <a:t>явились прообразом современных операционных систем, они стали первыми системными программами, предназначенными для управления вычислительным процессом.</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05761"/>
            <a:ext cx="2880696" cy="1917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77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67544" y="1196752"/>
            <a:ext cx="8280920" cy="3139321"/>
          </a:xfrm>
          <a:prstGeom prst="rect">
            <a:avLst/>
          </a:prstGeom>
          <a:noFill/>
        </p:spPr>
        <p:txBody>
          <a:bodyPr wrap="square" rtlCol="0">
            <a:spAutoFit/>
          </a:bodyPr>
          <a:lstStyle/>
          <a:p>
            <a:pPr algn="ctr"/>
            <a:r>
              <a:rPr lang="ru-RU" dirty="0"/>
              <a:t>Третий период.</a:t>
            </a:r>
          </a:p>
          <a:p>
            <a:pPr algn="just"/>
            <a:endParaRPr lang="ru-RU" dirty="0" smtClean="0"/>
          </a:p>
          <a:p>
            <a:pPr algn="just"/>
            <a:endParaRPr lang="ru-RU" dirty="0"/>
          </a:p>
          <a:p>
            <a:pPr algn="just"/>
            <a:r>
              <a:rPr lang="ru-RU" dirty="0"/>
              <a:t>Вычислительная техника становится более надежной и дешевой. </a:t>
            </a:r>
            <a:endParaRPr lang="ru-RU" dirty="0" smtClean="0"/>
          </a:p>
          <a:p>
            <a:pPr algn="just"/>
            <a:endParaRPr lang="ru-RU" dirty="0"/>
          </a:p>
          <a:p>
            <a:pPr algn="just"/>
            <a:r>
              <a:rPr lang="ru-RU" dirty="0" smtClean="0"/>
              <a:t>Растет </a:t>
            </a:r>
            <a:r>
              <a:rPr lang="ru-RU" dirty="0"/>
              <a:t>сложность и количество задач, решаемых компьютерами. </a:t>
            </a:r>
            <a:endParaRPr lang="ru-RU" dirty="0" smtClean="0"/>
          </a:p>
          <a:p>
            <a:pPr algn="just"/>
            <a:endParaRPr lang="ru-RU" dirty="0"/>
          </a:p>
          <a:p>
            <a:pPr algn="just"/>
            <a:r>
              <a:rPr lang="ru-RU" dirty="0" smtClean="0"/>
              <a:t>Повышается </a:t>
            </a:r>
            <a:r>
              <a:rPr lang="ru-RU" dirty="0"/>
              <a:t>производительность процессоров.  </a:t>
            </a:r>
            <a:endParaRPr lang="ru-RU" dirty="0" smtClean="0"/>
          </a:p>
          <a:p>
            <a:pPr algn="just"/>
            <a:endParaRPr lang="ru-RU" dirty="0"/>
          </a:p>
          <a:p>
            <a:pPr algn="just"/>
            <a:r>
              <a:rPr lang="ru-RU" dirty="0" smtClean="0"/>
              <a:t>Повышению </a:t>
            </a:r>
            <a:r>
              <a:rPr lang="ru-RU" dirty="0"/>
              <a:t>эффективности использования процессорного времени мешает низкая скорость механических устройств ввода-вывода. </a:t>
            </a:r>
            <a:endParaRPr lang="ru-RU" dirty="0" smtClean="0"/>
          </a:p>
        </p:txBody>
      </p:sp>
    </p:spTree>
    <p:extLst>
      <p:ext uri="{BB962C8B-B14F-4D97-AF65-F5344CB8AC3E}">
        <p14:creationId xmlns:p14="http://schemas.microsoft.com/office/powerpoint/2010/main" val="273970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6" name="Прямоугольник 5"/>
          <p:cNvSpPr/>
          <p:nvPr/>
        </p:nvSpPr>
        <p:spPr>
          <a:xfrm>
            <a:off x="3059832" y="1484784"/>
            <a:ext cx="5442382" cy="2585323"/>
          </a:xfrm>
          <a:prstGeom prst="rect">
            <a:avLst/>
          </a:prstGeom>
        </p:spPr>
        <p:txBody>
          <a:bodyPr wrap="square">
            <a:spAutoFit/>
          </a:bodyPr>
          <a:lstStyle/>
          <a:p>
            <a:pPr algn="just"/>
            <a:r>
              <a:rPr lang="ru-RU" dirty="0"/>
              <a:t>Появление магнитного диска, для которого не важен порядок чтения информации, то есть устройства прямого доступа, привело к дальнейшему развитию вычислительных систем</a:t>
            </a:r>
            <a:r>
              <a:rPr lang="ru-RU" dirty="0" smtClean="0"/>
              <a:t>.</a:t>
            </a:r>
          </a:p>
          <a:p>
            <a:pPr algn="just"/>
            <a:endParaRPr lang="ru-RU" dirty="0"/>
          </a:p>
          <a:p>
            <a:pPr algn="just"/>
            <a:r>
              <a:rPr lang="ru-RU" dirty="0" smtClean="0"/>
              <a:t>Вместо </a:t>
            </a:r>
            <a:r>
              <a:rPr lang="ru-RU" dirty="0"/>
              <a:t>непосредственного чтения пакета заданий с перфокарт в память начинают использовать его предварительную запись сначала на магнитную ленту, а затем и на диск.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87" y="1628800"/>
            <a:ext cx="23050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40990" y="996186"/>
            <a:ext cx="8479482" cy="369332"/>
          </a:xfrm>
          <a:prstGeom prst="rect">
            <a:avLst/>
          </a:prstGeom>
          <a:noFill/>
        </p:spPr>
        <p:txBody>
          <a:bodyPr wrap="square" rtlCol="0">
            <a:spAutoFit/>
          </a:bodyPr>
          <a:lstStyle/>
          <a:p>
            <a:pPr algn="ctr"/>
            <a:r>
              <a:rPr lang="ru-RU" dirty="0" smtClean="0"/>
              <a:t>Третий период</a:t>
            </a:r>
            <a:endParaRPr lang="ru-RU" dirty="0"/>
          </a:p>
        </p:txBody>
      </p:sp>
      <p:sp>
        <p:nvSpPr>
          <p:cNvPr id="3" name="Прямоугольник 2"/>
          <p:cNvSpPr/>
          <p:nvPr/>
        </p:nvSpPr>
        <p:spPr>
          <a:xfrm>
            <a:off x="690601" y="4437112"/>
            <a:ext cx="7920880" cy="1754326"/>
          </a:xfrm>
          <a:prstGeom prst="rect">
            <a:avLst/>
          </a:prstGeom>
        </p:spPr>
        <p:txBody>
          <a:bodyPr wrap="square">
            <a:spAutoFit/>
          </a:bodyPr>
          <a:lstStyle/>
          <a:p>
            <a:pPr algn="just"/>
            <a:r>
              <a:rPr lang="ru-RU" dirty="0"/>
              <a:t>Когда в процессе выполнения заданию требуется ввод данных, они читаются с диска. </a:t>
            </a:r>
            <a:endParaRPr lang="ru-RU" dirty="0" smtClean="0"/>
          </a:p>
          <a:p>
            <a:pPr algn="just"/>
            <a:endParaRPr lang="ru-RU" dirty="0"/>
          </a:p>
          <a:p>
            <a:pPr algn="just"/>
            <a:r>
              <a:rPr lang="ru-RU" dirty="0" smtClean="0"/>
              <a:t>Точно </a:t>
            </a:r>
            <a:r>
              <a:rPr lang="ru-RU" dirty="0"/>
              <a:t>так же выходная информация сначала копируется в системный буфер и записывается на ленту или диск, а реально печатается только после завершения задания. </a:t>
            </a:r>
          </a:p>
        </p:txBody>
      </p:sp>
    </p:spTree>
    <p:extLst>
      <p:ext uri="{BB962C8B-B14F-4D97-AF65-F5344CB8AC3E}">
        <p14:creationId xmlns:p14="http://schemas.microsoft.com/office/powerpoint/2010/main" val="77987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251520" y="1124744"/>
            <a:ext cx="8568952" cy="1754326"/>
          </a:xfrm>
          <a:prstGeom prst="rect">
            <a:avLst/>
          </a:prstGeom>
          <a:noFill/>
        </p:spPr>
        <p:txBody>
          <a:bodyPr wrap="square" rtlCol="0">
            <a:spAutoFit/>
          </a:bodyPr>
          <a:lstStyle/>
          <a:p>
            <a:pPr algn="ctr"/>
            <a:r>
              <a:rPr lang="ru-RU" dirty="0" smtClean="0"/>
              <a:t>Третий период</a:t>
            </a:r>
          </a:p>
          <a:p>
            <a:endParaRPr lang="ru-RU" dirty="0" smtClean="0"/>
          </a:p>
          <a:p>
            <a:pPr algn="just"/>
            <a:r>
              <a:rPr lang="ru-RU" dirty="0" smtClean="0"/>
              <a:t>Введение </a:t>
            </a:r>
            <a:r>
              <a:rPr lang="ru-RU" dirty="0"/>
              <a:t>техники подкачки-откачки данных в пакетные системы позволило совместить реальные операции ввода-вывода одного задания с выполнением другого задания, но потребовало появления аппарата прерываний для извещения процессора об окончании этих операций.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429000"/>
            <a:ext cx="491859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5436096" y="3267851"/>
            <a:ext cx="3240360" cy="2554545"/>
          </a:xfrm>
          <a:prstGeom prst="rect">
            <a:avLst/>
          </a:prstGeom>
        </p:spPr>
        <p:txBody>
          <a:bodyPr wrap="square">
            <a:spAutoFit/>
          </a:bodyPr>
          <a:lstStyle/>
          <a:p>
            <a:pPr algn="just"/>
            <a:r>
              <a:rPr lang="ru-RU" sz="1600" dirty="0"/>
              <a:t>При обработке пакета заданий на магнитном диске появляется возможность выбора очередного выполняемого задания. </a:t>
            </a:r>
            <a:r>
              <a:rPr lang="ru-RU" sz="1600" b="1" dirty="0"/>
              <a:t>Пакетные системы начинают заниматься планированием заданий</a:t>
            </a:r>
            <a:r>
              <a:rPr lang="ru-RU" sz="1600" dirty="0"/>
              <a:t>: в зависимости от наличия запрошенных ресурсов, срочности вычислений и т.д. на запуск выбирается то или иное задание.</a:t>
            </a:r>
          </a:p>
        </p:txBody>
      </p:sp>
    </p:spTree>
    <p:extLst>
      <p:ext uri="{BB962C8B-B14F-4D97-AF65-F5344CB8AC3E}">
        <p14:creationId xmlns:p14="http://schemas.microsoft.com/office/powerpoint/2010/main" val="157190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50854" y="804774"/>
            <a:ext cx="8280920" cy="1200329"/>
          </a:xfrm>
          <a:prstGeom prst="rect">
            <a:avLst/>
          </a:prstGeom>
          <a:noFill/>
        </p:spPr>
        <p:txBody>
          <a:bodyPr wrap="square" rtlCol="0">
            <a:spAutoFit/>
          </a:bodyPr>
          <a:lstStyle/>
          <a:p>
            <a:pPr algn="ctr"/>
            <a:r>
              <a:rPr lang="ru-RU" dirty="0" smtClean="0"/>
              <a:t>Третий период</a:t>
            </a:r>
          </a:p>
          <a:p>
            <a:pPr algn="just"/>
            <a:endParaRPr lang="ru-RU" dirty="0"/>
          </a:p>
          <a:p>
            <a:pPr algn="just"/>
            <a:r>
              <a:rPr lang="ru-RU" dirty="0" smtClean="0"/>
              <a:t>Дальнейшее </a:t>
            </a:r>
            <a:r>
              <a:rPr lang="ru-RU" dirty="0"/>
              <a:t>повышение эффективности использования процессора было достигнуто с помощью мультипрограммирования. </a:t>
            </a:r>
            <a:endParaRPr lang="ru-RU" dirty="0" smtClean="0"/>
          </a:p>
        </p:txBody>
      </p:sp>
      <p:sp>
        <p:nvSpPr>
          <p:cNvPr id="2" name="Прямоугольник 1"/>
          <p:cNvSpPr/>
          <p:nvPr/>
        </p:nvSpPr>
        <p:spPr>
          <a:xfrm>
            <a:off x="341784" y="3356992"/>
            <a:ext cx="8478688" cy="2585323"/>
          </a:xfrm>
          <a:prstGeom prst="rect">
            <a:avLst/>
          </a:prstGeom>
        </p:spPr>
        <p:txBody>
          <a:bodyPr wrap="square">
            <a:spAutoFit/>
          </a:bodyPr>
          <a:lstStyle/>
          <a:p>
            <a:pPr algn="just"/>
            <a:r>
              <a:rPr lang="ru-RU" dirty="0"/>
              <a:t>Идея </a:t>
            </a:r>
            <a:r>
              <a:rPr lang="ru-RU" dirty="0" smtClean="0"/>
              <a:t>мультипрограммирования: </a:t>
            </a:r>
            <a:endParaRPr lang="ru-RU" dirty="0"/>
          </a:p>
          <a:p>
            <a:pPr algn="just"/>
            <a:endParaRPr lang="ru-RU" dirty="0"/>
          </a:p>
          <a:p>
            <a:pPr marL="285750" indent="-285750" algn="just">
              <a:buFont typeface="Arial" panose="020B0604020202020204" pitchFamily="34" charset="0"/>
              <a:buChar char="•"/>
            </a:pPr>
            <a:r>
              <a:rPr lang="ru-RU" dirty="0" smtClean="0"/>
              <a:t>Пока </a:t>
            </a:r>
            <a:r>
              <a:rPr lang="ru-RU" dirty="0"/>
              <a:t>одна программа выполняет операцию ввода-вывода, процессор не простаивает, как это происходило при однопрограммном режиме, а выполняет другую программу. </a:t>
            </a:r>
            <a:endParaRPr lang="ru-RU" dirty="0" smtClean="0"/>
          </a:p>
          <a:p>
            <a:pPr marL="285750" indent="-285750" algn="just">
              <a:buFont typeface="Arial" panose="020B0604020202020204" pitchFamily="34" charset="0"/>
              <a:buChar char="•"/>
            </a:pPr>
            <a:r>
              <a:rPr lang="ru-RU" dirty="0" smtClean="0"/>
              <a:t>Когда </a:t>
            </a:r>
            <a:r>
              <a:rPr lang="ru-RU" dirty="0"/>
              <a:t>операция ввода-вывода заканчивается, процессор возвращается к выполнению первой программы. </a:t>
            </a:r>
            <a:endParaRPr lang="ru-RU" dirty="0" smtClean="0"/>
          </a:p>
          <a:p>
            <a:pPr marL="285750" indent="-285750" algn="just">
              <a:buFont typeface="Arial" panose="020B0604020202020204" pitchFamily="34" charset="0"/>
              <a:buChar char="•"/>
            </a:pPr>
            <a:r>
              <a:rPr lang="ru-RU" dirty="0" smtClean="0"/>
              <a:t>При </a:t>
            </a:r>
            <a:r>
              <a:rPr lang="ru-RU" dirty="0"/>
              <a:t>этом каждая программа загружается в свой участок оперативной памяти, называемый разделом, и не </a:t>
            </a:r>
            <a:r>
              <a:rPr lang="ru-RU" dirty="0" smtClean="0"/>
              <a:t>влияет </a:t>
            </a:r>
            <a:r>
              <a:rPr lang="ru-RU" dirty="0"/>
              <a:t>на выполнение другой программы. </a:t>
            </a:r>
          </a:p>
        </p:txBody>
      </p:sp>
      <p:pic>
        <p:nvPicPr>
          <p:cNvPr id="8196" name="Picture 4" descr="Картинки по запросу &quot;мультипрограммирования&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023187"/>
            <a:ext cx="39624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68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53807" y="1268760"/>
            <a:ext cx="8280920" cy="4524315"/>
          </a:xfrm>
          <a:prstGeom prst="rect">
            <a:avLst/>
          </a:prstGeom>
          <a:noFill/>
        </p:spPr>
        <p:txBody>
          <a:bodyPr wrap="square" rtlCol="0">
            <a:spAutoFit/>
          </a:bodyPr>
          <a:lstStyle/>
          <a:p>
            <a:pPr algn="ctr"/>
            <a:r>
              <a:rPr lang="ru-RU" dirty="0" smtClean="0"/>
              <a:t>Третий период</a:t>
            </a:r>
          </a:p>
          <a:p>
            <a:endParaRPr lang="ru-RU" dirty="0"/>
          </a:p>
          <a:p>
            <a:pPr algn="just"/>
            <a:r>
              <a:rPr lang="ru-RU" dirty="0" smtClean="0"/>
              <a:t>Появление </a:t>
            </a:r>
            <a:r>
              <a:rPr lang="ru-RU" dirty="0"/>
              <a:t>мультипрограммирования требует целой революции в строении вычислительной системы. </a:t>
            </a:r>
            <a:endParaRPr lang="ru-RU" dirty="0" smtClean="0"/>
          </a:p>
          <a:p>
            <a:pPr algn="just"/>
            <a:endParaRPr lang="ru-RU" dirty="0"/>
          </a:p>
          <a:p>
            <a:pPr algn="just"/>
            <a:r>
              <a:rPr lang="ru-RU" dirty="0" smtClean="0"/>
              <a:t>Большую </a:t>
            </a:r>
            <a:r>
              <a:rPr lang="ru-RU" dirty="0"/>
              <a:t>роль, здесь играет аппаратная поддержка, наиболее существенные особенности которой: </a:t>
            </a:r>
            <a:endParaRPr lang="ru-RU" dirty="0" smtClean="0"/>
          </a:p>
          <a:p>
            <a:pPr algn="just"/>
            <a:endParaRPr lang="ru-RU" dirty="0"/>
          </a:p>
          <a:p>
            <a:pPr marL="342900" indent="-342900" algn="just">
              <a:buAutoNum type="arabicPeriod"/>
            </a:pPr>
            <a:r>
              <a:rPr lang="ru-RU" b="1" dirty="0" smtClean="0"/>
              <a:t>Реализация </a:t>
            </a:r>
            <a:r>
              <a:rPr lang="ru-RU" b="1" dirty="0"/>
              <a:t>защитных </a:t>
            </a:r>
            <a:r>
              <a:rPr lang="ru-RU" b="1" dirty="0" smtClean="0"/>
              <a:t>механизмов</a:t>
            </a:r>
            <a:r>
              <a:rPr lang="ru-RU" dirty="0" smtClean="0"/>
              <a:t>: </a:t>
            </a:r>
          </a:p>
          <a:p>
            <a:pPr algn="just"/>
            <a:endParaRPr lang="ru-RU" dirty="0" smtClean="0"/>
          </a:p>
          <a:p>
            <a:pPr marL="285750" indent="-285750" algn="just">
              <a:buFont typeface="Arial" panose="020B0604020202020204" pitchFamily="34" charset="0"/>
              <a:buChar char="•"/>
            </a:pPr>
            <a:r>
              <a:rPr lang="ru-RU" dirty="0" smtClean="0"/>
              <a:t>Появление </a:t>
            </a:r>
            <a:r>
              <a:rPr lang="ru-RU" dirty="0"/>
              <a:t>привилегированных и непривилегированных команд</a:t>
            </a:r>
            <a:r>
              <a:rPr lang="ru-RU" dirty="0" smtClean="0"/>
              <a:t>. Это связано с тем, что программы </a:t>
            </a:r>
            <a:r>
              <a:rPr lang="ru-RU" dirty="0"/>
              <a:t>не должны иметь самостоятельного доступа к распределению </a:t>
            </a:r>
            <a:r>
              <a:rPr lang="ru-RU" dirty="0" smtClean="0"/>
              <a:t>ресурсов. Привилегированные </a:t>
            </a:r>
            <a:r>
              <a:rPr lang="ru-RU" dirty="0"/>
              <a:t>команды, например команды ввода-вывода, могут исполняться только операционной системой</a:t>
            </a:r>
            <a:r>
              <a:rPr lang="ru-RU" dirty="0" smtClean="0"/>
              <a:t>.</a:t>
            </a:r>
          </a:p>
          <a:p>
            <a:pPr marL="285750" indent="-285750" algn="just">
              <a:buFont typeface="Arial" panose="020B0604020202020204" pitchFamily="34" charset="0"/>
              <a:buChar char="•"/>
            </a:pPr>
            <a:r>
              <a:rPr lang="ru-RU" dirty="0" smtClean="0"/>
              <a:t>Защита </a:t>
            </a:r>
            <a:r>
              <a:rPr lang="ru-RU" dirty="0"/>
              <a:t>памяти, позволяющая изолировать конкурирующие пользовательские программы друг от друга, а ОС от программ пользователей.</a:t>
            </a:r>
          </a:p>
        </p:txBody>
      </p:sp>
    </p:spTree>
    <p:extLst>
      <p:ext uri="{BB962C8B-B14F-4D97-AF65-F5344CB8AC3E}">
        <p14:creationId xmlns:p14="http://schemas.microsoft.com/office/powerpoint/2010/main" val="333982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395536" y="1100643"/>
            <a:ext cx="8352928" cy="1200329"/>
          </a:xfrm>
          <a:prstGeom prst="rect">
            <a:avLst/>
          </a:prstGeom>
          <a:noFill/>
        </p:spPr>
        <p:txBody>
          <a:bodyPr wrap="square" rtlCol="0">
            <a:spAutoFit/>
          </a:bodyPr>
          <a:lstStyle/>
          <a:p>
            <a:pPr algn="ctr"/>
            <a:r>
              <a:rPr lang="ru-RU" dirty="0" smtClean="0"/>
              <a:t>Третий период</a:t>
            </a:r>
          </a:p>
          <a:p>
            <a:endParaRPr lang="ru-RU" dirty="0" smtClean="0"/>
          </a:p>
          <a:p>
            <a:pPr algn="just"/>
            <a:r>
              <a:rPr lang="ru-RU" dirty="0" smtClean="0"/>
              <a:t>2</a:t>
            </a:r>
            <a:r>
              <a:rPr lang="ru-RU" dirty="0"/>
              <a:t>. </a:t>
            </a:r>
            <a:r>
              <a:rPr lang="ru-RU" b="1" dirty="0"/>
              <a:t>Наличие </a:t>
            </a:r>
            <a:r>
              <a:rPr lang="ru-RU" b="1" dirty="0" smtClean="0"/>
              <a:t>прерываний</a:t>
            </a:r>
            <a:r>
              <a:rPr lang="ru-RU" dirty="0" smtClean="0"/>
              <a:t>: </a:t>
            </a:r>
          </a:p>
          <a:p>
            <a:pPr algn="just"/>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404" y="2708920"/>
            <a:ext cx="3839204" cy="304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4547851" y="2708920"/>
            <a:ext cx="4200613" cy="3046988"/>
          </a:xfrm>
          <a:prstGeom prst="rect">
            <a:avLst/>
          </a:prstGeom>
        </p:spPr>
        <p:txBody>
          <a:bodyPr wrap="square">
            <a:spAutoFit/>
          </a:bodyPr>
          <a:lstStyle/>
          <a:p>
            <a:pPr marL="285750" indent="-285750" algn="just">
              <a:buFont typeface="Arial" panose="020B0604020202020204" pitchFamily="34" charset="0"/>
              <a:buChar char="•"/>
            </a:pPr>
            <a:r>
              <a:rPr lang="ru-RU" sz="1600" dirty="0"/>
              <a:t>Внешние прерывания оповещают ОС о том, что произошло асинхронное событие, например, завершилась операция ввода-вывода. </a:t>
            </a:r>
            <a:endParaRPr lang="ru-RU" sz="1600" dirty="0" smtClean="0"/>
          </a:p>
          <a:p>
            <a:pPr algn="just"/>
            <a:endParaRPr lang="ru-RU" sz="1600" dirty="0"/>
          </a:p>
          <a:p>
            <a:pPr marL="285750" indent="-285750" algn="just">
              <a:buFont typeface="Arial" panose="020B0604020202020204" pitchFamily="34" charset="0"/>
              <a:buChar char="•"/>
            </a:pPr>
            <a:r>
              <a:rPr lang="ru-RU" sz="1600" dirty="0"/>
              <a:t>Внутренние прерывания (сейчас их принято называть исключительными ситуациями) возникают, когда выполнение программы привело к ситуации, требующей вмешательства ОС, например, деление на ноль или попытка нарушения  защиты.</a:t>
            </a:r>
          </a:p>
        </p:txBody>
      </p:sp>
    </p:spTree>
    <p:extLst>
      <p:ext uri="{BB962C8B-B14F-4D97-AF65-F5344CB8AC3E}">
        <p14:creationId xmlns:p14="http://schemas.microsoft.com/office/powerpoint/2010/main" val="164169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sz="2000" b="1" dirty="0" smtClean="0"/>
              <a:t>1. Определение </a:t>
            </a:r>
            <a:r>
              <a:rPr lang="ru-RU" sz="2000" b="1" dirty="0"/>
              <a:t>операционной системы</a:t>
            </a:r>
          </a:p>
        </p:txBody>
      </p:sp>
      <p:sp>
        <p:nvSpPr>
          <p:cNvPr id="5" name="TextBox 4"/>
          <p:cNvSpPr txBox="1"/>
          <p:nvPr/>
        </p:nvSpPr>
        <p:spPr>
          <a:xfrm>
            <a:off x="4680012" y="1284218"/>
            <a:ext cx="3888432" cy="4247317"/>
          </a:xfrm>
          <a:prstGeom prst="rect">
            <a:avLst/>
          </a:prstGeom>
          <a:noFill/>
        </p:spPr>
        <p:txBody>
          <a:bodyPr wrap="square" rtlCol="0">
            <a:spAutoFit/>
          </a:bodyPr>
          <a:lstStyle/>
          <a:p>
            <a:r>
              <a:rPr lang="ru-RU" b="1" dirty="0"/>
              <a:t>Системное ПО </a:t>
            </a:r>
            <a:r>
              <a:rPr lang="ru-RU" dirty="0"/>
              <a:t>– это набор программ, которые управляют компонентами ВС, такими как процессор, коммуникационные и периферийные устройства, и предназначены для обеспечения функционирования и работоспособности системы в целом. Большинство из них отвечают непосредственно за контроль и объединение в единое целое различных компонентов аппаратного оборудования ВС, обеспечение работы компьютера самого по себе и выполнение различных прикладных программ.</a:t>
            </a:r>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97049"/>
            <a:ext cx="3744416" cy="4421654"/>
          </a:xfrm>
          <a:prstGeom prst="rect">
            <a:avLst/>
          </a:prstGeom>
          <a:noFill/>
          <a:ln>
            <a:noFill/>
          </a:ln>
        </p:spPr>
      </p:pic>
      <p:sp>
        <p:nvSpPr>
          <p:cNvPr id="7" name="Прямоугольник 6"/>
          <p:cNvSpPr/>
          <p:nvPr/>
        </p:nvSpPr>
        <p:spPr>
          <a:xfrm>
            <a:off x="755576" y="5877272"/>
            <a:ext cx="7812868" cy="646331"/>
          </a:xfrm>
          <a:prstGeom prst="rect">
            <a:avLst/>
          </a:prstGeom>
        </p:spPr>
        <p:txBody>
          <a:bodyPr wrap="square">
            <a:spAutoFit/>
          </a:bodyPr>
          <a:lstStyle/>
          <a:p>
            <a:r>
              <a:rPr lang="ru-RU" dirty="0" smtClean="0"/>
              <a:t>Операционная </a:t>
            </a:r>
            <a:r>
              <a:rPr lang="ru-RU" dirty="0"/>
              <a:t>система является фундаментальным компонентом системного программного обеспечения</a:t>
            </a:r>
          </a:p>
        </p:txBody>
      </p:sp>
    </p:spTree>
    <p:extLst>
      <p:ext uri="{BB962C8B-B14F-4D97-AF65-F5344CB8AC3E}">
        <p14:creationId xmlns:p14="http://schemas.microsoft.com/office/powerpoint/2010/main" val="397617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323528" y="980728"/>
            <a:ext cx="8424936" cy="5355312"/>
          </a:xfrm>
          <a:prstGeom prst="rect">
            <a:avLst/>
          </a:prstGeom>
          <a:noFill/>
        </p:spPr>
        <p:txBody>
          <a:bodyPr wrap="square" rtlCol="0">
            <a:spAutoFit/>
          </a:bodyPr>
          <a:lstStyle/>
          <a:p>
            <a:pPr algn="ctr"/>
            <a:r>
              <a:rPr lang="ru-RU" dirty="0" smtClean="0"/>
              <a:t>Тритий период</a:t>
            </a:r>
          </a:p>
          <a:p>
            <a:endParaRPr lang="ru-RU" dirty="0" smtClean="0"/>
          </a:p>
          <a:p>
            <a:pPr algn="just"/>
            <a:r>
              <a:rPr lang="ru-RU" dirty="0" smtClean="0"/>
              <a:t>Наиболее </a:t>
            </a:r>
            <a:r>
              <a:rPr lang="ru-RU" dirty="0"/>
              <a:t>существенные изменения в ОС состояли в следующем</a:t>
            </a:r>
            <a:r>
              <a:rPr lang="ru-RU" dirty="0" smtClean="0"/>
              <a:t>:</a:t>
            </a:r>
          </a:p>
          <a:p>
            <a:pPr algn="just"/>
            <a:r>
              <a:rPr lang="ru-RU" dirty="0" smtClean="0"/>
              <a:t> </a:t>
            </a:r>
            <a:endParaRPr lang="ru-RU" dirty="0"/>
          </a:p>
          <a:p>
            <a:pPr marL="285750" indent="-285750" algn="just">
              <a:buFont typeface="Arial" panose="020B0604020202020204" pitchFamily="34" charset="0"/>
              <a:buChar char="•"/>
            </a:pPr>
            <a:r>
              <a:rPr lang="ru-RU" dirty="0" smtClean="0"/>
              <a:t>Интерфейс </a:t>
            </a:r>
            <a:r>
              <a:rPr lang="ru-RU" dirty="0"/>
              <a:t>между прикладной программой и ОС был организован при помощи набора системных вызовов.  </a:t>
            </a:r>
          </a:p>
          <a:p>
            <a:pPr marL="285750" indent="-285750" algn="just">
              <a:buFont typeface="Arial" panose="020B0604020202020204" pitchFamily="34" charset="0"/>
              <a:buChar char="•"/>
            </a:pPr>
            <a:r>
              <a:rPr lang="ru-RU" dirty="0" smtClean="0"/>
              <a:t>Организация </a:t>
            </a:r>
            <a:r>
              <a:rPr lang="ru-RU" dirty="0"/>
              <a:t>очереди из заданий в памяти и выделение процессора одному из заданий потребовали планирования заданий. </a:t>
            </a:r>
          </a:p>
          <a:p>
            <a:pPr marL="285750" indent="-285750" algn="just">
              <a:buFont typeface="Arial" panose="020B0604020202020204" pitchFamily="34" charset="0"/>
              <a:buChar char="•"/>
            </a:pPr>
            <a:r>
              <a:rPr lang="ru-RU" dirty="0" smtClean="0"/>
              <a:t>Для </a:t>
            </a:r>
            <a:r>
              <a:rPr lang="ru-RU" dirty="0"/>
              <a:t>переключения процессора с одного задания на другое возникла потребность в сохранении содержимого регистров и структур данных, необходимых для выполнения задания, иначе говоря, контекста, для обеспечения правильного продолжения вычислений. </a:t>
            </a:r>
          </a:p>
          <a:p>
            <a:pPr marL="285750" indent="-285750" algn="just">
              <a:buFont typeface="Arial" panose="020B0604020202020204" pitchFamily="34" charset="0"/>
              <a:buChar char="•"/>
            </a:pPr>
            <a:r>
              <a:rPr lang="ru-RU" dirty="0" smtClean="0"/>
              <a:t>Поскольку </a:t>
            </a:r>
            <a:r>
              <a:rPr lang="ru-RU" dirty="0"/>
              <a:t>память является ограниченным ресурсом, оказались нужны стратегии управления памятью, то есть потребовалось упорядочить процессы размещения, замещения и выборки информации из памяти.  </a:t>
            </a:r>
          </a:p>
          <a:p>
            <a:pPr marL="285750" indent="-285750" algn="just">
              <a:buFont typeface="Arial" panose="020B0604020202020204" pitchFamily="34" charset="0"/>
              <a:buChar char="•"/>
            </a:pPr>
            <a:r>
              <a:rPr lang="ru-RU" dirty="0" smtClean="0"/>
              <a:t>Так </a:t>
            </a:r>
            <a:r>
              <a:rPr lang="ru-RU" dirty="0"/>
              <a:t>как программы могут пожелать произвести санкционированный обмен данными, стало необходимо их обеспечить средствами коммуникации. </a:t>
            </a:r>
          </a:p>
          <a:p>
            <a:pPr marL="285750" indent="-285750" algn="just">
              <a:buFont typeface="Arial" panose="020B0604020202020204" pitchFamily="34" charset="0"/>
              <a:buChar char="•"/>
            </a:pPr>
            <a:r>
              <a:rPr lang="ru-RU" dirty="0" smtClean="0"/>
              <a:t>Для </a:t>
            </a:r>
            <a:r>
              <a:rPr lang="ru-RU" dirty="0"/>
              <a:t>корректного обмена данными необходимо предусмотреть координацию программами своих действий, т.е. средства синхронизации. </a:t>
            </a:r>
          </a:p>
        </p:txBody>
      </p:sp>
    </p:spTree>
    <p:extLst>
      <p:ext uri="{BB962C8B-B14F-4D97-AF65-F5344CB8AC3E}">
        <p14:creationId xmlns:p14="http://schemas.microsoft.com/office/powerpoint/2010/main" val="1709321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67544" y="1556792"/>
            <a:ext cx="8280920" cy="3693319"/>
          </a:xfrm>
          <a:prstGeom prst="rect">
            <a:avLst/>
          </a:prstGeom>
          <a:noFill/>
        </p:spPr>
        <p:txBody>
          <a:bodyPr wrap="square" rtlCol="0">
            <a:spAutoFit/>
          </a:bodyPr>
          <a:lstStyle/>
          <a:p>
            <a:pPr algn="ctr"/>
            <a:r>
              <a:rPr lang="ru-RU" dirty="0" smtClean="0"/>
              <a:t>Третий период</a:t>
            </a:r>
          </a:p>
          <a:p>
            <a:endParaRPr lang="ru-RU" dirty="0" smtClean="0"/>
          </a:p>
          <a:p>
            <a:pPr algn="just"/>
            <a:r>
              <a:rPr lang="ru-RU" dirty="0" smtClean="0"/>
              <a:t>Логическим </a:t>
            </a:r>
            <a:r>
              <a:rPr lang="ru-RU" dirty="0"/>
              <a:t>расширением систем мультипрограммирования стали </a:t>
            </a:r>
            <a:r>
              <a:rPr lang="ru-RU" dirty="0" err="1"/>
              <a:t>time-sharing</a:t>
            </a:r>
            <a:r>
              <a:rPr lang="ru-RU" dirty="0"/>
              <a:t> системы или </a:t>
            </a:r>
            <a:r>
              <a:rPr lang="ru-RU" b="1" dirty="0"/>
              <a:t>системы разделения времени</a:t>
            </a:r>
            <a:r>
              <a:rPr lang="ru-RU" dirty="0"/>
              <a:t>. В них процессор переключается между задачами не только на время операций ввода-вывода, но и после определенного интервала времени. </a:t>
            </a:r>
            <a:endParaRPr lang="ru-RU" dirty="0" smtClean="0"/>
          </a:p>
          <a:p>
            <a:pPr algn="just"/>
            <a:endParaRPr lang="ru-RU" dirty="0"/>
          </a:p>
          <a:p>
            <a:pPr algn="just"/>
            <a:r>
              <a:rPr lang="ru-RU" dirty="0" smtClean="0"/>
              <a:t>Эти </a:t>
            </a:r>
            <a:r>
              <a:rPr lang="ru-RU" dirty="0"/>
              <a:t>переключения происходят столь часто, что пользователи могут взаимодействовать со своими программами во время их выполнения, то есть интерактивно. </a:t>
            </a:r>
            <a:endParaRPr lang="ru-RU" dirty="0" smtClean="0"/>
          </a:p>
          <a:p>
            <a:pPr algn="just"/>
            <a:endParaRPr lang="ru-RU" dirty="0"/>
          </a:p>
          <a:p>
            <a:pPr algn="just"/>
            <a:r>
              <a:rPr lang="ru-RU" dirty="0" smtClean="0"/>
              <a:t>В </a:t>
            </a:r>
            <a:r>
              <a:rPr lang="ru-RU" dirty="0"/>
              <a:t>результате появляется возможность одновременной работы многих пользователей на одной компьютерной системе</a:t>
            </a:r>
            <a:r>
              <a:rPr lang="ru-RU" dirty="0" smtClean="0"/>
              <a:t>.</a:t>
            </a:r>
            <a:endParaRPr lang="ru-RU" dirty="0"/>
          </a:p>
        </p:txBody>
      </p:sp>
    </p:spTree>
    <p:extLst>
      <p:ext uri="{BB962C8B-B14F-4D97-AF65-F5344CB8AC3E}">
        <p14:creationId xmlns:p14="http://schemas.microsoft.com/office/powerpoint/2010/main" val="41405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57928" y="908720"/>
            <a:ext cx="8280920" cy="5632311"/>
          </a:xfrm>
          <a:prstGeom prst="rect">
            <a:avLst/>
          </a:prstGeom>
          <a:noFill/>
        </p:spPr>
        <p:txBody>
          <a:bodyPr wrap="square" rtlCol="0">
            <a:spAutoFit/>
          </a:bodyPr>
          <a:lstStyle/>
          <a:p>
            <a:pPr algn="ctr"/>
            <a:r>
              <a:rPr lang="ru-RU" dirty="0" smtClean="0"/>
              <a:t>Третий период</a:t>
            </a:r>
          </a:p>
          <a:p>
            <a:endParaRPr lang="ru-RU" dirty="0"/>
          </a:p>
          <a:p>
            <a:pPr algn="just"/>
            <a:r>
              <a:rPr lang="ru-RU" dirty="0" smtClean="0"/>
              <a:t>Чтобы </a:t>
            </a:r>
            <a:r>
              <a:rPr lang="ru-RU" dirty="0"/>
              <a:t>уменьшить ограничения на количество работающих пользователей, была внедрена идея неполного нахождения исполняемой программы в оперативной </a:t>
            </a:r>
            <a:r>
              <a:rPr lang="ru-RU" dirty="0" smtClean="0"/>
              <a:t>памяти: </a:t>
            </a:r>
          </a:p>
          <a:p>
            <a:pPr algn="just"/>
            <a:endParaRPr lang="ru-RU" dirty="0" smtClean="0"/>
          </a:p>
          <a:p>
            <a:pPr marL="285750" indent="-285750" algn="just">
              <a:buFont typeface="Arial" panose="020B0604020202020204" pitchFamily="34" charset="0"/>
              <a:buChar char="•"/>
            </a:pPr>
            <a:r>
              <a:rPr lang="ru-RU" dirty="0" smtClean="0"/>
              <a:t>основная </a:t>
            </a:r>
            <a:r>
              <a:rPr lang="ru-RU" dirty="0"/>
              <a:t>часть программы находится на диске и необходимый для ее дальнейшего выполнения кусок может быть легко загружен в оперативную память, а ненужный выкачан обратно на диск. </a:t>
            </a:r>
            <a:endParaRPr lang="ru-RU" dirty="0" smtClean="0"/>
          </a:p>
          <a:p>
            <a:pPr algn="just"/>
            <a:endParaRPr lang="ru-RU" dirty="0"/>
          </a:p>
          <a:p>
            <a:pPr algn="just"/>
            <a:r>
              <a:rPr lang="ru-RU" dirty="0" smtClean="0"/>
              <a:t>Это </a:t>
            </a:r>
            <a:r>
              <a:rPr lang="ru-RU" dirty="0"/>
              <a:t>реализуется с помощью </a:t>
            </a:r>
            <a:r>
              <a:rPr lang="ru-RU" b="1" dirty="0"/>
              <a:t>механизма виртуальной памяти</a:t>
            </a:r>
            <a:r>
              <a:rPr lang="ru-RU" dirty="0"/>
              <a:t>. </a:t>
            </a:r>
            <a:endParaRPr lang="ru-RU" dirty="0" smtClean="0"/>
          </a:p>
          <a:p>
            <a:pPr algn="just"/>
            <a:endParaRPr lang="ru-RU" dirty="0"/>
          </a:p>
          <a:p>
            <a:pPr algn="just"/>
            <a:r>
              <a:rPr lang="ru-RU" dirty="0"/>
              <a:t>Основным достоинством такого механизма является создание иллюзии неограниченной оперативной памяти ЭВМ. В системах разделения времени пользователь получил возможность легко и эффективно вести отладку своей программы в интерактивном режиме, записывать информацию на диск, не используя перфокарты, а непосредственно с клавиатуры. </a:t>
            </a:r>
            <a:endParaRPr lang="ru-RU" dirty="0" smtClean="0"/>
          </a:p>
          <a:p>
            <a:pPr algn="just"/>
            <a:endParaRPr lang="ru-RU" dirty="0"/>
          </a:p>
          <a:p>
            <a:pPr algn="just"/>
            <a:r>
              <a:rPr lang="ru-RU" dirty="0"/>
              <a:t>Появление </a:t>
            </a:r>
            <a:r>
              <a:rPr lang="ru-RU" dirty="0" err="1"/>
              <a:t>on-line</a:t>
            </a:r>
            <a:r>
              <a:rPr lang="ru-RU" dirty="0"/>
              <a:t> файлов привело к необходимости разработки развитых </a:t>
            </a:r>
            <a:r>
              <a:rPr lang="ru-RU" b="1" dirty="0"/>
              <a:t>файловых систем</a:t>
            </a:r>
            <a:r>
              <a:rPr lang="ru-RU" dirty="0" smtClean="0"/>
              <a:t>.</a:t>
            </a:r>
            <a:endParaRPr lang="ru-RU" dirty="0"/>
          </a:p>
        </p:txBody>
      </p:sp>
    </p:spTree>
    <p:extLst>
      <p:ext uri="{BB962C8B-B14F-4D97-AF65-F5344CB8AC3E}">
        <p14:creationId xmlns:p14="http://schemas.microsoft.com/office/powerpoint/2010/main" val="3879078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37213" y="980728"/>
            <a:ext cx="8280920" cy="1477328"/>
          </a:xfrm>
          <a:prstGeom prst="rect">
            <a:avLst/>
          </a:prstGeom>
          <a:noFill/>
        </p:spPr>
        <p:txBody>
          <a:bodyPr wrap="square" rtlCol="0">
            <a:spAutoFit/>
          </a:bodyPr>
          <a:lstStyle/>
          <a:p>
            <a:pPr algn="ctr"/>
            <a:r>
              <a:rPr lang="ru-RU" dirty="0" smtClean="0"/>
              <a:t>Третий период</a:t>
            </a:r>
          </a:p>
          <a:p>
            <a:endParaRPr lang="ru-RU" dirty="0"/>
          </a:p>
          <a:p>
            <a:pPr algn="just"/>
            <a:r>
              <a:rPr lang="ru-RU" dirty="0" smtClean="0"/>
              <a:t>В </a:t>
            </a:r>
            <a:r>
              <a:rPr lang="ru-RU" dirty="0"/>
              <a:t>начале третьего периода появилась идея создания семейств программно-совместимых машин, работающих под управлением одной и той же операционной системы. </a:t>
            </a:r>
          </a:p>
        </p:txBody>
      </p:sp>
      <p:sp>
        <p:nvSpPr>
          <p:cNvPr id="2" name="Прямоугольник 1"/>
          <p:cNvSpPr/>
          <p:nvPr/>
        </p:nvSpPr>
        <p:spPr>
          <a:xfrm>
            <a:off x="4243829" y="3573016"/>
            <a:ext cx="4572000" cy="2031325"/>
          </a:xfrm>
          <a:prstGeom prst="rect">
            <a:avLst/>
          </a:prstGeom>
        </p:spPr>
        <p:txBody>
          <a:bodyPr>
            <a:spAutoFit/>
          </a:bodyPr>
          <a:lstStyle/>
          <a:p>
            <a:pPr algn="just"/>
            <a:r>
              <a:rPr lang="ru-RU" dirty="0"/>
              <a:t>Первым семейством программно-совместимых машин, построенных на интегральных микросхемах, явилась серия машин IBM/360. Построенное в начале 60-х годов это семейство значительно превосходило машины второго поколения по критерию цена/производительность.</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69" y="2852936"/>
            <a:ext cx="3744443" cy="3767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130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31540" y="980728"/>
            <a:ext cx="8280920" cy="369332"/>
          </a:xfrm>
          <a:prstGeom prst="rect">
            <a:avLst/>
          </a:prstGeom>
          <a:noFill/>
        </p:spPr>
        <p:txBody>
          <a:bodyPr wrap="square" rtlCol="0">
            <a:spAutoFit/>
          </a:bodyPr>
          <a:lstStyle/>
          <a:p>
            <a:pPr algn="ctr"/>
            <a:r>
              <a:rPr lang="ru-RU" dirty="0"/>
              <a:t>Четвертый </a:t>
            </a:r>
            <a:r>
              <a:rPr lang="ru-RU" dirty="0" smtClean="0"/>
              <a:t>период</a:t>
            </a:r>
            <a:endParaRPr lang="ru-RU" dirty="0"/>
          </a:p>
        </p:txBody>
      </p:sp>
      <p:sp>
        <p:nvSpPr>
          <p:cNvPr id="2" name="Прямоугольник 1"/>
          <p:cNvSpPr/>
          <p:nvPr/>
        </p:nvSpPr>
        <p:spPr>
          <a:xfrm>
            <a:off x="2627784" y="1807357"/>
            <a:ext cx="5865602" cy="369332"/>
          </a:xfrm>
          <a:prstGeom prst="rect">
            <a:avLst/>
          </a:prstGeom>
        </p:spPr>
        <p:txBody>
          <a:bodyPr wrap="square">
            <a:spAutoFit/>
          </a:bodyPr>
          <a:lstStyle/>
          <a:p>
            <a:r>
              <a:rPr lang="ru-RU" dirty="0"/>
              <a:t>Связан с появлением больших интегральных схем (БИС). </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41616"/>
            <a:ext cx="123825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683568" y="3429000"/>
            <a:ext cx="7809818" cy="2031325"/>
          </a:xfrm>
          <a:prstGeom prst="rect">
            <a:avLst/>
          </a:prstGeom>
        </p:spPr>
        <p:txBody>
          <a:bodyPr wrap="square">
            <a:spAutoFit/>
          </a:bodyPr>
          <a:lstStyle/>
          <a:p>
            <a:pPr algn="just"/>
            <a:r>
              <a:rPr lang="ru-RU" dirty="0"/>
              <a:t>Компьютер по цене и простоте эксплуатации стал доступен отдельному человеку, а не отделу предприятия или университета. Наступила </a:t>
            </a:r>
            <a:r>
              <a:rPr lang="ru-RU" b="1" dirty="0"/>
              <a:t>эра персональных компьютеров</a:t>
            </a:r>
            <a:r>
              <a:rPr lang="ru-RU" dirty="0"/>
              <a:t>. </a:t>
            </a:r>
          </a:p>
          <a:p>
            <a:pPr algn="just"/>
            <a:endParaRPr lang="ru-RU" dirty="0"/>
          </a:p>
          <a:p>
            <a:pPr algn="just"/>
            <a:r>
              <a:rPr lang="ru-RU" dirty="0"/>
              <a:t>Компьютеры стали широко использоваться неспециалистами, что потребовало разработки "дружественного" программного обеспечения, это положило конец кастовости программистов.</a:t>
            </a:r>
          </a:p>
        </p:txBody>
      </p:sp>
    </p:spTree>
    <p:extLst>
      <p:ext uri="{BB962C8B-B14F-4D97-AF65-F5344CB8AC3E}">
        <p14:creationId xmlns:p14="http://schemas.microsoft.com/office/powerpoint/2010/main" val="4117999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39604" y="805001"/>
            <a:ext cx="8280920" cy="369332"/>
          </a:xfrm>
          <a:prstGeom prst="rect">
            <a:avLst/>
          </a:prstGeom>
          <a:noFill/>
        </p:spPr>
        <p:txBody>
          <a:bodyPr wrap="square" rtlCol="0">
            <a:spAutoFit/>
          </a:bodyPr>
          <a:lstStyle/>
          <a:p>
            <a:pPr algn="ctr"/>
            <a:r>
              <a:rPr lang="ru-RU" dirty="0" smtClean="0"/>
              <a:t>Четвертый период</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03893"/>
            <a:ext cx="4062278" cy="2645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Прямоугольник 1"/>
          <p:cNvSpPr/>
          <p:nvPr/>
        </p:nvSpPr>
        <p:spPr>
          <a:xfrm>
            <a:off x="323528" y="4221088"/>
            <a:ext cx="8493098" cy="2308324"/>
          </a:xfrm>
          <a:prstGeom prst="rect">
            <a:avLst/>
          </a:prstGeom>
        </p:spPr>
        <p:txBody>
          <a:bodyPr wrap="square">
            <a:spAutoFit/>
          </a:bodyPr>
          <a:lstStyle/>
          <a:p>
            <a:pPr algn="just"/>
            <a:r>
              <a:rPr lang="ru-RU" dirty="0"/>
              <a:t>В </a:t>
            </a:r>
            <a:r>
              <a:rPr lang="ru-RU" b="1" dirty="0"/>
              <a:t>сетевых операционных системах </a:t>
            </a:r>
            <a:r>
              <a:rPr lang="ru-RU" dirty="0"/>
              <a:t>пользователи, при необходимости воспользоваться ресурсами другого сетевого компьютера, должны знать о его наличии и уметь это сделать. </a:t>
            </a:r>
            <a:endParaRPr lang="ru-RU" dirty="0" smtClean="0"/>
          </a:p>
          <a:p>
            <a:pPr algn="just"/>
            <a:endParaRPr lang="ru-RU" dirty="0"/>
          </a:p>
          <a:p>
            <a:pPr algn="just"/>
            <a:r>
              <a:rPr lang="ru-RU" dirty="0" smtClean="0"/>
              <a:t>Каждая </a:t>
            </a:r>
            <a:r>
              <a:rPr lang="ru-RU" dirty="0"/>
              <a:t>машина в сети работает под управлением своей локальной операционной системы, отличающейся от операционной системы автономного компьютера наличием дополнительных средств, но эти дополнения существенно не меняют структуру операционной системы. </a:t>
            </a:r>
          </a:p>
        </p:txBody>
      </p:sp>
      <p:sp>
        <p:nvSpPr>
          <p:cNvPr id="3" name="Прямоугольник 2"/>
          <p:cNvSpPr/>
          <p:nvPr/>
        </p:nvSpPr>
        <p:spPr>
          <a:xfrm>
            <a:off x="4836872" y="1316667"/>
            <a:ext cx="4097774" cy="1200329"/>
          </a:xfrm>
          <a:prstGeom prst="rect">
            <a:avLst/>
          </a:prstGeom>
        </p:spPr>
        <p:txBody>
          <a:bodyPr wrap="square">
            <a:spAutoFit/>
          </a:bodyPr>
          <a:lstStyle/>
          <a:p>
            <a:r>
              <a:rPr lang="ru-RU" dirty="0"/>
              <a:t>Бурно развиваются сети компьютеров работающих под управлением сетевых или распределенных операционных систем. </a:t>
            </a:r>
          </a:p>
        </p:txBody>
      </p:sp>
    </p:spTree>
    <p:extLst>
      <p:ext uri="{BB962C8B-B14F-4D97-AF65-F5344CB8AC3E}">
        <p14:creationId xmlns:p14="http://schemas.microsoft.com/office/powerpoint/2010/main" val="2616436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283968" y="1844824"/>
            <a:ext cx="4320480" cy="3970318"/>
          </a:xfrm>
          <a:prstGeom prst="rect">
            <a:avLst/>
          </a:prstGeom>
          <a:noFill/>
        </p:spPr>
        <p:txBody>
          <a:bodyPr wrap="square" rtlCol="0">
            <a:spAutoFit/>
          </a:bodyPr>
          <a:lstStyle/>
          <a:p>
            <a:pPr algn="just"/>
            <a:r>
              <a:rPr lang="ru-RU" b="1" dirty="0" smtClean="0"/>
              <a:t>Распределенная система </a:t>
            </a:r>
            <a:r>
              <a:rPr lang="ru-RU" dirty="0"/>
              <a:t>внешне выглядит как обычная автономная система. </a:t>
            </a:r>
            <a:endParaRPr lang="ru-RU" dirty="0" smtClean="0"/>
          </a:p>
          <a:p>
            <a:pPr algn="just"/>
            <a:endParaRPr lang="ru-RU" dirty="0"/>
          </a:p>
          <a:p>
            <a:pPr algn="just"/>
            <a:r>
              <a:rPr lang="ru-RU" dirty="0" smtClean="0"/>
              <a:t>Пользователь </a:t>
            </a:r>
            <a:r>
              <a:rPr lang="ru-RU" dirty="0"/>
              <a:t>не знает и не должен знать, где его файлы хранятся на локальной или удаленной машине, и где его программы выполняются. Он может вообще не знать, подключен ли его компьютер к сети. </a:t>
            </a:r>
            <a:endParaRPr lang="ru-RU" dirty="0" smtClean="0"/>
          </a:p>
          <a:p>
            <a:pPr algn="just"/>
            <a:endParaRPr lang="ru-RU" dirty="0"/>
          </a:p>
          <a:p>
            <a:pPr algn="just"/>
            <a:r>
              <a:rPr lang="ru-RU" dirty="0" smtClean="0"/>
              <a:t>Внутреннее </a:t>
            </a:r>
            <a:r>
              <a:rPr lang="ru-RU" dirty="0"/>
              <a:t>строение распределенной операционной системы имеет существенные отличия от автономных систем.</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57" y="2539355"/>
            <a:ext cx="3456384"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17707" y="1052736"/>
            <a:ext cx="8280920" cy="369332"/>
          </a:xfrm>
          <a:prstGeom prst="rect">
            <a:avLst/>
          </a:prstGeom>
          <a:noFill/>
        </p:spPr>
        <p:txBody>
          <a:bodyPr wrap="square" rtlCol="0">
            <a:spAutoFit/>
          </a:bodyPr>
          <a:lstStyle/>
          <a:p>
            <a:pPr algn="ctr"/>
            <a:r>
              <a:rPr lang="ru-RU" dirty="0" smtClean="0"/>
              <a:t>Четвертый период</a:t>
            </a:r>
          </a:p>
        </p:txBody>
      </p:sp>
    </p:spTree>
    <p:extLst>
      <p:ext uri="{BB962C8B-B14F-4D97-AF65-F5344CB8AC3E}">
        <p14:creationId xmlns:p14="http://schemas.microsoft.com/office/powerpoint/2010/main" val="80477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sz="2000" b="1" dirty="0" smtClean="0"/>
              <a:t>3. Основные </a:t>
            </a:r>
            <a:r>
              <a:rPr lang="ru-RU" sz="2000" b="1" dirty="0"/>
              <a:t>функции  операционных систем</a:t>
            </a:r>
          </a:p>
        </p:txBody>
      </p:sp>
      <p:sp>
        <p:nvSpPr>
          <p:cNvPr id="5" name="TextBox 4"/>
          <p:cNvSpPr txBox="1"/>
          <p:nvPr/>
        </p:nvSpPr>
        <p:spPr>
          <a:xfrm>
            <a:off x="442158" y="1052736"/>
            <a:ext cx="8280920" cy="2542363"/>
          </a:xfrm>
          <a:prstGeom prst="rect">
            <a:avLst/>
          </a:prstGeom>
          <a:noFill/>
        </p:spPr>
        <p:txBody>
          <a:bodyPr wrap="square" rtlCol="0">
            <a:spAutoFit/>
          </a:bodyPr>
          <a:lstStyle/>
          <a:p>
            <a:pPr>
              <a:lnSpc>
                <a:spcPct val="150000"/>
              </a:lnSpc>
            </a:pPr>
            <a:r>
              <a:rPr lang="ru-RU" dirty="0" smtClean="0"/>
              <a:t>1</a:t>
            </a:r>
            <a:r>
              <a:rPr lang="ru-RU" dirty="0"/>
              <a:t>. Планирование заданий и использования процессора.  </a:t>
            </a:r>
          </a:p>
          <a:p>
            <a:pPr>
              <a:lnSpc>
                <a:spcPct val="150000"/>
              </a:lnSpc>
            </a:pPr>
            <a:r>
              <a:rPr lang="ru-RU" dirty="0"/>
              <a:t>2. Обеспечение программ средствами коммуникации и синхронизации.  </a:t>
            </a:r>
          </a:p>
          <a:p>
            <a:pPr>
              <a:lnSpc>
                <a:spcPct val="150000"/>
              </a:lnSpc>
            </a:pPr>
            <a:r>
              <a:rPr lang="ru-RU" dirty="0"/>
              <a:t>3. Управление памятью.  </a:t>
            </a:r>
          </a:p>
          <a:p>
            <a:pPr>
              <a:lnSpc>
                <a:spcPct val="150000"/>
              </a:lnSpc>
            </a:pPr>
            <a:r>
              <a:rPr lang="ru-RU" dirty="0"/>
              <a:t>4. Управление файловой системой.  </a:t>
            </a:r>
          </a:p>
          <a:p>
            <a:pPr>
              <a:lnSpc>
                <a:spcPct val="150000"/>
              </a:lnSpc>
            </a:pPr>
            <a:r>
              <a:rPr lang="ru-RU" dirty="0"/>
              <a:t>5. Управление вводом-выводом.  </a:t>
            </a:r>
          </a:p>
          <a:p>
            <a:pPr>
              <a:lnSpc>
                <a:spcPct val="150000"/>
              </a:lnSpc>
            </a:pPr>
            <a:r>
              <a:rPr lang="ru-RU" dirty="0"/>
              <a:t>6. Обеспечение безопасности </a:t>
            </a:r>
          </a:p>
        </p:txBody>
      </p:sp>
      <p:sp>
        <p:nvSpPr>
          <p:cNvPr id="2" name="Прямоугольник 1"/>
          <p:cNvSpPr/>
          <p:nvPr/>
        </p:nvSpPr>
        <p:spPr>
          <a:xfrm>
            <a:off x="344764" y="3861047"/>
            <a:ext cx="8475707"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ru-RU" dirty="0"/>
              <a:t>Каждая из </a:t>
            </a:r>
            <a:r>
              <a:rPr lang="ru-RU" dirty="0" smtClean="0"/>
              <a:t>функций </a:t>
            </a:r>
            <a:r>
              <a:rPr lang="ru-RU" dirty="0"/>
              <a:t>обычно реализована в виде подсистемы, являющейся структурным компонентом ОС. </a:t>
            </a:r>
            <a:endParaRPr lang="ru-RU" dirty="0" smtClean="0"/>
          </a:p>
          <a:p>
            <a:pPr algn="just"/>
            <a:endParaRPr lang="ru-RU" dirty="0"/>
          </a:p>
          <a:p>
            <a:pPr algn="just"/>
            <a:r>
              <a:rPr lang="ru-RU" dirty="0" smtClean="0"/>
              <a:t>В </a:t>
            </a:r>
            <a:r>
              <a:rPr lang="ru-RU" dirty="0"/>
              <a:t>каждой конкретной операционной системе эти </a:t>
            </a:r>
            <a:r>
              <a:rPr lang="ru-RU" dirty="0" smtClean="0"/>
              <a:t>функции реализовывались </a:t>
            </a:r>
            <a:r>
              <a:rPr lang="ru-RU" dirty="0"/>
              <a:t>по-своему, в различном объеме. </a:t>
            </a:r>
            <a:endParaRPr lang="ru-RU" dirty="0" smtClean="0"/>
          </a:p>
          <a:p>
            <a:pPr algn="just"/>
            <a:endParaRPr lang="ru-RU" dirty="0"/>
          </a:p>
          <a:p>
            <a:pPr algn="just"/>
            <a:r>
              <a:rPr lang="ru-RU" dirty="0" smtClean="0"/>
              <a:t>Они </a:t>
            </a:r>
            <a:r>
              <a:rPr lang="ru-RU" dirty="0"/>
              <a:t>не были придуманы как составные части деятельности операционных систем изначально, а появились в процессе развития, по мере того, как вычислительные системы становились удобнее, эффективнее и безопаснее. </a:t>
            </a:r>
          </a:p>
        </p:txBody>
      </p:sp>
    </p:spTree>
    <p:extLst>
      <p:ext uri="{BB962C8B-B14F-4D97-AF65-F5344CB8AC3E}">
        <p14:creationId xmlns:p14="http://schemas.microsoft.com/office/powerpoint/2010/main" val="3802723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3. Основные </a:t>
            </a:r>
            <a:r>
              <a:rPr lang="ru-RU" sz="2000" b="1" dirty="0"/>
              <a:t>функции  операционных систем</a:t>
            </a:r>
          </a:p>
        </p:txBody>
      </p:sp>
      <p:sp>
        <p:nvSpPr>
          <p:cNvPr id="5" name="TextBox 4"/>
          <p:cNvSpPr txBox="1"/>
          <p:nvPr/>
        </p:nvSpPr>
        <p:spPr>
          <a:xfrm>
            <a:off x="442158" y="1268760"/>
            <a:ext cx="8280920" cy="3831818"/>
          </a:xfrm>
          <a:prstGeom prst="rect">
            <a:avLst/>
          </a:prstGeom>
          <a:noFill/>
        </p:spPr>
        <p:txBody>
          <a:bodyPr wrap="square" rtlCol="0">
            <a:spAutoFit/>
          </a:bodyPr>
          <a:lstStyle/>
          <a:p>
            <a:pPr algn="just">
              <a:lnSpc>
                <a:spcPct val="150000"/>
              </a:lnSpc>
            </a:pPr>
            <a:r>
              <a:rPr lang="ru-RU" dirty="0" smtClean="0"/>
              <a:t>1. Планирование </a:t>
            </a:r>
            <a:r>
              <a:rPr lang="ru-RU" dirty="0"/>
              <a:t>заданий и использования процессора:  </a:t>
            </a:r>
            <a:endParaRPr lang="ru-RU" dirty="0" smtClean="0"/>
          </a:p>
          <a:p>
            <a:pPr marL="342900" indent="-342900" algn="just">
              <a:lnSpc>
                <a:spcPct val="150000"/>
              </a:lnSpc>
              <a:buAutoNum type="arabicPeriod"/>
            </a:pPr>
            <a:endParaRPr lang="ru-RU" dirty="0"/>
          </a:p>
          <a:p>
            <a:pPr marL="285750" indent="-285750" algn="just">
              <a:lnSpc>
                <a:spcPct val="150000"/>
              </a:lnSpc>
              <a:buFont typeface="Arial" panose="020B0604020202020204" pitchFamily="34" charset="0"/>
              <a:buChar char="•"/>
            </a:pPr>
            <a:r>
              <a:rPr lang="ru-RU" dirty="0" smtClean="0"/>
              <a:t>Обеспечение </a:t>
            </a:r>
            <a:r>
              <a:rPr lang="ru-RU" dirty="0"/>
              <a:t>режима мультипрограммирования, то есть организация параллельного выполнения двух или более программ на одном процессоре, создающая видимость их одновременного исполнения. </a:t>
            </a:r>
          </a:p>
          <a:p>
            <a:pPr marL="285750" indent="-285750" algn="just">
              <a:lnSpc>
                <a:spcPct val="150000"/>
              </a:lnSpc>
              <a:buFont typeface="Arial" panose="020B0604020202020204" pitchFamily="34" charset="0"/>
              <a:buChar char="•"/>
            </a:pPr>
            <a:r>
              <a:rPr lang="ru-RU" dirty="0" smtClean="0"/>
              <a:t>Планирование </a:t>
            </a:r>
            <a:r>
              <a:rPr lang="ru-RU" dirty="0"/>
              <a:t>и диспетчеризация задач в соответствии с заданными стратегией и дисциплинами обслуживания. </a:t>
            </a:r>
          </a:p>
          <a:p>
            <a:pPr marL="285750" indent="-285750" algn="just">
              <a:lnSpc>
                <a:spcPct val="150000"/>
              </a:lnSpc>
              <a:buFont typeface="Arial" panose="020B0604020202020204" pitchFamily="34" charset="0"/>
              <a:buChar char="•"/>
            </a:pPr>
            <a:r>
              <a:rPr lang="ru-RU" dirty="0" smtClean="0"/>
              <a:t>Обеспечение </a:t>
            </a:r>
            <a:r>
              <a:rPr lang="ru-RU" dirty="0"/>
              <a:t>работы систем программирования, с помощью которых пользователи готовят свои программы. </a:t>
            </a:r>
          </a:p>
        </p:txBody>
      </p:sp>
    </p:spTree>
    <p:extLst>
      <p:ext uri="{BB962C8B-B14F-4D97-AF65-F5344CB8AC3E}">
        <p14:creationId xmlns:p14="http://schemas.microsoft.com/office/powerpoint/2010/main" val="1599807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3. Основные </a:t>
            </a:r>
            <a:r>
              <a:rPr lang="ru-RU" sz="2000" b="1" dirty="0"/>
              <a:t>функции  операционных систем</a:t>
            </a:r>
          </a:p>
        </p:txBody>
      </p:sp>
      <p:sp>
        <p:nvSpPr>
          <p:cNvPr id="5" name="TextBox 4"/>
          <p:cNvSpPr txBox="1"/>
          <p:nvPr/>
        </p:nvSpPr>
        <p:spPr>
          <a:xfrm>
            <a:off x="251520" y="908720"/>
            <a:ext cx="8568952" cy="5632311"/>
          </a:xfrm>
          <a:prstGeom prst="rect">
            <a:avLst/>
          </a:prstGeom>
          <a:noFill/>
        </p:spPr>
        <p:txBody>
          <a:bodyPr wrap="square" rtlCol="0">
            <a:spAutoFit/>
          </a:bodyPr>
          <a:lstStyle/>
          <a:p>
            <a:pPr algn="just">
              <a:lnSpc>
                <a:spcPct val="150000"/>
              </a:lnSpc>
            </a:pPr>
            <a:r>
              <a:rPr lang="ru-RU" dirty="0" smtClean="0"/>
              <a:t>2. Обеспечение </a:t>
            </a:r>
            <a:r>
              <a:rPr lang="ru-RU" dirty="0"/>
              <a:t>программ средствами коммуникации и синхронизации:  </a:t>
            </a:r>
            <a:endParaRPr lang="ru-RU" dirty="0" smtClean="0"/>
          </a:p>
          <a:p>
            <a:pPr marL="342900" indent="-342900" algn="just">
              <a:lnSpc>
                <a:spcPct val="150000"/>
              </a:lnSpc>
              <a:buAutoNum type="arabicPeriod"/>
            </a:pPr>
            <a:endParaRPr lang="ru-RU" sz="1400" dirty="0"/>
          </a:p>
          <a:p>
            <a:pPr marL="285750" indent="-285750" algn="just">
              <a:lnSpc>
                <a:spcPct val="150000"/>
              </a:lnSpc>
              <a:buFont typeface="Arial" panose="020B0604020202020204" pitchFamily="34" charset="0"/>
              <a:buChar char="•"/>
            </a:pPr>
            <a:r>
              <a:rPr lang="ru-RU" dirty="0"/>
              <a:t>Запуск программы (передача ей управления, в результате чего процессор исполняет программу). </a:t>
            </a:r>
          </a:p>
          <a:p>
            <a:pPr marL="285750" indent="-285750" algn="just">
              <a:lnSpc>
                <a:spcPct val="150000"/>
              </a:lnSpc>
              <a:buFont typeface="Arial" panose="020B0604020202020204" pitchFamily="34" charset="0"/>
              <a:buChar char="•"/>
            </a:pPr>
            <a:r>
              <a:rPr lang="ru-RU" dirty="0" smtClean="0"/>
              <a:t>Идентификация </a:t>
            </a:r>
            <a:r>
              <a:rPr lang="ru-RU" dirty="0"/>
              <a:t>всех программ и данных. </a:t>
            </a:r>
          </a:p>
          <a:p>
            <a:pPr marL="285750" indent="-285750" algn="just">
              <a:lnSpc>
                <a:spcPct val="150000"/>
              </a:lnSpc>
              <a:buFont typeface="Arial" panose="020B0604020202020204" pitchFamily="34" charset="0"/>
              <a:buChar char="•"/>
            </a:pPr>
            <a:r>
              <a:rPr lang="ru-RU" dirty="0" smtClean="0"/>
              <a:t>Прием </a:t>
            </a:r>
            <a:r>
              <a:rPr lang="ru-RU" dirty="0"/>
              <a:t>и исполнение различных запросов от выполняющихся приложений. </a:t>
            </a:r>
            <a:r>
              <a:rPr lang="ru-RU" sz="1600" dirty="0" smtClean="0"/>
              <a:t>ОС умеет </a:t>
            </a:r>
            <a:r>
              <a:rPr lang="ru-RU" sz="1600" dirty="0"/>
              <a:t>выполнять очень большое количество системных функций (сервисов), которые могут быть запрошены из выполняющейся программы. Обращение к этим сервисам осуществляется по соответствующим правилам, которые и определяют интерфейс прикладного программирования </a:t>
            </a:r>
            <a:r>
              <a:rPr lang="ru-RU" sz="1600" dirty="0" smtClean="0"/>
              <a:t>(API</a:t>
            </a:r>
            <a:r>
              <a:rPr lang="ru-RU" sz="1600" dirty="0"/>
              <a:t>) этой </a:t>
            </a:r>
            <a:r>
              <a:rPr lang="ru-RU" sz="1600" dirty="0" smtClean="0"/>
              <a:t>ОС. </a:t>
            </a:r>
            <a:endParaRPr lang="ru-RU" dirty="0"/>
          </a:p>
          <a:p>
            <a:pPr marL="285750" indent="-285750" algn="just">
              <a:lnSpc>
                <a:spcPct val="150000"/>
              </a:lnSpc>
              <a:buFont typeface="Arial" panose="020B0604020202020204" pitchFamily="34" charset="0"/>
              <a:buChar char="•"/>
            </a:pPr>
            <a:r>
              <a:rPr lang="ru-RU" dirty="0" smtClean="0"/>
              <a:t>Организация </a:t>
            </a:r>
            <a:r>
              <a:rPr lang="ru-RU" dirty="0"/>
              <a:t>механизмов обмена сообщениями и данными между выполняющимися программами. </a:t>
            </a:r>
          </a:p>
          <a:p>
            <a:pPr marL="285750" indent="-285750" algn="just">
              <a:lnSpc>
                <a:spcPct val="150000"/>
              </a:lnSpc>
              <a:buFont typeface="Arial" panose="020B0604020202020204" pitchFamily="34" charset="0"/>
              <a:buChar char="•"/>
            </a:pPr>
            <a:r>
              <a:rPr lang="ru-RU" dirty="0" smtClean="0"/>
              <a:t>Для </a:t>
            </a:r>
            <a:r>
              <a:rPr lang="ru-RU" dirty="0"/>
              <a:t>сетевых </a:t>
            </a:r>
            <a:r>
              <a:rPr lang="ru-RU" dirty="0" smtClean="0"/>
              <a:t>ОС характерной </a:t>
            </a:r>
            <a:r>
              <a:rPr lang="ru-RU" dirty="0"/>
              <a:t>является функция обеспечения взаимодействия связанных между собой компьютеров.</a:t>
            </a:r>
          </a:p>
        </p:txBody>
      </p:sp>
    </p:spTree>
    <p:extLst>
      <p:ext uri="{BB962C8B-B14F-4D97-AF65-F5344CB8AC3E}">
        <p14:creationId xmlns:p14="http://schemas.microsoft.com/office/powerpoint/2010/main" val="340490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1. Определение </a:t>
            </a:r>
            <a:r>
              <a:rPr lang="ru-RU" sz="2000" b="1" dirty="0"/>
              <a:t>операционной системы</a:t>
            </a:r>
          </a:p>
        </p:txBody>
      </p:sp>
      <p:sp>
        <p:nvSpPr>
          <p:cNvPr id="5" name="TextBox 4"/>
          <p:cNvSpPr txBox="1"/>
          <p:nvPr/>
        </p:nvSpPr>
        <p:spPr>
          <a:xfrm>
            <a:off x="1053031" y="1340768"/>
            <a:ext cx="7128792" cy="3892732"/>
          </a:xfrm>
          <a:prstGeom prst="rect">
            <a:avLst/>
          </a:prstGeom>
          <a:noFill/>
        </p:spPr>
        <p:txBody>
          <a:bodyPr wrap="square" rtlCol="0">
            <a:spAutoFit/>
          </a:bodyPr>
          <a:lstStyle/>
          <a:p>
            <a:pPr>
              <a:lnSpc>
                <a:spcPct val="200000"/>
              </a:lnSpc>
            </a:pPr>
            <a:r>
              <a:rPr lang="ru-RU" dirty="0" smtClean="0"/>
              <a:t>Главные цели </a:t>
            </a:r>
            <a:r>
              <a:rPr lang="ru-RU" dirty="0"/>
              <a:t>разработчиков операционных </a:t>
            </a:r>
            <a:r>
              <a:rPr lang="ru-RU" dirty="0" smtClean="0"/>
              <a:t>систем:</a:t>
            </a:r>
          </a:p>
          <a:p>
            <a:pPr>
              <a:lnSpc>
                <a:spcPct val="200000"/>
              </a:lnSpc>
            </a:pPr>
            <a:r>
              <a:rPr lang="ru-RU" dirty="0" smtClean="0"/>
              <a:t> </a:t>
            </a:r>
            <a:endParaRPr lang="ru-RU" dirty="0"/>
          </a:p>
          <a:p>
            <a:pPr marL="342900" indent="-342900">
              <a:lnSpc>
                <a:spcPct val="200000"/>
              </a:lnSpc>
              <a:buFont typeface="+mj-lt"/>
              <a:buAutoNum type="arabicPeriod"/>
            </a:pPr>
            <a:r>
              <a:rPr lang="ru-RU" dirty="0" smtClean="0"/>
              <a:t>Эффективное </a:t>
            </a:r>
            <a:r>
              <a:rPr lang="ru-RU" dirty="0"/>
              <a:t>использование всех компьютерных ресурсов. </a:t>
            </a:r>
          </a:p>
          <a:p>
            <a:pPr marL="342900" indent="-342900">
              <a:lnSpc>
                <a:spcPct val="200000"/>
              </a:lnSpc>
              <a:buFont typeface="+mj-lt"/>
              <a:buAutoNum type="arabicPeriod"/>
            </a:pPr>
            <a:r>
              <a:rPr lang="ru-RU" dirty="0" smtClean="0"/>
              <a:t>Повышение </a:t>
            </a:r>
            <a:r>
              <a:rPr lang="ru-RU" dirty="0"/>
              <a:t>производительности труда программистов. </a:t>
            </a:r>
          </a:p>
          <a:p>
            <a:pPr marL="342900" indent="-342900">
              <a:lnSpc>
                <a:spcPct val="200000"/>
              </a:lnSpc>
              <a:buFont typeface="+mj-lt"/>
              <a:buAutoNum type="arabicPeriod"/>
            </a:pPr>
            <a:r>
              <a:rPr lang="ru-RU" dirty="0" smtClean="0"/>
              <a:t>Простота</a:t>
            </a:r>
            <a:r>
              <a:rPr lang="ru-RU" dirty="0"/>
              <a:t>, гибкость, эффективность и надежность организации вычислительного процесса. </a:t>
            </a:r>
          </a:p>
          <a:p>
            <a:pPr marL="342900" indent="-342900">
              <a:lnSpc>
                <a:spcPct val="200000"/>
              </a:lnSpc>
              <a:buFont typeface="+mj-lt"/>
              <a:buAutoNum type="arabicPeriod"/>
            </a:pPr>
            <a:r>
              <a:rPr lang="ru-RU" dirty="0" smtClean="0"/>
              <a:t>Обеспечение </a:t>
            </a:r>
            <a:r>
              <a:rPr lang="ru-RU" dirty="0"/>
              <a:t>независимости прикладного ПО от аппаратного ПО</a:t>
            </a:r>
            <a:r>
              <a:rPr lang="ru-RU" dirty="0" smtClean="0"/>
              <a:t>.</a:t>
            </a:r>
            <a:endParaRPr lang="ru-RU" dirty="0"/>
          </a:p>
        </p:txBody>
      </p:sp>
    </p:spTree>
    <p:extLst>
      <p:ext uri="{BB962C8B-B14F-4D97-AF65-F5344CB8AC3E}">
        <p14:creationId xmlns:p14="http://schemas.microsoft.com/office/powerpoint/2010/main" val="3491836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3. Основные </a:t>
            </a:r>
            <a:r>
              <a:rPr lang="ru-RU" sz="2000" b="1" dirty="0"/>
              <a:t>функции  операционных систем</a:t>
            </a:r>
          </a:p>
        </p:txBody>
      </p:sp>
      <p:sp>
        <p:nvSpPr>
          <p:cNvPr id="5" name="TextBox 4"/>
          <p:cNvSpPr txBox="1"/>
          <p:nvPr/>
        </p:nvSpPr>
        <p:spPr>
          <a:xfrm>
            <a:off x="442158" y="1268760"/>
            <a:ext cx="8280920" cy="2169825"/>
          </a:xfrm>
          <a:prstGeom prst="rect">
            <a:avLst/>
          </a:prstGeom>
          <a:noFill/>
        </p:spPr>
        <p:txBody>
          <a:bodyPr wrap="square" rtlCol="0">
            <a:spAutoFit/>
          </a:bodyPr>
          <a:lstStyle/>
          <a:p>
            <a:pPr algn="just">
              <a:lnSpc>
                <a:spcPct val="150000"/>
              </a:lnSpc>
            </a:pPr>
            <a:r>
              <a:rPr lang="ru-RU" dirty="0" smtClean="0"/>
              <a:t>3. </a:t>
            </a:r>
            <a:r>
              <a:rPr lang="ru-RU" dirty="0"/>
              <a:t>Управление памятью:  </a:t>
            </a:r>
            <a:endParaRPr lang="ru-RU" dirty="0" smtClean="0"/>
          </a:p>
          <a:p>
            <a:pPr marL="342900" indent="-342900" algn="just">
              <a:lnSpc>
                <a:spcPct val="150000"/>
              </a:lnSpc>
              <a:buAutoNum type="arabicPeriod"/>
            </a:pPr>
            <a:endParaRPr lang="ru-RU" dirty="0"/>
          </a:p>
          <a:p>
            <a:pPr marL="285750" indent="-285750" algn="just">
              <a:lnSpc>
                <a:spcPct val="150000"/>
              </a:lnSpc>
              <a:buFont typeface="Arial" panose="020B0604020202020204" pitchFamily="34" charset="0"/>
              <a:buChar char="•"/>
            </a:pPr>
            <a:r>
              <a:rPr lang="ru-RU" dirty="0"/>
              <a:t>Загрузка в оперативную память подлежащих исполнению программ. </a:t>
            </a:r>
          </a:p>
          <a:p>
            <a:pPr marL="285750" indent="-285750" algn="just">
              <a:lnSpc>
                <a:spcPct val="150000"/>
              </a:lnSpc>
              <a:buFont typeface="Arial" panose="020B0604020202020204" pitchFamily="34" charset="0"/>
              <a:buChar char="•"/>
            </a:pPr>
            <a:r>
              <a:rPr lang="ru-RU" dirty="0" smtClean="0"/>
              <a:t>Распределение </a:t>
            </a:r>
            <a:r>
              <a:rPr lang="ru-RU" dirty="0"/>
              <a:t>памяти, а в большинстве современных систем и организация виртуальной памяти</a:t>
            </a:r>
            <a:r>
              <a:rPr lang="ru-RU" dirty="0" smtClean="0"/>
              <a:t>. </a:t>
            </a:r>
            <a:endParaRPr lang="ru-RU" dirty="0"/>
          </a:p>
        </p:txBody>
      </p:sp>
    </p:spTree>
    <p:extLst>
      <p:ext uri="{BB962C8B-B14F-4D97-AF65-F5344CB8AC3E}">
        <p14:creationId xmlns:p14="http://schemas.microsoft.com/office/powerpoint/2010/main" val="4072290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3. Основные </a:t>
            </a:r>
            <a:r>
              <a:rPr lang="ru-RU" sz="2000" b="1" dirty="0"/>
              <a:t>функции  операционных систем</a:t>
            </a:r>
          </a:p>
        </p:txBody>
      </p:sp>
      <p:sp>
        <p:nvSpPr>
          <p:cNvPr id="5" name="TextBox 4"/>
          <p:cNvSpPr txBox="1"/>
          <p:nvPr/>
        </p:nvSpPr>
        <p:spPr>
          <a:xfrm>
            <a:off x="442158" y="1268760"/>
            <a:ext cx="8280920" cy="2585323"/>
          </a:xfrm>
          <a:prstGeom prst="rect">
            <a:avLst/>
          </a:prstGeom>
          <a:noFill/>
        </p:spPr>
        <p:txBody>
          <a:bodyPr wrap="square" rtlCol="0">
            <a:spAutoFit/>
          </a:bodyPr>
          <a:lstStyle/>
          <a:p>
            <a:pPr algn="just">
              <a:lnSpc>
                <a:spcPct val="150000"/>
              </a:lnSpc>
            </a:pPr>
            <a:r>
              <a:rPr lang="ru-RU" dirty="0" smtClean="0"/>
              <a:t>4</a:t>
            </a:r>
            <a:r>
              <a:rPr lang="ru-RU" dirty="0"/>
              <a:t>. Управление файловой системой:  </a:t>
            </a:r>
            <a:endParaRPr lang="ru-RU" dirty="0" smtClean="0"/>
          </a:p>
          <a:p>
            <a:pPr marL="342900" indent="-342900" algn="just">
              <a:lnSpc>
                <a:spcPct val="150000"/>
              </a:lnSpc>
              <a:buAutoNum type="arabicPeriod"/>
            </a:pPr>
            <a:endParaRPr lang="ru-RU" dirty="0"/>
          </a:p>
          <a:p>
            <a:pPr marL="285750" indent="-285750" algn="just">
              <a:lnSpc>
                <a:spcPct val="150000"/>
              </a:lnSpc>
              <a:buFont typeface="Arial" panose="020B0604020202020204" pitchFamily="34" charset="0"/>
              <a:buChar char="•"/>
            </a:pPr>
            <a:r>
              <a:rPr lang="ru-RU" dirty="0"/>
              <a:t>Обслуживание всех операций ввода-вывода. </a:t>
            </a:r>
          </a:p>
          <a:p>
            <a:pPr marL="285750" indent="-285750" algn="just">
              <a:lnSpc>
                <a:spcPct val="150000"/>
              </a:lnSpc>
              <a:buFont typeface="Arial" panose="020B0604020202020204" pitchFamily="34" charset="0"/>
              <a:buChar char="•"/>
            </a:pPr>
            <a:r>
              <a:rPr lang="ru-RU" dirty="0" smtClean="0"/>
              <a:t>Обеспечение </a:t>
            </a:r>
            <a:r>
              <a:rPr lang="ru-RU" dirty="0"/>
              <a:t>работы систем управлений файлами </a:t>
            </a:r>
            <a:r>
              <a:rPr lang="ru-RU" dirty="0" smtClean="0"/>
              <a:t>и/или </a:t>
            </a:r>
            <a:r>
              <a:rPr lang="ru-RU" dirty="0"/>
              <a:t>систем управления базами </a:t>
            </a:r>
            <a:r>
              <a:rPr lang="ru-RU" dirty="0" smtClean="0"/>
              <a:t>данных, </a:t>
            </a:r>
            <a:r>
              <a:rPr lang="ru-RU" dirty="0"/>
              <a:t>что позволяет резко увеличить эффективность всего программного обеспечения</a:t>
            </a:r>
            <a:r>
              <a:rPr lang="ru-RU" dirty="0" smtClean="0"/>
              <a:t>. </a:t>
            </a:r>
            <a:endParaRPr lang="ru-RU" dirty="0"/>
          </a:p>
        </p:txBody>
      </p:sp>
    </p:spTree>
    <p:extLst>
      <p:ext uri="{BB962C8B-B14F-4D97-AF65-F5344CB8AC3E}">
        <p14:creationId xmlns:p14="http://schemas.microsoft.com/office/powerpoint/2010/main" val="2792650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3. Основные </a:t>
            </a:r>
            <a:r>
              <a:rPr lang="ru-RU" sz="2000" b="1" dirty="0"/>
              <a:t>функции  операционных систем</a:t>
            </a:r>
          </a:p>
        </p:txBody>
      </p:sp>
      <p:sp>
        <p:nvSpPr>
          <p:cNvPr id="5" name="TextBox 4"/>
          <p:cNvSpPr txBox="1"/>
          <p:nvPr/>
        </p:nvSpPr>
        <p:spPr>
          <a:xfrm>
            <a:off x="442158" y="1268760"/>
            <a:ext cx="8280920" cy="4247317"/>
          </a:xfrm>
          <a:prstGeom prst="rect">
            <a:avLst/>
          </a:prstGeom>
          <a:noFill/>
        </p:spPr>
        <p:txBody>
          <a:bodyPr wrap="square" rtlCol="0">
            <a:spAutoFit/>
          </a:bodyPr>
          <a:lstStyle/>
          <a:p>
            <a:pPr algn="just">
              <a:lnSpc>
                <a:spcPct val="150000"/>
              </a:lnSpc>
            </a:pPr>
            <a:r>
              <a:rPr lang="ru-RU" dirty="0" smtClean="0"/>
              <a:t>5. Управление вводом-выводом:  </a:t>
            </a:r>
          </a:p>
          <a:p>
            <a:pPr marL="342900" indent="-342900" algn="just">
              <a:lnSpc>
                <a:spcPct val="150000"/>
              </a:lnSpc>
              <a:buAutoNum type="arabicPeriod"/>
            </a:pPr>
            <a:endParaRPr lang="ru-RU" dirty="0"/>
          </a:p>
          <a:p>
            <a:pPr marL="285750" indent="-285750" algn="just">
              <a:lnSpc>
                <a:spcPct val="150000"/>
              </a:lnSpc>
              <a:buFont typeface="Arial" panose="020B0604020202020204" pitchFamily="34" charset="0"/>
              <a:buChar char="•"/>
            </a:pPr>
            <a:r>
              <a:rPr lang="ru-RU" dirty="0"/>
              <a:t>Прием от пользователя (или от оператора системы) заданий, или команд, сформулированных на соответствующем языке, и их обработка. Задания могут передаваться в виде текстовых директив (команд) оператора или в форме указаний, выполняемых с помощью манипулятора (например, с помощью мыши). Эти команды связаны, прежде всего, с запуском (приостановкой, остановкой) программ, с операциями над файлами (получить перечень файлов в текущем каталоге, создать, переименовать, скопировать, переместить тот или иной файл и др.), хотя имеются и иные команды. </a:t>
            </a:r>
          </a:p>
        </p:txBody>
      </p:sp>
    </p:spTree>
    <p:extLst>
      <p:ext uri="{BB962C8B-B14F-4D97-AF65-F5344CB8AC3E}">
        <p14:creationId xmlns:p14="http://schemas.microsoft.com/office/powerpoint/2010/main" val="2121376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3. Основные </a:t>
            </a:r>
            <a:r>
              <a:rPr lang="ru-RU" sz="2000" b="1" dirty="0"/>
              <a:t>функции  операционных систем</a:t>
            </a:r>
          </a:p>
        </p:txBody>
      </p:sp>
      <p:sp>
        <p:nvSpPr>
          <p:cNvPr id="5" name="TextBox 4"/>
          <p:cNvSpPr txBox="1"/>
          <p:nvPr/>
        </p:nvSpPr>
        <p:spPr>
          <a:xfrm>
            <a:off x="462461" y="980728"/>
            <a:ext cx="8280920" cy="5355312"/>
          </a:xfrm>
          <a:prstGeom prst="rect">
            <a:avLst/>
          </a:prstGeom>
          <a:noFill/>
        </p:spPr>
        <p:txBody>
          <a:bodyPr wrap="square" rtlCol="0">
            <a:spAutoFit/>
          </a:bodyPr>
          <a:lstStyle/>
          <a:p>
            <a:pPr algn="just">
              <a:lnSpc>
                <a:spcPct val="150000"/>
              </a:lnSpc>
            </a:pPr>
            <a:r>
              <a:rPr lang="ru-RU" dirty="0" smtClean="0"/>
              <a:t>6. Обеспечение </a:t>
            </a:r>
            <a:r>
              <a:rPr lang="ru-RU" dirty="0"/>
              <a:t>безопасности:  </a:t>
            </a:r>
            <a:endParaRPr lang="ru-RU" dirty="0" smtClean="0"/>
          </a:p>
          <a:p>
            <a:pPr marL="342900" indent="-342900" algn="just">
              <a:lnSpc>
                <a:spcPct val="150000"/>
              </a:lnSpc>
              <a:buAutoNum type="arabicPeriod"/>
            </a:pPr>
            <a:endParaRPr lang="ru-RU" sz="1200" dirty="0"/>
          </a:p>
          <a:p>
            <a:pPr marL="285750" indent="-285750" algn="just">
              <a:lnSpc>
                <a:spcPct val="150000"/>
              </a:lnSpc>
              <a:buFont typeface="Arial" panose="020B0604020202020204" pitchFamily="34" charset="0"/>
              <a:buChar char="•"/>
            </a:pPr>
            <a:r>
              <a:rPr lang="ru-RU" sz="1600" dirty="0"/>
              <a:t>Защита одной программы от влияния другой, обеспечение сохранности данных, защита </a:t>
            </a:r>
            <a:r>
              <a:rPr lang="ru-RU" sz="1600" dirty="0" smtClean="0"/>
              <a:t>самой ОС от </a:t>
            </a:r>
            <a:r>
              <a:rPr lang="ru-RU" sz="1600" dirty="0"/>
              <a:t>исполняющихся на компьютере приложений. </a:t>
            </a:r>
          </a:p>
          <a:p>
            <a:pPr marL="285750" indent="-285750" algn="just">
              <a:lnSpc>
                <a:spcPct val="150000"/>
              </a:lnSpc>
              <a:buFont typeface="Arial" panose="020B0604020202020204" pitchFamily="34" charset="0"/>
              <a:buChar char="•"/>
            </a:pPr>
            <a:r>
              <a:rPr lang="ru-RU" sz="1600" dirty="0" smtClean="0"/>
              <a:t>Аутентификация </a:t>
            </a:r>
            <a:r>
              <a:rPr lang="ru-RU" sz="1600" dirty="0"/>
              <a:t>и авторизация пользователей (для большинства диалоговых операционных систем). </a:t>
            </a:r>
            <a:r>
              <a:rPr lang="ru-RU" sz="1200" dirty="0"/>
              <a:t>Под аутентификацией понимается процедура проверки имени пользователя и его пароля на соответствие тем значениям, которые хранятся в его учетной записи. Очевидно, что если входное имя (login2) пользователя и его пароль совпадают, то, скорее всего, это и будет тот самый пользователь.  Термин авторизация означает, что в соответствии с учетной записью пользователя, который прошел аутентификацию, ему (и всем запросам, которые будут идти к операционной системе от его имени) назначаются определенные права (привилегии), определяющие, что он может, а что не может делать на компьютере. </a:t>
            </a:r>
            <a:endParaRPr lang="ru-RU" sz="1200" dirty="0" smtClean="0"/>
          </a:p>
          <a:p>
            <a:pPr marL="285750" indent="-285750" algn="just">
              <a:lnSpc>
                <a:spcPct val="150000"/>
              </a:lnSpc>
              <a:buFont typeface="Arial" panose="020B0604020202020204" pitchFamily="34" charset="0"/>
              <a:buChar char="•"/>
            </a:pPr>
            <a:r>
              <a:rPr lang="ru-RU" sz="1600" dirty="0"/>
              <a:t>Удовлетворение жестким ограничениям на время ответа в режиме реального времени (характерно для операционных систем реального времени). </a:t>
            </a:r>
          </a:p>
          <a:p>
            <a:pPr marL="285750" indent="-285750" algn="just">
              <a:lnSpc>
                <a:spcPct val="150000"/>
              </a:lnSpc>
              <a:buFont typeface="Arial" panose="020B0604020202020204" pitchFamily="34" charset="0"/>
              <a:buChar char="•"/>
            </a:pPr>
            <a:r>
              <a:rPr lang="ru-RU" sz="1600" dirty="0" smtClean="0"/>
              <a:t>Предоставление </a:t>
            </a:r>
            <a:r>
              <a:rPr lang="ru-RU" sz="1600" dirty="0"/>
              <a:t>услуг на случай частичного сбоя системы. </a:t>
            </a:r>
            <a:r>
              <a:rPr lang="ru-RU" sz="1400" dirty="0"/>
              <a:t>Операционная система изолирует аппаратное обеспечение компьютера от прикладных программ пользователей. И пользователь, и его программы взаимодействуют с компьютером через интерфейсы операционной </a:t>
            </a:r>
            <a:r>
              <a:rPr lang="ru-RU" sz="1400" dirty="0" smtClean="0"/>
              <a:t>системы.</a:t>
            </a:r>
            <a:endParaRPr lang="ru-RU" sz="1600" dirty="0"/>
          </a:p>
        </p:txBody>
      </p:sp>
    </p:spTree>
    <p:extLst>
      <p:ext uri="{BB962C8B-B14F-4D97-AF65-F5344CB8AC3E}">
        <p14:creationId xmlns:p14="http://schemas.microsoft.com/office/powerpoint/2010/main" val="3648036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996952"/>
            <a:ext cx="8468074" cy="923330"/>
          </a:xfrm>
          <a:prstGeom prst="rect">
            <a:avLst/>
          </a:prstGeom>
          <a:solidFill>
            <a:schemeClr val="bg1"/>
          </a:solidFill>
        </p:spPr>
        <p:style>
          <a:lnRef idx="0">
            <a:scrgbClr r="0" g="0" b="0"/>
          </a:lnRef>
          <a:fillRef idx="1003">
            <a:schemeClr val="lt2"/>
          </a:fillRef>
          <a:effectRef idx="0">
            <a:scrgbClr r="0" g="0" b="0"/>
          </a:effectRef>
          <a:fontRef idx="major"/>
        </p:style>
        <p:txBody>
          <a:bodyPr wrap="square">
            <a:spAutoFit/>
          </a:bodyPr>
          <a:lstStyle/>
          <a:p>
            <a:pPr algn="ctr"/>
            <a:r>
              <a:rPr lang="ru-RU" sz="5400" b="1" dirty="0" smtClean="0"/>
              <a:t>Вопросы</a:t>
            </a:r>
            <a:endParaRPr lang="ru-RU" sz="5400" b="1" dirty="0"/>
          </a:p>
        </p:txBody>
      </p:sp>
    </p:spTree>
    <p:extLst>
      <p:ext uri="{BB962C8B-B14F-4D97-AF65-F5344CB8AC3E}">
        <p14:creationId xmlns:p14="http://schemas.microsoft.com/office/powerpoint/2010/main" val="2019637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1. Определение </a:t>
            </a:r>
            <a:r>
              <a:rPr lang="ru-RU" sz="2000" b="1" dirty="0"/>
              <a:t>операционной системы</a:t>
            </a:r>
          </a:p>
        </p:txBody>
      </p:sp>
      <p:sp>
        <p:nvSpPr>
          <p:cNvPr id="3" name="Прямоугольник 2"/>
          <p:cNvSpPr/>
          <p:nvPr/>
        </p:nvSpPr>
        <p:spPr>
          <a:xfrm>
            <a:off x="179512" y="980728"/>
            <a:ext cx="8640960" cy="5355312"/>
          </a:xfrm>
          <a:prstGeom prst="rect">
            <a:avLst/>
          </a:prstGeom>
        </p:spPr>
        <p:txBody>
          <a:bodyPr wrap="square">
            <a:spAutoFit/>
          </a:bodyPr>
          <a:lstStyle/>
          <a:p>
            <a:pPr algn="just"/>
            <a:r>
              <a:rPr lang="ru-RU" dirty="0"/>
              <a:t>Операционная система это программа, которая выполняет </a:t>
            </a:r>
            <a:r>
              <a:rPr lang="ru-RU" b="1" dirty="0"/>
              <a:t>функции управления</a:t>
            </a:r>
            <a:r>
              <a:rPr lang="ru-RU" dirty="0"/>
              <a:t> вычислениями (вычислительными </a:t>
            </a:r>
            <a:r>
              <a:rPr lang="ru-RU" b="1" dirty="0"/>
              <a:t>процессами</a:t>
            </a:r>
            <a:r>
              <a:rPr lang="ru-RU" dirty="0"/>
              <a:t>) в компьютере, распределяет ресурсы вычислительной системы между различными вычислительными процессами и образует ту программную среду, в которой выполняются прикладные программы пользователей. </a:t>
            </a:r>
            <a:endParaRPr lang="ru-RU" dirty="0" smtClean="0"/>
          </a:p>
          <a:p>
            <a:pPr algn="just"/>
            <a:endParaRPr lang="ru-RU" dirty="0"/>
          </a:p>
          <a:p>
            <a:pPr algn="just"/>
            <a:r>
              <a:rPr lang="ru-RU" dirty="0"/>
              <a:t>Это единственная программа, которая выполняется на ЭВМ с включения ЭВМ и до выключения. Все остальные программы включаются на ЭВМ с помощью операционной системы, выполняются, обращаясь за ресурсами к операционной системе, управляются операционной системой или человеком (оператором, пользователем) с помощью операционной системы, выключаются операционной системой или с её помощью</a:t>
            </a:r>
            <a:r>
              <a:rPr lang="ru-RU" dirty="0" smtClean="0"/>
              <a:t>.</a:t>
            </a:r>
          </a:p>
          <a:p>
            <a:pPr algn="just"/>
            <a:endParaRPr lang="ru-RU" dirty="0"/>
          </a:p>
          <a:p>
            <a:pPr algn="just"/>
            <a:r>
              <a:rPr lang="ru-RU" dirty="0" smtClean="0"/>
              <a:t>Операционная </a:t>
            </a:r>
            <a:r>
              <a:rPr lang="ru-RU" dirty="0"/>
              <a:t>система должна выполнять важные функции:  </a:t>
            </a:r>
          </a:p>
          <a:p>
            <a:pPr marL="285750" indent="-285750" algn="just">
              <a:buFont typeface="Arial" panose="020B0604020202020204" pitchFamily="34" charset="0"/>
              <a:buChar char="•"/>
            </a:pPr>
            <a:r>
              <a:rPr lang="ru-RU" dirty="0" smtClean="0"/>
              <a:t>уметь </a:t>
            </a:r>
            <a:r>
              <a:rPr lang="ru-RU" dirty="0"/>
              <a:t>управлять процессами: включать, приостанавливать (прерывать), восстанавливать выполнение, завершать (выключать), </a:t>
            </a:r>
          </a:p>
          <a:p>
            <a:pPr marL="285750" indent="-285750" algn="just">
              <a:buFont typeface="Arial" panose="020B0604020202020204" pitchFamily="34" charset="0"/>
              <a:buChar char="•"/>
            </a:pPr>
            <a:r>
              <a:rPr lang="ru-RU" dirty="0" smtClean="0"/>
              <a:t>уметь </a:t>
            </a:r>
            <a:r>
              <a:rPr lang="ru-RU" dirty="0"/>
              <a:t>распределять ресурсы между процессами и контролировать использование ресурсов. </a:t>
            </a:r>
          </a:p>
          <a:p>
            <a:pPr algn="just"/>
            <a:endParaRPr lang="ru-RU" dirty="0"/>
          </a:p>
        </p:txBody>
      </p:sp>
    </p:spTree>
    <p:extLst>
      <p:ext uri="{BB962C8B-B14F-4D97-AF65-F5344CB8AC3E}">
        <p14:creationId xmlns:p14="http://schemas.microsoft.com/office/powerpoint/2010/main" val="332848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1. Определение </a:t>
            </a:r>
            <a:r>
              <a:rPr lang="ru-RU" sz="2000" b="1" dirty="0"/>
              <a:t>операционной системы</a:t>
            </a:r>
          </a:p>
        </p:txBody>
      </p:sp>
      <p:sp>
        <p:nvSpPr>
          <p:cNvPr id="5" name="TextBox 4"/>
          <p:cNvSpPr txBox="1"/>
          <p:nvPr/>
        </p:nvSpPr>
        <p:spPr>
          <a:xfrm>
            <a:off x="439136" y="1340768"/>
            <a:ext cx="8280920" cy="4247317"/>
          </a:xfrm>
          <a:prstGeom prst="rect">
            <a:avLst/>
          </a:prstGeom>
          <a:noFill/>
        </p:spPr>
        <p:txBody>
          <a:bodyPr wrap="square" rtlCol="0">
            <a:spAutoFit/>
          </a:bodyPr>
          <a:lstStyle/>
          <a:p>
            <a:pPr algn="just"/>
            <a:r>
              <a:rPr lang="ru-RU" dirty="0"/>
              <a:t>Современные вычислительные </a:t>
            </a:r>
            <a:r>
              <a:rPr lang="ru-RU" dirty="0" smtClean="0"/>
              <a:t>системы допускают </a:t>
            </a:r>
            <a:r>
              <a:rPr lang="ru-RU" dirty="0"/>
              <a:t>совместную работу нескольких пользователей. Операционная система должна уметь разграничивать деятельность пользователей: обеспечивать сохранность информации пользователей, предоставляя только контролируемый доступ к чужой информации, не позволять пользователям вмешиваться в работу других пользователей (в работу программ, запущенных другими пользователями), не позволять несанкционированное использование вычислительной системы.</a:t>
            </a:r>
            <a:endParaRPr lang="ru-RU" dirty="0" smtClean="0"/>
          </a:p>
          <a:p>
            <a:pPr algn="just"/>
            <a:endParaRPr lang="ru-RU" dirty="0"/>
          </a:p>
          <a:p>
            <a:pPr algn="just"/>
            <a:r>
              <a:rPr lang="ru-RU" dirty="0" smtClean="0"/>
              <a:t>Пользователь</a:t>
            </a:r>
            <a:r>
              <a:rPr lang="ru-RU" dirty="0"/>
              <a:t>, работая на вычислительной системе, всегда работает на ней с помощью каких-либо программ. Следовательно, </a:t>
            </a:r>
            <a:r>
              <a:rPr lang="ru-RU" dirty="0" smtClean="0"/>
              <a:t>необходимо позаботиться </a:t>
            </a:r>
            <a:r>
              <a:rPr lang="ru-RU" dirty="0"/>
              <a:t>о разграничении и защите процессов друг от друга.</a:t>
            </a:r>
            <a:endParaRPr lang="ru-RU" dirty="0" smtClean="0"/>
          </a:p>
          <a:p>
            <a:pPr algn="just"/>
            <a:endParaRPr lang="ru-RU" dirty="0"/>
          </a:p>
          <a:p>
            <a:pPr algn="just"/>
            <a:r>
              <a:rPr lang="ru-RU" dirty="0" smtClean="0"/>
              <a:t>Важная </a:t>
            </a:r>
            <a:r>
              <a:rPr lang="ru-RU" dirty="0"/>
              <a:t>функция операционной системы: </a:t>
            </a:r>
            <a:r>
              <a:rPr lang="ru-RU" b="1" dirty="0"/>
              <a:t>организация безопасной работы пользователей и программ</a:t>
            </a:r>
            <a:r>
              <a:rPr lang="ru-RU" dirty="0"/>
              <a:t> посредством ограничения доступа в систему пользователей и защиты их друг от друга. </a:t>
            </a:r>
          </a:p>
        </p:txBody>
      </p:sp>
    </p:spTree>
    <p:extLst>
      <p:ext uri="{BB962C8B-B14F-4D97-AF65-F5344CB8AC3E}">
        <p14:creationId xmlns:p14="http://schemas.microsoft.com/office/powerpoint/2010/main" val="25848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1. Определение </a:t>
            </a:r>
            <a:r>
              <a:rPr lang="ru-RU" sz="2000" b="1" dirty="0"/>
              <a:t>операционной системы</a:t>
            </a:r>
          </a:p>
        </p:txBody>
      </p:sp>
      <p:sp>
        <p:nvSpPr>
          <p:cNvPr id="5" name="TextBox 4"/>
          <p:cNvSpPr txBox="1"/>
          <p:nvPr/>
        </p:nvSpPr>
        <p:spPr>
          <a:xfrm>
            <a:off x="431540" y="1340768"/>
            <a:ext cx="8280920" cy="4524315"/>
          </a:xfrm>
          <a:prstGeom prst="rect">
            <a:avLst/>
          </a:prstGeom>
          <a:noFill/>
        </p:spPr>
        <p:txBody>
          <a:bodyPr wrap="square" rtlCol="0">
            <a:spAutoFit/>
          </a:bodyPr>
          <a:lstStyle/>
          <a:p>
            <a:pPr algn="just"/>
            <a:r>
              <a:rPr lang="ru-RU" dirty="0" smtClean="0"/>
              <a:t>Вычислительные </a:t>
            </a:r>
            <a:r>
              <a:rPr lang="ru-RU" dirty="0"/>
              <a:t>системы имеют разную «архитектуру»: построены на разных процессорах, разных системных платах, разных микросхемах, используют разное оборудование, разные принципы именования элементов. </a:t>
            </a:r>
            <a:r>
              <a:rPr lang="ru-RU" dirty="0" smtClean="0"/>
              <a:t>Соответственно</a:t>
            </a:r>
            <a:r>
              <a:rPr lang="ru-RU" dirty="0"/>
              <a:t>, программисты должны уметь создавать программы для вычислительных систем, имеющих разную архитектуру. </a:t>
            </a:r>
            <a:endParaRPr lang="ru-RU" dirty="0" smtClean="0"/>
          </a:p>
          <a:p>
            <a:pPr algn="just"/>
            <a:endParaRPr lang="ru-RU" dirty="0"/>
          </a:p>
          <a:p>
            <a:pPr algn="just"/>
            <a:r>
              <a:rPr lang="ru-RU" dirty="0" smtClean="0"/>
              <a:t>Следовательно</a:t>
            </a:r>
            <a:r>
              <a:rPr lang="ru-RU" dirty="0"/>
              <a:t>, операционная система должна выполнять ещё одну важную функцию: </a:t>
            </a:r>
            <a:r>
              <a:rPr lang="ru-RU" b="1" dirty="0"/>
              <a:t>предоставлять программисту и пользователю</a:t>
            </a:r>
            <a:r>
              <a:rPr lang="ru-RU" dirty="0"/>
              <a:t> некоторую </a:t>
            </a:r>
            <a:r>
              <a:rPr lang="ru-RU" dirty="0" err="1"/>
              <a:t>стандартизированую</a:t>
            </a:r>
            <a:r>
              <a:rPr lang="ru-RU" dirty="0"/>
              <a:t> </a:t>
            </a:r>
            <a:r>
              <a:rPr lang="ru-RU" b="1" dirty="0"/>
              <a:t>«абстрактную» виртуальную машину</a:t>
            </a:r>
            <a:r>
              <a:rPr lang="ru-RU" dirty="0"/>
              <a:t>, независимую от того, на каком оборудовании операционная система работает, и эта «абстрактная» машина должна скрывать внутри себя все особенности конкретных архитектур и оборудования.</a:t>
            </a:r>
          </a:p>
          <a:p>
            <a:pPr algn="just"/>
            <a:endParaRPr lang="ru-RU" dirty="0" smtClean="0"/>
          </a:p>
          <a:p>
            <a:pPr algn="just"/>
            <a:r>
              <a:rPr lang="ru-RU" dirty="0"/>
              <a:t>Обеспечение ОС высокоуровневого абстрагирования позволяет представлять вычислительную систему в виде виртуальной машины, с которой проще иметь дело, чем непосредственно с оборудованием компьютера</a:t>
            </a:r>
            <a:r>
              <a:rPr lang="ru-RU" dirty="0" smtClean="0"/>
              <a:t>.</a:t>
            </a:r>
            <a:endParaRPr lang="ru-RU" dirty="0"/>
          </a:p>
        </p:txBody>
      </p:sp>
    </p:spTree>
    <p:extLst>
      <p:ext uri="{BB962C8B-B14F-4D97-AF65-F5344CB8AC3E}">
        <p14:creationId xmlns:p14="http://schemas.microsoft.com/office/powerpoint/2010/main" val="359424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1. Определение </a:t>
            </a:r>
            <a:r>
              <a:rPr lang="ru-RU" sz="2000" b="1" dirty="0"/>
              <a:t>операционной системы</a:t>
            </a:r>
          </a:p>
        </p:txBody>
      </p:sp>
      <p:sp>
        <p:nvSpPr>
          <p:cNvPr id="5" name="TextBox 4"/>
          <p:cNvSpPr txBox="1"/>
          <p:nvPr/>
        </p:nvSpPr>
        <p:spPr>
          <a:xfrm>
            <a:off x="467544" y="1412776"/>
            <a:ext cx="8280920" cy="4247317"/>
          </a:xfrm>
          <a:prstGeom prst="rect">
            <a:avLst/>
          </a:prstGeom>
          <a:noFill/>
        </p:spPr>
        <p:txBody>
          <a:bodyPr wrap="square" rtlCol="0">
            <a:spAutoFit/>
          </a:bodyPr>
          <a:lstStyle/>
          <a:p>
            <a:pPr algn="just">
              <a:lnSpc>
                <a:spcPct val="150000"/>
              </a:lnSpc>
            </a:pPr>
            <a:r>
              <a:rPr lang="ru-RU" b="1" dirty="0" smtClean="0"/>
              <a:t>Операционная </a:t>
            </a:r>
            <a:r>
              <a:rPr lang="ru-RU" b="1" dirty="0"/>
              <a:t>система </a:t>
            </a:r>
            <a:r>
              <a:rPr lang="ru-RU" dirty="0"/>
              <a:t>- это единственная программа, которая выполняется на вычислительной системе с момента включения (вычислительной системы) и до её выключения и которая выполняет следующие основные функции: </a:t>
            </a:r>
            <a:endParaRPr lang="ru-RU" dirty="0" smtClean="0"/>
          </a:p>
          <a:p>
            <a:pPr algn="just">
              <a:lnSpc>
                <a:spcPct val="150000"/>
              </a:lnSpc>
            </a:pPr>
            <a:endParaRPr lang="ru-RU" dirty="0"/>
          </a:p>
          <a:p>
            <a:pPr marL="342900" indent="-342900" algn="just">
              <a:lnSpc>
                <a:spcPct val="150000"/>
              </a:lnSpc>
              <a:buFont typeface="+mj-lt"/>
              <a:buAutoNum type="arabicPeriod"/>
            </a:pPr>
            <a:r>
              <a:rPr lang="ru-RU" dirty="0" smtClean="0"/>
              <a:t>предоставляет </a:t>
            </a:r>
            <a:r>
              <a:rPr lang="ru-RU" dirty="0"/>
              <a:t>процессам «абстрактную» вычислительную машину, </a:t>
            </a:r>
          </a:p>
          <a:p>
            <a:pPr marL="342900" indent="-342900" algn="just">
              <a:lnSpc>
                <a:spcPct val="150000"/>
              </a:lnSpc>
              <a:buFont typeface="+mj-lt"/>
              <a:buAutoNum type="arabicPeriod"/>
            </a:pPr>
            <a:r>
              <a:rPr lang="ru-RU" dirty="0" smtClean="0"/>
              <a:t>управляет </a:t>
            </a:r>
            <a:r>
              <a:rPr lang="ru-RU" dirty="0"/>
              <a:t>ресурсами (доступом к ресурсам), </a:t>
            </a:r>
          </a:p>
          <a:p>
            <a:pPr marL="342900" indent="-342900" algn="just">
              <a:lnSpc>
                <a:spcPct val="150000"/>
              </a:lnSpc>
              <a:buFont typeface="+mj-lt"/>
              <a:buAutoNum type="arabicPeriod"/>
            </a:pPr>
            <a:r>
              <a:rPr lang="ru-RU" dirty="0" smtClean="0"/>
              <a:t>организует </a:t>
            </a:r>
            <a:r>
              <a:rPr lang="ru-RU" dirty="0"/>
              <a:t>многозадачную среду и разграничивает процессы (пользователей) друг от друга, </a:t>
            </a:r>
          </a:p>
          <a:p>
            <a:pPr marL="342900" indent="-342900" algn="just">
              <a:lnSpc>
                <a:spcPct val="150000"/>
              </a:lnSpc>
              <a:buFont typeface="+mj-lt"/>
              <a:buAutoNum type="arabicPeriod"/>
            </a:pPr>
            <a:r>
              <a:rPr lang="ru-RU" dirty="0" smtClean="0"/>
              <a:t>учитывает </a:t>
            </a:r>
            <a:r>
              <a:rPr lang="ru-RU" dirty="0"/>
              <a:t>процессы, ресурсы и пользователей.</a:t>
            </a:r>
          </a:p>
          <a:p>
            <a:pPr algn="just">
              <a:lnSpc>
                <a:spcPct val="150000"/>
              </a:lnSpc>
            </a:pPr>
            <a:endParaRPr lang="ru-RU" dirty="0"/>
          </a:p>
        </p:txBody>
      </p:sp>
    </p:spTree>
    <p:extLst>
      <p:ext uri="{BB962C8B-B14F-4D97-AF65-F5344CB8AC3E}">
        <p14:creationId xmlns:p14="http://schemas.microsoft.com/office/powerpoint/2010/main" val="184983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427984" y="1087843"/>
            <a:ext cx="4320480" cy="2031325"/>
          </a:xfrm>
          <a:prstGeom prst="rect">
            <a:avLst/>
          </a:prstGeom>
          <a:noFill/>
        </p:spPr>
        <p:txBody>
          <a:bodyPr wrap="square" rtlCol="0">
            <a:spAutoFit/>
          </a:bodyPr>
          <a:lstStyle/>
          <a:p>
            <a:pPr algn="just"/>
            <a:r>
              <a:rPr lang="ru-RU" dirty="0"/>
              <a:t>Первая электронная вычислительная машина на основе электронных вакуумных ламп с нитью накаливания была создана по заказу артиллеристов в </a:t>
            </a:r>
            <a:r>
              <a:rPr lang="ru-RU" dirty="0" err="1"/>
              <a:t>Пенсильванском</a:t>
            </a:r>
            <a:r>
              <a:rPr lang="ru-RU" dirty="0"/>
              <a:t> университете в 1946 году — машина ENIAC (</a:t>
            </a:r>
            <a:r>
              <a:rPr lang="ru-RU" dirty="0" err="1"/>
              <a:t>Electronic</a:t>
            </a:r>
            <a:r>
              <a:rPr lang="ru-RU" dirty="0"/>
              <a:t> </a:t>
            </a:r>
            <a:r>
              <a:rPr lang="ru-RU" dirty="0" err="1"/>
              <a:t>Numeral</a:t>
            </a:r>
            <a:r>
              <a:rPr lang="ru-RU" dirty="0"/>
              <a:t> </a:t>
            </a:r>
            <a:r>
              <a:rPr lang="ru-RU" dirty="0" err="1"/>
              <a:t>Integrator</a:t>
            </a:r>
            <a:r>
              <a:rPr lang="ru-RU" dirty="0"/>
              <a:t> </a:t>
            </a:r>
            <a:r>
              <a:rPr lang="ru-RU" dirty="0" err="1"/>
              <a:t>and</a:t>
            </a:r>
            <a:r>
              <a:rPr lang="ru-RU" dirty="0"/>
              <a:t> </a:t>
            </a:r>
            <a:r>
              <a:rPr lang="ru-RU" dirty="0" err="1"/>
              <a:t>Computer</a:t>
            </a:r>
            <a:r>
              <a:rPr lang="ru-RU" dirty="0"/>
              <a:t>).</a:t>
            </a:r>
          </a:p>
        </p:txBody>
      </p:sp>
      <p:pic>
        <p:nvPicPr>
          <p:cNvPr id="1026" name="Picture 2" descr="Картинки по запросу &quot;машина ENIAC&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 y="1268760"/>
            <a:ext cx="3856368" cy="143107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Картинки по запросу &quot;вычислитель Collosus&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 y="3494043"/>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Прямоугольник 5"/>
          <p:cNvSpPr/>
          <p:nvPr/>
        </p:nvSpPr>
        <p:spPr>
          <a:xfrm>
            <a:off x="3419872" y="3356992"/>
            <a:ext cx="5400600" cy="2031325"/>
          </a:xfrm>
          <a:prstGeom prst="rect">
            <a:avLst/>
          </a:prstGeom>
        </p:spPr>
        <p:txBody>
          <a:bodyPr wrap="square">
            <a:spAutoFit/>
          </a:bodyPr>
          <a:lstStyle/>
          <a:p>
            <a:pPr algn="just"/>
            <a:r>
              <a:rPr lang="ru-RU" dirty="0"/>
              <a:t>На роль первой вычислительной машины также претендуют созданные в 1943 году вычислитель </a:t>
            </a:r>
            <a:r>
              <a:rPr lang="ru-RU" dirty="0" err="1"/>
              <a:t>Collosus</a:t>
            </a:r>
            <a:r>
              <a:rPr lang="ru-RU" dirty="0"/>
              <a:t>, разработанный под руководством Макса </a:t>
            </a:r>
            <a:r>
              <a:rPr lang="ru-RU" dirty="0" err="1"/>
              <a:t>Ньюмена</a:t>
            </a:r>
            <a:r>
              <a:rPr lang="ru-RU" dirty="0"/>
              <a:t> при участии Алана Тьюринга, и специализированный электронный калькулятор профессора Джорджа </a:t>
            </a:r>
            <a:r>
              <a:rPr lang="ru-RU" dirty="0" err="1"/>
              <a:t>Атанасова</a:t>
            </a:r>
            <a:r>
              <a:rPr lang="ru-RU" dirty="0"/>
              <a:t> ABC (</a:t>
            </a:r>
            <a:r>
              <a:rPr lang="ru-RU" dirty="0" err="1"/>
              <a:t>Atanasoff</a:t>
            </a:r>
            <a:r>
              <a:rPr lang="ru-RU" dirty="0"/>
              <a:t> </a:t>
            </a:r>
            <a:r>
              <a:rPr lang="ru-RU" dirty="0" err="1"/>
              <a:t>Berry</a:t>
            </a:r>
            <a:r>
              <a:rPr lang="ru-RU" dirty="0"/>
              <a:t> </a:t>
            </a:r>
            <a:r>
              <a:rPr lang="ru-RU" dirty="0" err="1"/>
              <a:t>Computer</a:t>
            </a:r>
            <a:r>
              <a:rPr lang="ru-RU" dirty="0"/>
              <a:t>).</a:t>
            </a:r>
          </a:p>
        </p:txBody>
      </p:sp>
      <p:sp>
        <p:nvSpPr>
          <p:cNvPr id="7" name="Прямоугольник 6"/>
          <p:cNvSpPr/>
          <p:nvPr/>
        </p:nvSpPr>
        <p:spPr>
          <a:xfrm>
            <a:off x="467076" y="5840397"/>
            <a:ext cx="8281387" cy="646331"/>
          </a:xfrm>
          <a:prstGeom prst="rect">
            <a:avLst/>
          </a:prstGeom>
        </p:spPr>
        <p:txBody>
          <a:bodyPr wrap="square">
            <a:spAutoFit/>
          </a:bodyPr>
          <a:lstStyle/>
          <a:p>
            <a:pPr algn="just"/>
            <a:r>
              <a:rPr lang="ru-RU" dirty="0"/>
              <a:t>Это были вычислительные машины с программным управлением, но программа вводилась в них извне — путем штекерного набора, как в табуляторах.</a:t>
            </a:r>
          </a:p>
        </p:txBody>
      </p:sp>
    </p:spTree>
    <p:extLst>
      <p:ext uri="{BB962C8B-B14F-4D97-AF65-F5344CB8AC3E}">
        <p14:creationId xmlns:p14="http://schemas.microsoft.com/office/powerpoint/2010/main" val="230065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280920" cy="400110"/>
          </a:xfrm>
          <a:prstGeom prst="rect">
            <a:avLst/>
          </a:prstGeom>
          <a:noFill/>
        </p:spPr>
        <p:txBody>
          <a:bodyPr wrap="square" rtlCol="0">
            <a:spAutoFit/>
          </a:bodyPr>
          <a:lstStyle/>
          <a:p>
            <a:pPr algn="ctr"/>
            <a:r>
              <a:rPr lang="ru-RU" sz="2000" b="1" dirty="0" smtClean="0"/>
              <a:t>2. Эволюция </a:t>
            </a:r>
            <a:r>
              <a:rPr lang="ru-RU" sz="2000" b="1" dirty="0"/>
              <a:t>операционных систем</a:t>
            </a:r>
          </a:p>
        </p:txBody>
      </p:sp>
      <p:sp>
        <p:nvSpPr>
          <p:cNvPr id="5" name="TextBox 4"/>
          <p:cNvSpPr txBox="1"/>
          <p:nvPr/>
        </p:nvSpPr>
        <p:spPr>
          <a:xfrm>
            <a:off x="486061" y="1484784"/>
            <a:ext cx="8280920" cy="4247317"/>
          </a:xfrm>
          <a:prstGeom prst="rect">
            <a:avLst/>
          </a:prstGeom>
          <a:noFill/>
        </p:spPr>
        <p:txBody>
          <a:bodyPr wrap="square" rtlCol="0">
            <a:spAutoFit/>
          </a:bodyPr>
          <a:lstStyle/>
          <a:p>
            <a:pPr algn="just">
              <a:lnSpc>
                <a:spcPct val="150000"/>
              </a:lnSpc>
            </a:pPr>
            <a:r>
              <a:rPr lang="ru-RU" dirty="0"/>
              <a:t>Выделяют четыре периода эволюции электронных вычислительных систем</a:t>
            </a:r>
            <a:r>
              <a:rPr lang="ru-RU" dirty="0" smtClean="0"/>
              <a:t>:</a:t>
            </a:r>
          </a:p>
          <a:p>
            <a:pPr algn="just">
              <a:lnSpc>
                <a:spcPct val="150000"/>
              </a:lnSpc>
            </a:pPr>
            <a:endParaRPr lang="ru-RU" dirty="0"/>
          </a:p>
          <a:p>
            <a:pPr marL="342900" indent="-342900" algn="just">
              <a:lnSpc>
                <a:spcPct val="150000"/>
              </a:lnSpc>
              <a:buFont typeface="+mj-lt"/>
              <a:buAutoNum type="arabicPeriod"/>
            </a:pPr>
            <a:r>
              <a:rPr lang="ru-RU" dirty="0" smtClean="0"/>
              <a:t>Первый </a:t>
            </a:r>
            <a:r>
              <a:rPr lang="ru-RU" dirty="0"/>
              <a:t>период (1945 - 1955). Ламповые машины. Операционные системы отсутствуют.</a:t>
            </a:r>
          </a:p>
          <a:p>
            <a:pPr marL="342900" indent="-342900" algn="just">
              <a:lnSpc>
                <a:spcPct val="150000"/>
              </a:lnSpc>
              <a:buFont typeface="+mj-lt"/>
              <a:buAutoNum type="arabicPeriod"/>
            </a:pPr>
            <a:r>
              <a:rPr lang="ru-RU" dirty="0" smtClean="0"/>
              <a:t>Второй </a:t>
            </a:r>
            <a:r>
              <a:rPr lang="ru-RU" dirty="0"/>
              <a:t>период (1955 - Начало 60-х). Компьютеры на основе транзисторов. Пакетные операционные системы.</a:t>
            </a:r>
          </a:p>
          <a:p>
            <a:pPr marL="342900" indent="-342900" algn="just">
              <a:lnSpc>
                <a:spcPct val="150000"/>
              </a:lnSpc>
              <a:buFont typeface="+mj-lt"/>
              <a:buAutoNum type="arabicPeriod"/>
            </a:pPr>
            <a:r>
              <a:rPr lang="ru-RU" dirty="0" smtClean="0"/>
              <a:t>Третий </a:t>
            </a:r>
            <a:r>
              <a:rPr lang="ru-RU" dirty="0"/>
              <a:t>период (Начало 60-х - 1980). Компьютеры на основе интегральных микросхем. Первые многозадачные ОС.</a:t>
            </a:r>
          </a:p>
          <a:p>
            <a:pPr marL="342900" indent="-342900" algn="just">
              <a:lnSpc>
                <a:spcPct val="150000"/>
              </a:lnSpc>
              <a:buFont typeface="+mj-lt"/>
              <a:buAutoNum type="arabicPeriod"/>
            </a:pPr>
            <a:r>
              <a:rPr lang="ru-RU" dirty="0" smtClean="0"/>
              <a:t>Четвертый </a:t>
            </a:r>
            <a:r>
              <a:rPr lang="ru-RU" dirty="0"/>
              <a:t>период (1980 - настоящее время). Персональные компьютеры. Классические, сетевые и распределенные системы.</a:t>
            </a:r>
          </a:p>
        </p:txBody>
      </p:sp>
    </p:spTree>
    <p:extLst>
      <p:ext uri="{BB962C8B-B14F-4D97-AF65-F5344CB8AC3E}">
        <p14:creationId xmlns:p14="http://schemas.microsoft.com/office/powerpoint/2010/main" val="332052344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2780</Words>
  <Application>Microsoft Office PowerPoint</Application>
  <PresentationFormat>Экран (4:3)</PresentationFormat>
  <Paragraphs>251</Paragraphs>
  <Slides>34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Тема Office</vt:lpstr>
      <vt:lpstr>Лекция 1. Понятие операционной системы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Сергей В. Дианов</dc:creator>
  <cp:lastModifiedBy>Dianov</cp:lastModifiedBy>
  <cp:revision>42</cp:revision>
  <dcterms:created xsi:type="dcterms:W3CDTF">2021-02-12T05:10:46Z</dcterms:created>
  <dcterms:modified xsi:type="dcterms:W3CDTF">2022-02-21T11:16:09Z</dcterms:modified>
</cp:coreProperties>
</file>