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79" r:id="rId5"/>
    <p:sldId id="280" r:id="rId6"/>
    <p:sldId id="258" r:id="rId7"/>
    <p:sldId id="260" r:id="rId8"/>
    <p:sldId id="259" r:id="rId9"/>
    <p:sldId id="261" r:id="rId10"/>
    <p:sldId id="262" r:id="rId11"/>
    <p:sldId id="263" r:id="rId12"/>
    <p:sldId id="264" r:id="rId13"/>
    <p:sldId id="265" r:id="rId14"/>
    <p:sldId id="266" r:id="rId15"/>
    <p:sldId id="281" r:id="rId16"/>
    <p:sldId id="271" r:id="rId17"/>
    <p:sldId id="282" r:id="rId18"/>
    <p:sldId id="283" r:id="rId19"/>
    <p:sldId id="267" r:id="rId20"/>
    <p:sldId id="268" r:id="rId21"/>
    <p:sldId id="284" r:id="rId22"/>
    <p:sldId id="285" r:id="rId23"/>
    <p:sldId id="286" r:id="rId24"/>
    <p:sldId id="269" r:id="rId25"/>
    <p:sldId id="287" r:id="rId26"/>
    <p:sldId id="288" r:id="rId27"/>
    <p:sldId id="270" r:id="rId28"/>
    <p:sldId id="273" r:id="rId29"/>
    <p:sldId id="272" r:id="rId30"/>
    <p:sldId id="274" r:id="rId31"/>
    <p:sldId id="275" r:id="rId32"/>
    <p:sldId id="276" r:id="rId33"/>
    <p:sldId id="289" r:id="rId34"/>
    <p:sldId id="290" r:id="rId35"/>
    <p:sldId id="278" r:id="rId3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125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08.02.2022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08.02.2022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08.02.2022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08.02.2022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08.02.2022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08.02.2022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08.02.2022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830997"/>
          </a:xfrm>
        </p:spPr>
        <p:style>
          <a:lnRef idx="2">
            <a:schemeClr val="dk1"/>
          </a:lnRef>
          <a:fillRef idx="1003">
            <a:schemeClr val="lt2"/>
          </a:fillRef>
          <a:effectRef idx="0">
            <a:schemeClr val="dk1"/>
          </a:effectRef>
          <a:fontRef idx="minor">
            <a:schemeClr val="dk1"/>
          </a:fontRef>
        </p:style>
        <p:txBody>
          <a:bodyPr wrap="square">
            <a:spAutoFit/>
          </a:bodyPr>
          <a:lstStyle/>
          <a:p>
            <a:r>
              <a:rPr lang="ru-RU" sz="2400" b="1" dirty="0">
                <a:solidFill>
                  <a:schemeClr val="dk1"/>
                </a:solidFill>
                <a:latin typeface="+mn-lt"/>
                <a:ea typeface="+mn-ea"/>
                <a:cs typeface="+mn-cs"/>
              </a:rPr>
              <a:t>Лекция </a:t>
            </a:r>
            <a:r>
              <a:rPr lang="ru-RU" sz="2400" b="1" dirty="0" smtClean="0">
                <a:solidFill>
                  <a:schemeClr val="dk1"/>
                </a:solidFill>
                <a:latin typeface="+mn-lt"/>
                <a:ea typeface="+mn-ea"/>
                <a:cs typeface="+mn-cs"/>
              </a:rPr>
              <a:t>2.</a:t>
            </a:r>
            <a:r>
              <a:rPr lang="ru-RU" sz="2400" b="1" dirty="0">
                <a:solidFill>
                  <a:schemeClr val="dk1"/>
                </a:solidFill>
                <a:latin typeface="+mn-lt"/>
                <a:ea typeface="+mn-ea"/>
                <a:cs typeface="+mn-cs"/>
              </a:rPr>
              <a:t/>
            </a:r>
            <a:br>
              <a:rPr lang="ru-RU" sz="2400" b="1" dirty="0">
                <a:solidFill>
                  <a:schemeClr val="dk1"/>
                </a:solidFill>
                <a:latin typeface="+mn-lt"/>
                <a:ea typeface="+mn-ea"/>
                <a:cs typeface="+mn-cs"/>
              </a:rPr>
            </a:br>
            <a:r>
              <a:rPr lang="ru-RU" sz="2400" b="1" dirty="0"/>
              <a:t>Архитектура операционных систем</a:t>
            </a:r>
            <a:endParaRPr lang="ru-RU" sz="2400" b="1" dirty="0">
              <a:solidFill>
                <a:schemeClr val="dk1"/>
              </a:solidFill>
              <a:latin typeface="+mn-lt"/>
              <a:ea typeface="+mn-ea"/>
              <a:cs typeface="+mn-cs"/>
            </a:endParaRPr>
          </a:p>
        </p:txBody>
      </p:sp>
      <p:graphicFrame>
        <p:nvGraphicFramePr>
          <p:cNvPr id="4" name="Таблица 3"/>
          <p:cNvGraphicFramePr>
            <a:graphicFrameLocks noGrp="1"/>
          </p:cNvGraphicFramePr>
          <p:nvPr>
            <p:extLst>
              <p:ext uri="{D42A27DB-BD31-4B8C-83A1-F6EECF244321}">
                <p14:modId xmlns:p14="http://schemas.microsoft.com/office/powerpoint/2010/main" val="3096696952"/>
              </p:ext>
            </p:extLst>
          </p:nvPr>
        </p:nvGraphicFramePr>
        <p:xfrm>
          <a:off x="323526" y="2276872"/>
          <a:ext cx="8568954" cy="1889760"/>
        </p:xfrm>
        <a:graphic>
          <a:graphicData uri="http://schemas.openxmlformats.org/drawingml/2006/table">
            <a:tbl>
              <a:tblPr firstRow="1" bandRow="1">
                <a:tableStyleId>{2D5ABB26-0587-4C30-8999-92F81FD0307C}</a:tableStyleId>
              </a:tblPr>
              <a:tblGrid>
                <a:gridCol w="809756"/>
                <a:gridCol w="7759198"/>
              </a:tblGrid>
              <a:tr h="370840">
                <a:tc gridSpan="2">
                  <a:txBody>
                    <a:bodyPr/>
                    <a:lstStyle/>
                    <a:p>
                      <a:pPr algn="ctr"/>
                      <a:r>
                        <a:rPr lang="ru-RU" sz="2000" b="0" i="0" dirty="0" smtClean="0">
                          <a:latin typeface="Bad Script" panose="02000000000000000000" pitchFamily="2" charset="0"/>
                        </a:rPr>
                        <a:t>Содержание</a:t>
                      </a:r>
                    </a:p>
                    <a:p>
                      <a:pPr algn="ctr"/>
                      <a:endParaRPr lang="ru-RU" sz="2000" b="0" i="0" dirty="0">
                        <a:latin typeface="Bad Script" panose="02000000000000000000" pitchFamily="2" charset="0"/>
                      </a:endParaRPr>
                    </a:p>
                  </a:txBody>
                  <a:tcPr>
                    <a:solidFill>
                      <a:schemeClr val="bg1"/>
                    </a:solidFill>
                  </a:tcPr>
                </a:tc>
                <a:tc hMerge="1">
                  <a:txBody>
                    <a:bodyPr/>
                    <a:lstStyle/>
                    <a:p>
                      <a:endParaRPr lang="ru-RU" dirty="0"/>
                    </a:p>
                  </a:txBody>
                  <a:tcPr/>
                </a:tc>
              </a:tr>
              <a:tr h="370840">
                <a:tc>
                  <a:txBody>
                    <a:bodyPr/>
                    <a:lstStyle/>
                    <a:p>
                      <a:r>
                        <a:rPr lang="ru-RU" sz="2000" b="0" i="0" dirty="0" smtClean="0">
                          <a:latin typeface="Bad Script" panose="02000000000000000000" pitchFamily="2" charset="0"/>
                        </a:rPr>
                        <a:t>1.</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Классификация операционных систем.</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2.</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Типы архитектур операционных систем.</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3.</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Операционные системы </a:t>
                      </a:r>
                      <a:r>
                        <a:rPr lang="en-US" sz="2000" b="0" i="0" dirty="0" smtClean="0">
                          <a:latin typeface="Bad Script" panose="02000000000000000000" pitchFamily="2" charset="0"/>
                        </a:rPr>
                        <a:t>UNIX</a:t>
                      </a:r>
                      <a:r>
                        <a:rPr lang="ru-RU" sz="2000" b="0" i="0" dirty="0" smtClean="0">
                          <a:latin typeface="Bad Script" panose="02000000000000000000" pitchFamily="2" charset="0"/>
                        </a:rPr>
                        <a:t>.</a:t>
                      </a:r>
                      <a:endParaRPr lang="ru-RU" sz="2000" b="0" i="0" dirty="0">
                        <a:latin typeface="Bad Script" panose="02000000000000000000" pitchFamily="2" charset="0"/>
                      </a:endParaRPr>
                    </a:p>
                  </a:txBody>
                  <a:tcPr>
                    <a:solidFill>
                      <a:schemeClr val="bg1"/>
                    </a:solidFill>
                  </a:tcPr>
                </a:tc>
              </a:tr>
            </a:tbl>
          </a:graphicData>
        </a:graphic>
      </p:graphicFrame>
    </p:spTree>
    <p:extLst>
      <p:ext uri="{BB962C8B-B14F-4D97-AF65-F5344CB8AC3E}">
        <p14:creationId xmlns:p14="http://schemas.microsoft.com/office/powerpoint/2010/main" val="320283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1. Классификация </a:t>
            </a:r>
            <a:r>
              <a:rPr lang="ru-RU" b="1" dirty="0"/>
              <a:t>операционных систем</a:t>
            </a:r>
          </a:p>
        </p:txBody>
      </p:sp>
      <p:sp>
        <p:nvSpPr>
          <p:cNvPr id="5" name="TextBox 4"/>
          <p:cNvSpPr txBox="1"/>
          <p:nvPr/>
        </p:nvSpPr>
        <p:spPr>
          <a:xfrm>
            <a:off x="395536" y="986520"/>
            <a:ext cx="8496944" cy="4801314"/>
          </a:xfrm>
          <a:prstGeom prst="rect">
            <a:avLst/>
          </a:prstGeom>
          <a:noFill/>
        </p:spPr>
        <p:txBody>
          <a:bodyPr wrap="square" rtlCol="0">
            <a:spAutoFit/>
          </a:bodyPr>
          <a:lstStyle/>
          <a:p>
            <a:pPr algn="just"/>
            <a:r>
              <a:rPr lang="ru-RU" dirty="0" smtClean="0"/>
              <a:t>3. </a:t>
            </a:r>
            <a:r>
              <a:rPr lang="ru-RU" b="1" dirty="0" smtClean="0"/>
              <a:t>По способу </a:t>
            </a:r>
            <a:r>
              <a:rPr lang="ru-RU" b="1" dirty="0"/>
              <a:t>взаимодействия с </a:t>
            </a:r>
            <a:r>
              <a:rPr lang="ru-RU" b="1" dirty="0" smtClean="0"/>
              <a:t>компьютером</a:t>
            </a:r>
            <a:r>
              <a:rPr lang="ru-RU" dirty="0" smtClean="0"/>
              <a:t>: диалоговые системы и системы пакетной </a:t>
            </a:r>
            <a:r>
              <a:rPr lang="ru-RU" dirty="0"/>
              <a:t>обработки. </a:t>
            </a:r>
            <a:endParaRPr lang="ru-RU" dirty="0" smtClean="0"/>
          </a:p>
          <a:p>
            <a:pPr algn="just"/>
            <a:endParaRPr lang="ru-RU" dirty="0"/>
          </a:p>
          <a:p>
            <a:pPr algn="just"/>
            <a:r>
              <a:rPr lang="ru-RU" dirty="0"/>
              <a:t>При организации работы с вычислительной системой в диалоговом режиме можно говорить об однопользовательских (однотерминальных) и многопользовательских (</a:t>
            </a:r>
            <a:r>
              <a:rPr lang="ru-RU" dirty="0" err="1"/>
              <a:t>мультитерминальных</a:t>
            </a:r>
            <a:r>
              <a:rPr lang="ru-RU" dirty="0"/>
              <a:t>) ОС. </a:t>
            </a:r>
            <a:endParaRPr lang="ru-RU" dirty="0" smtClean="0"/>
          </a:p>
          <a:p>
            <a:pPr algn="just"/>
            <a:endParaRPr lang="ru-RU" dirty="0"/>
          </a:p>
          <a:p>
            <a:pPr algn="just"/>
            <a:r>
              <a:rPr lang="ru-RU" dirty="0" smtClean="0"/>
              <a:t>В </a:t>
            </a:r>
            <a:r>
              <a:rPr lang="ru-RU" dirty="0" err="1"/>
              <a:t>мультитерминальных</a:t>
            </a:r>
            <a:r>
              <a:rPr lang="ru-RU" dirty="0"/>
              <a:t> ОС с одной вычислительной системой одновременно могут работать несколько пользователей, каждый со своего терминала. При этом у пользователей возникает иллюзия, что у каждого из них имеется собственная вычислительная система. Очевидно, что для организации </a:t>
            </a:r>
            <a:r>
              <a:rPr lang="ru-RU" dirty="0" err="1"/>
              <a:t>мультитерминального</a:t>
            </a:r>
            <a:r>
              <a:rPr lang="ru-RU" dirty="0"/>
              <a:t> доступа к вычислительной системе необходимо обеспечить мультипрограммный режим работы</a:t>
            </a:r>
            <a:r>
              <a:rPr lang="ru-RU" dirty="0" smtClean="0"/>
              <a:t>.</a:t>
            </a:r>
          </a:p>
          <a:p>
            <a:pPr algn="just"/>
            <a:endParaRPr lang="ru-RU" dirty="0"/>
          </a:p>
          <a:p>
            <a:pPr algn="just"/>
            <a:r>
              <a:rPr lang="ru-RU" dirty="0"/>
              <a:t>Главным отличием многопользовательских систем от однопользовательских является наличие средств защиты информации каждого пользователя от несанкционированного доступа других пользователей. </a:t>
            </a:r>
          </a:p>
        </p:txBody>
      </p:sp>
    </p:spTree>
    <p:extLst>
      <p:ext uri="{BB962C8B-B14F-4D97-AF65-F5344CB8AC3E}">
        <p14:creationId xmlns:p14="http://schemas.microsoft.com/office/powerpoint/2010/main" val="152844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a:t>Классификация операционных систем</a:t>
            </a:r>
          </a:p>
        </p:txBody>
      </p:sp>
      <p:sp>
        <p:nvSpPr>
          <p:cNvPr id="5" name="TextBox 4"/>
          <p:cNvSpPr txBox="1"/>
          <p:nvPr/>
        </p:nvSpPr>
        <p:spPr>
          <a:xfrm>
            <a:off x="395536" y="986520"/>
            <a:ext cx="8496944" cy="5078313"/>
          </a:xfrm>
          <a:prstGeom prst="rect">
            <a:avLst/>
          </a:prstGeom>
          <a:noFill/>
        </p:spPr>
        <p:txBody>
          <a:bodyPr wrap="square" rtlCol="0">
            <a:spAutoFit/>
          </a:bodyPr>
          <a:lstStyle/>
          <a:p>
            <a:pPr algn="just"/>
            <a:r>
              <a:rPr lang="ru-RU" dirty="0" smtClean="0"/>
              <a:t>Если </a:t>
            </a:r>
            <a:r>
              <a:rPr lang="ru-RU" dirty="0"/>
              <a:t>в ОС отсутствуют или присутствуют средства поддержки многопроцессорной обработки, они могут быть разделены на </a:t>
            </a:r>
            <a:r>
              <a:rPr lang="ru-RU" b="1" dirty="0"/>
              <a:t>многопроцессорные</a:t>
            </a:r>
            <a:r>
              <a:rPr lang="ru-RU" dirty="0"/>
              <a:t> и </a:t>
            </a:r>
            <a:r>
              <a:rPr lang="ru-RU" b="1" dirty="0"/>
              <a:t>однопроцессорные</a:t>
            </a:r>
            <a:r>
              <a:rPr lang="ru-RU" dirty="0"/>
              <a:t>. </a:t>
            </a:r>
            <a:endParaRPr lang="ru-RU" dirty="0" smtClean="0"/>
          </a:p>
          <a:p>
            <a:pPr algn="just"/>
            <a:endParaRPr lang="ru-RU" dirty="0"/>
          </a:p>
          <a:p>
            <a:pPr algn="just"/>
            <a:r>
              <a:rPr lang="ru-RU" dirty="0" smtClean="0"/>
              <a:t>Наличие </a:t>
            </a:r>
            <a:r>
              <a:rPr lang="ru-RU" dirty="0"/>
              <a:t>функции мультипроцессирования в операционных системах усложняет алгоритмы управления ресурсами</a:t>
            </a:r>
            <a:r>
              <a:rPr lang="ru-RU" dirty="0" smtClean="0"/>
              <a:t>.</a:t>
            </a:r>
          </a:p>
          <a:p>
            <a:pPr algn="just"/>
            <a:endParaRPr lang="ru-RU" dirty="0"/>
          </a:p>
          <a:p>
            <a:pPr algn="just"/>
            <a:r>
              <a:rPr lang="ru-RU" dirty="0"/>
              <a:t>В свою очередь, многопроцессорные ОС могут классифицироваться по способу организации вычислительного процесса в системе с многопроцессорной архитектурой: </a:t>
            </a:r>
            <a:endParaRPr lang="ru-RU" dirty="0" smtClean="0"/>
          </a:p>
          <a:p>
            <a:pPr marL="742950" lvl="1" indent="-285750" algn="just">
              <a:buFont typeface="Arial" panose="020B0604020202020204" pitchFamily="34" charset="0"/>
              <a:buChar char="•"/>
            </a:pPr>
            <a:r>
              <a:rPr lang="ru-RU" dirty="0" smtClean="0"/>
              <a:t>асимметричные OC, </a:t>
            </a:r>
          </a:p>
          <a:p>
            <a:pPr marL="742950" lvl="1" indent="-285750" algn="just">
              <a:buFont typeface="Arial" panose="020B0604020202020204" pitchFamily="34" charset="0"/>
              <a:buChar char="•"/>
            </a:pPr>
            <a:r>
              <a:rPr lang="ru-RU" dirty="0" smtClean="0"/>
              <a:t>симметричные </a:t>
            </a:r>
            <a:r>
              <a:rPr lang="ru-RU" dirty="0"/>
              <a:t>OC. </a:t>
            </a:r>
            <a:endParaRPr lang="ru-RU" dirty="0" smtClean="0"/>
          </a:p>
          <a:p>
            <a:pPr algn="just"/>
            <a:endParaRPr lang="ru-RU" dirty="0" smtClean="0"/>
          </a:p>
          <a:p>
            <a:pPr algn="just"/>
            <a:r>
              <a:rPr lang="ru-RU" dirty="0" smtClean="0"/>
              <a:t>Асимметричная </a:t>
            </a:r>
            <a:r>
              <a:rPr lang="ru-RU" dirty="0"/>
              <a:t>ОС целиком выполняется только на одном из процессоров системы, распределяя прикладные задачи по остальным процессорам. </a:t>
            </a:r>
            <a:endParaRPr lang="ru-RU" dirty="0" smtClean="0"/>
          </a:p>
          <a:p>
            <a:pPr algn="just"/>
            <a:endParaRPr lang="ru-RU" dirty="0" smtClean="0"/>
          </a:p>
          <a:p>
            <a:pPr algn="just"/>
            <a:r>
              <a:rPr lang="ru-RU" dirty="0" smtClean="0"/>
              <a:t>Симметричная </a:t>
            </a:r>
            <a:r>
              <a:rPr lang="ru-RU" dirty="0"/>
              <a:t>ОС полностью децентрализована и использует весь пул процессоров, разделяя их между системными и прикладными задачами. </a:t>
            </a:r>
          </a:p>
        </p:txBody>
      </p:sp>
    </p:spTree>
    <p:extLst>
      <p:ext uri="{BB962C8B-B14F-4D97-AF65-F5344CB8AC3E}">
        <p14:creationId xmlns:p14="http://schemas.microsoft.com/office/powerpoint/2010/main" val="249366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1. Классификация </a:t>
            </a:r>
            <a:r>
              <a:rPr lang="ru-RU" b="1" dirty="0"/>
              <a:t>операционных систем</a:t>
            </a:r>
          </a:p>
        </p:txBody>
      </p:sp>
      <p:sp>
        <p:nvSpPr>
          <p:cNvPr id="5" name="TextBox 4"/>
          <p:cNvSpPr txBox="1"/>
          <p:nvPr/>
        </p:nvSpPr>
        <p:spPr>
          <a:xfrm>
            <a:off x="395536" y="1340768"/>
            <a:ext cx="8424936" cy="3970318"/>
          </a:xfrm>
          <a:prstGeom prst="rect">
            <a:avLst/>
          </a:prstGeom>
          <a:noFill/>
        </p:spPr>
        <p:txBody>
          <a:bodyPr wrap="square" rtlCol="0">
            <a:spAutoFit/>
          </a:bodyPr>
          <a:lstStyle/>
          <a:p>
            <a:pPr algn="just"/>
            <a:r>
              <a:rPr lang="ru-RU" dirty="0"/>
              <a:t>Следует отметить еще один признак, по которому разделяют ОС – организация работы с вычислительной </a:t>
            </a:r>
            <a:r>
              <a:rPr lang="ru-RU" dirty="0" smtClean="0"/>
              <a:t>сетью:</a:t>
            </a:r>
          </a:p>
          <a:p>
            <a:pPr marL="742950" lvl="1" indent="-285750" algn="just">
              <a:buFont typeface="Arial" panose="020B0604020202020204" pitchFamily="34" charset="0"/>
              <a:buChar char="•"/>
            </a:pPr>
            <a:r>
              <a:rPr lang="ru-RU" dirty="0" smtClean="0"/>
              <a:t>сетевые ОС;</a:t>
            </a:r>
          </a:p>
          <a:p>
            <a:pPr marL="742950" lvl="1" indent="-285750" algn="just">
              <a:buFont typeface="Arial" panose="020B0604020202020204" pitchFamily="34" charset="0"/>
              <a:buChar char="•"/>
            </a:pPr>
            <a:r>
              <a:rPr lang="ru-RU" dirty="0" smtClean="0"/>
              <a:t>распределенные </a:t>
            </a:r>
            <a:r>
              <a:rPr lang="ru-RU" dirty="0"/>
              <a:t>ОС. </a:t>
            </a:r>
            <a:endParaRPr lang="ru-RU" dirty="0" smtClean="0"/>
          </a:p>
          <a:p>
            <a:pPr algn="just"/>
            <a:endParaRPr lang="ru-RU" dirty="0"/>
          </a:p>
          <a:p>
            <a:pPr algn="just"/>
            <a:r>
              <a:rPr lang="ru-RU" dirty="0" smtClean="0"/>
              <a:t>Сетевая </a:t>
            </a:r>
            <a:r>
              <a:rPr lang="ru-RU" dirty="0"/>
              <a:t>ОС характеризуется тем, что наделена развитыми функциями работы с сетью, а также контроля доступа к файлам (систему прав доступа). </a:t>
            </a:r>
            <a:endParaRPr lang="ru-RU" dirty="0" smtClean="0"/>
          </a:p>
          <a:p>
            <a:pPr algn="just"/>
            <a:endParaRPr lang="ru-RU" dirty="0"/>
          </a:p>
          <a:p>
            <a:pPr algn="just"/>
            <a:r>
              <a:rPr lang="ru-RU" dirty="0" smtClean="0"/>
              <a:t>При </a:t>
            </a:r>
            <a:r>
              <a:rPr lang="ru-RU" dirty="0"/>
              <a:t>использовании распределенной ОС пользователь не знает, на локальной или удаленной машине хранятся его файлы и выполняются его программы, он может не знать, подключен ли его компьютер к сети. </a:t>
            </a:r>
            <a:endParaRPr lang="ru-RU" dirty="0" smtClean="0"/>
          </a:p>
          <a:p>
            <a:pPr algn="just"/>
            <a:endParaRPr lang="ru-RU" dirty="0"/>
          </a:p>
          <a:p>
            <a:pPr algn="just"/>
            <a:r>
              <a:rPr lang="ru-RU" dirty="0" smtClean="0"/>
              <a:t>Внешне </a:t>
            </a:r>
            <a:r>
              <a:rPr lang="ru-RU" dirty="0"/>
              <a:t>распределенная ОС выглядит как обычная автономная система, а ее внутреннее строение имеет существенные отличия от автономных систем</a:t>
            </a:r>
          </a:p>
        </p:txBody>
      </p:sp>
    </p:spTree>
    <p:extLst>
      <p:ext uri="{BB962C8B-B14F-4D97-AF65-F5344CB8AC3E}">
        <p14:creationId xmlns:p14="http://schemas.microsoft.com/office/powerpoint/2010/main" val="405686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solidFill>
            <a:schemeClr val="bg1"/>
          </a:solidFill>
        </p:spPr>
        <p:style>
          <a:lnRef idx="0">
            <a:scrgbClr r="0" g="0" b="0"/>
          </a:lnRef>
          <a:fillRef idx="1003">
            <a:schemeClr val="lt2"/>
          </a:fillRef>
          <a:effectRef idx="0">
            <a:scrgbClr r="0" g="0" b="0"/>
          </a:effectRef>
          <a:fontRef idx="major"/>
        </p:style>
        <p:txBody>
          <a:bodyPr wrap="square" rtlCol="0">
            <a:spAutoFit/>
          </a:bodyPr>
          <a:lstStyle/>
          <a:p>
            <a:pPr algn="ctr"/>
            <a:r>
              <a:rPr lang="ru-RU" b="1" dirty="0"/>
              <a:t>1. Классификация операционных систем</a:t>
            </a:r>
          </a:p>
        </p:txBody>
      </p:sp>
      <p:sp>
        <p:nvSpPr>
          <p:cNvPr id="5" name="TextBox 4"/>
          <p:cNvSpPr txBox="1"/>
          <p:nvPr/>
        </p:nvSpPr>
        <p:spPr>
          <a:xfrm>
            <a:off x="395536" y="986520"/>
            <a:ext cx="8496944" cy="1985159"/>
          </a:xfrm>
          <a:prstGeom prst="rect">
            <a:avLst/>
          </a:prstGeom>
          <a:noFill/>
        </p:spPr>
        <p:txBody>
          <a:bodyPr wrap="square" rtlCol="0">
            <a:spAutoFit/>
          </a:bodyPr>
          <a:lstStyle/>
          <a:p>
            <a:r>
              <a:rPr lang="ru-RU" dirty="0"/>
              <a:t>Также ОС классифицируют по архитектуре, в которой они </a:t>
            </a:r>
            <a:r>
              <a:rPr lang="ru-RU" dirty="0" smtClean="0"/>
              <a:t>реализованы:</a:t>
            </a:r>
          </a:p>
          <a:p>
            <a:endParaRPr lang="ru-RU" dirty="0"/>
          </a:p>
          <a:p>
            <a:pPr marL="742950" lvl="1" indent="-285750">
              <a:spcAft>
                <a:spcPts val="600"/>
              </a:spcAft>
              <a:buFont typeface="Arial" panose="020B0604020202020204" pitchFamily="34" charset="0"/>
              <a:buChar char="•"/>
            </a:pPr>
            <a:r>
              <a:rPr lang="ru-RU" dirty="0"/>
              <a:t>Монолитная </a:t>
            </a:r>
            <a:r>
              <a:rPr lang="ru-RU" dirty="0" smtClean="0"/>
              <a:t>система</a:t>
            </a:r>
          </a:p>
          <a:p>
            <a:pPr marL="742950" lvl="1" indent="-285750">
              <a:spcAft>
                <a:spcPts val="600"/>
              </a:spcAft>
              <a:buFont typeface="Arial" panose="020B0604020202020204" pitchFamily="34" charset="0"/>
              <a:buChar char="•"/>
            </a:pPr>
            <a:r>
              <a:rPr lang="ru-RU" dirty="0"/>
              <a:t>Слоёная </a:t>
            </a:r>
            <a:r>
              <a:rPr lang="ru-RU" dirty="0" smtClean="0"/>
              <a:t>система</a:t>
            </a:r>
          </a:p>
          <a:p>
            <a:pPr marL="742950" lvl="1" indent="-285750">
              <a:spcAft>
                <a:spcPts val="600"/>
              </a:spcAft>
              <a:buFont typeface="Arial" panose="020B0604020202020204" pitchFamily="34" charset="0"/>
              <a:buChar char="•"/>
            </a:pPr>
            <a:r>
              <a:rPr lang="ru-RU" dirty="0" err="1"/>
              <a:t>Микроядерная</a:t>
            </a:r>
            <a:r>
              <a:rPr lang="ru-RU" dirty="0"/>
              <a:t> </a:t>
            </a:r>
            <a:r>
              <a:rPr lang="ru-RU" dirty="0" smtClean="0"/>
              <a:t>система</a:t>
            </a:r>
          </a:p>
          <a:p>
            <a:pPr marL="742950" lvl="1" indent="-285750">
              <a:spcAft>
                <a:spcPts val="600"/>
              </a:spcAft>
              <a:buFont typeface="Arial" panose="020B0604020202020204" pitchFamily="34" charset="0"/>
              <a:buChar char="•"/>
            </a:pPr>
            <a:r>
              <a:rPr lang="ru-RU" dirty="0"/>
              <a:t>Смешанные (гибридные) системы</a:t>
            </a:r>
          </a:p>
        </p:txBody>
      </p:sp>
    </p:spTree>
    <p:extLst>
      <p:ext uri="{BB962C8B-B14F-4D97-AF65-F5344CB8AC3E}">
        <p14:creationId xmlns:p14="http://schemas.microsoft.com/office/powerpoint/2010/main" val="296463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86631" y="1700808"/>
            <a:ext cx="8568952" cy="3416320"/>
          </a:xfrm>
          <a:prstGeom prst="rect">
            <a:avLst/>
          </a:prstGeom>
          <a:noFill/>
        </p:spPr>
        <p:txBody>
          <a:bodyPr wrap="square" rtlCol="0">
            <a:spAutoFit/>
          </a:bodyPr>
          <a:lstStyle/>
          <a:p>
            <a:pPr algn="ctr"/>
            <a:r>
              <a:rPr lang="ru-RU" dirty="0"/>
              <a:t>Монолитная </a:t>
            </a:r>
            <a:r>
              <a:rPr lang="ru-RU" dirty="0" smtClean="0"/>
              <a:t>система</a:t>
            </a:r>
          </a:p>
          <a:p>
            <a:endParaRPr lang="ru-RU" dirty="0"/>
          </a:p>
          <a:p>
            <a:pPr algn="just"/>
            <a:r>
              <a:rPr lang="ru-RU" dirty="0" smtClean="0"/>
              <a:t>Компоненты </a:t>
            </a:r>
            <a:r>
              <a:rPr lang="ru-RU" dirty="0"/>
              <a:t>операционной системы являются не самостоятельными модулями (программами), а составными частями одной большой программы</a:t>
            </a:r>
            <a:r>
              <a:rPr lang="ru-RU" dirty="0" smtClean="0"/>
              <a:t>.</a:t>
            </a:r>
          </a:p>
          <a:p>
            <a:pPr algn="just"/>
            <a:endParaRPr lang="ru-RU" dirty="0"/>
          </a:p>
          <a:p>
            <a:pPr algn="just"/>
            <a:r>
              <a:rPr lang="ru-RU" dirty="0" smtClean="0"/>
              <a:t>Монолитное </a:t>
            </a:r>
            <a:r>
              <a:rPr lang="ru-RU" dirty="0"/>
              <a:t>ядро это такая схема операционной системы, при которой все ее компоненты являются составными частями одной программы, используют общие структуры данных и взаимодействуют друг с другом путем непосредственного вызова функций. </a:t>
            </a:r>
            <a:endParaRPr lang="ru-RU" dirty="0" smtClean="0"/>
          </a:p>
          <a:p>
            <a:pPr algn="just"/>
            <a:endParaRPr lang="ru-RU" dirty="0"/>
          </a:p>
          <a:p>
            <a:pPr algn="just"/>
            <a:r>
              <a:rPr lang="ru-RU" dirty="0" smtClean="0"/>
              <a:t>Для </a:t>
            </a:r>
            <a:r>
              <a:rPr lang="ru-RU" dirty="0"/>
              <a:t>монолитной операционной системы ядро операционной системы совпадает со всей операционной системой. </a:t>
            </a:r>
          </a:p>
        </p:txBody>
      </p:sp>
    </p:spTree>
    <p:extLst>
      <p:ext uri="{BB962C8B-B14F-4D97-AF65-F5344CB8AC3E}">
        <p14:creationId xmlns:p14="http://schemas.microsoft.com/office/powerpoint/2010/main" val="800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48" y="260648"/>
            <a:ext cx="8568952" cy="369332"/>
          </a:xfrm>
          <a:prstGeom prst="rect">
            <a:avLst/>
          </a:prstGeom>
          <a:solidFill>
            <a:schemeClr val="bg1"/>
          </a:solidFill>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86631" y="1011431"/>
            <a:ext cx="3897337" cy="4801314"/>
          </a:xfrm>
          <a:prstGeom prst="rect">
            <a:avLst/>
          </a:prstGeom>
          <a:noFill/>
        </p:spPr>
        <p:txBody>
          <a:bodyPr wrap="square" rtlCol="0">
            <a:spAutoFit/>
          </a:bodyPr>
          <a:lstStyle/>
          <a:p>
            <a:pPr algn="ctr"/>
            <a:r>
              <a:rPr lang="ru-RU" dirty="0"/>
              <a:t>Монолитная </a:t>
            </a:r>
            <a:r>
              <a:rPr lang="ru-RU" dirty="0" smtClean="0"/>
              <a:t>система</a:t>
            </a:r>
          </a:p>
          <a:p>
            <a:endParaRPr lang="ru-RU" dirty="0"/>
          </a:p>
          <a:p>
            <a:pPr algn="just"/>
            <a:r>
              <a:rPr lang="ru-RU" dirty="0"/>
              <a:t>В общем случае "структура" монолитной системы представляет собой отсутствие </a:t>
            </a:r>
            <a:r>
              <a:rPr lang="ru-RU" dirty="0" smtClean="0"/>
              <a:t>структуры. </a:t>
            </a:r>
          </a:p>
          <a:p>
            <a:pPr algn="just"/>
            <a:endParaRPr lang="ru-RU" dirty="0"/>
          </a:p>
          <a:p>
            <a:pPr algn="just"/>
            <a:r>
              <a:rPr lang="ru-RU" dirty="0" smtClean="0"/>
              <a:t>ОС </a:t>
            </a:r>
            <a:r>
              <a:rPr lang="ru-RU" dirty="0"/>
              <a:t>написана как набор процедур, каждая из которых может вызывать другие, когда ей это нужно. </a:t>
            </a:r>
            <a:endParaRPr lang="ru-RU" dirty="0" smtClean="0"/>
          </a:p>
          <a:p>
            <a:pPr algn="just"/>
            <a:endParaRPr lang="ru-RU" dirty="0"/>
          </a:p>
          <a:p>
            <a:pPr algn="just"/>
            <a:r>
              <a:rPr lang="ru-RU" dirty="0" smtClean="0"/>
              <a:t>При </a:t>
            </a:r>
            <a:r>
              <a:rPr lang="ru-RU" dirty="0"/>
              <a:t>использовании этой техники каждая процедура системы имеет хорошо определенный интерфейс в терминах параметров и результатов, и каждая вольна вызвать любую другую для выполнения некоторой нужной для нее полезной работы.</a:t>
            </a:r>
            <a:endParaRPr lang="ru-RU" dirty="0"/>
          </a:p>
        </p:txBody>
      </p:sp>
      <p:pic>
        <p:nvPicPr>
          <p:cNvPr id="2050" name="Picture 2" descr="http://citforum.ru/pictures/it/sos/img0006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239" y="1196752"/>
            <a:ext cx="4448175"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8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23528" y="937764"/>
            <a:ext cx="8568952" cy="5078313"/>
          </a:xfrm>
          <a:prstGeom prst="rect">
            <a:avLst/>
          </a:prstGeom>
          <a:noFill/>
        </p:spPr>
        <p:txBody>
          <a:bodyPr wrap="square" rtlCol="0">
            <a:spAutoFit/>
          </a:bodyPr>
          <a:lstStyle/>
          <a:p>
            <a:pPr algn="ctr"/>
            <a:r>
              <a:rPr lang="ru-RU" dirty="0"/>
              <a:t>Монолитная </a:t>
            </a:r>
            <a:r>
              <a:rPr lang="ru-RU" dirty="0" smtClean="0"/>
              <a:t>система</a:t>
            </a:r>
          </a:p>
          <a:p>
            <a:endParaRPr lang="ru-RU" dirty="0"/>
          </a:p>
          <a:p>
            <a:pPr algn="just"/>
            <a:r>
              <a:rPr lang="ru-RU" dirty="0"/>
              <a:t>Во многих операционных системах с монолитным ядром сборка ядра, то есть его компиляция, осуществляется отдельно для каждого компьютера, на который устанавливается операционная система. При этом можно выбрать список оборудования и программных протоколов, поддержка которых будет включена в ядро. </a:t>
            </a:r>
            <a:endParaRPr lang="ru-RU" dirty="0" smtClean="0"/>
          </a:p>
          <a:p>
            <a:pPr algn="just"/>
            <a:endParaRPr lang="ru-RU" dirty="0"/>
          </a:p>
          <a:p>
            <a:pPr algn="just"/>
            <a:r>
              <a:rPr lang="ru-RU" dirty="0" smtClean="0"/>
              <a:t>Так </a:t>
            </a:r>
            <a:r>
              <a:rPr lang="ru-RU" dirty="0"/>
              <a:t>как ядро является единой программой, перекомпиляция это единственный способ добавить в него новые компоненты или исключить неиспользуемые. </a:t>
            </a:r>
            <a:endParaRPr lang="ru-RU" dirty="0" smtClean="0"/>
          </a:p>
          <a:p>
            <a:pPr algn="just"/>
            <a:endParaRPr lang="ru-RU" dirty="0"/>
          </a:p>
          <a:p>
            <a:pPr algn="just"/>
            <a:r>
              <a:rPr lang="ru-RU" dirty="0" smtClean="0"/>
              <a:t>Следует </a:t>
            </a:r>
            <a:r>
              <a:rPr lang="ru-RU" dirty="0"/>
              <a:t>отметить, что присутствие в ядре лишних компонентов крайне нежелательно, так как ядро всегда полностью располагается в оперативной памяти. Кроме того, исключение ненужных компонент повышает надежность операционной системы в целом.  </a:t>
            </a:r>
            <a:endParaRPr lang="ru-RU" dirty="0" smtClean="0"/>
          </a:p>
          <a:p>
            <a:pPr algn="just"/>
            <a:endParaRPr lang="ru-RU" dirty="0"/>
          </a:p>
          <a:p>
            <a:pPr algn="just"/>
            <a:r>
              <a:rPr lang="ru-RU" dirty="0"/>
              <a:t>Монолитное ядро старейший способ организации операционных систем. Примером систем с монолитным ядром является большинство </a:t>
            </a:r>
            <a:r>
              <a:rPr lang="ru-RU" dirty="0" err="1"/>
              <a:t>Unix</a:t>
            </a:r>
            <a:r>
              <a:rPr lang="ru-RU" dirty="0"/>
              <a:t>-систем. </a:t>
            </a:r>
          </a:p>
        </p:txBody>
      </p:sp>
    </p:spTree>
    <p:extLst>
      <p:ext uri="{BB962C8B-B14F-4D97-AF65-F5344CB8AC3E}">
        <p14:creationId xmlns:p14="http://schemas.microsoft.com/office/powerpoint/2010/main" val="96210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23528" y="937764"/>
            <a:ext cx="8568952" cy="4801314"/>
          </a:xfrm>
          <a:prstGeom prst="rect">
            <a:avLst/>
          </a:prstGeom>
          <a:noFill/>
        </p:spPr>
        <p:txBody>
          <a:bodyPr wrap="square" rtlCol="0">
            <a:spAutoFit/>
          </a:bodyPr>
          <a:lstStyle/>
          <a:p>
            <a:pPr algn="ctr"/>
            <a:r>
              <a:rPr lang="ru-RU" dirty="0"/>
              <a:t>Монолитная </a:t>
            </a:r>
            <a:r>
              <a:rPr lang="ru-RU" dirty="0" smtClean="0"/>
              <a:t>система</a:t>
            </a:r>
          </a:p>
          <a:p>
            <a:endParaRPr lang="ru-RU" dirty="0"/>
          </a:p>
          <a:p>
            <a:pPr algn="just"/>
            <a:r>
              <a:rPr lang="ru-RU" dirty="0"/>
              <a:t>Однако даже такие монолитные системы могут быть немного структурированными. </a:t>
            </a:r>
            <a:endParaRPr lang="ru-RU" dirty="0" smtClean="0"/>
          </a:p>
          <a:p>
            <a:pPr algn="just"/>
            <a:endParaRPr lang="ru-RU" dirty="0"/>
          </a:p>
          <a:p>
            <a:pPr algn="just"/>
            <a:r>
              <a:rPr lang="ru-RU" dirty="0" smtClean="0"/>
              <a:t>При </a:t>
            </a:r>
            <a:r>
              <a:rPr lang="ru-RU" dirty="0"/>
              <a:t>обращении к системным вызовам, поддерживаемым ОС, параметры помещаются в строго определенные места, такие, как регистры или стек, а затем выполняется специальная команда прерывания, известная как вызов ядра или вызов супервизора. </a:t>
            </a:r>
            <a:endParaRPr lang="ru-RU" dirty="0" smtClean="0"/>
          </a:p>
          <a:p>
            <a:pPr algn="just"/>
            <a:endParaRPr lang="ru-RU" dirty="0"/>
          </a:p>
          <a:p>
            <a:pPr algn="just"/>
            <a:r>
              <a:rPr lang="ru-RU" dirty="0" smtClean="0"/>
              <a:t>Эта </a:t>
            </a:r>
            <a:r>
              <a:rPr lang="ru-RU" dirty="0"/>
              <a:t>команда переключает машину из режима пользователя в режим ядра, называемый также режимом супервизора, и передает управление ОС. </a:t>
            </a:r>
            <a:endParaRPr lang="ru-RU" dirty="0" smtClean="0"/>
          </a:p>
          <a:p>
            <a:pPr algn="just"/>
            <a:endParaRPr lang="ru-RU" dirty="0"/>
          </a:p>
          <a:p>
            <a:pPr algn="just"/>
            <a:r>
              <a:rPr lang="ru-RU" dirty="0" smtClean="0"/>
              <a:t>Затем </a:t>
            </a:r>
            <a:r>
              <a:rPr lang="ru-RU" dirty="0"/>
              <a:t>ОС проверяет параметры вызова для того, чтобы определить, какой системный вызов должен быть выполнен. </a:t>
            </a:r>
            <a:endParaRPr lang="ru-RU" dirty="0" smtClean="0"/>
          </a:p>
          <a:p>
            <a:pPr algn="just"/>
            <a:endParaRPr lang="ru-RU" dirty="0"/>
          </a:p>
          <a:p>
            <a:pPr algn="just"/>
            <a:r>
              <a:rPr lang="ru-RU" dirty="0" smtClean="0"/>
              <a:t>После </a:t>
            </a:r>
            <a:r>
              <a:rPr lang="ru-RU" dirty="0"/>
              <a:t>этого ОС индексирует таблицу, содержащую ссылки на процедуры, и вызывает соответствующую процедуру. </a:t>
            </a:r>
            <a:endParaRPr lang="ru-RU" dirty="0"/>
          </a:p>
        </p:txBody>
      </p:sp>
    </p:spTree>
    <p:extLst>
      <p:ext uri="{BB962C8B-B14F-4D97-AF65-F5344CB8AC3E}">
        <p14:creationId xmlns:p14="http://schemas.microsoft.com/office/powerpoint/2010/main" val="184299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23528" y="937764"/>
            <a:ext cx="8568952" cy="2862322"/>
          </a:xfrm>
          <a:prstGeom prst="rect">
            <a:avLst/>
          </a:prstGeom>
          <a:noFill/>
        </p:spPr>
        <p:txBody>
          <a:bodyPr wrap="square" rtlCol="0">
            <a:spAutoFit/>
          </a:bodyPr>
          <a:lstStyle/>
          <a:p>
            <a:pPr algn="ctr"/>
            <a:r>
              <a:rPr lang="ru-RU" dirty="0"/>
              <a:t>Монолитная </a:t>
            </a:r>
            <a:r>
              <a:rPr lang="ru-RU" dirty="0" smtClean="0"/>
              <a:t>система</a:t>
            </a:r>
          </a:p>
          <a:p>
            <a:endParaRPr lang="ru-RU" dirty="0"/>
          </a:p>
          <a:p>
            <a:pPr algn="just"/>
            <a:r>
              <a:rPr lang="ru-RU" dirty="0"/>
              <a:t>Такая организация ОС предполагает следующую структуру:</a:t>
            </a:r>
          </a:p>
          <a:p>
            <a:pPr lvl="1" algn="just"/>
            <a:r>
              <a:rPr lang="ru-RU" dirty="0" smtClean="0"/>
              <a:t>1</a:t>
            </a:r>
            <a:r>
              <a:rPr lang="ru-RU" dirty="0"/>
              <a:t>. Главная программа, которая вызывает требуемые сервисные процедуры.</a:t>
            </a:r>
          </a:p>
          <a:p>
            <a:pPr lvl="1" algn="just"/>
            <a:r>
              <a:rPr lang="ru-RU" dirty="0" smtClean="0"/>
              <a:t>2</a:t>
            </a:r>
            <a:r>
              <a:rPr lang="ru-RU" dirty="0"/>
              <a:t>. Набор сервисных процедур, реализующих системные вызовы.</a:t>
            </a:r>
          </a:p>
          <a:p>
            <a:pPr lvl="1" algn="just"/>
            <a:r>
              <a:rPr lang="ru-RU" dirty="0" smtClean="0"/>
              <a:t>3</a:t>
            </a:r>
            <a:r>
              <a:rPr lang="ru-RU" dirty="0"/>
              <a:t>. Набор утилит, обслуживающих сервисные процедуры.</a:t>
            </a:r>
          </a:p>
          <a:p>
            <a:pPr algn="just"/>
            <a:endParaRPr lang="ru-RU" dirty="0"/>
          </a:p>
          <a:p>
            <a:pPr algn="just"/>
            <a:r>
              <a:rPr lang="ru-RU" dirty="0"/>
              <a:t>В этой модели для каждого системного вызова имеется одна сервисная процедура. Утилиты выполняют функции, которые нужны нескольким сервисным процедурам. Это деление процедур на три слоя показано на рисунке</a:t>
            </a:r>
            <a:endParaRPr lang="ru-RU" dirty="0"/>
          </a:p>
        </p:txBody>
      </p:sp>
      <p:pic>
        <p:nvPicPr>
          <p:cNvPr id="3074" name="Picture 2" descr="http://citforum.ru/pictures/it/sos/img0006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12" y="4005064"/>
            <a:ext cx="342900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431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23528" y="836709"/>
            <a:ext cx="8496944" cy="3139321"/>
          </a:xfrm>
          <a:prstGeom prst="rect">
            <a:avLst/>
          </a:prstGeom>
          <a:noFill/>
        </p:spPr>
        <p:txBody>
          <a:bodyPr wrap="square" rtlCol="0">
            <a:spAutoFit/>
          </a:bodyPr>
          <a:lstStyle/>
          <a:p>
            <a:pPr algn="ctr"/>
            <a:r>
              <a:rPr lang="ru-RU" dirty="0"/>
              <a:t>Слоёная </a:t>
            </a:r>
            <a:r>
              <a:rPr lang="ru-RU" dirty="0" smtClean="0"/>
              <a:t>система</a:t>
            </a:r>
            <a:endParaRPr lang="ru-RU" dirty="0"/>
          </a:p>
          <a:p>
            <a:pPr algn="just"/>
            <a:endParaRPr lang="ru-RU" dirty="0"/>
          </a:p>
          <a:p>
            <a:pPr algn="just"/>
            <a:r>
              <a:rPr lang="ru-RU" dirty="0" smtClean="0"/>
              <a:t>Вся </a:t>
            </a:r>
            <a:r>
              <a:rPr lang="ru-RU" dirty="0"/>
              <a:t>вычислительная система делится на ряд более мелких уровней с хорошо определенными связями между ними, так чтобы объекты уровня N могли вызывать только объекты из уровня N-1. </a:t>
            </a:r>
            <a:endParaRPr lang="ru-RU" dirty="0" smtClean="0"/>
          </a:p>
          <a:p>
            <a:pPr algn="just"/>
            <a:endParaRPr lang="ru-RU" dirty="0"/>
          </a:p>
          <a:p>
            <a:pPr algn="just"/>
            <a:r>
              <a:rPr lang="ru-RU" dirty="0" smtClean="0"/>
              <a:t>Нижним </a:t>
            </a:r>
            <a:r>
              <a:rPr lang="ru-RU" dirty="0"/>
              <a:t>уровнем в таких системах обычно является </a:t>
            </a:r>
            <a:r>
              <a:rPr lang="ru-RU" dirty="0" err="1"/>
              <a:t>hardware</a:t>
            </a:r>
            <a:r>
              <a:rPr lang="ru-RU" dirty="0"/>
              <a:t>, верхним уровнем - интерфейс пользователя (интерфейс прикладного программирования - API). </a:t>
            </a:r>
            <a:endParaRPr lang="ru-RU" dirty="0" smtClean="0"/>
          </a:p>
          <a:p>
            <a:pPr algn="just"/>
            <a:endParaRPr lang="ru-RU" dirty="0"/>
          </a:p>
          <a:p>
            <a:pPr algn="just"/>
            <a:r>
              <a:rPr lang="ru-RU" dirty="0" smtClean="0"/>
              <a:t>Чем </a:t>
            </a:r>
            <a:r>
              <a:rPr lang="ru-RU" dirty="0"/>
              <a:t>ниже уровень, тем более привилегированные команды и действия может выполнять модуль, находящийся на этом уровне. </a:t>
            </a:r>
            <a:endParaRPr lang="ru-RU" dirty="0" smtClean="0"/>
          </a:p>
        </p:txBody>
      </p:sp>
      <p:pic>
        <p:nvPicPr>
          <p:cNvPr id="1026" name="Picture 2" descr="Слоеная система T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319" y="4248136"/>
            <a:ext cx="5065386"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25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1. Классификация </a:t>
            </a:r>
            <a:r>
              <a:rPr lang="ru-RU" b="1" dirty="0"/>
              <a:t>операционных систем</a:t>
            </a:r>
          </a:p>
        </p:txBody>
      </p:sp>
      <p:sp>
        <p:nvSpPr>
          <p:cNvPr id="5" name="TextBox 4"/>
          <p:cNvSpPr txBox="1"/>
          <p:nvPr/>
        </p:nvSpPr>
        <p:spPr>
          <a:xfrm>
            <a:off x="395536" y="1700807"/>
            <a:ext cx="8424936" cy="3000821"/>
          </a:xfrm>
          <a:prstGeom prst="rect">
            <a:avLst/>
          </a:prstGeom>
          <a:noFill/>
        </p:spPr>
        <p:txBody>
          <a:bodyPr wrap="square" rtlCol="0">
            <a:spAutoFit/>
          </a:bodyPr>
          <a:lstStyle/>
          <a:p>
            <a:pPr>
              <a:lnSpc>
                <a:spcPct val="150000"/>
              </a:lnSpc>
            </a:pPr>
            <a:r>
              <a:rPr lang="ru-RU" dirty="0"/>
              <a:t>Существуют следующие классификации операционных </a:t>
            </a:r>
            <a:r>
              <a:rPr lang="ru-RU" dirty="0" smtClean="0"/>
              <a:t>систем: </a:t>
            </a:r>
          </a:p>
          <a:p>
            <a:pPr>
              <a:lnSpc>
                <a:spcPct val="150000"/>
              </a:lnSpc>
            </a:pPr>
            <a:endParaRPr lang="ru-RU" dirty="0"/>
          </a:p>
          <a:p>
            <a:pPr marL="342900" indent="-342900">
              <a:lnSpc>
                <a:spcPct val="150000"/>
              </a:lnSpc>
              <a:buFont typeface="+mj-lt"/>
              <a:buAutoNum type="arabicPeriod"/>
            </a:pPr>
            <a:r>
              <a:rPr lang="ru-RU" dirty="0" smtClean="0"/>
              <a:t>По назначению</a:t>
            </a:r>
            <a:r>
              <a:rPr lang="ru-RU" dirty="0"/>
              <a:t>.</a:t>
            </a:r>
          </a:p>
          <a:p>
            <a:pPr marL="342900" indent="-342900">
              <a:lnSpc>
                <a:spcPct val="150000"/>
              </a:lnSpc>
              <a:buFont typeface="+mj-lt"/>
              <a:buAutoNum type="arabicPeriod"/>
            </a:pPr>
            <a:r>
              <a:rPr lang="ru-RU" dirty="0" smtClean="0"/>
              <a:t>По </a:t>
            </a:r>
            <a:r>
              <a:rPr lang="ru-RU" dirty="0"/>
              <a:t>режиму обработки </a:t>
            </a:r>
            <a:r>
              <a:rPr lang="ru-RU" dirty="0" smtClean="0"/>
              <a:t>задач</a:t>
            </a:r>
            <a:r>
              <a:rPr lang="ru-RU" dirty="0"/>
              <a:t>.</a:t>
            </a:r>
          </a:p>
          <a:p>
            <a:pPr marL="342900" indent="-342900">
              <a:lnSpc>
                <a:spcPct val="150000"/>
              </a:lnSpc>
              <a:buFont typeface="+mj-lt"/>
              <a:buAutoNum type="arabicPeriod"/>
            </a:pPr>
            <a:r>
              <a:rPr lang="ru-RU" dirty="0" smtClean="0"/>
              <a:t>По </a:t>
            </a:r>
            <a:r>
              <a:rPr lang="ru-RU" dirty="0"/>
              <a:t>способу взаимодействия с </a:t>
            </a:r>
            <a:r>
              <a:rPr lang="ru-RU" dirty="0" smtClean="0"/>
              <a:t>компьютером.</a:t>
            </a:r>
            <a:endParaRPr lang="ru-RU" dirty="0"/>
          </a:p>
          <a:p>
            <a:pPr marL="342900" indent="-342900">
              <a:lnSpc>
                <a:spcPct val="150000"/>
              </a:lnSpc>
              <a:buFont typeface="+mj-lt"/>
              <a:buAutoNum type="arabicPeriod"/>
            </a:pPr>
            <a:r>
              <a:rPr lang="ru-RU" dirty="0" smtClean="0"/>
              <a:t>По </a:t>
            </a:r>
            <a:r>
              <a:rPr lang="ru-RU" dirty="0"/>
              <a:t>способам построения (архитектурным особенностям системы).</a:t>
            </a:r>
          </a:p>
          <a:p>
            <a:pPr>
              <a:lnSpc>
                <a:spcPct val="150000"/>
              </a:lnSpc>
            </a:pPr>
            <a:endParaRPr lang="ru-RU" dirty="0"/>
          </a:p>
        </p:txBody>
      </p:sp>
    </p:spTree>
    <p:extLst>
      <p:ext uri="{BB962C8B-B14F-4D97-AF65-F5344CB8AC3E}">
        <p14:creationId xmlns:p14="http://schemas.microsoft.com/office/powerpoint/2010/main" val="290070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95536" y="764704"/>
            <a:ext cx="8568952" cy="5355312"/>
          </a:xfrm>
          <a:prstGeom prst="rect">
            <a:avLst/>
          </a:prstGeom>
          <a:noFill/>
        </p:spPr>
        <p:txBody>
          <a:bodyPr wrap="square" rtlCol="0">
            <a:spAutoFit/>
          </a:bodyPr>
          <a:lstStyle/>
          <a:p>
            <a:pPr algn="ctr"/>
            <a:r>
              <a:rPr lang="ru-RU" dirty="0"/>
              <a:t>Слоёная </a:t>
            </a:r>
            <a:r>
              <a:rPr lang="ru-RU" dirty="0" smtClean="0"/>
              <a:t>система (свойства)</a:t>
            </a:r>
            <a:endParaRPr lang="ru-RU" dirty="0"/>
          </a:p>
          <a:p>
            <a:pPr algn="just"/>
            <a:endParaRPr lang="ru-RU" dirty="0"/>
          </a:p>
          <a:p>
            <a:pPr algn="just"/>
            <a:r>
              <a:rPr lang="ru-RU" dirty="0" smtClean="0"/>
              <a:t>Слоеные </a:t>
            </a:r>
            <a:r>
              <a:rPr lang="ru-RU" dirty="0"/>
              <a:t>системы хорошо реализуются. При использовании операций нижестоящего слоя не нужно знать, как они реализованы, нужно знать лишь, что они делают (то есть, интерфейс нижестоящего слоя).  </a:t>
            </a:r>
            <a:endParaRPr lang="ru-RU" dirty="0" smtClean="0"/>
          </a:p>
          <a:p>
            <a:pPr algn="just"/>
            <a:endParaRPr lang="ru-RU" dirty="0"/>
          </a:p>
          <a:p>
            <a:pPr algn="just"/>
            <a:r>
              <a:rPr lang="ru-RU" dirty="0"/>
              <a:t>Слоеные системы хорошо тестируются. Отладка начинается с нижнего слоя и проводится послойно. При возникновении ошибки мы можем быть уверены, что она находится в тестируемом слое. </a:t>
            </a:r>
            <a:endParaRPr lang="ru-RU" dirty="0" smtClean="0"/>
          </a:p>
          <a:p>
            <a:pPr algn="just"/>
            <a:endParaRPr lang="ru-RU" dirty="0"/>
          </a:p>
          <a:p>
            <a:pPr algn="just"/>
            <a:r>
              <a:rPr lang="ru-RU" dirty="0"/>
              <a:t>Слоеные системы хорошо модифицируются. При необходимости можно заменить лишь один слой, не трогая остальные. </a:t>
            </a:r>
            <a:endParaRPr lang="ru-RU" dirty="0" smtClean="0"/>
          </a:p>
          <a:p>
            <a:pPr algn="just"/>
            <a:endParaRPr lang="ru-RU" dirty="0"/>
          </a:p>
          <a:p>
            <a:pPr algn="just"/>
            <a:r>
              <a:rPr lang="ru-RU" dirty="0"/>
              <a:t>Но слоеные системы сложнее для разработки: предварительно нужно правильно определить порядок слоев, и какая функция к какому слою относится.   </a:t>
            </a:r>
            <a:endParaRPr lang="ru-RU" dirty="0" smtClean="0"/>
          </a:p>
          <a:p>
            <a:pPr algn="just"/>
            <a:endParaRPr lang="ru-RU" dirty="0"/>
          </a:p>
          <a:p>
            <a:pPr algn="just"/>
            <a:r>
              <a:rPr lang="ru-RU" dirty="0"/>
              <a:t>Слоеные системы менее эффективны, чем монолитные. Так, например, для выполнения операций ввода-вывода в программе пользователя системному вызову придется последовательно пройти все слои - от верхнего до нижнего. </a:t>
            </a:r>
          </a:p>
        </p:txBody>
      </p:sp>
    </p:spTree>
    <p:extLst>
      <p:ext uri="{BB962C8B-B14F-4D97-AF65-F5344CB8AC3E}">
        <p14:creationId xmlns:p14="http://schemas.microsoft.com/office/powerpoint/2010/main" val="18423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95536" y="764704"/>
            <a:ext cx="8568952" cy="4524315"/>
          </a:xfrm>
          <a:prstGeom prst="rect">
            <a:avLst/>
          </a:prstGeom>
          <a:noFill/>
        </p:spPr>
        <p:txBody>
          <a:bodyPr wrap="square" rtlCol="0">
            <a:spAutoFit/>
          </a:bodyPr>
          <a:lstStyle/>
          <a:p>
            <a:pPr algn="ctr"/>
            <a:r>
              <a:rPr lang="ru-RU" dirty="0"/>
              <a:t>Слоёная </a:t>
            </a:r>
            <a:r>
              <a:rPr lang="ru-RU" dirty="0" smtClean="0"/>
              <a:t>система (свойства)</a:t>
            </a:r>
            <a:endParaRPr lang="ru-RU" dirty="0"/>
          </a:p>
          <a:p>
            <a:pPr algn="just"/>
            <a:endParaRPr lang="ru-RU" dirty="0"/>
          </a:p>
          <a:p>
            <a:pPr algn="just"/>
            <a:r>
              <a:rPr lang="ru-RU" dirty="0"/>
              <a:t>Хотя такой структурный подход на практике обычно работал неплохо, сегодня он все больше воспринимается монолитным. </a:t>
            </a:r>
            <a:endParaRPr lang="ru-RU" dirty="0" smtClean="0"/>
          </a:p>
          <a:p>
            <a:pPr algn="just"/>
            <a:endParaRPr lang="ru-RU" dirty="0"/>
          </a:p>
          <a:p>
            <a:pPr algn="just"/>
            <a:r>
              <a:rPr lang="ru-RU" dirty="0" smtClean="0"/>
              <a:t>В </a:t>
            </a:r>
            <a:r>
              <a:rPr lang="ru-RU" dirty="0"/>
              <a:t>системах, имеющих многоуровневую структуру было нелегко удалить один слой и заменить его другим в силу множественности и размытости интерфейсов между слоями. </a:t>
            </a:r>
            <a:endParaRPr lang="ru-RU" dirty="0" smtClean="0"/>
          </a:p>
          <a:p>
            <a:pPr algn="just"/>
            <a:endParaRPr lang="ru-RU" dirty="0"/>
          </a:p>
          <a:p>
            <a:pPr algn="just"/>
            <a:r>
              <a:rPr lang="ru-RU" dirty="0" smtClean="0"/>
              <a:t>Добавление </a:t>
            </a:r>
            <a:r>
              <a:rPr lang="ru-RU" dirty="0"/>
              <a:t>новых функций и изменение существующих требовало хорошего знания операционной системы и массы времени. </a:t>
            </a:r>
            <a:endParaRPr lang="ru-RU" dirty="0" smtClean="0"/>
          </a:p>
          <a:p>
            <a:pPr algn="just"/>
            <a:endParaRPr lang="ru-RU" dirty="0"/>
          </a:p>
          <a:p>
            <a:pPr algn="just"/>
            <a:r>
              <a:rPr lang="ru-RU" dirty="0" smtClean="0"/>
              <a:t>Когда </a:t>
            </a:r>
            <a:r>
              <a:rPr lang="ru-RU" dirty="0"/>
              <a:t>стало ясно, что операционные системы живут долго и должны иметь возможности развития и расширения, монолитный подход стал давать трещину, и на смену ему пришла модель клиент-сервер и тесно связанная с ней концепция микроядра.</a:t>
            </a:r>
            <a:endParaRPr lang="ru-RU" dirty="0"/>
          </a:p>
        </p:txBody>
      </p:sp>
    </p:spTree>
    <p:extLst>
      <p:ext uri="{BB962C8B-B14F-4D97-AF65-F5344CB8AC3E}">
        <p14:creationId xmlns:p14="http://schemas.microsoft.com/office/powerpoint/2010/main" val="421257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95536" y="655801"/>
            <a:ext cx="4824536" cy="6093976"/>
          </a:xfrm>
          <a:prstGeom prst="rect">
            <a:avLst/>
          </a:prstGeom>
          <a:noFill/>
        </p:spPr>
        <p:txBody>
          <a:bodyPr wrap="square" rtlCol="0">
            <a:spAutoFit/>
          </a:bodyPr>
          <a:lstStyle/>
          <a:p>
            <a:pPr algn="ctr"/>
            <a:r>
              <a:rPr lang="ru-RU" dirty="0" err="1"/>
              <a:t>Микроядерная</a:t>
            </a:r>
            <a:r>
              <a:rPr lang="ru-RU" dirty="0"/>
              <a:t> </a:t>
            </a:r>
            <a:r>
              <a:rPr lang="ru-RU" dirty="0" smtClean="0"/>
              <a:t>система</a:t>
            </a:r>
            <a:endParaRPr lang="ru-RU" dirty="0"/>
          </a:p>
          <a:p>
            <a:pPr algn="just"/>
            <a:endParaRPr lang="ru-RU" sz="1200" dirty="0"/>
          </a:p>
          <a:p>
            <a:pPr algn="just"/>
            <a:r>
              <a:rPr lang="ru-RU" dirty="0"/>
              <a:t>Модель клиент-сервер - это еще один подход к структурированию ОС. В широком смысле модель клиент-сервер предполагает наличие программного компонента - потребителя какого-либо сервиса - клиента, и программного компонента - поставщика этого сервиса - сервера. Взаимодействие между клиентом и сервером стандартизуется, так что сервер может обслуживать клиентов, реализованных различными способами и, может быть, разными производителями. При этом главным требованием является то, чтобы они запрашивали услуги сервера понятным ему способом. Инициатором обмена обычно является клиент, который посылает запрос на обслуживание серверу, находящемуся в состоянии ожидания запроса. Один и тот же программный компонент может быть клиентом по отношению к одному виду услуг, и сервером для другого вида </a:t>
            </a:r>
            <a:r>
              <a:rPr lang="ru-RU" dirty="0" smtClean="0"/>
              <a:t>услуг.</a:t>
            </a:r>
            <a:endParaRPr lang="ru-RU" dirty="0"/>
          </a:p>
        </p:txBody>
      </p:sp>
      <p:pic>
        <p:nvPicPr>
          <p:cNvPr id="4098" name="Picture 2" descr="http://citforum.ru/pictures/it/sos/img0007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4773" y="1757363"/>
            <a:ext cx="3705225"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094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95536" y="655801"/>
            <a:ext cx="8352928" cy="6093976"/>
          </a:xfrm>
          <a:prstGeom prst="rect">
            <a:avLst/>
          </a:prstGeom>
          <a:noFill/>
        </p:spPr>
        <p:txBody>
          <a:bodyPr wrap="square" rtlCol="0">
            <a:spAutoFit/>
          </a:bodyPr>
          <a:lstStyle/>
          <a:p>
            <a:pPr algn="ctr"/>
            <a:r>
              <a:rPr lang="ru-RU" dirty="0" err="1"/>
              <a:t>Микроядерная</a:t>
            </a:r>
            <a:r>
              <a:rPr lang="ru-RU" dirty="0"/>
              <a:t> </a:t>
            </a:r>
            <a:r>
              <a:rPr lang="ru-RU" dirty="0" smtClean="0"/>
              <a:t>система</a:t>
            </a:r>
            <a:endParaRPr lang="ru-RU" dirty="0"/>
          </a:p>
          <a:p>
            <a:pPr algn="just"/>
            <a:endParaRPr lang="ru-RU" sz="1200" dirty="0"/>
          </a:p>
          <a:p>
            <a:pPr algn="just"/>
            <a:r>
              <a:rPr lang="ru-RU" dirty="0"/>
              <a:t>Модель клиент-сервер является скорее удобным концептуальным средством ясного представления функций того или иного программного элемента в той или иной ситуации, нежели технологией. Эта модель успешно применяется не только при построении ОС, но и на всех уровнях программного обеспечения, и имеет в некоторых случаях более узкий, специфический смысл, сохраняя, естественно, при этом все свои общие черты</a:t>
            </a:r>
            <a:r>
              <a:rPr lang="ru-RU" dirty="0" smtClean="0"/>
              <a:t>.</a:t>
            </a:r>
          </a:p>
          <a:p>
            <a:pPr algn="just"/>
            <a:endParaRPr lang="ru-RU" dirty="0"/>
          </a:p>
          <a:p>
            <a:pPr algn="just"/>
            <a:r>
              <a:rPr lang="ru-RU" dirty="0"/>
              <a:t>Применительно к структурированию ОС идея состоит в разбиении ее на несколько процессов - серверов, каждый из которых выполняет отдельный набор сервисных функций - например, управление памятью, создание или планирование процессов. Каждый сервер выполняется в пользовательском режиме. Клиент, которым может быть либо другой компонент ОС, либо прикладная программа, запрашивает сервис, посылая сообщение на сервер</a:t>
            </a:r>
            <a:r>
              <a:rPr lang="ru-RU" dirty="0" smtClean="0"/>
              <a:t>.</a:t>
            </a:r>
            <a:endParaRPr lang="ru-RU" dirty="0"/>
          </a:p>
          <a:p>
            <a:pPr algn="just"/>
            <a:endParaRPr lang="ru-RU" dirty="0" smtClean="0"/>
          </a:p>
          <a:p>
            <a:pPr algn="just"/>
            <a:r>
              <a:rPr lang="ru-RU" dirty="0"/>
              <a:t>Применительно к структурированию ОС идея состоит в разбиении ее на несколько процессов - серверов, каждый из которых выполняет отдельный набор сервисных функций - например, управление памятью, создание или планирование процессов. Каждый сервер выполняется в пользовательском режиме. Клиент, которым может быть либо другой компонент ОС, либо прикладная программа, запрашивает сервис, посылая сообщение на сервер.</a:t>
            </a:r>
          </a:p>
        </p:txBody>
      </p:sp>
    </p:spTree>
    <p:extLst>
      <p:ext uri="{BB962C8B-B14F-4D97-AF65-F5344CB8AC3E}">
        <p14:creationId xmlns:p14="http://schemas.microsoft.com/office/powerpoint/2010/main" val="379215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95536" y="655801"/>
            <a:ext cx="8568952" cy="2215991"/>
          </a:xfrm>
          <a:prstGeom prst="rect">
            <a:avLst/>
          </a:prstGeom>
          <a:noFill/>
        </p:spPr>
        <p:txBody>
          <a:bodyPr wrap="square" rtlCol="0">
            <a:spAutoFit/>
          </a:bodyPr>
          <a:lstStyle/>
          <a:p>
            <a:pPr algn="ctr"/>
            <a:r>
              <a:rPr lang="ru-RU" dirty="0" err="1"/>
              <a:t>Микроядерная</a:t>
            </a:r>
            <a:r>
              <a:rPr lang="ru-RU" dirty="0"/>
              <a:t> </a:t>
            </a:r>
            <a:r>
              <a:rPr lang="ru-RU" dirty="0" smtClean="0"/>
              <a:t>система</a:t>
            </a:r>
            <a:endParaRPr lang="ru-RU" dirty="0"/>
          </a:p>
          <a:p>
            <a:pPr algn="just"/>
            <a:endParaRPr lang="ru-RU" sz="1200" dirty="0"/>
          </a:p>
          <a:p>
            <a:pPr algn="just"/>
            <a:r>
              <a:rPr lang="ru-RU" dirty="0" smtClean="0"/>
              <a:t>Разработка </a:t>
            </a:r>
            <a:r>
              <a:rPr lang="ru-RU" dirty="0"/>
              <a:t>операционных систем с перенесением значительной части системного кода на уровень пользователя и одновременная минимизация ядра. В этом случае большинство ее составляющих являются самостоятельными программами и взаимодействие между ними обеспечивает специальный модуль ядра, называемый микроядром.</a:t>
            </a:r>
          </a:p>
          <a:p>
            <a:pPr algn="just"/>
            <a:endParaRPr lang="ru-RU" dirty="0"/>
          </a:p>
        </p:txBody>
      </p:sp>
      <p:sp>
        <p:nvSpPr>
          <p:cNvPr id="2" name="Прямоугольник 1"/>
          <p:cNvSpPr/>
          <p:nvPr/>
        </p:nvSpPr>
        <p:spPr>
          <a:xfrm>
            <a:off x="179512" y="5229200"/>
            <a:ext cx="8784976" cy="1477328"/>
          </a:xfrm>
          <a:prstGeom prst="rect">
            <a:avLst/>
          </a:prstGeom>
        </p:spPr>
        <p:txBody>
          <a:bodyPr wrap="square">
            <a:spAutoFit/>
          </a:bodyPr>
          <a:lstStyle/>
          <a:p>
            <a:pPr algn="just"/>
            <a:r>
              <a:rPr lang="ru-RU" dirty="0" smtClean="0"/>
              <a:t>Микроядро </a:t>
            </a:r>
            <a:r>
              <a:rPr lang="ru-RU" dirty="0"/>
              <a:t>работает в привилегированном режиме и обеспечивает взаимодействие между программами, планирование использования процессора, первичную обработку прерываний, операции ввода-вывода и базовое управление памятью. Остальные компоненты системы взаимодействуют друг с другом путем передачи сообщений через микроядро.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492" y="2564904"/>
            <a:ext cx="4783040" cy="244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95536" y="655801"/>
            <a:ext cx="8568952" cy="4154984"/>
          </a:xfrm>
          <a:prstGeom prst="rect">
            <a:avLst/>
          </a:prstGeom>
          <a:noFill/>
        </p:spPr>
        <p:txBody>
          <a:bodyPr wrap="square" rtlCol="0">
            <a:spAutoFit/>
          </a:bodyPr>
          <a:lstStyle/>
          <a:p>
            <a:pPr algn="ctr"/>
            <a:r>
              <a:rPr lang="ru-RU" dirty="0" err="1"/>
              <a:t>Микроядерная</a:t>
            </a:r>
            <a:r>
              <a:rPr lang="ru-RU" dirty="0"/>
              <a:t> </a:t>
            </a:r>
            <a:r>
              <a:rPr lang="ru-RU" dirty="0" smtClean="0"/>
              <a:t>система</a:t>
            </a:r>
            <a:endParaRPr lang="ru-RU" dirty="0"/>
          </a:p>
          <a:p>
            <a:pPr algn="just"/>
            <a:endParaRPr lang="ru-RU" sz="1200" dirty="0"/>
          </a:p>
          <a:p>
            <a:pPr algn="just"/>
            <a:r>
              <a:rPr lang="ru-RU" dirty="0"/>
              <a:t>Данная теоретическая модель является идеализированным описанием системы клиент-сервер, в которой ядро состоит только из средств передачи сообщений. </a:t>
            </a:r>
            <a:endParaRPr lang="ru-RU" dirty="0" smtClean="0"/>
          </a:p>
          <a:p>
            <a:pPr algn="just"/>
            <a:endParaRPr lang="ru-RU" dirty="0"/>
          </a:p>
          <a:p>
            <a:pPr algn="just"/>
            <a:r>
              <a:rPr lang="ru-RU" dirty="0" smtClean="0"/>
              <a:t>В </a:t>
            </a:r>
            <a:r>
              <a:rPr lang="ru-RU" dirty="0"/>
              <a:t>действительности различные варианты реализации модели клиент-сервер в структуре ОС могут существенно различаться по объему работ, выполняемых в режиме ядра</a:t>
            </a:r>
            <a:r>
              <a:rPr lang="ru-RU" dirty="0" smtClean="0"/>
              <a:t>.</a:t>
            </a:r>
          </a:p>
          <a:p>
            <a:pPr algn="just"/>
            <a:endParaRPr lang="ru-RU" dirty="0"/>
          </a:p>
          <a:p>
            <a:pPr algn="just"/>
            <a:r>
              <a:rPr lang="ru-RU" dirty="0"/>
              <a:t>Микроядро реализует жизненно важные функции, лежащие в основе операционной системы. </a:t>
            </a:r>
            <a:r>
              <a:rPr lang="ru-RU" dirty="0" smtClean="0"/>
              <a:t>Это </a:t>
            </a:r>
            <a:r>
              <a:rPr lang="ru-RU" dirty="0"/>
              <a:t>базис для менее существенных системных служб и приложений. </a:t>
            </a:r>
            <a:endParaRPr lang="ru-RU" dirty="0" smtClean="0"/>
          </a:p>
          <a:p>
            <a:pPr algn="just"/>
            <a:endParaRPr lang="ru-RU" dirty="0"/>
          </a:p>
          <a:p>
            <a:pPr algn="just"/>
            <a:r>
              <a:rPr lang="ru-RU" dirty="0" smtClean="0"/>
              <a:t>Именно </a:t>
            </a:r>
            <a:r>
              <a:rPr lang="ru-RU" dirty="0"/>
              <a:t>вопрос о том, какие из системных функций считать несущественными, и, соответственно, не включать их в состав ядра, является предметом спора среди соперничающих сторонников идеи микроядра</a:t>
            </a:r>
            <a:r>
              <a:rPr lang="ru-RU" dirty="0" smtClean="0"/>
              <a:t>.</a:t>
            </a:r>
          </a:p>
        </p:txBody>
      </p:sp>
    </p:spTree>
    <p:extLst>
      <p:ext uri="{BB962C8B-B14F-4D97-AF65-F5344CB8AC3E}">
        <p14:creationId xmlns:p14="http://schemas.microsoft.com/office/powerpoint/2010/main" val="218469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95536" y="655801"/>
            <a:ext cx="8568952" cy="4154984"/>
          </a:xfrm>
          <a:prstGeom prst="rect">
            <a:avLst/>
          </a:prstGeom>
          <a:noFill/>
        </p:spPr>
        <p:txBody>
          <a:bodyPr wrap="square" rtlCol="0">
            <a:spAutoFit/>
          </a:bodyPr>
          <a:lstStyle/>
          <a:p>
            <a:pPr algn="ctr"/>
            <a:r>
              <a:rPr lang="ru-RU" dirty="0" err="1"/>
              <a:t>Микроядерная</a:t>
            </a:r>
            <a:r>
              <a:rPr lang="ru-RU" dirty="0"/>
              <a:t> </a:t>
            </a:r>
            <a:r>
              <a:rPr lang="ru-RU" dirty="0" smtClean="0"/>
              <a:t>система</a:t>
            </a:r>
            <a:endParaRPr lang="ru-RU" dirty="0"/>
          </a:p>
          <a:p>
            <a:pPr algn="just"/>
            <a:endParaRPr lang="ru-RU" sz="1200" dirty="0"/>
          </a:p>
          <a:p>
            <a:pPr algn="just"/>
            <a:r>
              <a:rPr lang="ru-RU" dirty="0"/>
              <a:t>Главный принцип разделения работы между микроядром и окружающими его модулями - включать в микроядро только те функции, которым абсолютно необходимо исполняться в режиме супервизора и в привилегированном пространстве. </a:t>
            </a:r>
            <a:endParaRPr lang="ru-RU" dirty="0" smtClean="0"/>
          </a:p>
          <a:p>
            <a:pPr algn="just"/>
            <a:endParaRPr lang="ru-RU" dirty="0"/>
          </a:p>
          <a:p>
            <a:pPr algn="just"/>
            <a:r>
              <a:rPr lang="ru-RU" dirty="0" smtClean="0"/>
              <a:t>Под </a:t>
            </a:r>
            <a:r>
              <a:rPr lang="ru-RU" dirty="0"/>
              <a:t>этим обычно подразумеваются </a:t>
            </a:r>
            <a:r>
              <a:rPr lang="ru-RU" dirty="0" err="1"/>
              <a:t>машиннозависимые</a:t>
            </a:r>
            <a:r>
              <a:rPr lang="ru-RU" dirty="0"/>
              <a:t> программы (включая поддержку нескольких процессоров), некоторые функции управления процессами, обработка прерываний, поддержка пересылки сообщений, некоторые функции управления устройствами ввода-вывода, связанные с загрузкой команд в регистры устройств. </a:t>
            </a:r>
            <a:endParaRPr lang="ru-RU" dirty="0" smtClean="0"/>
          </a:p>
          <a:p>
            <a:pPr algn="just"/>
            <a:endParaRPr lang="ru-RU" dirty="0"/>
          </a:p>
          <a:p>
            <a:pPr algn="just"/>
            <a:r>
              <a:rPr lang="ru-RU" dirty="0" smtClean="0"/>
              <a:t>Эти </a:t>
            </a:r>
            <a:r>
              <a:rPr lang="ru-RU" dirty="0"/>
              <a:t>функции операционной системы трудно, если не невозможно, выполнить программам, работающим в пространстве пользователя.</a:t>
            </a:r>
            <a:endParaRPr lang="ru-RU" dirty="0" smtClean="0"/>
          </a:p>
        </p:txBody>
      </p:sp>
    </p:spTree>
    <p:extLst>
      <p:ext uri="{BB962C8B-B14F-4D97-AF65-F5344CB8AC3E}">
        <p14:creationId xmlns:p14="http://schemas.microsoft.com/office/powerpoint/2010/main" val="2000136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2. Типы </a:t>
            </a:r>
            <a:r>
              <a:rPr lang="ru-RU" b="1" dirty="0"/>
              <a:t>архитектур операционных систем</a:t>
            </a:r>
          </a:p>
        </p:txBody>
      </p:sp>
      <p:sp>
        <p:nvSpPr>
          <p:cNvPr id="5" name="TextBox 4"/>
          <p:cNvSpPr txBox="1"/>
          <p:nvPr/>
        </p:nvSpPr>
        <p:spPr>
          <a:xfrm>
            <a:off x="395536" y="836712"/>
            <a:ext cx="8568952" cy="5632311"/>
          </a:xfrm>
          <a:prstGeom prst="rect">
            <a:avLst/>
          </a:prstGeom>
          <a:noFill/>
        </p:spPr>
        <p:txBody>
          <a:bodyPr wrap="square" rtlCol="0">
            <a:spAutoFit/>
          </a:bodyPr>
          <a:lstStyle/>
          <a:p>
            <a:pPr algn="ctr"/>
            <a:r>
              <a:rPr lang="ru-RU" dirty="0"/>
              <a:t>Смешанные (гибридные) </a:t>
            </a:r>
            <a:r>
              <a:rPr lang="ru-RU" dirty="0" smtClean="0"/>
              <a:t>системы</a:t>
            </a:r>
            <a:endParaRPr lang="ru-RU" dirty="0"/>
          </a:p>
          <a:p>
            <a:pPr algn="just"/>
            <a:endParaRPr lang="ru-RU" dirty="0" smtClean="0"/>
          </a:p>
          <a:p>
            <a:pPr algn="just"/>
            <a:r>
              <a:rPr lang="ru-RU" dirty="0"/>
              <a:t>Примером этого подхода является операционная система </a:t>
            </a:r>
            <a:r>
              <a:rPr lang="ru-RU" dirty="0" err="1"/>
              <a:t>Linux</a:t>
            </a:r>
            <a:r>
              <a:rPr lang="ru-RU" dirty="0"/>
              <a:t>. Она имеет монолитно-</a:t>
            </a:r>
            <a:r>
              <a:rPr lang="ru-RU" dirty="0" err="1"/>
              <a:t>слоёно</a:t>
            </a:r>
            <a:r>
              <a:rPr lang="ru-RU" dirty="0"/>
              <a:t>-модульную архитектуру.</a:t>
            </a:r>
          </a:p>
          <a:p>
            <a:pPr algn="just"/>
            <a:endParaRPr lang="ru-RU" dirty="0" smtClean="0"/>
          </a:p>
          <a:p>
            <a:pPr algn="just"/>
            <a:r>
              <a:rPr lang="ru-RU" dirty="0" smtClean="0"/>
              <a:t>Существует монолитное слоёное ядро, включающее </a:t>
            </a:r>
            <a:r>
              <a:rPr lang="ru-RU" dirty="0"/>
              <a:t>основные модули системы: </a:t>
            </a:r>
          </a:p>
          <a:p>
            <a:pPr lvl="1" algn="just"/>
            <a:r>
              <a:rPr lang="ru-RU" dirty="0"/>
              <a:t>- «Управление процессами», </a:t>
            </a:r>
          </a:p>
          <a:p>
            <a:pPr lvl="1" algn="just"/>
            <a:r>
              <a:rPr lang="ru-RU" dirty="0"/>
              <a:t>- «Управление памятью», </a:t>
            </a:r>
          </a:p>
          <a:p>
            <a:pPr lvl="1" algn="just"/>
            <a:r>
              <a:rPr lang="ru-RU" dirty="0"/>
              <a:t>- «Виртуальная файловая система», </a:t>
            </a:r>
          </a:p>
          <a:p>
            <a:pPr lvl="1" algn="just"/>
            <a:r>
              <a:rPr lang="ru-RU" dirty="0"/>
              <a:t>- «Подсистема </a:t>
            </a:r>
            <a:r>
              <a:rPr lang="ru-RU" dirty="0" smtClean="0"/>
              <a:t>ввода-вывода</a:t>
            </a:r>
            <a:r>
              <a:rPr lang="ru-RU" dirty="0"/>
              <a:t>», </a:t>
            </a:r>
          </a:p>
          <a:p>
            <a:pPr lvl="1" algn="just"/>
            <a:r>
              <a:rPr lang="ru-RU" dirty="0"/>
              <a:t>- «Сетевая подсистема», </a:t>
            </a:r>
          </a:p>
          <a:p>
            <a:pPr lvl="1" algn="just"/>
            <a:r>
              <a:rPr lang="ru-RU" dirty="0" smtClean="0"/>
              <a:t>- «</a:t>
            </a:r>
            <a:r>
              <a:rPr lang="ru-RU" dirty="0" err="1"/>
              <a:t>Межпроцессное</a:t>
            </a:r>
            <a:r>
              <a:rPr lang="ru-RU" dirty="0"/>
              <a:t> взаимодействие». </a:t>
            </a:r>
            <a:endParaRPr lang="ru-RU" dirty="0" smtClean="0"/>
          </a:p>
          <a:p>
            <a:pPr algn="just"/>
            <a:endParaRPr lang="ru-RU" dirty="0"/>
          </a:p>
          <a:p>
            <a:pPr algn="just"/>
            <a:r>
              <a:rPr lang="ru-RU" dirty="0"/>
              <a:t>В ней также присутствует очень большое количество (сотни) элементов (прежде всего, драйверы файловых систем и устройств), которые оформлены как внешние модули и которые могут подгружаться ядром по мере необходимости. </a:t>
            </a:r>
            <a:endParaRPr lang="ru-RU" dirty="0" smtClean="0"/>
          </a:p>
          <a:p>
            <a:pPr algn="just"/>
            <a:endParaRPr lang="ru-RU" dirty="0"/>
          </a:p>
          <a:p>
            <a:pPr algn="just"/>
            <a:r>
              <a:rPr lang="ru-RU" dirty="0" smtClean="0"/>
              <a:t>При </a:t>
            </a:r>
            <a:r>
              <a:rPr lang="ru-RU" dirty="0"/>
              <a:t>этом, все компоненты ядра, в том числе подгружаемые модули, работают в одном адресном пространстве и активно используют общие структуры данных, что свойственно операционным системам с монолитным ядром</a:t>
            </a:r>
            <a:r>
              <a:rPr lang="ru-RU" dirty="0" smtClean="0"/>
              <a:t>.</a:t>
            </a:r>
            <a:endParaRPr lang="ru-RU" dirty="0"/>
          </a:p>
        </p:txBody>
      </p:sp>
    </p:spTree>
    <p:extLst>
      <p:ext uri="{BB962C8B-B14F-4D97-AF65-F5344CB8AC3E}">
        <p14:creationId xmlns:p14="http://schemas.microsoft.com/office/powerpoint/2010/main" val="140742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3. Операционные </a:t>
            </a:r>
            <a:r>
              <a:rPr lang="ru-RU" b="1" dirty="0"/>
              <a:t>системы </a:t>
            </a:r>
            <a:r>
              <a:rPr lang="en-US" b="1" dirty="0" smtClean="0"/>
              <a:t>LINUX</a:t>
            </a:r>
            <a:endParaRPr lang="en-US" b="1" dirty="0"/>
          </a:p>
        </p:txBody>
      </p:sp>
      <p:sp>
        <p:nvSpPr>
          <p:cNvPr id="5" name="TextBox 4"/>
          <p:cNvSpPr txBox="1"/>
          <p:nvPr/>
        </p:nvSpPr>
        <p:spPr>
          <a:xfrm>
            <a:off x="323528" y="1925733"/>
            <a:ext cx="8568952" cy="4770537"/>
          </a:xfrm>
          <a:prstGeom prst="rect">
            <a:avLst/>
          </a:prstGeom>
          <a:noFill/>
        </p:spPr>
        <p:txBody>
          <a:bodyPr wrap="square" rtlCol="0">
            <a:spAutoFit/>
          </a:bodyPr>
          <a:lstStyle/>
          <a:p>
            <a:pPr algn="just"/>
            <a:r>
              <a:rPr lang="ru-RU" sz="1600" dirty="0" smtClean="0"/>
              <a:t>В настоящее время является </a:t>
            </a:r>
            <a:r>
              <a:rPr lang="ru-RU" sz="1600" dirty="0"/>
              <a:t>самой быстро развивающейся, самой функционально продвинутой, самой сложной алгоритмически, самой большой по </a:t>
            </a:r>
            <a:r>
              <a:rPr lang="ru-RU" sz="1600" dirty="0" smtClean="0"/>
              <a:t>объёму.</a:t>
            </a:r>
          </a:p>
          <a:p>
            <a:pPr algn="just"/>
            <a:endParaRPr lang="ru-RU" sz="1600" dirty="0"/>
          </a:p>
          <a:p>
            <a:pPr algn="just"/>
            <a:r>
              <a:rPr lang="ru-RU" sz="1600" dirty="0" smtClean="0"/>
              <a:t>В развитие вкладываются </a:t>
            </a:r>
            <a:r>
              <a:rPr lang="ru-RU" sz="1600" dirty="0"/>
              <a:t>усилия тысяч высококвалифицированных разработчиков, как частных лиц, так и сотрудников фирм</a:t>
            </a:r>
            <a:r>
              <a:rPr lang="ru-RU" sz="1600" dirty="0" smtClean="0"/>
              <a:t>.</a:t>
            </a:r>
          </a:p>
          <a:p>
            <a:pPr algn="just"/>
            <a:endParaRPr lang="ru-RU" sz="1600" dirty="0"/>
          </a:p>
          <a:p>
            <a:pPr algn="just"/>
            <a:r>
              <a:rPr lang="ru-RU" sz="1600" dirty="0" smtClean="0"/>
              <a:t>Обеспечивает </a:t>
            </a:r>
            <a:r>
              <a:rPr lang="ru-RU" sz="1600" dirty="0"/>
              <a:t>функционирование самых мощных </a:t>
            </a:r>
            <a:r>
              <a:rPr lang="ru-RU" sz="1600" dirty="0" smtClean="0"/>
              <a:t>ЭВМ.</a:t>
            </a:r>
          </a:p>
          <a:p>
            <a:pPr algn="just"/>
            <a:endParaRPr lang="ru-RU" sz="1600" dirty="0"/>
          </a:p>
          <a:p>
            <a:pPr algn="just"/>
            <a:r>
              <a:rPr lang="ru-RU" sz="1600" dirty="0" smtClean="0"/>
              <a:t>В крупнейших </a:t>
            </a:r>
            <a:r>
              <a:rPr lang="ru-RU" sz="1600" dirty="0"/>
              <a:t>ИТ-корпорациях мира появились подразделения, специализирующиеся на разработке в </a:t>
            </a:r>
            <a:r>
              <a:rPr lang="ru-RU" sz="1600" dirty="0" err="1"/>
              <a:t>Linux</a:t>
            </a:r>
            <a:r>
              <a:rPr lang="ru-RU" sz="1600" dirty="0"/>
              <a:t> и на её совершенствовании</a:t>
            </a:r>
            <a:r>
              <a:rPr lang="ru-RU" sz="1600" dirty="0" smtClean="0"/>
              <a:t>.</a:t>
            </a:r>
          </a:p>
          <a:p>
            <a:pPr algn="just"/>
            <a:endParaRPr lang="ru-RU" sz="1600" dirty="0"/>
          </a:p>
          <a:p>
            <a:pPr algn="just"/>
            <a:r>
              <a:rPr lang="ru-RU" sz="1600" dirty="0" smtClean="0"/>
              <a:t>Является </a:t>
            </a:r>
            <a:r>
              <a:rPr lang="ru-RU" sz="1600" dirty="0"/>
              <a:t>основой </a:t>
            </a:r>
            <a:r>
              <a:rPr lang="ru-RU" sz="1600" dirty="0" smtClean="0"/>
              <a:t>Интернета.</a:t>
            </a:r>
          </a:p>
          <a:p>
            <a:pPr algn="just"/>
            <a:endParaRPr lang="ru-RU" sz="1600" dirty="0"/>
          </a:p>
          <a:p>
            <a:pPr algn="just"/>
            <a:r>
              <a:rPr lang="ru-RU" sz="1600" dirty="0" smtClean="0"/>
              <a:t>Является </a:t>
            </a:r>
            <a:r>
              <a:rPr lang="ru-RU" sz="1600" dirty="0"/>
              <a:t>базой для построения высоконадёжных </a:t>
            </a:r>
            <a:r>
              <a:rPr lang="ru-RU" sz="1600" dirty="0" err="1"/>
              <a:t>высокодоступных</a:t>
            </a:r>
            <a:r>
              <a:rPr lang="ru-RU" sz="1600" dirty="0"/>
              <a:t> (24х7) информационных систем. </a:t>
            </a:r>
            <a:endParaRPr lang="ru-RU" sz="1600" dirty="0" smtClean="0"/>
          </a:p>
          <a:p>
            <a:pPr algn="just"/>
            <a:endParaRPr lang="ru-RU" sz="1600" dirty="0"/>
          </a:p>
          <a:p>
            <a:pPr algn="just"/>
            <a:r>
              <a:rPr lang="ru-RU" sz="1600" dirty="0" smtClean="0"/>
              <a:t>Используется </a:t>
            </a:r>
            <a:r>
              <a:rPr lang="ru-RU" sz="1600" dirty="0"/>
              <a:t>на серверах корпораций, банков, бирж, является основой систем управления в энергетике (в том числе АЭС), на транспорте (диспетчерские системы), в связи (АТС, провайдеры Интернета и сотовой связи), в государственных структурах.</a:t>
            </a:r>
          </a:p>
        </p:txBody>
      </p:sp>
      <p:pic>
        <p:nvPicPr>
          <p:cNvPr id="7170" name="Picture 2" descr="https://blog.skillfactory.ru/wp-content/uploads/2021/06/image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9436" y="808655"/>
            <a:ext cx="1917135" cy="1080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592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3. Операционные </a:t>
            </a:r>
            <a:r>
              <a:rPr lang="ru-RU" b="1" dirty="0"/>
              <a:t>системы </a:t>
            </a:r>
            <a:r>
              <a:rPr lang="en-US" b="1" dirty="0" smtClean="0"/>
              <a:t>LINUX</a:t>
            </a:r>
            <a:endParaRPr lang="ru-RU" b="1" dirty="0"/>
          </a:p>
        </p:txBody>
      </p:sp>
      <p:sp>
        <p:nvSpPr>
          <p:cNvPr id="5" name="TextBox 4"/>
          <p:cNvSpPr txBox="1"/>
          <p:nvPr/>
        </p:nvSpPr>
        <p:spPr>
          <a:xfrm>
            <a:off x="395536" y="986520"/>
            <a:ext cx="8568952" cy="369332"/>
          </a:xfrm>
          <a:prstGeom prst="rect">
            <a:avLst/>
          </a:prstGeom>
          <a:noFill/>
        </p:spPr>
        <p:txBody>
          <a:bodyPr wrap="square" rtlCol="0">
            <a:spAutoFit/>
          </a:bodyPr>
          <a:lstStyle/>
          <a:p>
            <a:pPr algn="just"/>
            <a:r>
              <a:rPr lang="ru-RU" dirty="0" smtClean="0"/>
              <a:t>Место </a:t>
            </a:r>
            <a:r>
              <a:rPr lang="ru-RU" dirty="0"/>
              <a:t>операционной системы в вычислительной системе. </a:t>
            </a:r>
          </a:p>
        </p:txBody>
      </p:sp>
      <p:sp>
        <p:nvSpPr>
          <p:cNvPr id="2" name="Прямоугольник 1"/>
          <p:cNvSpPr/>
          <p:nvPr/>
        </p:nvSpPr>
        <p:spPr>
          <a:xfrm>
            <a:off x="5004048" y="1844824"/>
            <a:ext cx="3635896" cy="4524315"/>
          </a:xfrm>
          <a:prstGeom prst="rect">
            <a:avLst/>
          </a:prstGeom>
        </p:spPr>
        <p:txBody>
          <a:bodyPr wrap="square">
            <a:spAutoFit/>
          </a:bodyPr>
          <a:lstStyle/>
          <a:p>
            <a:pPr algn="just"/>
            <a:r>
              <a:rPr lang="ru-RU" dirty="0"/>
              <a:t>Подобное разбиение вычислительной системы </a:t>
            </a:r>
            <a:r>
              <a:rPr lang="ru-RU" dirty="0" smtClean="0"/>
              <a:t>соответствует «</a:t>
            </a:r>
            <a:r>
              <a:rPr lang="ru-RU" dirty="0"/>
              <a:t>слоёному» типу построения вычислительных систем:  каждый слой (подсистема) может взаимодействовать лишь с соседними слоями. </a:t>
            </a:r>
            <a:endParaRPr lang="ru-RU" dirty="0" smtClean="0"/>
          </a:p>
          <a:p>
            <a:pPr algn="just"/>
            <a:endParaRPr lang="ru-RU" dirty="0"/>
          </a:p>
          <a:p>
            <a:pPr algn="just"/>
            <a:r>
              <a:rPr lang="ru-RU" dirty="0" smtClean="0"/>
              <a:t>Кроме </a:t>
            </a:r>
            <a:r>
              <a:rPr lang="ru-RU" dirty="0"/>
              <a:t>того, зависимости между подсистемами организованы по принципу «сверху вниз» («интерфейсный» тип): слои, изображённые ближе к вершине, зависят от нижних слоёв, в то время как расположенные ближе к основанию не зависят от верхних.</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1607807"/>
            <a:ext cx="3920374" cy="476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25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1. Классификация </a:t>
            </a:r>
            <a:r>
              <a:rPr lang="ru-RU" b="1" dirty="0"/>
              <a:t>операционных </a:t>
            </a:r>
            <a:r>
              <a:rPr lang="ru-RU" b="1" dirty="0" smtClean="0"/>
              <a:t>систем</a:t>
            </a:r>
            <a:endParaRPr lang="ru-RU" b="1" dirty="0"/>
          </a:p>
        </p:txBody>
      </p:sp>
      <p:sp>
        <p:nvSpPr>
          <p:cNvPr id="5" name="TextBox 4"/>
          <p:cNvSpPr txBox="1"/>
          <p:nvPr/>
        </p:nvSpPr>
        <p:spPr>
          <a:xfrm>
            <a:off x="430370" y="1196752"/>
            <a:ext cx="8496944" cy="4662815"/>
          </a:xfrm>
          <a:prstGeom prst="rect">
            <a:avLst/>
          </a:prstGeom>
          <a:noFill/>
        </p:spPr>
        <p:txBody>
          <a:bodyPr wrap="square" rtlCol="0">
            <a:spAutoFit/>
          </a:bodyPr>
          <a:lstStyle/>
          <a:p>
            <a:pPr algn="just">
              <a:lnSpc>
                <a:spcPct val="150000"/>
              </a:lnSpc>
            </a:pPr>
            <a:r>
              <a:rPr lang="ru-RU" b="1" dirty="0" smtClean="0"/>
              <a:t>1. </a:t>
            </a:r>
            <a:r>
              <a:rPr lang="ru-RU" b="1" dirty="0" smtClean="0"/>
              <a:t>По назначению</a:t>
            </a:r>
          </a:p>
          <a:p>
            <a:pPr algn="just">
              <a:lnSpc>
                <a:spcPct val="150000"/>
              </a:lnSpc>
            </a:pPr>
            <a:endParaRPr lang="ru-RU" dirty="0" smtClean="0"/>
          </a:p>
          <a:p>
            <a:pPr algn="just">
              <a:lnSpc>
                <a:spcPct val="150000"/>
              </a:lnSpc>
            </a:pPr>
            <a:r>
              <a:rPr lang="ru-RU" dirty="0" smtClean="0"/>
              <a:t>Различают </a:t>
            </a:r>
            <a:r>
              <a:rPr lang="ru-RU" dirty="0"/>
              <a:t>ОС общего и специального назначения. </a:t>
            </a:r>
            <a:endParaRPr lang="ru-RU" dirty="0" smtClean="0"/>
          </a:p>
          <a:p>
            <a:pPr algn="just">
              <a:lnSpc>
                <a:spcPct val="150000"/>
              </a:lnSpc>
            </a:pPr>
            <a:endParaRPr lang="ru-RU" dirty="0" smtClean="0"/>
          </a:p>
          <a:p>
            <a:pPr algn="just">
              <a:lnSpc>
                <a:spcPct val="150000"/>
              </a:lnSpc>
            </a:pPr>
            <a:r>
              <a:rPr lang="ru-RU" dirty="0"/>
              <a:t>Современные </a:t>
            </a:r>
            <a:r>
              <a:rPr lang="ru-RU" dirty="0" err="1"/>
              <a:t>мультизадачные</a:t>
            </a:r>
            <a:r>
              <a:rPr lang="ru-RU" dirty="0"/>
              <a:t> ОС для персональных компьютеров уже многими относятся к ОС общего назначения, поскольку их можно использовать для самых разнообразных целей. </a:t>
            </a:r>
          </a:p>
          <a:p>
            <a:pPr algn="just">
              <a:lnSpc>
                <a:spcPct val="150000"/>
              </a:lnSpc>
            </a:pPr>
            <a:endParaRPr lang="ru-RU" dirty="0"/>
          </a:p>
          <a:p>
            <a:pPr algn="just">
              <a:lnSpc>
                <a:spcPct val="150000"/>
              </a:lnSpc>
            </a:pPr>
            <a:r>
              <a:rPr lang="ru-RU" dirty="0" smtClean="0"/>
              <a:t>Системы </a:t>
            </a:r>
            <a:r>
              <a:rPr lang="ru-RU" dirty="0"/>
              <a:t>специального назначения, в свою очередь, подразделяются на ОС для носимых микрокомпьютеров и различных встроенных систем, организации и ведения баз данных, решения задач реального времени и т.п. </a:t>
            </a:r>
            <a:endParaRPr lang="ru-RU" dirty="0" smtClean="0"/>
          </a:p>
        </p:txBody>
      </p:sp>
    </p:spTree>
    <p:extLst>
      <p:ext uri="{BB962C8B-B14F-4D97-AF65-F5344CB8AC3E}">
        <p14:creationId xmlns:p14="http://schemas.microsoft.com/office/powerpoint/2010/main" val="2352391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3. Операционные </a:t>
            </a:r>
            <a:r>
              <a:rPr lang="ru-RU" b="1" dirty="0"/>
              <a:t>системы Операционные системы </a:t>
            </a:r>
            <a:r>
              <a:rPr lang="en-US" b="1" dirty="0" smtClean="0"/>
              <a:t>LINUX</a:t>
            </a:r>
            <a:endParaRPr lang="en-US" b="1" dirty="0"/>
          </a:p>
        </p:txBody>
      </p:sp>
      <p:sp>
        <p:nvSpPr>
          <p:cNvPr id="5" name="TextBox 4"/>
          <p:cNvSpPr txBox="1"/>
          <p:nvPr/>
        </p:nvSpPr>
        <p:spPr>
          <a:xfrm>
            <a:off x="395536" y="986520"/>
            <a:ext cx="8568952" cy="2308324"/>
          </a:xfrm>
          <a:prstGeom prst="rect">
            <a:avLst/>
          </a:prstGeom>
          <a:noFill/>
        </p:spPr>
        <p:txBody>
          <a:bodyPr wrap="square" rtlCol="0">
            <a:spAutoFit/>
          </a:bodyPr>
          <a:lstStyle/>
          <a:p>
            <a:pPr algn="just"/>
            <a:r>
              <a:rPr lang="ru-RU" dirty="0"/>
              <a:t>Ядро </a:t>
            </a:r>
            <a:r>
              <a:rPr lang="ru-RU" dirty="0" err="1"/>
              <a:t>Linux</a:t>
            </a:r>
            <a:r>
              <a:rPr lang="ru-RU" dirty="0"/>
              <a:t> состоит из пяти основных подсистем</a:t>
            </a:r>
            <a:r>
              <a:rPr lang="ru-RU" dirty="0" smtClean="0"/>
              <a:t>:</a:t>
            </a:r>
          </a:p>
          <a:p>
            <a:pPr algn="just"/>
            <a:r>
              <a:rPr lang="ru-RU" dirty="0" smtClean="0"/>
              <a:t>  </a:t>
            </a:r>
            <a:endParaRPr lang="ru-RU" dirty="0"/>
          </a:p>
          <a:p>
            <a:pPr algn="just"/>
            <a:r>
              <a:rPr lang="ru-RU" dirty="0"/>
              <a:t>- планировщик процессов,  </a:t>
            </a:r>
          </a:p>
          <a:p>
            <a:pPr algn="just"/>
            <a:r>
              <a:rPr lang="ru-RU" dirty="0"/>
              <a:t>- менеджер памяти,  </a:t>
            </a:r>
          </a:p>
          <a:p>
            <a:pPr algn="just"/>
            <a:r>
              <a:rPr lang="ru-RU" dirty="0"/>
              <a:t>- виртуальная файловая система,  </a:t>
            </a:r>
          </a:p>
          <a:p>
            <a:pPr algn="just"/>
            <a:r>
              <a:rPr lang="ru-RU" dirty="0"/>
              <a:t>- сетевой интерфейс,  </a:t>
            </a:r>
          </a:p>
          <a:p>
            <a:pPr algn="just"/>
            <a:r>
              <a:rPr lang="ru-RU" dirty="0"/>
              <a:t>- подсистема </a:t>
            </a:r>
            <a:r>
              <a:rPr lang="ru-RU" dirty="0" err="1"/>
              <a:t>межпроцессного</a:t>
            </a:r>
            <a:r>
              <a:rPr lang="ru-RU" dirty="0"/>
              <a:t> взаимодействия. </a:t>
            </a:r>
          </a:p>
          <a:p>
            <a:pPr algn="just"/>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12976"/>
            <a:ext cx="5933622" cy="343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661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a:t>Операционные системы Операционные системы </a:t>
            </a:r>
            <a:r>
              <a:rPr lang="en-US" b="1" dirty="0" smtClean="0"/>
              <a:t>LINUX</a:t>
            </a:r>
            <a:endParaRPr lang="en-US" b="1" dirty="0"/>
          </a:p>
        </p:txBody>
      </p:sp>
      <p:sp>
        <p:nvSpPr>
          <p:cNvPr id="5" name="TextBox 4"/>
          <p:cNvSpPr txBox="1"/>
          <p:nvPr/>
        </p:nvSpPr>
        <p:spPr>
          <a:xfrm>
            <a:off x="323527" y="980728"/>
            <a:ext cx="8496945" cy="5262979"/>
          </a:xfrm>
          <a:prstGeom prst="rect">
            <a:avLst/>
          </a:prstGeom>
          <a:noFill/>
        </p:spPr>
        <p:txBody>
          <a:bodyPr wrap="square" rtlCol="0">
            <a:spAutoFit/>
          </a:bodyPr>
          <a:lstStyle/>
          <a:p>
            <a:pPr marL="285750" indent="-285750" algn="just">
              <a:buFontTx/>
              <a:buChar char="-"/>
            </a:pPr>
            <a:r>
              <a:rPr lang="ru-RU" sz="1600" dirty="0" smtClean="0"/>
              <a:t>Планировщик </a:t>
            </a:r>
            <a:r>
              <a:rPr lang="ru-RU" sz="1600" dirty="0"/>
              <a:t>процессов использует менеджер памяти для настройки схемы распределения аппаратной памяти для определенного процесса, когда процесс этот возобновлен</a:t>
            </a:r>
            <a:r>
              <a:rPr lang="ru-RU" sz="1600" dirty="0" smtClean="0"/>
              <a:t>.</a:t>
            </a:r>
          </a:p>
          <a:p>
            <a:pPr algn="just"/>
            <a:endParaRPr lang="ru-RU" sz="1600" dirty="0"/>
          </a:p>
          <a:p>
            <a:pPr marL="285750" indent="-285750" algn="just">
              <a:buFontTx/>
              <a:buChar char="-"/>
            </a:pPr>
            <a:r>
              <a:rPr lang="ru-RU" sz="1600" dirty="0" smtClean="0"/>
              <a:t>Подсистема </a:t>
            </a:r>
            <a:r>
              <a:rPr lang="ru-RU" sz="1600" dirty="0" err="1"/>
              <a:t>межпроцессного</a:t>
            </a:r>
            <a:r>
              <a:rPr lang="ru-RU" sz="1600" dirty="0"/>
              <a:t> взаимодействия использует менеджер памяти, чтобы поддерживать механизм связи с совместно используемой памятью. Этот механизм позволяет двум процессам иметь доступ к некой общей области памяти (не считая того, что каждый из процессов имеет и собственную память</a:t>
            </a:r>
            <a:r>
              <a:rPr lang="ru-RU" sz="1600" dirty="0" smtClean="0"/>
              <a:t>).</a:t>
            </a:r>
          </a:p>
          <a:p>
            <a:pPr algn="just"/>
            <a:endParaRPr lang="ru-RU" sz="1600" dirty="0"/>
          </a:p>
          <a:p>
            <a:pPr marL="285750" indent="-285750" algn="just">
              <a:buFontTx/>
              <a:buChar char="-"/>
            </a:pPr>
            <a:r>
              <a:rPr lang="ru-RU" sz="1600" dirty="0" smtClean="0"/>
              <a:t>Виртуальная файловая система использует </a:t>
            </a:r>
            <a:r>
              <a:rPr lang="ru-RU" sz="1600" dirty="0"/>
              <a:t>сетевой интерфейс для поддержки сетевой файловой системы (NFS), а также использует менеджер памяти для предоставления такого устройства, как RAM-диск (программная технология, позволяющая хранить данные в быстродействующей оперативной памяти как на блочном устройстве). </a:t>
            </a:r>
            <a:endParaRPr lang="ru-RU" sz="1600" dirty="0" smtClean="0"/>
          </a:p>
          <a:p>
            <a:pPr algn="just"/>
            <a:endParaRPr lang="ru-RU" sz="1600" dirty="0"/>
          </a:p>
          <a:p>
            <a:pPr marL="285750" indent="-285750" algn="just">
              <a:buFontTx/>
              <a:buChar char="-"/>
            </a:pPr>
            <a:r>
              <a:rPr lang="ru-RU" sz="1600" dirty="0" smtClean="0"/>
              <a:t>Менеджер </a:t>
            </a:r>
            <a:r>
              <a:rPr lang="ru-RU" sz="1600" dirty="0"/>
              <a:t>памяти использует виртуальную файловую систему для поддержки подкачки (</a:t>
            </a:r>
            <a:r>
              <a:rPr lang="ru-RU" sz="1600" dirty="0" err="1"/>
              <a:t>swapping</a:t>
            </a:r>
            <a:r>
              <a:rPr lang="ru-RU" sz="1600" dirty="0"/>
              <a:t>) или перемещения страниц (</a:t>
            </a:r>
            <a:r>
              <a:rPr lang="ru-RU" sz="1600" dirty="0" err="1"/>
              <a:t>paging</a:t>
            </a:r>
            <a:r>
              <a:rPr lang="ru-RU" sz="1600" dirty="0"/>
              <a:t>); это единственная причина, по которой менеджер памяти зависит от планировщика процессов. Когда процесс хочет получить доступ к содержимому памяти, которое в данный момент времени сохранено (</a:t>
            </a:r>
            <a:r>
              <a:rPr lang="ru-RU" sz="1600" dirty="0" err="1"/>
              <a:t>swapped</a:t>
            </a:r>
            <a:r>
              <a:rPr lang="ru-RU" sz="1600" dirty="0"/>
              <a:t> </a:t>
            </a:r>
            <a:r>
              <a:rPr lang="ru-RU" sz="1600" dirty="0" err="1"/>
              <a:t>out</a:t>
            </a:r>
            <a:r>
              <a:rPr lang="ru-RU" sz="1600" dirty="0"/>
              <a:t>) в некотором постоянном хранилище (как правило, в специальном </a:t>
            </a:r>
            <a:r>
              <a:rPr lang="ru-RU" sz="1600" dirty="0" err="1"/>
              <a:t>swap</a:t>
            </a:r>
            <a:r>
              <a:rPr lang="ru-RU" sz="1600" dirty="0"/>
              <a:t>-разделе жесткого диска), менеджер памяти обращается с запросом к файловой системе достать это содержимое из хранилища и приостанавливает процесс, пока запрос не будет завершён</a:t>
            </a:r>
            <a:r>
              <a:rPr lang="ru-RU" sz="1600" dirty="0" smtClean="0"/>
              <a:t>.</a:t>
            </a:r>
          </a:p>
        </p:txBody>
      </p:sp>
    </p:spTree>
    <p:extLst>
      <p:ext uri="{BB962C8B-B14F-4D97-AF65-F5344CB8AC3E}">
        <p14:creationId xmlns:p14="http://schemas.microsoft.com/office/powerpoint/2010/main" val="2649772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3. Операционные </a:t>
            </a:r>
            <a:r>
              <a:rPr lang="ru-RU" b="1" dirty="0"/>
              <a:t>системы Операционные системы </a:t>
            </a:r>
            <a:r>
              <a:rPr lang="en-US" b="1" dirty="0" smtClean="0"/>
              <a:t>LINUX</a:t>
            </a:r>
            <a:endParaRPr lang="en-US" b="1" dirty="0"/>
          </a:p>
        </p:txBody>
      </p:sp>
      <p:sp>
        <p:nvSpPr>
          <p:cNvPr id="5" name="TextBox 4"/>
          <p:cNvSpPr txBox="1"/>
          <p:nvPr/>
        </p:nvSpPr>
        <p:spPr>
          <a:xfrm>
            <a:off x="394201" y="1484784"/>
            <a:ext cx="8568952" cy="4247317"/>
          </a:xfrm>
          <a:prstGeom prst="rect">
            <a:avLst/>
          </a:prstGeom>
          <a:noFill/>
        </p:spPr>
        <p:txBody>
          <a:bodyPr wrap="square" rtlCol="0">
            <a:spAutoFit/>
          </a:bodyPr>
          <a:lstStyle/>
          <a:p>
            <a:pPr algn="just"/>
            <a:r>
              <a:rPr lang="ru-RU" dirty="0" smtClean="0"/>
              <a:t>Подсистема </a:t>
            </a:r>
            <a:r>
              <a:rPr lang="ru-RU" dirty="0"/>
              <a:t>будет держать процесс в приостановленном состоянии, если он ждет завершения некой (инициированной им) операции с оборудованием или сервисом, и возобновлять процесс по завершении данной операции. </a:t>
            </a:r>
            <a:r>
              <a:rPr lang="ru-RU" dirty="0" smtClean="0"/>
              <a:t>Поэтому все </a:t>
            </a:r>
            <a:r>
              <a:rPr lang="ru-RU" dirty="0"/>
              <a:t>прочие подсистемы </a:t>
            </a:r>
            <a:r>
              <a:rPr lang="ru-RU" dirty="0" smtClean="0"/>
              <a:t>зависят </a:t>
            </a:r>
            <a:r>
              <a:rPr lang="ru-RU" dirty="0"/>
              <a:t>от планировщика </a:t>
            </a:r>
            <a:r>
              <a:rPr lang="ru-RU" dirty="0" smtClean="0"/>
              <a:t>процессов.</a:t>
            </a:r>
          </a:p>
          <a:p>
            <a:pPr algn="just"/>
            <a:endParaRPr lang="ru-RU" dirty="0"/>
          </a:p>
          <a:p>
            <a:pPr algn="just"/>
            <a:r>
              <a:rPr lang="ru-RU" dirty="0" smtClean="0"/>
              <a:t>Все </a:t>
            </a:r>
            <a:r>
              <a:rPr lang="ru-RU" dirty="0"/>
              <a:t>подсистемы в ядре полагаются на некие общие </a:t>
            </a:r>
            <a:r>
              <a:rPr lang="ru-RU" dirty="0" smtClean="0"/>
              <a:t>ресурсы. </a:t>
            </a:r>
            <a:r>
              <a:rPr lang="ru-RU" dirty="0"/>
              <a:t>Ими </a:t>
            </a:r>
            <a:r>
              <a:rPr lang="ru-RU" dirty="0" smtClean="0"/>
              <a:t>являются:</a:t>
            </a:r>
          </a:p>
          <a:p>
            <a:pPr marL="742950" lvl="1" indent="-285750" algn="just">
              <a:buFont typeface="Arial" panose="020B0604020202020204" pitchFamily="34" charset="0"/>
              <a:buChar char="•"/>
            </a:pPr>
            <a:r>
              <a:rPr lang="ru-RU" dirty="0" smtClean="0"/>
              <a:t>процедуры</a:t>
            </a:r>
            <a:r>
              <a:rPr lang="ru-RU" dirty="0"/>
              <a:t>, используемые подсистемами ядра для выделения свободной памяти (для нужд ядра), </a:t>
            </a:r>
            <a:endParaRPr lang="ru-RU" dirty="0" smtClean="0"/>
          </a:p>
          <a:p>
            <a:pPr marL="742950" lvl="1" indent="-285750" algn="just">
              <a:buFont typeface="Arial" panose="020B0604020202020204" pitchFamily="34" charset="0"/>
              <a:buChar char="•"/>
            </a:pPr>
            <a:r>
              <a:rPr lang="ru-RU" dirty="0" smtClean="0"/>
              <a:t>процедуры </a:t>
            </a:r>
            <a:r>
              <a:rPr lang="ru-RU" dirty="0"/>
              <a:t>для печати предупреждений и сообщений об ошибках, </a:t>
            </a:r>
            <a:endParaRPr lang="ru-RU" dirty="0" smtClean="0"/>
          </a:p>
          <a:p>
            <a:pPr marL="742950" lvl="1" indent="-285750" algn="just">
              <a:buFont typeface="Arial" panose="020B0604020202020204" pitchFamily="34" charset="0"/>
              <a:buChar char="•"/>
            </a:pPr>
            <a:r>
              <a:rPr lang="ru-RU" dirty="0" smtClean="0"/>
              <a:t>системные </a:t>
            </a:r>
            <a:r>
              <a:rPr lang="ru-RU" dirty="0"/>
              <a:t>отладочные процедуры.  </a:t>
            </a:r>
          </a:p>
          <a:p>
            <a:pPr algn="just"/>
            <a:endParaRPr lang="ru-RU" dirty="0"/>
          </a:p>
          <a:p>
            <a:pPr algn="just"/>
            <a:r>
              <a:rPr lang="ru-RU" dirty="0"/>
              <a:t>Каждая из </a:t>
            </a:r>
            <a:r>
              <a:rPr lang="ru-RU" dirty="0" smtClean="0"/>
              <a:t>подсистем </a:t>
            </a:r>
            <a:r>
              <a:rPr lang="ru-RU" dirty="0"/>
              <a:t>содержит информацию о своём состоянии, </a:t>
            </a:r>
            <a:r>
              <a:rPr lang="ru-RU" dirty="0" smtClean="0"/>
              <a:t>которая доступна </a:t>
            </a:r>
            <a:r>
              <a:rPr lang="ru-RU" dirty="0"/>
              <a:t>другим подсистемам путём использования процедурного интерфейса (межмодульного); более того, каждая из подсистем несёт ответственность за сохранение целостности обслуживаемых ею ресурсов</a:t>
            </a:r>
            <a:r>
              <a:rPr lang="ru-RU" dirty="0" smtClean="0"/>
              <a:t>.</a:t>
            </a:r>
            <a:endParaRPr lang="ru-RU" dirty="0"/>
          </a:p>
        </p:txBody>
      </p:sp>
    </p:spTree>
    <p:extLst>
      <p:ext uri="{BB962C8B-B14F-4D97-AF65-F5344CB8AC3E}">
        <p14:creationId xmlns:p14="http://schemas.microsoft.com/office/powerpoint/2010/main" val="2238940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3. Операционные </a:t>
            </a:r>
            <a:r>
              <a:rPr lang="ru-RU" b="1" dirty="0"/>
              <a:t>системы Операционные системы </a:t>
            </a:r>
            <a:r>
              <a:rPr lang="en-US" b="1" dirty="0" smtClean="0"/>
              <a:t>LINUX</a:t>
            </a:r>
            <a:endParaRPr lang="en-US" b="1" dirty="0"/>
          </a:p>
        </p:txBody>
      </p:sp>
      <p:sp>
        <p:nvSpPr>
          <p:cNvPr id="5" name="TextBox 4"/>
          <p:cNvSpPr txBox="1"/>
          <p:nvPr/>
        </p:nvSpPr>
        <p:spPr>
          <a:xfrm>
            <a:off x="394201" y="764704"/>
            <a:ext cx="8568952" cy="5693866"/>
          </a:xfrm>
          <a:prstGeom prst="rect">
            <a:avLst/>
          </a:prstGeom>
          <a:noFill/>
        </p:spPr>
        <p:txBody>
          <a:bodyPr wrap="square" rtlCol="0">
            <a:spAutoFit/>
          </a:bodyPr>
          <a:lstStyle/>
          <a:p>
            <a:pPr algn="just"/>
            <a:r>
              <a:rPr lang="ru-RU" sz="1400" dirty="0"/>
              <a:t>Плюсы </a:t>
            </a:r>
            <a:r>
              <a:rPr lang="ru-RU" sz="1400" dirty="0" err="1"/>
              <a:t>Linux</a:t>
            </a:r>
            <a:endParaRPr lang="ru-RU" sz="1400" dirty="0"/>
          </a:p>
          <a:p>
            <a:pPr marL="742950" lvl="1" indent="-285750" algn="just">
              <a:spcBef>
                <a:spcPts val="1200"/>
              </a:spcBef>
              <a:buFont typeface="Wingdings" panose="05000000000000000000" pitchFamily="2" charset="2"/>
              <a:buChar char="q"/>
            </a:pPr>
            <a:r>
              <a:rPr lang="ru-RU" sz="1400" dirty="0"/>
              <a:t>Бесплатное использование. Использование большинства ОС </a:t>
            </a:r>
            <a:r>
              <a:rPr lang="ru-RU" sz="1400" dirty="0" err="1"/>
              <a:t>Linux</a:t>
            </a:r>
            <a:r>
              <a:rPr lang="ru-RU" sz="1400" dirty="0"/>
              <a:t> и большей части программ, основанных на ней, абсолютно бесплатно.</a:t>
            </a:r>
          </a:p>
          <a:p>
            <a:pPr marL="742950" lvl="1" indent="-285750" algn="just">
              <a:spcBef>
                <a:spcPts val="1200"/>
              </a:spcBef>
              <a:buFont typeface="Wingdings" panose="05000000000000000000" pitchFamily="2" charset="2"/>
              <a:buChar char="q"/>
            </a:pPr>
            <a:r>
              <a:rPr lang="ru-RU" sz="1400" dirty="0"/>
              <a:t>Открытый исходный код системы/программы. Благодаря доступу к исходному коду можно изучать его, изменять, распространять, а также публиковать изменения в соответствии с лицензией.</a:t>
            </a:r>
          </a:p>
          <a:p>
            <a:pPr marL="742950" lvl="1" indent="-285750" algn="just">
              <a:spcBef>
                <a:spcPts val="1200"/>
              </a:spcBef>
              <a:buFont typeface="Wingdings" panose="05000000000000000000" pitchFamily="2" charset="2"/>
              <a:buChar char="q"/>
            </a:pPr>
            <a:r>
              <a:rPr lang="ru-RU" sz="1400" dirty="0"/>
              <a:t>Актуальность и производительность. По сравнению с </a:t>
            </a:r>
            <a:r>
              <a:rPr lang="ru-RU" sz="1400" dirty="0" err="1"/>
              <a:t>Windows</a:t>
            </a:r>
            <a:r>
              <a:rPr lang="ru-RU" sz="1400" dirty="0"/>
              <a:t> </a:t>
            </a:r>
            <a:r>
              <a:rPr lang="ru-RU" sz="1400" dirty="0" err="1"/>
              <a:t>Linux</a:t>
            </a:r>
            <a:r>
              <a:rPr lang="ru-RU" sz="1400" dirty="0"/>
              <a:t> не устаревает со временем. То есть, чтобы восстановить первоначальную производительность, не нужно будет регулярно чистить или переустанавливать ОС, запускать дефрагментацию.</a:t>
            </a:r>
          </a:p>
          <a:p>
            <a:pPr marL="742950" lvl="1" indent="-285750" algn="just">
              <a:spcBef>
                <a:spcPts val="1200"/>
              </a:spcBef>
              <a:buFont typeface="Wingdings" panose="05000000000000000000" pitchFamily="2" charset="2"/>
              <a:buChar char="q"/>
            </a:pPr>
            <a:r>
              <a:rPr lang="ru-RU" sz="1400" dirty="0"/>
              <a:t>Безопасность. </a:t>
            </a:r>
            <a:r>
              <a:rPr lang="ru-RU" sz="1400" dirty="0" err="1"/>
              <a:t>Linux</a:t>
            </a:r>
            <a:r>
              <a:rPr lang="ru-RU" sz="1400" dirty="0"/>
              <a:t> поддерживает разные параметры безопасности, защищающие от вирусов, замедлений, вредоносных программ, сбоев. Это основная причина популярности ОС среди разработчиков. Конечно, </a:t>
            </a:r>
            <a:r>
              <a:rPr lang="ru-RU" sz="1400" dirty="0" err="1"/>
              <a:t>Linux</a:t>
            </a:r>
            <a:r>
              <a:rPr lang="ru-RU" sz="1400" dirty="0"/>
              <a:t> — не на 100% безопасная ОС, но менее уязвимая, чем другие.</a:t>
            </a:r>
          </a:p>
          <a:p>
            <a:pPr marL="742950" lvl="1" indent="-285750" algn="just">
              <a:spcBef>
                <a:spcPts val="1200"/>
              </a:spcBef>
              <a:buFont typeface="Wingdings" panose="05000000000000000000" pitchFamily="2" charset="2"/>
              <a:buChar char="q"/>
            </a:pPr>
            <a:r>
              <a:rPr lang="ru-RU" sz="1400" dirty="0"/>
              <a:t>Универсальность. </a:t>
            </a:r>
            <a:r>
              <a:rPr lang="ru-RU" sz="1400" dirty="0" err="1"/>
              <a:t>Linux</a:t>
            </a:r>
            <a:r>
              <a:rPr lang="ru-RU" sz="1400" dirty="0"/>
              <a:t> поддерживает практически все популярные языки программирования: </a:t>
            </a:r>
            <a:r>
              <a:rPr lang="ru-RU" sz="1400" dirty="0" err="1"/>
              <a:t>Java</a:t>
            </a:r>
            <a:r>
              <a:rPr lang="ru-RU" sz="1400" dirty="0"/>
              <a:t>, C/C++, </a:t>
            </a:r>
            <a:r>
              <a:rPr lang="ru-RU" sz="1400" dirty="0" err="1"/>
              <a:t>Python</a:t>
            </a:r>
            <a:r>
              <a:rPr lang="ru-RU" sz="1400" dirty="0"/>
              <a:t>, </a:t>
            </a:r>
            <a:r>
              <a:rPr lang="ru-RU" sz="1400" dirty="0" err="1"/>
              <a:t>Ruby</a:t>
            </a:r>
            <a:r>
              <a:rPr lang="ru-RU" sz="1400" dirty="0"/>
              <a:t>, C# и другие. Менеджер пакетов поможет установить и обновить целые и отдельные части компонентов ПО. Благодаря поддержке SSH можно быстро управлять серверами.</a:t>
            </a:r>
          </a:p>
          <a:p>
            <a:pPr marL="742950" lvl="1" indent="-285750" algn="just">
              <a:spcBef>
                <a:spcPts val="1200"/>
              </a:spcBef>
              <a:buFont typeface="Wingdings" panose="05000000000000000000" pitchFamily="2" charset="2"/>
              <a:buChar char="q"/>
            </a:pPr>
            <a:r>
              <a:rPr lang="ru-RU" sz="1400" dirty="0"/>
              <a:t>Дистрибутивы. Многие организации модифицировали ОС </a:t>
            </a:r>
            <a:r>
              <a:rPr lang="ru-RU" sz="1400" dirty="0" err="1"/>
              <a:t>Linux</a:t>
            </a:r>
            <a:r>
              <a:rPr lang="ru-RU" sz="1400" dirty="0"/>
              <a:t>, выпустив собственные дистрибутивы. Перечисляем наиболее популярные: </a:t>
            </a:r>
            <a:r>
              <a:rPr lang="ru-RU" sz="1400" dirty="0" err="1"/>
              <a:t>Debian</a:t>
            </a:r>
            <a:r>
              <a:rPr lang="ru-RU" sz="1400" dirty="0"/>
              <a:t>, </a:t>
            </a:r>
            <a:r>
              <a:rPr lang="ru-RU" sz="1400" dirty="0" err="1"/>
              <a:t>Ubuntu</a:t>
            </a:r>
            <a:r>
              <a:rPr lang="ru-RU" sz="1400" dirty="0"/>
              <a:t>, </a:t>
            </a:r>
            <a:r>
              <a:rPr lang="ru-RU" sz="1400" dirty="0" err="1"/>
              <a:t>Linux</a:t>
            </a:r>
            <a:r>
              <a:rPr lang="ru-RU" sz="1400" dirty="0"/>
              <a:t> </a:t>
            </a:r>
            <a:r>
              <a:rPr lang="ru-RU" sz="1400" dirty="0" err="1"/>
              <a:t>Mint</a:t>
            </a:r>
            <a:r>
              <a:rPr lang="ru-RU" sz="1400" dirty="0"/>
              <a:t>, </a:t>
            </a:r>
            <a:r>
              <a:rPr lang="ru-RU" sz="1400" dirty="0" err="1"/>
              <a:t>Arch</a:t>
            </a:r>
            <a:r>
              <a:rPr lang="ru-RU" sz="1400" dirty="0"/>
              <a:t> </a:t>
            </a:r>
            <a:r>
              <a:rPr lang="ru-RU" sz="1400" dirty="0" err="1"/>
              <a:t>Linux</a:t>
            </a:r>
            <a:r>
              <a:rPr lang="ru-RU" sz="1400" dirty="0"/>
              <a:t>, MX </a:t>
            </a:r>
            <a:r>
              <a:rPr lang="ru-RU" sz="1400" dirty="0" err="1"/>
              <a:t>Linux</a:t>
            </a:r>
            <a:r>
              <a:rPr lang="ru-RU" sz="1400" dirty="0"/>
              <a:t>, </a:t>
            </a:r>
            <a:r>
              <a:rPr lang="ru-RU" sz="1400" dirty="0" err="1"/>
              <a:t>Fedora</a:t>
            </a:r>
            <a:r>
              <a:rPr lang="ru-RU" sz="1400" dirty="0"/>
              <a:t>, </a:t>
            </a:r>
            <a:r>
              <a:rPr lang="ru-RU" sz="1400" dirty="0" err="1"/>
              <a:t>Manjaro</a:t>
            </a:r>
            <a:r>
              <a:rPr lang="ru-RU" sz="1400" dirty="0"/>
              <a:t>, </a:t>
            </a:r>
            <a:r>
              <a:rPr lang="ru-RU" sz="1400" dirty="0" err="1"/>
              <a:t>CentOS</a:t>
            </a:r>
            <a:r>
              <a:rPr lang="ru-RU" sz="1400" dirty="0"/>
              <a:t>. </a:t>
            </a:r>
            <a:r>
              <a:rPr lang="ru-RU" sz="1400" dirty="0" err="1"/>
              <a:t>Linux</a:t>
            </a:r>
            <a:r>
              <a:rPr lang="ru-RU" sz="1400" dirty="0"/>
              <a:t> </a:t>
            </a:r>
            <a:r>
              <a:rPr lang="ru-RU" sz="1400" dirty="0" err="1"/>
              <a:t>Mint</a:t>
            </a:r>
            <a:r>
              <a:rPr lang="ru-RU" sz="1400" dirty="0"/>
              <a:t> и </a:t>
            </a:r>
            <a:r>
              <a:rPr lang="ru-RU" sz="1400" dirty="0" err="1"/>
              <a:t>Ubuntu</a:t>
            </a:r>
            <a:r>
              <a:rPr lang="ru-RU" sz="1400" dirty="0"/>
              <a:t> подойдут начинающим пользователям, а </a:t>
            </a:r>
            <a:r>
              <a:rPr lang="ru-RU" sz="1400" dirty="0" err="1"/>
              <a:t>Arch</a:t>
            </a:r>
            <a:r>
              <a:rPr lang="ru-RU" sz="1400" dirty="0"/>
              <a:t> </a:t>
            </a:r>
            <a:r>
              <a:rPr lang="ru-RU" sz="1400" dirty="0" err="1"/>
              <a:t>Linux</a:t>
            </a:r>
            <a:r>
              <a:rPr lang="ru-RU" sz="1400" dirty="0"/>
              <a:t>, </a:t>
            </a:r>
            <a:r>
              <a:rPr lang="ru-RU" sz="1400" dirty="0" err="1"/>
              <a:t>Fedora</a:t>
            </a:r>
            <a:r>
              <a:rPr lang="ru-RU" sz="1400" dirty="0"/>
              <a:t> и </a:t>
            </a:r>
            <a:r>
              <a:rPr lang="ru-RU" sz="1400" dirty="0" err="1"/>
              <a:t>Debian</a:t>
            </a:r>
            <a:r>
              <a:rPr lang="ru-RU" sz="1400" dirty="0"/>
              <a:t> — опытным разработчикам. Дистрибутив можно собрать и самостоятельно.</a:t>
            </a:r>
          </a:p>
          <a:p>
            <a:pPr marL="742950" lvl="1" indent="-285750" algn="just">
              <a:spcBef>
                <a:spcPts val="1200"/>
              </a:spcBef>
              <a:buFont typeface="Wingdings" panose="05000000000000000000" pitchFamily="2" charset="2"/>
              <a:buChar char="q"/>
            </a:pPr>
            <a:r>
              <a:rPr lang="ru-RU" sz="1400" dirty="0"/>
              <a:t>Установка ПО из централизованного места — </a:t>
            </a:r>
            <a:r>
              <a:rPr lang="ru-RU" sz="1400" dirty="0" err="1"/>
              <a:t>репозитория</a:t>
            </a:r>
            <a:r>
              <a:rPr lang="ru-RU" sz="1400" dirty="0"/>
              <a:t>. Это место, где хранятся данные. Благодаря этому можно установить несколько программ одним щелчком мыши. Можно забыть о поиске кряков, серийных ключей и программ в интернете — с </a:t>
            </a:r>
            <a:r>
              <a:rPr lang="ru-RU" sz="1400" dirty="0" err="1"/>
              <a:t>Linux</a:t>
            </a:r>
            <a:r>
              <a:rPr lang="ru-RU" sz="1400" dirty="0"/>
              <a:t> это точно не понадобится.</a:t>
            </a:r>
            <a:endParaRPr lang="ru-RU" sz="1400" dirty="0"/>
          </a:p>
        </p:txBody>
      </p:sp>
    </p:spTree>
    <p:extLst>
      <p:ext uri="{BB962C8B-B14F-4D97-AF65-F5344CB8AC3E}">
        <p14:creationId xmlns:p14="http://schemas.microsoft.com/office/powerpoint/2010/main" val="1371918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3. Операционные </a:t>
            </a:r>
            <a:r>
              <a:rPr lang="ru-RU" b="1" dirty="0"/>
              <a:t>системы Операционные системы </a:t>
            </a:r>
            <a:r>
              <a:rPr lang="en-US" b="1" dirty="0" smtClean="0"/>
              <a:t>LINUX</a:t>
            </a:r>
            <a:endParaRPr lang="en-US" b="1" dirty="0"/>
          </a:p>
        </p:txBody>
      </p:sp>
      <p:sp>
        <p:nvSpPr>
          <p:cNvPr id="5" name="TextBox 4"/>
          <p:cNvSpPr txBox="1"/>
          <p:nvPr/>
        </p:nvSpPr>
        <p:spPr>
          <a:xfrm>
            <a:off x="394201" y="908720"/>
            <a:ext cx="5041895" cy="5386090"/>
          </a:xfrm>
          <a:prstGeom prst="rect">
            <a:avLst/>
          </a:prstGeom>
          <a:noFill/>
        </p:spPr>
        <p:txBody>
          <a:bodyPr wrap="square" rtlCol="0">
            <a:spAutoFit/>
          </a:bodyPr>
          <a:lstStyle/>
          <a:p>
            <a:pPr algn="just"/>
            <a:r>
              <a:rPr lang="ru-RU" dirty="0"/>
              <a:t>Минусы </a:t>
            </a:r>
            <a:r>
              <a:rPr lang="ru-RU" dirty="0" err="1"/>
              <a:t>Linux</a:t>
            </a:r>
            <a:endParaRPr lang="ru-RU" dirty="0"/>
          </a:p>
          <a:p>
            <a:pPr marL="285750" indent="-285750" algn="just">
              <a:spcBef>
                <a:spcPts val="600"/>
              </a:spcBef>
              <a:buFont typeface="Wingdings" panose="05000000000000000000" pitchFamily="2" charset="2"/>
              <a:buChar char="q"/>
            </a:pPr>
            <a:r>
              <a:rPr lang="ru-RU" dirty="0"/>
              <a:t>Сложности с освоением ОС. Интерфейс большей части версий </a:t>
            </a:r>
            <a:r>
              <a:rPr lang="ru-RU" dirty="0" err="1"/>
              <a:t>Linux</a:t>
            </a:r>
            <a:r>
              <a:rPr lang="ru-RU" dirty="0"/>
              <a:t> значительно отличается от привычных </a:t>
            </a:r>
            <a:r>
              <a:rPr lang="ru-RU" dirty="0" err="1"/>
              <a:t>Windows</a:t>
            </a:r>
            <a:r>
              <a:rPr lang="ru-RU" dirty="0"/>
              <a:t> и </a:t>
            </a:r>
            <a:r>
              <a:rPr lang="ru-RU" dirty="0" err="1"/>
              <a:t>MacOS</a:t>
            </a:r>
            <a:r>
              <a:rPr lang="ru-RU" dirty="0" smtClean="0"/>
              <a:t>.</a:t>
            </a:r>
          </a:p>
          <a:p>
            <a:pPr marL="285750" indent="-285750" algn="just">
              <a:spcBef>
                <a:spcPts val="600"/>
              </a:spcBef>
              <a:buFont typeface="Wingdings" panose="05000000000000000000" pitchFamily="2" charset="2"/>
              <a:buChar char="q"/>
            </a:pPr>
            <a:r>
              <a:rPr lang="ru-RU" dirty="0" smtClean="0"/>
              <a:t>Консоль </a:t>
            </a:r>
            <a:r>
              <a:rPr lang="ru-RU" dirty="0"/>
              <a:t>и терминал. Консоль позволяет управлять операционной системой через ввод текста. Там же высвечиваются ответы ОС. Терминал — это современный аналог консоли, он отображается в виде окна на фоне рабочего стола</a:t>
            </a:r>
            <a:r>
              <a:rPr lang="ru-RU" dirty="0" smtClean="0"/>
              <a:t>.</a:t>
            </a:r>
          </a:p>
          <a:p>
            <a:pPr marL="285750" indent="-285750" algn="just">
              <a:spcBef>
                <a:spcPts val="600"/>
              </a:spcBef>
              <a:buFont typeface="Wingdings" panose="05000000000000000000" pitchFamily="2" charset="2"/>
              <a:buChar char="q"/>
            </a:pPr>
            <a:r>
              <a:rPr lang="ru-RU" dirty="0"/>
              <a:t>Требование прав доступа к файлам для работы части программ. Для пользователя это значит, что придется вводить пароль по несколько раз в сутки.</a:t>
            </a:r>
          </a:p>
          <a:p>
            <a:pPr marL="285750" indent="-285750" algn="just">
              <a:spcBef>
                <a:spcPts val="600"/>
              </a:spcBef>
              <a:buFont typeface="Wingdings" panose="05000000000000000000" pitchFamily="2" charset="2"/>
              <a:buChar char="q"/>
            </a:pPr>
            <a:r>
              <a:rPr lang="ru-RU" dirty="0"/>
              <a:t>Малое количество совместимых игр и программ (по сравнению с </a:t>
            </a:r>
            <a:r>
              <a:rPr lang="ru-RU" dirty="0" err="1"/>
              <a:t>Windows</a:t>
            </a:r>
            <a:r>
              <a:rPr lang="ru-RU" dirty="0"/>
              <a:t>). Сегодня это одна из основных причин, почему пользователи не переходят на </a:t>
            </a:r>
            <a:r>
              <a:rPr lang="ru-RU" dirty="0" err="1"/>
              <a:t>Linux</a:t>
            </a:r>
            <a:r>
              <a:rPr lang="ru-RU" dirty="0"/>
              <a:t>.</a:t>
            </a:r>
            <a:endParaRPr lang="ru-RU" dirty="0"/>
          </a:p>
        </p:txBody>
      </p:sp>
      <p:pic>
        <p:nvPicPr>
          <p:cNvPr id="5122" name="Picture 2" descr="https://blog.skillfactory.ru/wp-content/uploads/2021/06/image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859" y="1401089"/>
            <a:ext cx="3476190" cy="19442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blog.skillfactory.ru/wp-content/uploads/2021/06/image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828" y="3601765"/>
            <a:ext cx="3428890" cy="257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874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996952"/>
            <a:ext cx="8468074" cy="923330"/>
          </a:xfrm>
          <a:prstGeom prst="rect">
            <a:avLst/>
          </a:prstGeom>
          <a:solidFill>
            <a:schemeClr val="bg1"/>
          </a:solidFill>
        </p:spPr>
        <p:style>
          <a:lnRef idx="0">
            <a:scrgbClr r="0" g="0" b="0"/>
          </a:lnRef>
          <a:fillRef idx="1003">
            <a:schemeClr val="lt2"/>
          </a:fillRef>
          <a:effectRef idx="0">
            <a:scrgbClr r="0" g="0" b="0"/>
          </a:effectRef>
          <a:fontRef idx="major"/>
        </p:style>
        <p:txBody>
          <a:bodyPr wrap="square">
            <a:spAutoFit/>
          </a:bodyPr>
          <a:lstStyle/>
          <a:p>
            <a:pPr algn="ctr"/>
            <a:r>
              <a:rPr lang="ru-RU" sz="5400" b="1" dirty="0" smtClean="0"/>
              <a:t>Вопросы</a:t>
            </a:r>
            <a:endParaRPr lang="ru-RU" sz="5400" b="1" dirty="0"/>
          </a:p>
        </p:txBody>
      </p:sp>
    </p:spTree>
    <p:extLst>
      <p:ext uri="{BB962C8B-B14F-4D97-AF65-F5344CB8AC3E}">
        <p14:creationId xmlns:p14="http://schemas.microsoft.com/office/powerpoint/2010/main" val="198797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1. Классификация </a:t>
            </a:r>
            <a:r>
              <a:rPr lang="ru-RU" b="1" dirty="0"/>
              <a:t>операционных </a:t>
            </a:r>
            <a:r>
              <a:rPr lang="ru-RU" b="1" dirty="0" smtClean="0"/>
              <a:t>систем</a:t>
            </a:r>
            <a:endParaRPr lang="ru-RU" b="1" dirty="0"/>
          </a:p>
        </p:txBody>
      </p:sp>
      <p:sp>
        <p:nvSpPr>
          <p:cNvPr id="5" name="TextBox 4"/>
          <p:cNvSpPr txBox="1"/>
          <p:nvPr/>
        </p:nvSpPr>
        <p:spPr>
          <a:xfrm>
            <a:off x="430370" y="908720"/>
            <a:ext cx="8496944" cy="5386090"/>
          </a:xfrm>
          <a:prstGeom prst="rect">
            <a:avLst/>
          </a:prstGeom>
          <a:noFill/>
        </p:spPr>
        <p:txBody>
          <a:bodyPr wrap="square" rtlCol="0">
            <a:spAutoFit/>
          </a:bodyPr>
          <a:lstStyle/>
          <a:p>
            <a:pPr algn="just"/>
            <a:r>
              <a:rPr lang="ru-RU" dirty="0" smtClean="0"/>
              <a:t>Кроме того, к операционным системам специального назначения относят операционные системы</a:t>
            </a:r>
            <a:r>
              <a:rPr lang="ru-RU" dirty="0"/>
              <a:t>, предназначенные для </a:t>
            </a:r>
            <a:r>
              <a:rPr lang="ru-RU" b="1" dirty="0"/>
              <a:t>организации работы вычислительных </a:t>
            </a:r>
            <a:r>
              <a:rPr lang="ru-RU" b="1" dirty="0" smtClean="0"/>
              <a:t>сетей</a:t>
            </a:r>
            <a:r>
              <a:rPr lang="ru-RU" dirty="0" smtClean="0"/>
              <a:t>.</a:t>
            </a:r>
            <a:endParaRPr lang="ru-RU" dirty="0" smtClean="0"/>
          </a:p>
          <a:p>
            <a:pPr algn="just"/>
            <a:endParaRPr lang="ru-RU" dirty="0" smtClean="0"/>
          </a:p>
          <a:p>
            <a:pPr algn="just"/>
            <a:r>
              <a:rPr lang="ru-RU" dirty="0" smtClean="0"/>
              <a:t>Главная особенность - необходимость </a:t>
            </a:r>
            <a:r>
              <a:rPr lang="ru-RU" dirty="0"/>
              <a:t>организации передачи данных внутри вычислительной сети. Любая информация внутри </a:t>
            </a:r>
            <a:r>
              <a:rPr lang="ru-RU" dirty="0" smtClean="0"/>
              <a:t>сети </a:t>
            </a:r>
            <a:r>
              <a:rPr lang="ru-RU" dirty="0"/>
              <a:t>передается отдельными порциями - блоками данных. Основные требования, предъявляемые к операционным системам по передаче блоков данных, можно сформулировать следующим образом:</a:t>
            </a:r>
          </a:p>
          <a:p>
            <a:pPr marL="285750" indent="-285750" algn="just">
              <a:spcBef>
                <a:spcPts val="600"/>
              </a:spcBef>
              <a:buFont typeface="Wingdings" panose="05000000000000000000" pitchFamily="2" charset="2"/>
              <a:buChar char="q"/>
            </a:pPr>
            <a:r>
              <a:rPr lang="ru-RU" dirty="0" smtClean="0"/>
              <a:t>блоки </a:t>
            </a:r>
            <a:r>
              <a:rPr lang="ru-RU" dirty="0"/>
              <a:t>данных должны циркулировать в сети асинхронно и независимо в обоих направлениях между источником сообщения и его адресатом;</a:t>
            </a:r>
          </a:p>
          <a:p>
            <a:pPr marL="285750" indent="-285750" algn="just">
              <a:spcBef>
                <a:spcPts val="600"/>
              </a:spcBef>
              <a:buFont typeface="Wingdings" panose="05000000000000000000" pitchFamily="2" charset="2"/>
              <a:buChar char="q"/>
            </a:pPr>
            <a:r>
              <a:rPr lang="ru-RU" dirty="0" smtClean="0"/>
              <a:t>операционные </a:t>
            </a:r>
            <a:r>
              <a:rPr lang="ru-RU" dirty="0"/>
              <a:t>системы должны осуществлять контроль за прохождением блока данных в течение всего периода его пребывания в сети;</a:t>
            </a:r>
          </a:p>
          <a:p>
            <a:pPr marL="285750" indent="-285750" algn="just">
              <a:spcBef>
                <a:spcPts val="600"/>
              </a:spcBef>
              <a:buFont typeface="Wingdings" panose="05000000000000000000" pitchFamily="2" charset="2"/>
              <a:buChar char="q"/>
            </a:pPr>
            <a:r>
              <a:rPr lang="ru-RU" dirty="0" smtClean="0"/>
              <a:t>необходимы </a:t>
            </a:r>
            <a:r>
              <a:rPr lang="ru-RU" dirty="0"/>
              <a:t>программные и аппаратные средства, предотвращающие потерю или искажения блоков данных при одновременном нахождении их в вычислительной сети;</a:t>
            </a:r>
          </a:p>
          <a:p>
            <a:pPr marL="285750" indent="-285750" algn="just">
              <a:spcBef>
                <a:spcPts val="600"/>
              </a:spcBef>
              <a:buFont typeface="Wingdings" panose="05000000000000000000" pitchFamily="2" charset="2"/>
              <a:buChar char="q"/>
            </a:pPr>
            <a:r>
              <a:rPr lang="ru-RU" dirty="0" smtClean="0"/>
              <a:t>операционные </a:t>
            </a:r>
            <a:r>
              <a:rPr lang="ru-RU" dirty="0"/>
              <a:t>системы должны включать в себя механизм обнаружения повторных, потерянных или ошибочных блоков данных в вычислительной сети.</a:t>
            </a:r>
            <a:endParaRPr lang="ru-RU" dirty="0" smtClean="0"/>
          </a:p>
        </p:txBody>
      </p:sp>
    </p:spTree>
    <p:extLst>
      <p:ext uri="{BB962C8B-B14F-4D97-AF65-F5344CB8AC3E}">
        <p14:creationId xmlns:p14="http://schemas.microsoft.com/office/powerpoint/2010/main" val="400673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1. Классификация </a:t>
            </a:r>
            <a:r>
              <a:rPr lang="ru-RU" b="1" dirty="0"/>
              <a:t>операционных </a:t>
            </a:r>
            <a:r>
              <a:rPr lang="ru-RU" b="1" dirty="0" smtClean="0"/>
              <a:t>систем</a:t>
            </a:r>
            <a:endParaRPr lang="ru-RU" b="1" dirty="0"/>
          </a:p>
        </p:txBody>
      </p:sp>
      <p:sp>
        <p:nvSpPr>
          <p:cNvPr id="5" name="TextBox 4"/>
          <p:cNvSpPr txBox="1"/>
          <p:nvPr/>
        </p:nvSpPr>
        <p:spPr>
          <a:xfrm>
            <a:off x="430370" y="908720"/>
            <a:ext cx="8496944" cy="4801314"/>
          </a:xfrm>
          <a:prstGeom prst="rect">
            <a:avLst/>
          </a:prstGeom>
          <a:noFill/>
        </p:spPr>
        <p:txBody>
          <a:bodyPr wrap="square" rtlCol="0">
            <a:spAutoFit/>
          </a:bodyPr>
          <a:lstStyle/>
          <a:p>
            <a:pPr algn="just"/>
            <a:r>
              <a:rPr lang="ru-RU" b="1" dirty="0"/>
              <a:t>Операционные системы реального времени </a:t>
            </a:r>
            <a:r>
              <a:rPr lang="ru-RU" dirty="0"/>
              <a:t>отличаются от операционных систем общего назначения в первую очередь тем, что поступающая в систему информация обязательно должна быть обработана в течение заданных интервалов времени (эти интервалы времени нельзя превышать). </a:t>
            </a:r>
            <a:endParaRPr lang="ru-RU" dirty="0" smtClean="0"/>
          </a:p>
          <a:p>
            <a:pPr algn="just"/>
            <a:endParaRPr lang="ru-RU" dirty="0"/>
          </a:p>
          <a:p>
            <a:pPr algn="just"/>
            <a:r>
              <a:rPr lang="ru-RU" dirty="0" smtClean="0"/>
              <a:t>Кроме </a:t>
            </a:r>
            <a:r>
              <a:rPr lang="ru-RU" dirty="0"/>
              <a:t>того запросы на обработку могут поступать в непредсказуемые моменты времени. </a:t>
            </a:r>
          </a:p>
          <a:p>
            <a:pPr algn="just"/>
            <a:endParaRPr lang="ru-RU" dirty="0"/>
          </a:p>
          <a:p>
            <a:pPr algn="just"/>
            <a:r>
              <a:rPr lang="ru-RU" dirty="0"/>
              <a:t>При работе в режиме реального времени возможно возникновение очередей запросов на обработку, поэтому операционная система должна организовать такие очереди и их обслуживание в соответствии с заданной дисциплиной.</a:t>
            </a:r>
          </a:p>
          <a:p>
            <a:pPr algn="just"/>
            <a:endParaRPr lang="ru-RU" dirty="0"/>
          </a:p>
          <a:p>
            <a:pPr algn="just"/>
            <a:r>
              <a:rPr lang="ru-RU" dirty="0"/>
              <a:t>При больших нагрузках на ЭВМ возможно возникновение ситуаций, в которых одна или несколько задач не могут быть реализованы в заданный промежуток времени. Поэтому операционная система должна иметь возможность динамического изменения приоритетов "аварийных задач", после выполнения которых устанавливаются прежние значения приоритетов.</a:t>
            </a:r>
            <a:endParaRPr lang="ru-RU" dirty="0" smtClean="0"/>
          </a:p>
        </p:txBody>
      </p:sp>
    </p:spTree>
    <p:extLst>
      <p:ext uri="{BB962C8B-B14F-4D97-AF65-F5344CB8AC3E}">
        <p14:creationId xmlns:p14="http://schemas.microsoft.com/office/powerpoint/2010/main" val="380448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1. Классификация </a:t>
            </a:r>
            <a:r>
              <a:rPr lang="ru-RU" b="1" dirty="0"/>
              <a:t>операционных систем</a:t>
            </a:r>
          </a:p>
        </p:txBody>
      </p:sp>
      <p:sp>
        <p:nvSpPr>
          <p:cNvPr id="5" name="TextBox 4"/>
          <p:cNvSpPr txBox="1"/>
          <p:nvPr/>
        </p:nvSpPr>
        <p:spPr>
          <a:xfrm>
            <a:off x="395536" y="986520"/>
            <a:ext cx="8424936" cy="3693319"/>
          </a:xfrm>
          <a:prstGeom prst="rect">
            <a:avLst/>
          </a:prstGeom>
          <a:noFill/>
        </p:spPr>
        <p:txBody>
          <a:bodyPr wrap="square" rtlCol="0">
            <a:spAutoFit/>
          </a:bodyPr>
          <a:lstStyle/>
          <a:p>
            <a:pPr algn="just"/>
            <a:r>
              <a:rPr lang="ru-RU" b="1" dirty="0" smtClean="0"/>
              <a:t>2. По </a:t>
            </a:r>
            <a:r>
              <a:rPr lang="ru-RU" b="1" dirty="0"/>
              <a:t>режиму обработки </a:t>
            </a:r>
            <a:r>
              <a:rPr lang="ru-RU" b="1" dirty="0" smtClean="0"/>
              <a:t>задач: </a:t>
            </a:r>
            <a:r>
              <a:rPr lang="ru-RU" dirty="0" smtClean="0"/>
              <a:t>ОС</a:t>
            </a:r>
            <a:r>
              <a:rPr lang="ru-RU" dirty="0"/>
              <a:t>, обеспечивающие </a:t>
            </a:r>
            <a:r>
              <a:rPr lang="ru-RU" dirty="0" smtClean="0"/>
              <a:t>однопрограммный (однозадачный) </a:t>
            </a:r>
            <a:r>
              <a:rPr lang="ru-RU" dirty="0"/>
              <a:t>и мультипрограммный (</a:t>
            </a:r>
            <a:r>
              <a:rPr lang="ru-RU" dirty="0" err="1"/>
              <a:t>мультизадачный</a:t>
            </a:r>
            <a:r>
              <a:rPr lang="ru-RU" dirty="0"/>
              <a:t>, многозадачный) режимы. </a:t>
            </a:r>
            <a:endParaRPr lang="ru-RU" dirty="0" smtClean="0"/>
          </a:p>
          <a:p>
            <a:pPr algn="just"/>
            <a:endParaRPr lang="ru-RU" dirty="0" smtClean="0"/>
          </a:p>
          <a:p>
            <a:pPr marL="285750" indent="-285750" algn="just">
              <a:buFont typeface="Arial" panose="020B0604020202020204" pitchFamily="34" charset="0"/>
              <a:buChar char="•"/>
            </a:pPr>
            <a:r>
              <a:rPr lang="ru-RU" dirty="0" smtClean="0"/>
              <a:t>Однозадачные </a:t>
            </a:r>
            <a:endParaRPr lang="ru-RU" dirty="0"/>
          </a:p>
          <a:p>
            <a:pPr algn="just"/>
            <a:endParaRPr lang="ru-RU" dirty="0" smtClean="0"/>
          </a:p>
          <a:p>
            <a:pPr algn="just"/>
            <a:r>
              <a:rPr lang="ru-RU" dirty="0" smtClean="0"/>
              <a:t>Любая </a:t>
            </a:r>
            <a:r>
              <a:rPr lang="ru-RU" dirty="0"/>
              <a:t>задержка в решении программы (например, для осуществления операций ввода-вывода данных) используется для выполнения других программ. </a:t>
            </a:r>
            <a:endParaRPr lang="ru-RU" dirty="0" smtClean="0"/>
          </a:p>
          <a:p>
            <a:pPr algn="just"/>
            <a:endParaRPr lang="ru-RU" dirty="0"/>
          </a:p>
          <a:p>
            <a:pPr algn="just"/>
            <a:r>
              <a:rPr lang="ru-RU" dirty="0" smtClean="0"/>
              <a:t>Однозадачные </a:t>
            </a:r>
            <a:r>
              <a:rPr lang="ru-RU" dirty="0"/>
              <a:t>ОС выполняют функцию предоставления пользователю виртуальной машины, делая более простым и удобным процесс взаимодействия пользователя с компьютером, а также включают средства управления периферийными устройствами, средства управления файлами, средства общения с пользователем. </a:t>
            </a:r>
          </a:p>
        </p:txBody>
      </p:sp>
    </p:spTree>
    <p:extLst>
      <p:ext uri="{BB962C8B-B14F-4D97-AF65-F5344CB8AC3E}">
        <p14:creationId xmlns:p14="http://schemas.microsoft.com/office/powerpoint/2010/main" val="291865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1. Классификация </a:t>
            </a:r>
            <a:r>
              <a:rPr lang="ru-RU" b="1" dirty="0"/>
              <a:t>операционных систем</a:t>
            </a:r>
          </a:p>
        </p:txBody>
      </p:sp>
      <p:sp>
        <p:nvSpPr>
          <p:cNvPr id="5" name="TextBox 4"/>
          <p:cNvSpPr txBox="1"/>
          <p:nvPr/>
        </p:nvSpPr>
        <p:spPr>
          <a:xfrm>
            <a:off x="395536" y="1268760"/>
            <a:ext cx="8352928" cy="4401205"/>
          </a:xfrm>
          <a:prstGeom prst="rect">
            <a:avLst/>
          </a:prstGeom>
          <a:noFill/>
        </p:spPr>
        <p:txBody>
          <a:bodyPr wrap="square" rtlCol="0">
            <a:spAutoFit/>
          </a:bodyPr>
          <a:lstStyle/>
          <a:p>
            <a:pPr marL="285750" indent="-285750" algn="just">
              <a:buFont typeface="Arial" panose="020B0604020202020204" pitchFamily="34" charset="0"/>
              <a:buChar char="•"/>
            </a:pPr>
            <a:r>
              <a:rPr lang="ru-RU" dirty="0" smtClean="0"/>
              <a:t>Многозадачные</a:t>
            </a:r>
          </a:p>
          <a:p>
            <a:pPr algn="just"/>
            <a:endParaRPr lang="ru-RU" dirty="0"/>
          </a:p>
          <a:p>
            <a:pPr algn="just"/>
            <a:r>
              <a:rPr lang="ru-RU" dirty="0" smtClean="0"/>
              <a:t>Следует </a:t>
            </a:r>
            <a:r>
              <a:rPr lang="ru-RU" dirty="0"/>
              <a:t>различать понятия «мультипрограммный режим» и «</a:t>
            </a:r>
            <a:r>
              <a:rPr lang="ru-RU" dirty="0" err="1"/>
              <a:t>мультизадачный</a:t>
            </a:r>
            <a:r>
              <a:rPr lang="ru-RU" dirty="0"/>
              <a:t> режим</a:t>
            </a:r>
            <a:r>
              <a:rPr lang="ru-RU" dirty="0" smtClean="0"/>
              <a:t>»: </a:t>
            </a:r>
          </a:p>
          <a:p>
            <a:pPr algn="just"/>
            <a:endParaRPr lang="ru-RU" dirty="0" smtClean="0"/>
          </a:p>
          <a:p>
            <a:pPr marL="742950" lvl="1" indent="-285750" algn="just">
              <a:spcBef>
                <a:spcPts val="600"/>
              </a:spcBef>
              <a:buFont typeface="Wingdings" panose="05000000000000000000" pitchFamily="2" charset="2"/>
              <a:buChar char="q"/>
            </a:pPr>
            <a:r>
              <a:rPr lang="ru-RU" dirty="0" smtClean="0"/>
              <a:t>мультипрограммный </a:t>
            </a:r>
            <a:r>
              <a:rPr lang="ru-RU" dirty="0"/>
              <a:t>режим обеспечивает параллельное выполнение нескольких приложений, и при этом программисты, создающие эти программы, не должны заботиться о механизмах организации их параллельной работы (эти функции берет на себя сама ОС</a:t>
            </a:r>
            <a:r>
              <a:rPr lang="ru-RU" dirty="0" smtClean="0"/>
              <a:t>);</a:t>
            </a:r>
          </a:p>
          <a:p>
            <a:pPr marL="742950" lvl="1" indent="-285750" algn="just">
              <a:spcBef>
                <a:spcPts val="600"/>
              </a:spcBef>
              <a:buFont typeface="Wingdings" panose="05000000000000000000" pitchFamily="2" charset="2"/>
              <a:buChar char="q"/>
            </a:pPr>
            <a:r>
              <a:rPr lang="ru-RU" dirty="0" err="1" smtClean="0"/>
              <a:t>мультизадачный</a:t>
            </a:r>
            <a:r>
              <a:rPr lang="ru-RU" dirty="0" smtClean="0"/>
              <a:t> </a:t>
            </a:r>
            <a:r>
              <a:rPr lang="ru-RU" dirty="0"/>
              <a:t>режим, наоборот, предполагает, что забота о параллельном выполнении и взаимодействии приложений ложится как раз на прикладных программистов. </a:t>
            </a:r>
            <a:endParaRPr lang="ru-RU" dirty="0" smtClean="0"/>
          </a:p>
          <a:p>
            <a:pPr algn="just"/>
            <a:endParaRPr lang="ru-RU" dirty="0"/>
          </a:p>
          <a:p>
            <a:pPr algn="just"/>
            <a:r>
              <a:rPr lang="ru-RU" dirty="0"/>
              <a:t>Современные ОС для персональных компьютеров реализуют мультипрограммный и </a:t>
            </a:r>
            <a:r>
              <a:rPr lang="ru-RU" dirty="0" err="1"/>
              <a:t>мультизадачный</a:t>
            </a:r>
            <a:r>
              <a:rPr lang="ru-RU" dirty="0"/>
              <a:t> режимы работы. </a:t>
            </a:r>
          </a:p>
        </p:txBody>
      </p:sp>
    </p:spTree>
    <p:extLst>
      <p:ext uri="{BB962C8B-B14F-4D97-AF65-F5344CB8AC3E}">
        <p14:creationId xmlns:p14="http://schemas.microsoft.com/office/powerpoint/2010/main" val="197643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1. Классификация </a:t>
            </a:r>
            <a:r>
              <a:rPr lang="ru-RU" b="1" dirty="0"/>
              <a:t>операционных систем</a:t>
            </a:r>
          </a:p>
        </p:txBody>
      </p:sp>
      <p:sp>
        <p:nvSpPr>
          <p:cNvPr id="5" name="TextBox 4"/>
          <p:cNvSpPr txBox="1"/>
          <p:nvPr/>
        </p:nvSpPr>
        <p:spPr>
          <a:xfrm>
            <a:off x="426916" y="1556792"/>
            <a:ext cx="8424936" cy="3216265"/>
          </a:xfrm>
          <a:prstGeom prst="rect">
            <a:avLst/>
          </a:prstGeom>
          <a:noFill/>
        </p:spPr>
        <p:txBody>
          <a:bodyPr wrap="square" rtlCol="0">
            <a:spAutoFit/>
          </a:bodyPr>
          <a:lstStyle/>
          <a:p>
            <a:pPr algn="just"/>
            <a:r>
              <a:rPr lang="ru-RU" dirty="0"/>
              <a:t>Среди множества существующих вариантов реализации многозадачности можно выделить две группы: </a:t>
            </a:r>
            <a:endParaRPr lang="ru-RU" dirty="0" smtClean="0"/>
          </a:p>
          <a:p>
            <a:pPr algn="just"/>
            <a:endParaRPr lang="ru-RU" dirty="0"/>
          </a:p>
          <a:p>
            <a:pPr marL="342900" indent="-342900" algn="just">
              <a:spcAft>
                <a:spcPts val="600"/>
              </a:spcAft>
              <a:buAutoNum type="arabicPeriod"/>
            </a:pPr>
            <a:r>
              <a:rPr lang="ru-RU" b="1" dirty="0" err="1" smtClean="0"/>
              <a:t>Невытесняющая</a:t>
            </a:r>
            <a:r>
              <a:rPr lang="ru-RU" b="1" dirty="0" smtClean="0"/>
              <a:t> </a:t>
            </a:r>
            <a:r>
              <a:rPr lang="ru-RU" b="1" dirty="0"/>
              <a:t>многозадачность </a:t>
            </a:r>
            <a:r>
              <a:rPr lang="ru-RU" dirty="0"/>
              <a:t>– механизм планирования процессов целиком сосредоточен в ОС. В этом случае активный процесс выполняется до тех пор, пока он сам, по собственной инициативе, не отдаст управление ОС для того, чтобы та выбрала из очереди другой готовый к выполнению процесс. </a:t>
            </a:r>
            <a:r>
              <a:rPr lang="ru-RU" dirty="0" smtClean="0"/>
              <a:t> </a:t>
            </a:r>
          </a:p>
          <a:p>
            <a:pPr marL="342900" indent="-342900" algn="just">
              <a:buAutoNum type="arabicPeriod"/>
            </a:pPr>
            <a:r>
              <a:rPr lang="ru-RU" b="1" dirty="0"/>
              <a:t>Вытесняющая многозадачность </a:t>
            </a:r>
            <a:r>
              <a:rPr lang="ru-RU" dirty="0"/>
              <a:t>– механизм планирования процессов распределен между системой и прикладными программами. При вытесняющей многозадачности решение о переключении процессора с одного процесса на другой принимается ОС, а не самим активным </a:t>
            </a:r>
            <a:r>
              <a:rPr lang="ru-RU" dirty="0" smtClean="0"/>
              <a:t>процессом</a:t>
            </a:r>
            <a:endParaRPr lang="ru-RU" dirty="0"/>
          </a:p>
        </p:txBody>
      </p:sp>
    </p:spTree>
    <p:extLst>
      <p:ext uri="{BB962C8B-B14F-4D97-AF65-F5344CB8AC3E}">
        <p14:creationId xmlns:p14="http://schemas.microsoft.com/office/powerpoint/2010/main" val="48821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568952" cy="369332"/>
          </a:xfrm>
          <a:prstGeom prst="rect">
            <a:avLst/>
          </a:prstGeom>
          <a:noFill/>
        </p:spPr>
        <p:txBody>
          <a:bodyPr wrap="square" rtlCol="0">
            <a:spAutoFit/>
          </a:bodyPr>
          <a:lstStyle/>
          <a:p>
            <a:pPr algn="ctr"/>
            <a:r>
              <a:rPr lang="ru-RU" b="1" dirty="0" smtClean="0"/>
              <a:t>1. Классификация </a:t>
            </a:r>
            <a:r>
              <a:rPr lang="ru-RU" b="1" dirty="0"/>
              <a:t>операционных систем</a:t>
            </a:r>
          </a:p>
        </p:txBody>
      </p:sp>
      <p:sp>
        <p:nvSpPr>
          <p:cNvPr id="5" name="TextBox 4"/>
          <p:cNvSpPr txBox="1"/>
          <p:nvPr/>
        </p:nvSpPr>
        <p:spPr>
          <a:xfrm>
            <a:off x="373832" y="1556792"/>
            <a:ext cx="8352928" cy="2462213"/>
          </a:xfrm>
          <a:prstGeom prst="rect">
            <a:avLst/>
          </a:prstGeom>
          <a:noFill/>
        </p:spPr>
        <p:txBody>
          <a:bodyPr wrap="square" rtlCol="0">
            <a:spAutoFit/>
          </a:bodyPr>
          <a:lstStyle/>
          <a:p>
            <a:r>
              <a:rPr lang="ru-RU" dirty="0"/>
              <a:t>Также многозадачные ОС подразделяют на различные типы в соответствии с использованными при их разработке критериями эффективности: </a:t>
            </a:r>
            <a:endParaRPr lang="ru-RU" dirty="0" smtClean="0"/>
          </a:p>
          <a:p>
            <a:endParaRPr lang="ru-RU" dirty="0"/>
          </a:p>
          <a:p>
            <a:pPr marL="285750" indent="-285750">
              <a:spcAft>
                <a:spcPts val="600"/>
              </a:spcAft>
              <a:buFont typeface="Arial" panose="020B0604020202020204" pitchFamily="34" charset="0"/>
              <a:buChar char="•"/>
            </a:pPr>
            <a:r>
              <a:rPr lang="ru-RU" dirty="0" smtClean="0"/>
              <a:t>системы </a:t>
            </a:r>
            <a:r>
              <a:rPr lang="ru-RU" dirty="0"/>
              <a:t>пакетной обработки (критерий – коэффициент загрузки процессора); </a:t>
            </a:r>
          </a:p>
          <a:p>
            <a:pPr marL="285750" indent="-285750">
              <a:spcAft>
                <a:spcPts val="600"/>
              </a:spcAft>
              <a:buFont typeface="Arial" panose="020B0604020202020204" pitchFamily="34" charset="0"/>
              <a:buChar char="•"/>
            </a:pPr>
            <a:r>
              <a:rPr lang="ru-RU" dirty="0" smtClean="0"/>
              <a:t>системы </a:t>
            </a:r>
            <a:r>
              <a:rPr lang="ru-RU" dirty="0"/>
              <a:t>разделения времени (критерий – удобство и эффективность работы пользователей при одновременном выполнении нескольких пользовательских приложений); </a:t>
            </a:r>
          </a:p>
          <a:p>
            <a:pPr marL="285750" indent="-285750">
              <a:spcAft>
                <a:spcPts val="600"/>
              </a:spcAft>
              <a:buFont typeface="Arial" panose="020B0604020202020204" pitchFamily="34" charset="0"/>
              <a:buChar char="•"/>
            </a:pPr>
            <a:r>
              <a:rPr lang="ru-RU" dirty="0" smtClean="0"/>
              <a:t>системы </a:t>
            </a:r>
            <a:r>
              <a:rPr lang="ru-RU" dirty="0"/>
              <a:t>реального времени (критерий – реактивность</a:t>
            </a:r>
            <a:r>
              <a:rPr lang="ru-RU" dirty="0" smtClean="0"/>
              <a:t>).</a:t>
            </a:r>
          </a:p>
        </p:txBody>
      </p:sp>
    </p:spTree>
    <p:extLst>
      <p:ext uri="{BB962C8B-B14F-4D97-AF65-F5344CB8AC3E}">
        <p14:creationId xmlns:p14="http://schemas.microsoft.com/office/powerpoint/2010/main" val="22375634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3537</Words>
  <Application>Microsoft Office PowerPoint</Application>
  <PresentationFormat>Экран (4:3)</PresentationFormat>
  <Paragraphs>292</Paragraphs>
  <Slides>35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35</vt:i4>
      </vt:variant>
    </vt:vector>
  </HeadingPairs>
  <TitlesOfParts>
    <vt:vector size="36" baseType="lpstr">
      <vt:lpstr>Тема Office</vt:lpstr>
      <vt:lpstr>Лекция 2. Архитектура операционных систем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Dianov</dc:creator>
  <cp:lastModifiedBy>Dianov</cp:lastModifiedBy>
  <cp:revision>34</cp:revision>
  <dcterms:created xsi:type="dcterms:W3CDTF">2021-02-12T11:19:49Z</dcterms:created>
  <dcterms:modified xsi:type="dcterms:W3CDTF">2022-02-08T07:07:17Z</dcterms:modified>
</cp:coreProperties>
</file>