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8" r:id="rId5"/>
    <p:sldId id="259" r:id="rId6"/>
    <p:sldId id="260" r:id="rId7"/>
    <p:sldId id="261" r:id="rId8"/>
    <p:sldId id="283" r:id="rId9"/>
    <p:sldId id="284" r:id="rId10"/>
    <p:sldId id="285" r:id="rId11"/>
    <p:sldId id="262" r:id="rId12"/>
    <p:sldId id="263" r:id="rId13"/>
    <p:sldId id="264" r:id="rId14"/>
    <p:sldId id="265" r:id="rId15"/>
    <p:sldId id="266" r:id="rId16"/>
    <p:sldId id="267" r:id="rId17"/>
    <p:sldId id="268" r:id="rId18"/>
    <p:sldId id="269" r:id="rId19"/>
    <p:sldId id="286" r:id="rId20"/>
    <p:sldId id="272" r:id="rId21"/>
    <p:sldId id="273" r:id="rId22"/>
    <p:sldId id="274" r:id="rId23"/>
    <p:sldId id="275" r:id="rId24"/>
    <p:sldId id="276" r:id="rId25"/>
    <p:sldId id="280" r:id="rId26"/>
    <p:sldId id="277" r:id="rId27"/>
    <p:sldId id="278" r:id="rId28"/>
    <p:sldId id="279" r:id="rId29"/>
    <p:sldId id="282"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44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14.02.2022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14.02.2022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14.02.2022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14.02.2022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14.02.2022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14.02.2022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14.02.2022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a:t>3</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Интерфейсы операционной системы</a:t>
            </a:r>
            <a:endParaRPr lang="ru-RU" sz="2400" b="1" dirty="0">
              <a:solidFill>
                <a:schemeClr val="dk1"/>
              </a:solidFill>
              <a:latin typeface="+mn-lt"/>
              <a:ea typeface="+mn-ea"/>
              <a:cs typeface="+mn-cs"/>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145647281"/>
              </p:ext>
            </p:extLst>
          </p:nvPr>
        </p:nvGraphicFramePr>
        <p:xfrm>
          <a:off x="323526" y="2276872"/>
          <a:ext cx="8568954" cy="3474720"/>
        </p:xfrm>
        <a:graphic>
          <a:graphicData uri="http://schemas.openxmlformats.org/drawingml/2006/table">
            <a:tbl>
              <a:tblPr firstRow="1" bandRow="1">
                <a:tableStyleId>{2D5ABB26-0587-4C30-8999-92F81FD0307C}</a:tableStyleId>
              </a:tblPr>
              <a:tblGrid>
                <a:gridCol w="809756"/>
                <a:gridCol w="7759198"/>
              </a:tblGrid>
              <a:tr h="370840">
                <a:tc gridSpan="2">
                  <a:txBody>
                    <a:bodyPr/>
                    <a:lstStyle/>
                    <a:p>
                      <a:pPr algn="ctr"/>
                      <a:r>
                        <a:rPr lang="ru-RU" sz="2000" b="0" i="0" dirty="0" smtClean="0">
                          <a:latin typeface="Bad Script" panose="02000000000000000000" pitchFamily="2" charset="0"/>
                        </a:rPr>
                        <a:t>Содержание</a:t>
                      </a:r>
                    </a:p>
                    <a:p>
                      <a:pPr algn="ctr"/>
                      <a:endParaRPr lang="ru-RU" sz="2000" b="0" i="0" dirty="0">
                        <a:latin typeface="Bad Script" panose="02000000000000000000" pitchFamily="2" charset="0"/>
                      </a:endParaRP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Пользователи операционной системы.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Понятие интерфейса операционной системы.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Системные вызовы.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4.</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Прерывания.</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5.</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Обработка исключительных ситуаций.</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6.</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Работа с файлами.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7.</a:t>
                      </a:r>
                      <a:endParaRPr lang="ru-RU" sz="2000" b="0" i="0" dirty="0">
                        <a:latin typeface="Bad Script" panose="02000000000000000000" pitchFamily="2" charset="0"/>
                      </a:endParaRPr>
                    </a:p>
                  </a:txBody>
                  <a:tcPr>
                    <a:solidFill>
                      <a:schemeClr val="bg1"/>
                    </a:solidFill>
                  </a:tcPr>
                </a:tc>
                <a:tc>
                  <a:txBody>
                    <a:bodyPr/>
                    <a:lstStyle/>
                    <a:p>
                      <a:r>
                        <a:rPr lang="ru-RU" sz="2000" b="0" i="0" dirty="0" smtClean="0">
                          <a:latin typeface="Bad Script" panose="02000000000000000000" pitchFamily="2" charset="0"/>
                        </a:rPr>
                        <a:t>Интерфейсы пользователя.</a:t>
                      </a:r>
                      <a:endParaRPr lang="ru-RU" sz="2000" b="0" i="0" dirty="0">
                        <a:latin typeface="Bad Script" panose="02000000000000000000" pitchFamily="2" charset="0"/>
                      </a:endParaRPr>
                    </a:p>
                  </a:txBody>
                  <a:tcPr>
                    <a:solidFill>
                      <a:schemeClr val="bg1"/>
                    </a:solidFill>
                  </a:tcPr>
                </a:tc>
              </a:tr>
            </a:tbl>
          </a:graphicData>
        </a:graphic>
      </p:graphicFrame>
    </p:spTree>
    <p:extLst>
      <p:ext uri="{BB962C8B-B14F-4D97-AF65-F5344CB8AC3E}">
        <p14:creationId xmlns:p14="http://schemas.microsoft.com/office/powerpoint/2010/main" val="98382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Понятие </a:t>
            </a:r>
            <a:r>
              <a:rPr lang="ru-RU" b="1" dirty="0"/>
              <a:t>интерфейса операционной системы</a:t>
            </a:r>
          </a:p>
        </p:txBody>
      </p:sp>
      <p:sp>
        <p:nvSpPr>
          <p:cNvPr id="5" name="TextBox 4"/>
          <p:cNvSpPr txBox="1"/>
          <p:nvPr/>
        </p:nvSpPr>
        <p:spPr>
          <a:xfrm>
            <a:off x="212792" y="836712"/>
            <a:ext cx="8752812" cy="4985980"/>
          </a:xfrm>
          <a:prstGeom prst="rect">
            <a:avLst/>
          </a:prstGeom>
          <a:noFill/>
        </p:spPr>
        <p:txBody>
          <a:bodyPr wrap="square" rtlCol="0">
            <a:spAutoFit/>
          </a:bodyPr>
          <a:lstStyle/>
          <a:p>
            <a:pPr algn="just"/>
            <a:r>
              <a:rPr lang="ru-RU" sz="1600" dirty="0"/>
              <a:t>Проблемы, связанные с многообразием </a:t>
            </a:r>
            <a:r>
              <a:rPr lang="ru-RU" sz="1600" dirty="0" smtClean="0"/>
              <a:t>API</a:t>
            </a:r>
            <a:endParaRPr lang="en-US" sz="1600" dirty="0" smtClean="0"/>
          </a:p>
          <a:p>
            <a:pPr algn="just"/>
            <a:endParaRPr lang="en-US" sz="1600" dirty="0"/>
          </a:p>
          <a:p>
            <a:pPr algn="just"/>
            <a:r>
              <a:rPr lang="ru-RU" sz="1600" dirty="0" smtClean="0"/>
              <a:t>При </a:t>
            </a:r>
            <a:r>
              <a:rPr lang="ru-RU" sz="1600" dirty="0"/>
              <a:t>этом практически на каждом из уровней реально существует несколько возможных альтернативных API. </a:t>
            </a:r>
            <a:endParaRPr lang="ru-RU" sz="1600" dirty="0" smtClean="0"/>
          </a:p>
          <a:p>
            <a:pPr algn="just"/>
            <a:endParaRPr lang="ru-RU" sz="1600" dirty="0"/>
          </a:p>
          <a:p>
            <a:pPr algn="just"/>
            <a:r>
              <a:rPr lang="ru-RU" sz="1600" dirty="0" smtClean="0"/>
              <a:t>Например</a:t>
            </a:r>
            <a:r>
              <a:rPr lang="ru-RU" sz="1600" dirty="0"/>
              <a:t>: мы могли бы писать исходный документ не на HTML, а на </a:t>
            </a:r>
            <a:r>
              <a:rPr lang="ru-RU" sz="1600" dirty="0" err="1"/>
              <a:t>LaTeX</a:t>
            </a:r>
            <a:r>
              <a:rPr lang="ru-RU" sz="1600" dirty="0"/>
              <a:t>, для отображения могли бы использовать любой браузер. К тому же различные браузеры используют различные HTML-библиотеки, и, кроме того, всё это может быть собрано с использованием различных библиотек примитивов и на различных операционных системах</a:t>
            </a:r>
            <a:r>
              <a:rPr lang="ru-RU" sz="1600" dirty="0" smtClean="0"/>
              <a:t>.</a:t>
            </a:r>
          </a:p>
          <a:p>
            <a:pPr algn="just"/>
            <a:endParaRPr lang="ru-RU" sz="1600" dirty="0"/>
          </a:p>
          <a:p>
            <a:pPr algn="just"/>
            <a:r>
              <a:rPr lang="ru-RU" sz="1600" dirty="0"/>
              <a:t>Основными сложностями существующих многоуровневых систем API, таким образом, являются:</a:t>
            </a:r>
          </a:p>
          <a:p>
            <a:pPr marL="742950" lvl="1" indent="-285750" algn="just">
              <a:spcBef>
                <a:spcPts val="1800"/>
              </a:spcBef>
              <a:buFont typeface="Wingdings" panose="05000000000000000000" pitchFamily="2" charset="2"/>
              <a:buChar char="q"/>
            </a:pPr>
            <a:r>
              <a:rPr lang="ru-RU" sz="1600" dirty="0" smtClean="0"/>
              <a:t>Сложность </a:t>
            </a:r>
            <a:r>
              <a:rPr lang="ru-RU" sz="1600" dirty="0" err="1"/>
              <a:t>портирования</a:t>
            </a:r>
            <a:r>
              <a:rPr lang="ru-RU" sz="1600" dirty="0"/>
              <a:t> программного кода с одной системы API на другую (например, при смене ОС</a:t>
            </a:r>
            <a:r>
              <a:rPr lang="ru-RU" sz="1600" dirty="0" smtClean="0"/>
              <a:t>).</a:t>
            </a:r>
            <a:endParaRPr lang="ru-RU" sz="1600" dirty="0"/>
          </a:p>
          <a:p>
            <a:pPr marL="742950" lvl="1" indent="-285750" algn="just">
              <a:spcBef>
                <a:spcPts val="1800"/>
              </a:spcBef>
              <a:buFont typeface="Wingdings" panose="05000000000000000000" pitchFamily="2" charset="2"/>
              <a:buChar char="q"/>
            </a:pPr>
            <a:r>
              <a:rPr lang="ru-RU" sz="1600" dirty="0"/>
              <a:t>Потеря функциональности при переходе с более низкого уровня на более высокий. Грубо говоря, каждый «слой» API создаётся для облегчения выполнения некоторого стандартного набора операций. Но при этом реально затрудняется либо становится принципиально невозможным выполнение некоторых других операций, которые предоставляет более низкий уровень API.</a:t>
            </a:r>
          </a:p>
        </p:txBody>
      </p:sp>
    </p:spTree>
    <p:extLst>
      <p:ext uri="{BB962C8B-B14F-4D97-AF65-F5344CB8AC3E}">
        <p14:creationId xmlns:p14="http://schemas.microsoft.com/office/powerpoint/2010/main" val="162214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3. С</a:t>
            </a:r>
            <a:r>
              <a:rPr lang="ru-RU" b="1" dirty="0" smtClean="0"/>
              <a:t>истемные </a:t>
            </a:r>
            <a:r>
              <a:rPr lang="ru-RU" b="1" dirty="0"/>
              <a:t>вызовы</a:t>
            </a:r>
          </a:p>
        </p:txBody>
      </p:sp>
      <p:sp>
        <p:nvSpPr>
          <p:cNvPr id="5" name="TextBox 4"/>
          <p:cNvSpPr txBox="1"/>
          <p:nvPr/>
        </p:nvSpPr>
        <p:spPr>
          <a:xfrm>
            <a:off x="212791" y="908720"/>
            <a:ext cx="8751697" cy="5078313"/>
          </a:xfrm>
          <a:prstGeom prst="rect">
            <a:avLst/>
          </a:prstGeom>
          <a:noFill/>
        </p:spPr>
        <p:txBody>
          <a:bodyPr wrap="square" rtlCol="0">
            <a:spAutoFit/>
          </a:bodyPr>
          <a:lstStyle/>
          <a:p>
            <a:pPr algn="just"/>
            <a:r>
              <a:rPr lang="ru-RU" dirty="0"/>
              <a:t>Интерфейс прикладного программирования API (</a:t>
            </a:r>
            <a:r>
              <a:rPr lang="ru-RU" dirty="0" err="1"/>
              <a:t>Application</a:t>
            </a:r>
            <a:r>
              <a:rPr lang="ru-RU" dirty="0"/>
              <a:t> </a:t>
            </a:r>
            <a:r>
              <a:rPr lang="ru-RU" dirty="0" err="1"/>
              <a:t>Programming</a:t>
            </a:r>
            <a:r>
              <a:rPr lang="ru-RU" dirty="0"/>
              <a:t> </a:t>
            </a:r>
            <a:r>
              <a:rPr lang="ru-RU" dirty="0" err="1"/>
              <a:t>Interface</a:t>
            </a:r>
            <a:r>
              <a:rPr lang="ru-RU" dirty="0"/>
              <a:t>) - это некоторый механизм, который позволяет пользовательским программам обращаться за услугами ядра операционной системы. Этот механизм состоит из системных </a:t>
            </a:r>
            <a:r>
              <a:rPr lang="ru-RU" dirty="0" smtClean="0"/>
              <a:t>вызовов.</a:t>
            </a:r>
          </a:p>
          <a:p>
            <a:pPr algn="just"/>
            <a:endParaRPr lang="ru-RU" dirty="0"/>
          </a:p>
          <a:p>
            <a:pPr algn="just"/>
            <a:r>
              <a:rPr lang="ru-RU" dirty="0"/>
              <a:t>Пользовательская программа запрашивает сервис у операционной системы, осуществляя системный вызов. Физически системный вызов представляет собой имя функции ядра, видимое извне, из-за пределов операционной системы. </a:t>
            </a:r>
          </a:p>
          <a:p>
            <a:pPr algn="just"/>
            <a:endParaRPr lang="ru-RU" dirty="0"/>
          </a:p>
          <a:p>
            <a:pPr algn="just"/>
            <a:r>
              <a:rPr lang="ru-RU" dirty="0"/>
              <a:t>Зная имя функции, что делает функция, и какие параметры обрабатывает функция, можно вызвать функцию, передав ей нужные данные, и тем самым, заставить её что-то сделать. В этом смысл системного вызова.</a:t>
            </a:r>
          </a:p>
          <a:p>
            <a:pPr algn="just"/>
            <a:endParaRPr lang="ru-RU" dirty="0"/>
          </a:p>
          <a:p>
            <a:pPr algn="just"/>
            <a:r>
              <a:rPr lang="ru-RU" dirty="0"/>
              <a:t>Однако, это же чужая функция, функция другой программы. А вызвать из некоторой программы функцию другой программы невозможно.</a:t>
            </a:r>
          </a:p>
          <a:p>
            <a:pPr algn="just"/>
            <a:endParaRPr lang="ru-RU" dirty="0"/>
          </a:p>
          <a:p>
            <a:pPr algn="just"/>
            <a:r>
              <a:rPr lang="ru-RU" dirty="0"/>
              <a:t>Но в данном случае, этой другой программой является сама операционная система - программа, которая полностью контролирует оборудование</a:t>
            </a:r>
            <a:r>
              <a:rPr lang="ru-RU" dirty="0" smtClean="0"/>
              <a:t>.</a:t>
            </a:r>
            <a:endParaRPr lang="ru-RU" dirty="0"/>
          </a:p>
        </p:txBody>
      </p:sp>
    </p:spTree>
    <p:extLst>
      <p:ext uri="{BB962C8B-B14F-4D97-AF65-F5344CB8AC3E}">
        <p14:creationId xmlns:p14="http://schemas.microsoft.com/office/powerpoint/2010/main" val="314898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3. Системные </a:t>
            </a:r>
            <a:r>
              <a:rPr lang="ru-RU" b="1" dirty="0"/>
              <a:t>вызовы</a:t>
            </a:r>
          </a:p>
        </p:txBody>
      </p:sp>
      <p:sp>
        <p:nvSpPr>
          <p:cNvPr id="5" name="TextBox 4"/>
          <p:cNvSpPr txBox="1"/>
          <p:nvPr/>
        </p:nvSpPr>
        <p:spPr>
          <a:xfrm>
            <a:off x="212791" y="1052736"/>
            <a:ext cx="8751697" cy="2585323"/>
          </a:xfrm>
          <a:prstGeom prst="rect">
            <a:avLst/>
          </a:prstGeom>
          <a:noFill/>
        </p:spPr>
        <p:txBody>
          <a:bodyPr wrap="square" rtlCol="0">
            <a:spAutoFit/>
          </a:bodyPr>
          <a:lstStyle/>
          <a:p>
            <a:pPr algn="just"/>
            <a:r>
              <a:rPr lang="ru-RU" dirty="0" smtClean="0"/>
              <a:t>Следовательно</a:t>
            </a:r>
            <a:r>
              <a:rPr lang="ru-RU" dirty="0"/>
              <a:t>, есть возможность вызвать функцию этой чужой программы (операционной системы) специальным образом: </a:t>
            </a:r>
            <a:endParaRPr lang="ru-RU" dirty="0" smtClean="0"/>
          </a:p>
          <a:p>
            <a:pPr marL="285750" indent="-285750" algn="just">
              <a:buFont typeface="Arial" panose="020B0604020202020204" pitchFamily="34" charset="0"/>
              <a:buChar char="•"/>
            </a:pPr>
            <a:r>
              <a:rPr lang="ru-RU" dirty="0" smtClean="0"/>
              <a:t>в </a:t>
            </a:r>
            <a:r>
              <a:rPr lang="ru-RU" dirty="0"/>
              <a:t>регистры процессора загружаются определенные параметры (код действия и параметры - ссылки на адреса памяти, где реально располагаются данные, которые нужно обработать) </a:t>
            </a:r>
            <a:endParaRPr lang="ru-RU" dirty="0" smtClean="0"/>
          </a:p>
          <a:p>
            <a:pPr marL="285750" indent="-285750" algn="just">
              <a:buFont typeface="Arial" panose="020B0604020202020204" pitchFamily="34" charset="0"/>
              <a:buChar char="•"/>
            </a:pPr>
            <a:r>
              <a:rPr lang="ru-RU" dirty="0" smtClean="0"/>
              <a:t>и </a:t>
            </a:r>
            <a:r>
              <a:rPr lang="ru-RU" dirty="0"/>
              <a:t>осуществляют прерывание процессора, после чего управление передается обработчику данного вызова (по коду действия), входящему в ядро операционной системы. Код действия является номером системного вызова - именем системного вызова.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103" y="3861048"/>
            <a:ext cx="6369071" cy="244827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30484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2791" y="908720"/>
            <a:ext cx="8751697" cy="5632311"/>
          </a:xfrm>
          <a:prstGeom prst="rect">
            <a:avLst/>
          </a:prstGeom>
          <a:noFill/>
        </p:spPr>
        <p:txBody>
          <a:bodyPr wrap="square" rtlCol="0">
            <a:spAutoFit/>
          </a:bodyPr>
          <a:lstStyle/>
          <a:p>
            <a:pPr algn="just"/>
            <a:r>
              <a:rPr lang="ru-RU" dirty="0"/>
              <a:t>А дальше происходит следующее: операционная система осуществляет проверку - действительно ли произошедшее является системным </a:t>
            </a:r>
            <a:r>
              <a:rPr lang="ru-RU" dirty="0" smtClean="0"/>
              <a:t>вызовом</a:t>
            </a:r>
            <a:r>
              <a:rPr lang="ru-RU" dirty="0"/>
              <a:t>:</a:t>
            </a:r>
            <a:endParaRPr lang="ru-RU" dirty="0" smtClean="0"/>
          </a:p>
          <a:p>
            <a:pPr algn="just"/>
            <a:endParaRPr lang="ru-RU" dirty="0"/>
          </a:p>
          <a:p>
            <a:pPr marL="285750" indent="-285750" algn="just">
              <a:buFont typeface="Arial" panose="020B0604020202020204" pitchFamily="34" charset="0"/>
              <a:buChar char="•"/>
            </a:pPr>
            <a:r>
              <a:rPr lang="ru-RU" dirty="0"/>
              <a:t>Операционная система проверяет, наличествует ли код действия (номер системного вызова) в таблице системных вызовов. </a:t>
            </a:r>
            <a:endParaRPr lang="ru-RU" dirty="0" smtClean="0"/>
          </a:p>
          <a:p>
            <a:pPr marL="285750" indent="-285750" algn="just">
              <a:buFont typeface="Arial" panose="020B0604020202020204" pitchFamily="34" charset="0"/>
              <a:buChar char="•"/>
            </a:pPr>
            <a:r>
              <a:rPr lang="ru-RU" dirty="0" smtClean="0"/>
              <a:t>Если </a:t>
            </a:r>
            <a:r>
              <a:rPr lang="ru-RU" dirty="0"/>
              <a:t>да, тогда системный вызов (вызванная функция) выполняется и прикладная программа получает результат. </a:t>
            </a:r>
            <a:endParaRPr lang="ru-RU" dirty="0" smtClean="0"/>
          </a:p>
          <a:p>
            <a:pPr marL="285750" indent="-285750" algn="just">
              <a:buFont typeface="Arial" panose="020B0604020202020204" pitchFamily="34" charset="0"/>
              <a:buChar char="•"/>
            </a:pPr>
            <a:r>
              <a:rPr lang="ru-RU" dirty="0" smtClean="0"/>
              <a:t>Иначе </a:t>
            </a:r>
            <a:r>
              <a:rPr lang="ru-RU" dirty="0"/>
              <a:t>в прикладную программу возвращается код ошибки «неверный системный вызов». </a:t>
            </a:r>
            <a:endParaRPr lang="ru-RU" dirty="0" smtClean="0"/>
          </a:p>
          <a:p>
            <a:pPr algn="just"/>
            <a:endParaRPr lang="ru-RU" dirty="0"/>
          </a:p>
          <a:p>
            <a:pPr algn="just"/>
            <a:r>
              <a:rPr lang="ru-RU" dirty="0"/>
              <a:t>Таким образом, несмотря на то, что все внешние функции операционной системы </a:t>
            </a:r>
            <a:r>
              <a:rPr lang="ru-RU" dirty="0" smtClean="0"/>
              <a:t>известны, </a:t>
            </a:r>
            <a:r>
              <a:rPr lang="ru-RU" dirty="0"/>
              <a:t>вызвано может быть только очень ограниченное их число (только те, что входят в API). Так поступают «надёжные» операционные системы</a:t>
            </a:r>
            <a:r>
              <a:rPr lang="ru-RU" dirty="0" smtClean="0"/>
              <a:t>.</a:t>
            </a:r>
          </a:p>
          <a:p>
            <a:pPr algn="just"/>
            <a:endParaRPr lang="ru-RU" dirty="0"/>
          </a:p>
          <a:p>
            <a:pPr algn="just"/>
            <a:r>
              <a:rPr lang="ru-RU" dirty="0"/>
              <a:t>Пример 1. В операционной системе Linux-2.6.32.10 было 336 системных вызовов, их количество точно определено и от версии к версии почти не меняется.</a:t>
            </a:r>
          </a:p>
          <a:p>
            <a:pPr algn="just"/>
            <a:r>
              <a:rPr lang="ru-RU" dirty="0"/>
              <a:t>Пример 2. В операционной системе FreeBSD-8.2 было 544 системных вызова, их количество точно определено и не меняется по крайней мере с 1994 года.</a:t>
            </a:r>
          </a:p>
          <a:p>
            <a:pPr algn="just"/>
            <a:r>
              <a:rPr lang="ru-RU" dirty="0"/>
              <a:t>Пример 3. В операционной системе </a:t>
            </a:r>
            <a:r>
              <a:rPr lang="ru-RU" dirty="0" err="1"/>
              <a:t>Windows</a:t>
            </a:r>
            <a:r>
              <a:rPr lang="ru-RU" dirty="0"/>
              <a:t> более двух тысяч системных вызовов. </a:t>
            </a:r>
            <a:r>
              <a:rPr lang="ru-RU" dirty="0" smtClean="0"/>
              <a:t>В </a:t>
            </a:r>
            <a:r>
              <a:rPr lang="ru-RU" dirty="0" err="1"/>
              <a:t>Windows</a:t>
            </a:r>
            <a:r>
              <a:rPr lang="ru-RU" dirty="0"/>
              <a:t> отсутствует «входной контроль» - можно вызвать любую функцию ядра.</a:t>
            </a:r>
          </a:p>
        </p:txBody>
      </p:sp>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3. Системные </a:t>
            </a:r>
            <a:r>
              <a:rPr lang="ru-RU" b="1" dirty="0"/>
              <a:t>вызовы</a:t>
            </a:r>
          </a:p>
        </p:txBody>
      </p:sp>
    </p:spTree>
    <p:extLst>
      <p:ext uri="{BB962C8B-B14F-4D97-AF65-F5344CB8AC3E}">
        <p14:creationId xmlns:p14="http://schemas.microsoft.com/office/powerpoint/2010/main" val="45134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4. Прерывания</a:t>
            </a:r>
            <a:endParaRPr lang="ru-RU" b="1" dirty="0"/>
          </a:p>
        </p:txBody>
      </p:sp>
      <p:sp>
        <p:nvSpPr>
          <p:cNvPr id="5" name="TextBox 4"/>
          <p:cNvSpPr txBox="1"/>
          <p:nvPr/>
        </p:nvSpPr>
        <p:spPr>
          <a:xfrm>
            <a:off x="212791" y="1052736"/>
            <a:ext cx="8751697" cy="4524315"/>
          </a:xfrm>
          <a:prstGeom prst="rect">
            <a:avLst/>
          </a:prstGeom>
          <a:noFill/>
        </p:spPr>
        <p:txBody>
          <a:bodyPr wrap="square" rtlCol="0">
            <a:spAutoFit/>
          </a:bodyPr>
          <a:lstStyle/>
          <a:p>
            <a:pPr algn="just"/>
            <a:r>
              <a:rPr lang="ru-RU" dirty="0"/>
              <a:t>Прерывание (</a:t>
            </a:r>
            <a:r>
              <a:rPr lang="ru-RU" dirty="0" err="1"/>
              <a:t>interrupt</a:t>
            </a:r>
            <a:r>
              <a:rPr lang="ru-RU" dirty="0"/>
              <a:t>) - событие, генерируемое внешним (по отношению к процессору) устройством. </a:t>
            </a:r>
            <a:endParaRPr lang="ru-RU" dirty="0" smtClean="0"/>
          </a:p>
          <a:p>
            <a:pPr algn="just"/>
            <a:endParaRPr lang="ru-RU" dirty="0"/>
          </a:p>
          <a:p>
            <a:pPr algn="just"/>
            <a:r>
              <a:rPr lang="ru-RU" dirty="0" smtClean="0"/>
              <a:t>Посредством </a:t>
            </a:r>
            <a:r>
              <a:rPr lang="ru-RU" b="1" dirty="0"/>
              <a:t>аппаратных прерываний </a:t>
            </a:r>
            <a:r>
              <a:rPr lang="ru-RU" dirty="0"/>
              <a:t>(</a:t>
            </a:r>
            <a:r>
              <a:rPr lang="ru-RU" dirty="0" err="1"/>
              <a:t>hardware</a:t>
            </a:r>
            <a:r>
              <a:rPr lang="ru-RU" dirty="0"/>
              <a:t> </a:t>
            </a:r>
            <a:r>
              <a:rPr lang="ru-RU" dirty="0" err="1"/>
              <a:t>interrupt</a:t>
            </a:r>
            <a:r>
              <a:rPr lang="ru-RU" dirty="0"/>
              <a:t>) аппаратура либо информирует центральный процессор о том, что возникло какое-либо событие, требующее немедленной реакции (например, пользователь нажал клавишу), либо сообщает о завершении асинхронной операции ввода-вывода (например, закончено чтение данных с диска в основную память</a:t>
            </a:r>
            <a:r>
              <a:rPr lang="ru-RU" dirty="0" smtClean="0"/>
              <a:t>).</a:t>
            </a:r>
          </a:p>
          <a:p>
            <a:pPr algn="just"/>
            <a:endParaRPr lang="ru-RU" dirty="0"/>
          </a:p>
          <a:p>
            <a:pPr algn="just"/>
            <a:r>
              <a:rPr lang="ru-RU" dirty="0"/>
              <a:t>Каждый тип аппаратных прерываний имеет собственный номер, однозначно определяющий источник прерывания. </a:t>
            </a:r>
            <a:endParaRPr lang="ru-RU" dirty="0" smtClean="0"/>
          </a:p>
          <a:p>
            <a:pPr algn="just"/>
            <a:endParaRPr lang="ru-RU" dirty="0"/>
          </a:p>
          <a:p>
            <a:pPr algn="just"/>
            <a:r>
              <a:rPr lang="ru-RU" dirty="0" smtClean="0"/>
              <a:t>Аппаратное </a:t>
            </a:r>
            <a:r>
              <a:rPr lang="ru-RU" dirty="0"/>
              <a:t>прерывание - это асинхронное событие, то есть оно возникает вне зависимости от того, какой код (какой процесс) исполняется процессором в данный момент. Обработка аппаратного прерывания не должна учитывать, какой процесс является текущим.</a:t>
            </a:r>
          </a:p>
        </p:txBody>
      </p:sp>
    </p:spTree>
    <p:extLst>
      <p:ext uri="{BB962C8B-B14F-4D97-AF65-F5344CB8AC3E}">
        <p14:creationId xmlns:p14="http://schemas.microsoft.com/office/powerpoint/2010/main" val="150967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4. Прерывания</a:t>
            </a:r>
            <a:endParaRPr lang="ru-RU" b="1" dirty="0"/>
          </a:p>
        </p:txBody>
      </p:sp>
      <p:sp>
        <p:nvSpPr>
          <p:cNvPr id="5" name="TextBox 4"/>
          <p:cNvSpPr txBox="1"/>
          <p:nvPr/>
        </p:nvSpPr>
        <p:spPr>
          <a:xfrm>
            <a:off x="212791" y="1052736"/>
            <a:ext cx="8751697" cy="646331"/>
          </a:xfrm>
          <a:prstGeom prst="rect">
            <a:avLst/>
          </a:prstGeom>
          <a:noFill/>
        </p:spPr>
        <p:txBody>
          <a:bodyPr wrap="square" rtlCol="0">
            <a:spAutoFit/>
          </a:bodyPr>
          <a:lstStyle/>
          <a:p>
            <a:pPr algn="just"/>
            <a:r>
              <a:rPr lang="ru-RU" dirty="0"/>
              <a:t>Программное прерывание (</a:t>
            </a:r>
            <a:r>
              <a:rPr lang="ru-RU" dirty="0" err="1"/>
              <a:t>software</a:t>
            </a:r>
            <a:r>
              <a:rPr lang="ru-RU" dirty="0"/>
              <a:t> </a:t>
            </a:r>
            <a:r>
              <a:rPr lang="ru-RU" dirty="0" err="1"/>
              <a:t>interrupt</a:t>
            </a:r>
            <a:r>
              <a:rPr lang="ru-RU" dirty="0"/>
              <a:t>, см. рис.) - событие, порождаемое программой, некоторым процессом, в том числе, и самой операционной системой.</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701" y="1916832"/>
            <a:ext cx="4333875"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43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4. Прерывания</a:t>
            </a:r>
            <a:endParaRPr lang="ru-RU" b="1" dirty="0"/>
          </a:p>
        </p:txBody>
      </p:sp>
      <p:sp>
        <p:nvSpPr>
          <p:cNvPr id="5" name="TextBox 4"/>
          <p:cNvSpPr txBox="1"/>
          <p:nvPr/>
        </p:nvSpPr>
        <p:spPr>
          <a:xfrm>
            <a:off x="212791" y="1052736"/>
            <a:ext cx="8751697" cy="4801314"/>
          </a:xfrm>
          <a:prstGeom prst="rect">
            <a:avLst/>
          </a:prstGeom>
          <a:noFill/>
        </p:spPr>
        <p:txBody>
          <a:bodyPr wrap="square" rtlCol="0">
            <a:spAutoFit/>
          </a:bodyPr>
          <a:lstStyle/>
          <a:p>
            <a:pPr algn="just"/>
            <a:r>
              <a:rPr lang="ru-RU" dirty="0"/>
              <a:t>Для порождения </a:t>
            </a:r>
            <a:r>
              <a:rPr lang="ru-RU" b="1" dirty="0"/>
              <a:t>программного прерывания </a:t>
            </a:r>
            <a:r>
              <a:rPr lang="ru-RU" dirty="0"/>
              <a:t>используется специальная команда процессора (</a:t>
            </a:r>
            <a:r>
              <a:rPr lang="ru-RU" dirty="0" err="1"/>
              <a:t>int</a:t>
            </a:r>
            <a:r>
              <a:rPr lang="ru-RU" dirty="0"/>
              <a:t>). </a:t>
            </a:r>
            <a:endParaRPr lang="ru-RU" dirty="0" smtClean="0"/>
          </a:p>
          <a:p>
            <a:pPr algn="just"/>
            <a:endParaRPr lang="ru-RU" dirty="0"/>
          </a:p>
          <a:p>
            <a:pPr algn="just"/>
            <a:r>
              <a:rPr lang="ru-RU" dirty="0"/>
              <a:t>Если программное прерывание осуществляется некоторым пользовательским процессом, то, почти всегда, это означает системный вызов, то есть, обращение пользовательского процесса к операционной системе с просьбой что-то сделать. </a:t>
            </a:r>
            <a:endParaRPr lang="ru-RU" dirty="0" smtClean="0"/>
          </a:p>
          <a:p>
            <a:pPr algn="just"/>
            <a:endParaRPr lang="ru-RU" dirty="0"/>
          </a:p>
          <a:p>
            <a:pPr algn="just"/>
            <a:r>
              <a:rPr lang="ru-RU" dirty="0"/>
              <a:t>Если программное прерывание осуществляется некоторым модулем операционной системы, то это означает обращение этого модуля (вызывающего) к другому модулю (вызываемому) по внутреннему межмодульному интерфейсу операционной системы с просьбой что-то сделать или обработать некоторое событие. </a:t>
            </a:r>
            <a:endParaRPr lang="ru-RU" dirty="0" smtClean="0"/>
          </a:p>
          <a:p>
            <a:pPr algn="just"/>
            <a:endParaRPr lang="ru-RU" dirty="0"/>
          </a:p>
          <a:p>
            <a:pPr algn="just"/>
            <a:r>
              <a:rPr lang="ru-RU" dirty="0" smtClean="0"/>
              <a:t>Программное </a:t>
            </a:r>
            <a:r>
              <a:rPr lang="ru-RU" dirty="0"/>
              <a:t>прерывание — это синхронное событие, оно выполняется в контексте процесса/модуля, породившего прерывание. При этом процесс/модуль приостанавливается на время обработки программного прерывания и по завершении обработки прерывания управление возвращается в процесс/модуль, породивший прерывание</a:t>
            </a:r>
            <a:r>
              <a:rPr lang="ru-RU" dirty="0" smtClean="0"/>
              <a:t>.</a:t>
            </a:r>
            <a:endParaRPr lang="ru-RU" dirty="0"/>
          </a:p>
        </p:txBody>
      </p:sp>
    </p:spTree>
    <p:extLst>
      <p:ext uri="{BB962C8B-B14F-4D97-AF65-F5344CB8AC3E}">
        <p14:creationId xmlns:p14="http://schemas.microsoft.com/office/powerpoint/2010/main" val="379225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4. Прерывания</a:t>
            </a:r>
            <a:endParaRPr lang="ru-RU" b="1" dirty="0"/>
          </a:p>
        </p:txBody>
      </p:sp>
      <p:sp>
        <p:nvSpPr>
          <p:cNvPr id="5" name="TextBox 4"/>
          <p:cNvSpPr txBox="1"/>
          <p:nvPr/>
        </p:nvSpPr>
        <p:spPr>
          <a:xfrm>
            <a:off x="212791" y="1052736"/>
            <a:ext cx="8751697" cy="2031325"/>
          </a:xfrm>
          <a:prstGeom prst="rect">
            <a:avLst/>
          </a:prstGeom>
          <a:noFill/>
        </p:spPr>
        <p:txBody>
          <a:bodyPr wrap="square" rtlCol="0">
            <a:spAutoFit/>
          </a:bodyPr>
          <a:lstStyle/>
          <a:p>
            <a:pPr algn="just"/>
            <a:r>
              <a:rPr lang="ru-RU" dirty="0"/>
              <a:t>Прерывания (и аппаратные, и программные) обрабатываются операционной системой, то есть, за пределами источника прерывания (оборудования или процесса, их породившего). </a:t>
            </a:r>
            <a:endParaRPr lang="ru-RU" dirty="0" smtClean="0"/>
          </a:p>
          <a:p>
            <a:pPr algn="just"/>
            <a:endParaRPr lang="ru-RU" dirty="0"/>
          </a:p>
          <a:p>
            <a:pPr algn="just"/>
            <a:r>
              <a:rPr lang="ru-RU" dirty="0" smtClean="0"/>
              <a:t>Это </a:t>
            </a:r>
            <a:r>
              <a:rPr lang="ru-RU" dirty="0"/>
              <a:t>означает, что в составе операционной системы должны присутствовать специальные модули — обработчики прерываний, причём, специализированные для каждого вида прерывания (для каждого номера</a:t>
            </a:r>
            <a:r>
              <a:rPr lang="ru-RU" dirty="0" smtClean="0"/>
              <a:t>).</a:t>
            </a:r>
            <a:endParaRPr lang="ru-RU" dirty="0"/>
          </a:p>
        </p:txBody>
      </p:sp>
    </p:spTree>
    <p:extLst>
      <p:ext uri="{BB962C8B-B14F-4D97-AF65-F5344CB8AC3E}">
        <p14:creationId xmlns:p14="http://schemas.microsoft.com/office/powerpoint/2010/main" val="290493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5. Обработка </a:t>
            </a:r>
            <a:r>
              <a:rPr lang="ru-RU" b="1" dirty="0"/>
              <a:t>исключительных ситуаций</a:t>
            </a:r>
          </a:p>
        </p:txBody>
      </p:sp>
      <p:sp>
        <p:nvSpPr>
          <p:cNvPr id="5" name="TextBox 4"/>
          <p:cNvSpPr txBox="1"/>
          <p:nvPr/>
        </p:nvSpPr>
        <p:spPr>
          <a:xfrm>
            <a:off x="214481" y="836712"/>
            <a:ext cx="8751697" cy="5632311"/>
          </a:xfrm>
          <a:prstGeom prst="rect">
            <a:avLst/>
          </a:prstGeom>
          <a:noFill/>
        </p:spPr>
        <p:txBody>
          <a:bodyPr wrap="square" rtlCol="0">
            <a:spAutoFit/>
          </a:bodyPr>
          <a:lstStyle/>
          <a:p>
            <a:pPr algn="just"/>
            <a:r>
              <a:rPr lang="ru-RU" b="1" dirty="0"/>
              <a:t>Исключительная ситуация</a:t>
            </a:r>
            <a:r>
              <a:rPr lang="ru-RU" dirty="0"/>
              <a:t> (</a:t>
            </a:r>
            <a:r>
              <a:rPr lang="ru-RU" dirty="0" err="1"/>
              <a:t>exception</a:t>
            </a:r>
            <a:r>
              <a:rPr lang="ru-RU" dirty="0"/>
              <a:t>) - событие, возникающее в результате попытки выполнения программой недопустимой команды, доступа к ресурсу при отсутствии достаточных привилегий или обращения к отсутствующей странице памяти. Исключительные ситуации так же, как и программные прерывания, являются синхронными событиями, возникающими в контексте текущей задачи.</a:t>
            </a:r>
          </a:p>
          <a:p>
            <a:pPr algn="just"/>
            <a:endParaRPr lang="ru-RU" dirty="0"/>
          </a:p>
          <a:p>
            <a:pPr algn="just"/>
            <a:r>
              <a:rPr lang="ru-RU" dirty="0"/>
              <a:t>Исключительные ситуации можно разделить на исправимые и неисправимые. </a:t>
            </a:r>
            <a:endParaRPr lang="ru-RU" dirty="0" smtClean="0"/>
          </a:p>
          <a:p>
            <a:pPr algn="just"/>
            <a:endParaRPr lang="ru-RU" dirty="0"/>
          </a:p>
          <a:p>
            <a:pPr algn="just"/>
            <a:r>
              <a:rPr lang="ru-RU" dirty="0" smtClean="0"/>
              <a:t>К </a:t>
            </a:r>
            <a:r>
              <a:rPr lang="ru-RU" b="1" dirty="0"/>
              <a:t>исправимым</a:t>
            </a:r>
            <a:r>
              <a:rPr lang="ru-RU" dirty="0"/>
              <a:t> относятся такие исключительные ситуации, как отсутствие нужной информации в оперативной памяти (нужной страницы памяти). После устранения причины исправимой исключительной ситуации (например, подкачки нужной страницы из </a:t>
            </a:r>
            <a:r>
              <a:rPr lang="ru-RU" dirty="0" err="1"/>
              <a:t>swap'а</a:t>
            </a:r>
            <a:r>
              <a:rPr lang="ru-RU" dirty="0"/>
              <a:t>) программа может продолжить выполнение. </a:t>
            </a:r>
            <a:r>
              <a:rPr lang="ru-RU" i="1" dirty="0"/>
              <a:t>Возникновение в процессе работы операционной системы исправимых исключительных ситуаций является нормальным явлением.</a:t>
            </a:r>
            <a:r>
              <a:rPr lang="ru-RU" dirty="0"/>
              <a:t> </a:t>
            </a:r>
            <a:endParaRPr lang="ru-RU" dirty="0" smtClean="0"/>
          </a:p>
          <a:p>
            <a:pPr algn="just"/>
            <a:endParaRPr lang="ru-RU" dirty="0"/>
          </a:p>
          <a:p>
            <a:pPr algn="just"/>
            <a:r>
              <a:rPr lang="ru-RU" b="1" dirty="0" smtClean="0"/>
              <a:t>Неисправимые</a:t>
            </a:r>
            <a:r>
              <a:rPr lang="ru-RU" dirty="0" smtClean="0"/>
              <a:t> </a:t>
            </a:r>
            <a:r>
              <a:rPr lang="ru-RU" dirty="0"/>
              <a:t>исключительные ситуации обычно возникают в результате ошибок в программах. Например, деление на нуль или попытка доступа в адресное пространство другой программы. </a:t>
            </a:r>
            <a:r>
              <a:rPr lang="ru-RU" i="1" dirty="0"/>
              <a:t>Обычно «правильная» операционная система реагирует на такие ситуации завершением программы, вызвавшей неисправимую исключительную ситуацию.</a:t>
            </a:r>
          </a:p>
        </p:txBody>
      </p:sp>
    </p:spTree>
    <p:extLst>
      <p:ext uri="{BB962C8B-B14F-4D97-AF65-F5344CB8AC3E}">
        <p14:creationId xmlns:p14="http://schemas.microsoft.com/office/powerpoint/2010/main" val="183222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5. Обработка </a:t>
            </a:r>
            <a:r>
              <a:rPr lang="ru-RU" b="1" dirty="0"/>
              <a:t>исключительных ситуаций</a:t>
            </a:r>
          </a:p>
        </p:txBody>
      </p:sp>
      <p:sp>
        <p:nvSpPr>
          <p:cNvPr id="5" name="TextBox 4"/>
          <p:cNvSpPr txBox="1"/>
          <p:nvPr/>
        </p:nvSpPr>
        <p:spPr>
          <a:xfrm>
            <a:off x="214481" y="836712"/>
            <a:ext cx="8751697" cy="5632311"/>
          </a:xfrm>
          <a:prstGeom prst="rect">
            <a:avLst/>
          </a:prstGeom>
          <a:noFill/>
        </p:spPr>
        <p:txBody>
          <a:bodyPr wrap="square" rtlCol="0">
            <a:spAutoFit/>
          </a:bodyPr>
          <a:lstStyle/>
          <a:p>
            <a:pPr algn="just"/>
            <a:r>
              <a:rPr lang="ru-RU" dirty="0"/>
              <a:t>В отсутствие собственного механизма обработки исключений для прикладных программ наиболее общей реакцией на любую исключительную ситуацию является немедленное прекращение выполнения с выдачей пользователю сообщения о характере исключения. Можно сказать, что в подобных случаях единственным и универсальным обработчиком исключений становится операционная система. </a:t>
            </a:r>
            <a:endParaRPr lang="ru-RU" dirty="0" smtClean="0"/>
          </a:p>
          <a:p>
            <a:pPr algn="just"/>
            <a:endParaRPr lang="ru-RU" dirty="0"/>
          </a:p>
          <a:p>
            <a:pPr algn="just"/>
            <a:r>
              <a:rPr lang="ru-RU" dirty="0"/>
              <a:t>Существует два принципиально разных механизма функционирования обработчиков </a:t>
            </a:r>
            <a:r>
              <a:rPr lang="ru-RU" dirty="0" smtClean="0"/>
              <a:t>исключений:</a:t>
            </a:r>
            <a:endParaRPr lang="ru-RU" dirty="0"/>
          </a:p>
          <a:p>
            <a:pPr marL="742950" lvl="1" indent="-285750" algn="just">
              <a:buFont typeface="Wingdings" panose="05000000000000000000" pitchFamily="2" charset="2"/>
              <a:buChar char="q"/>
            </a:pPr>
            <a:r>
              <a:rPr lang="ru-RU" b="1" dirty="0" smtClean="0"/>
              <a:t>Обработка </a:t>
            </a:r>
            <a:r>
              <a:rPr lang="ru-RU" b="1" dirty="0"/>
              <a:t>с возвратом </a:t>
            </a:r>
            <a:r>
              <a:rPr lang="ru-RU" dirty="0"/>
              <a:t>подразумевает, что обработчик исключения ликвидирует возникшую проблему и приводит программу в состояние, когда она может работать дальше по основному алгоритму. В этом случае после того, как выполнится код обработчика, управление передаётся обратно в ту точку программы, где возникла исключительная ситуация </a:t>
            </a:r>
            <a:r>
              <a:rPr lang="ru-RU" dirty="0" smtClean="0"/>
              <a:t>и </a:t>
            </a:r>
            <a:r>
              <a:rPr lang="ru-RU" dirty="0"/>
              <a:t>выполнение программы продолжается. </a:t>
            </a:r>
            <a:endParaRPr lang="ru-RU" dirty="0" smtClean="0"/>
          </a:p>
          <a:p>
            <a:pPr marL="742950" lvl="1" indent="-285750" algn="just">
              <a:buFont typeface="Wingdings" panose="05000000000000000000" pitchFamily="2" charset="2"/>
              <a:buChar char="q"/>
            </a:pPr>
            <a:r>
              <a:rPr lang="ru-RU" b="1" dirty="0" smtClean="0"/>
              <a:t>Обработка </a:t>
            </a:r>
            <a:r>
              <a:rPr lang="ru-RU" b="1" dirty="0"/>
              <a:t>без возврата </a:t>
            </a:r>
            <a:r>
              <a:rPr lang="ru-RU" dirty="0"/>
              <a:t>заключается в том, что после выполнения кода обработчика исключения управление передаётся в некоторое, заранее заданное место программы, и с него продолжается исполнение. То есть, фактически, при возникновении исключения команда, во время работы которой оно возникло, заменяется на безусловный переход к заданному оператору.</a:t>
            </a:r>
            <a:endParaRPr lang="ru-RU" dirty="0"/>
          </a:p>
        </p:txBody>
      </p:sp>
    </p:spTree>
    <p:extLst>
      <p:ext uri="{BB962C8B-B14F-4D97-AF65-F5344CB8AC3E}">
        <p14:creationId xmlns:p14="http://schemas.microsoft.com/office/powerpoint/2010/main" val="291489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1. Пользователи </a:t>
            </a:r>
            <a:r>
              <a:rPr lang="ru-RU" b="1" dirty="0"/>
              <a:t>операционной системы</a:t>
            </a:r>
          </a:p>
        </p:txBody>
      </p:sp>
      <p:sp>
        <p:nvSpPr>
          <p:cNvPr id="5" name="TextBox 4"/>
          <p:cNvSpPr txBox="1"/>
          <p:nvPr/>
        </p:nvSpPr>
        <p:spPr>
          <a:xfrm>
            <a:off x="212791" y="1052736"/>
            <a:ext cx="8751697" cy="3693319"/>
          </a:xfrm>
          <a:prstGeom prst="rect">
            <a:avLst/>
          </a:prstGeom>
          <a:noFill/>
        </p:spPr>
        <p:txBody>
          <a:bodyPr wrap="square" rtlCol="0">
            <a:spAutoFit/>
          </a:bodyPr>
          <a:lstStyle/>
          <a:p>
            <a:pPr algn="just"/>
            <a:r>
              <a:rPr lang="ru-RU" dirty="0"/>
              <a:t>Операционная система (ОС) - программный комплекс, предоставляющий пользователю среду для выполнения прикладных программ и управления ими, а прикладным программам средства доступа и управления аппаратными ресурсами. </a:t>
            </a:r>
            <a:endParaRPr lang="ru-RU" dirty="0" smtClean="0"/>
          </a:p>
          <a:p>
            <a:pPr algn="just"/>
            <a:endParaRPr lang="ru-RU" dirty="0"/>
          </a:p>
          <a:p>
            <a:pPr algn="just"/>
            <a:r>
              <a:rPr lang="ru-RU" dirty="0" smtClean="0"/>
              <a:t>Каждый </a:t>
            </a:r>
            <a:r>
              <a:rPr lang="ru-RU" dirty="0"/>
              <a:t>пользователь ОС использует в своей деятельности инструменты, предоставляемые либо непосредственно ядром ОС, либо работающими под управлением ОС прикладными программами. </a:t>
            </a:r>
            <a:endParaRPr lang="ru-RU" dirty="0" smtClean="0"/>
          </a:p>
          <a:p>
            <a:pPr algn="just"/>
            <a:endParaRPr lang="ru-RU" dirty="0"/>
          </a:p>
          <a:p>
            <a:pPr algn="just"/>
            <a:r>
              <a:rPr lang="ru-RU" dirty="0" smtClean="0"/>
              <a:t>Для </a:t>
            </a:r>
            <a:r>
              <a:rPr lang="ru-RU" dirty="0"/>
              <a:t>решения своих задач пользователь формализует описание задачи на некотором входном языке для ОС или программ. </a:t>
            </a:r>
            <a:endParaRPr lang="ru-RU" dirty="0" smtClean="0"/>
          </a:p>
          <a:p>
            <a:pPr algn="just"/>
            <a:endParaRPr lang="ru-RU" dirty="0"/>
          </a:p>
          <a:p>
            <a:pPr algn="just"/>
            <a:r>
              <a:rPr lang="ru-RU" dirty="0" smtClean="0"/>
              <a:t>Синтаксис </a:t>
            </a:r>
            <a:r>
              <a:rPr lang="ru-RU" dirty="0"/>
              <a:t>и семантика таких языков различна в зависимости от решаемых с их помощью задач. </a:t>
            </a:r>
          </a:p>
        </p:txBody>
      </p:sp>
    </p:spTree>
    <p:extLst>
      <p:ext uri="{BB962C8B-B14F-4D97-AF65-F5344CB8AC3E}">
        <p14:creationId xmlns:p14="http://schemas.microsoft.com/office/powerpoint/2010/main" val="2948171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6. Работа </a:t>
            </a:r>
            <a:r>
              <a:rPr lang="ru-RU" b="1" dirty="0"/>
              <a:t>с файлами</a:t>
            </a:r>
          </a:p>
        </p:txBody>
      </p:sp>
      <p:sp>
        <p:nvSpPr>
          <p:cNvPr id="5" name="TextBox 4"/>
          <p:cNvSpPr txBox="1"/>
          <p:nvPr/>
        </p:nvSpPr>
        <p:spPr>
          <a:xfrm>
            <a:off x="737834" y="1412775"/>
            <a:ext cx="7704856" cy="4524315"/>
          </a:xfrm>
          <a:prstGeom prst="rect">
            <a:avLst/>
          </a:prstGeom>
          <a:noFill/>
        </p:spPr>
        <p:txBody>
          <a:bodyPr wrap="square" rtlCol="0">
            <a:spAutoFit/>
          </a:bodyPr>
          <a:lstStyle/>
          <a:p>
            <a:pPr algn="just"/>
            <a:r>
              <a:rPr lang="ru-RU" b="1" dirty="0"/>
              <a:t>Файл</a:t>
            </a:r>
            <a:r>
              <a:rPr lang="ru-RU" dirty="0"/>
              <a:t> - часть пространства на носителе информации, имеющая имя. Как правило, в этой именованной части пространства хранятся некоторые данные. Либо эта именованная часть пространства носителя резервируется для каких-либо целей</a:t>
            </a:r>
            <a:r>
              <a:rPr lang="ru-RU" dirty="0" smtClean="0"/>
              <a:t>.</a:t>
            </a:r>
          </a:p>
          <a:p>
            <a:pPr algn="just"/>
            <a:endParaRPr lang="ru-RU" dirty="0"/>
          </a:p>
          <a:p>
            <a:pPr algn="just"/>
            <a:r>
              <a:rPr lang="ru-RU" dirty="0"/>
              <a:t>Для хранения файлов на носителях создаются файловые системы</a:t>
            </a:r>
            <a:r>
              <a:rPr lang="ru-RU" dirty="0" smtClean="0"/>
              <a:t>.</a:t>
            </a:r>
          </a:p>
          <a:p>
            <a:pPr algn="just"/>
            <a:endParaRPr lang="ru-RU" dirty="0"/>
          </a:p>
          <a:p>
            <a:pPr algn="just"/>
            <a:r>
              <a:rPr lang="ru-RU" b="1" dirty="0" smtClean="0"/>
              <a:t>Файловая </a:t>
            </a:r>
            <a:r>
              <a:rPr lang="ru-RU" b="1" dirty="0"/>
              <a:t>система </a:t>
            </a:r>
            <a:r>
              <a:rPr lang="ru-RU" dirty="0"/>
              <a:t>(</a:t>
            </a:r>
            <a:r>
              <a:rPr lang="ru-RU" dirty="0" err="1"/>
              <a:t>file</a:t>
            </a:r>
            <a:r>
              <a:rPr lang="ru-RU" dirty="0"/>
              <a:t> </a:t>
            </a:r>
            <a:r>
              <a:rPr lang="ru-RU" dirty="0" err="1"/>
              <a:t>system</a:t>
            </a:r>
            <a:r>
              <a:rPr lang="ru-RU" dirty="0"/>
              <a:t>) - метод организации хранения файлов на носителе информации, реализованный в некоторой операционной системе</a:t>
            </a:r>
            <a:r>
              <a:rPr lang="ru-RU" dirty="0" smtClean="0"/>
              <a:t>.</a:t>
            </a:r>
          </a:p>
          <a:p>
            <a:pPr algn="just"/>
            <a:endParaRPr lang="ru-RU" dirty="0"/>
          </a:p>
          <a:p>
            <a:pPr algn="just"/>
            <a:r>
              <a:rPr lang="ru-RU" dirty="0"/>
              <a:t>Почти всегда файловые системы разрабатываются в рамках проекта некоторой операционной системы и являются принадлежностью (частью) этой операционной системы. </a:t>
            </a:r>
            <a:endParaRPr lang="ru-RU" dirty="0" smtClean="0"/>
          </a:p>
          <a:p>
            <a:pPr algn="just"/>
            <a:endParaRPr lang="ru-RU" dirty="0"/>
          </a:p>
          <a:p>
            <a:pPr algn="just"/>
            <a:r>
              <a:rPr lang="ru-RU" dirty="0"/>
              <a:t>Также существует зависимость между файловыми системами и носителями, на которых они могут использоваться.</a:t>
            </a:r>
          </a:p>
        </p:txBody>
      </p:sp>
    </p:spTree>
    <p:extLst>
      <p:ext uri="{BB962C8B-B14F-4D97-AF65-F5344CB8AC3E}">
        <p14:creationId xmlns:p14="http://schemas.microsoft.com/office/powerpoint/2010/main" val="119876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6. Работа </a:t>
            </a:r>
            <a:r>
              <a:rPr lang="ru-RU" b="1" dirty="0"/>
              <a:t>с файлами</a:t>
            </a:r>
          </a:p>
        </p:txBody>
      </p:sp>
      <p:sp>
        <p:nvSpPr>
          <p:cNvPr id="5" name="TextBox 4"/>
          <p:cNvSpPr txBox="1"/>
          <p:nvPr/>
        </p:nvSpPr>
        <p:spPr>
          <a:xfrm>
            <a:off x="212791" y="1052736"/>
            <a:ext cx="8751697" cy="4247317"/>
          </a:xfrm>
          <a:prstGeom prst="rect">
            <a:avLst/>
          </a:prstGeom>
          <a:noFill/>
        </p:spPr>
        <p:txBody>
          <a:bodyPr wrap="square" rtlCol="0">
            <a:spAutoFit/>
          </a:bodyPr>
          <a:lstStyle/>
          <a:p>
            <a:pPr algn="just"/>
            <a:r>
              <a:rPr lang="ru-RU" dirty="0"/>
              <a:t>Из того, что файловая система - это «метод», следует, что файловая система реализуется некоторым алгоритмом (реализующим «метод»), который должен работать на некоторых структурах данных </a:t>
            </a:r>
            <a:endParaRPr lang="ru-RU" dirty="0" smtClean="0"/>
          </a:p>
          <a:p>
            <a:pPr algn="just"/>
            <a:endParaRPr lang="ru-RU" dirty="0"/>
          </a:p>
          <a:p>
            <a:pPr algn="ctr"/>
            <a:r>
              <a:rPr lang="ru-RU" dirty="0" smtClean="0"/>
              <a:t>«</a:t>
            </a:r>
            <a:r>
              <a:rPr lang="ru-RU" dirty="0"/>
              <a:t>алгоритм + структуры данных = программа</a:t>
            </a:r>
            <a:r>
              <a:rPr lang="ru-RU" dirty="0" smtClean="0"/>
              <a:t>»</a:t>
            </a:r>
          </a:p>
          <a:p>
            <a:pPr algn="just"/>
            <a:endParaRPr lang="ru-RU" dirty="0"/>
          </a:p>
          <a:p>
            <a:pPr algn="just"/>
            <a:r>
              <a:rPr lang="ru-RU" dirty="0" smtClean="0"/>
              <a:t>Структуры </a:t>
            </a:r>
            <a:r>
              <a:rPr lang="ru-RU" dirty="0"/>
              <a:t>данных определяют область определения алгоритма</a:t>
            </a:r>
            <a:r>
              <a:rPr lang="ru-RU" dirty="0" smtClean="0"/>
              <a:t>.</a:t>
            </a:r>
          </a:p>
          <a:p>
            <a:pPr algn="just"/>
            <a:endParaRPr lang="ru-RU" dirty="0"/>
          </a:p>
          <a:p>
            <a:pPr algn="just"/>
            <a:r>
              <a:rPr lang="ru-RU" dirty="0"/>
              <a:t>Алгоритм реализуется драйвером файловой системы, являющимся частью операционной системы. Отсюда следует «</a:t>
            </a:r>
            <a:r>
              <a:rPr lang="ru-RU" dirty="0" err="1"/>
              <a:t>операционнозависимость</a:t>
            </a:r>
            <a:r>
              <a:rPr lang="ru-RU" dirty="0"/>
              <a:t>» файловой системы. </a:t>
            </a:r>
            <a:endParaRPr lang="ru-RU" dirty="0" smtClean="0"/>
          </a:p>
          <a:p>
            <a:pPr algn="just"/>
            <a:endParaRPr lang="ru-RU" dirty="0"/>
          </a:p>
          <a:p>
            <a:pPr algn="just"/>
            <a:r>
              <a:rPr lang="ru-RU" dirty="0" smtClean="0"/>
              <a:t>Структуры </a:t>
            </a:r>
            <a:r>
              <a:rPr lang="ru-RU" dirty="0"/>
              <a:t>данных файловой системы </a:t>
            </a:r>
            <a:r>
              <a:rPr lang="ru-RU" dirty="0" smtClean="0"/>
              <a:t>хранятся </a:t>
            </a:r>
            <a:r>
              <a:rPr lang="ru-RU" dirty="0"/>
              <a:t>на самих носителях. В этих структурах данных описывается, какой это носитель, что за файлы и где хранятся на данном экземпляре носителя</a:t>
            </a:r>
            <a:r>
              <a:rPr lang="ru-RU" dirty="0" smtClean="0"/>
              <a:t>.</a:t>
            </a:r>
            <a:endParaRPr lang="ru-RU" dirty="0"/>
          </a:p>
        </p:txBody>
      </p:sp>
    </p:spTree>
    <p:extLst>
      <p:ext uri="{BB962C8B-B14F-4D97-AF65-F5344CB8AC3E}">
        <p14:creationId xmlns:p14="http://schemas.microsoft.com/office/powerpoint/2010/main" val="154018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6. Работа </a:t>
            </a:r>
            <a:r>
              <a:rPr lang="ru-RU" b="1" dirty="0" smtClean="0"/>
              <a:t>с файлами</a:t>
            </a:r>
            <a:endParaRPr lang="ru-RU" b="1" dirty="0"/>
          </a:p>
        </p:txBody>
      </p:sp>
      <p:sp>
        <p:nvSpPr>
          <p:cNvPr id="5" name="TextBox 4"/>
          <p:cNvSpPr txBox="1"/>
          <p:nvPr/>
        </p:nvSpPr>
        <p:spPr>
          <a:xfrm>
            <a:off x="628199" y="981742"/>
            <a:ext cx="7920880" cy="5355312"/>
          </a:xfrm>
          <a:prstGeom prst="rect">
            <a:avLst/>
          </a:prstGeom>
          <a:noFill/>
        </p:spPr>
        <p:txBody>
          <a:bodyPr wrap="square" rtlCol="0">
            <a:spAutoFit/>
          </a:bodyPr>
          <a:lstStyle/>
          <a:p>
            <a:pPr algn="just"/>
            <a:r>
              <a:rPr lang="ru-RU" dirty="0"/>
              <a:t>Назначение файловой системы</a:t>
            </a:r>
            <a:r>
              <a:rPr lang="ru-RU" dirty="0" smtClean="0"/>
              <a:t>:</a:t>
            </a:r>
          </a:p>
          <a:p>
            <a:pPr algn="just"/>
            <a:endParaRPr lang="ru-RU" dirty="0"/>
          </a:p>
          <a:p>
            <a:pPr marL="285750" indent="-285750" algn="just">
              <a:buFont typeface="Arial" panose="020B0604020202020204" pitchFamily="34" charset="0"/>
              <a:buChar char="•"/>
            </a:pPr>
            <a:r>
              <a:rPr lang="ru-RU" dirty="0" smtClean="0"/>
              <a:t>«</a:t>
            </a:r>
            <a:r>
              <a:rPr lang="ru-RU" dirty="0" err="1"/>
              <a:t>Расшарить</a:t>
            </a:r>
            <a:r>
              <a:rPr lang="ru-RU" dirty="0"/>
              <a:t>» носитель, то есть, обеспечить доступ к носителю разных программ и пользователей.</a:t>
            </a:r>
          </a:p>
          <a:p>
            <a:pPr marL="285750" indent="-285750" algn="just">
              <a:buFont typeface="Arial" panose="020B0604020202020204" pitchFamily="34" charset="0"/>
              <a:buChar char="•"/>
            </a:pPr>
            <a:r>
              <a:rPr lang="ru-RU" dirty="0" smtClean="0"/>
              <a:t>Скрыть </a:t>
            </a:r>
            <a:r>
              <a:rPr lang="ru-RU" dirty="0"/>
              <a:t>особенности ввода-вывода для данного типа носителя и дать программисту простую абстрактную модель файлов, независимых от устройств. Для чтения, создания, удаления, записи, открытия и закрытия файлов в API операционной системы имеется набор системных вызовов (</a:t>
            </a:r>
            <a:r>
              <a:rPr lang="ru-RU" dirty="0" err="1"/>
              <a:t>create</a:t>
            </a:r>
            <a:r>
              <a:rPr lang="ru-RU" dirty="0"/>
              <a:t>, </a:t>
            </a:r>
            <a:r>
              <a:rPr lang="ru-RU" dirty="0" err="1"/>
              <a:t>delete</a:t>
            </a:r>
            <a:r>
              <a:rPr lang="ru-RU" dirty="0"/>
              <a:t>, </a:t>
            </a:r>
            <a:r>
              <a:rPr lang="ru-RU" dirty="0" err="1"/>
              <a:t>open</a:t>
            </a:r>
            <a:r>
              <a:rPr lang="ru-RU" dirty="0"/>
              <a:t>, </a:t>
            </a:r>
            <a:r>
              <a:rPr lang="ru-RU" dirty="0" err="1"/>
              <a:t>close</a:t>
            </a:r>
            <a:r>
              <a:rPr lang="ru-RU" dirty="0"/>
              <a:t>, </a:t>
            </a:r>
            <a:r>
              <a:rPr lang="ru-RU" dirty="0" err="1"/>
              <a:t>read</a:t>
            </a:r>
            <a:r>
              <a:rPr lang="ru-RU" dirty="0"/>
              <a:t>, </a:t>
            </a:r>
            <a:r>
              <a:rPr lang="ru-RU" dirty="0" err="1"/>
              <a:t>write</a:t>
            </a:r>
            <a:r>
              <a:rPr lang="ru-RU" dirty="0"/>
              <a:t> и другие).</a:t>
            </a:r>
          </a:p>
          <a:p>
            <a:pPr algn="just"/>
            <a:endParaRPr lang="ru-RU" dirty="0" smtClean="0"/>
          </a:p>
          <a:p>
            <a:pPr algn="just"/>
            <a:r>
              <a:rPr lang="ru-RU" dirty="0" smtClean="0"/>
              <a:t>Общеизвестны </a:t>
            </a:r>
            <a:r>
              <a:rPr lang="ru-RU" dirty="0"/>
              <a:t>также такие понятия, связанные с организацией файловой </a:t>
            </a:r>
            <a:r>
              <a:rPr lang="ru-RU" dirty="0" smtClean="0"/>
              <a:t>системы: </a:t>
            </a:r>
          </a:p>
          <a:p>
            <a:pPr marL="285750" indent="-285750" algn="just">
              <a:buFont typeface="Arial" panose="020B0604020202020204" pitchFamily="34" charset="0"/>
              <a:buChar char="•"/>
            </a:pPr>
            <a:r>
              <a:rPr lang="ru-RU" dirty="0" smtClean="0"/>
              <a:t>каталог</a:t>
            </a:r>
            <a:r>
              <a:rPr lang="ru-RU" dirty="0"/>
              <a:t>, </a:t>
            </a:r>
            <a:endParaRPr lang="ru-RU" dirty="0" smtClean="0"/>
          </a:p>
          <a:p>
            <a:pPr marL="285750" indent="-285750" algn="just">
              <a:buFont typeface="Arial" panose="020B0604020202020204" pitchFamily="34" charset="0"/>
              <a:buChar char="•"/>
            </a:pPr>
            <a:r>
              <a:rPr lang="ru-RU" dirty="0" smtClean="0"/>
              <a:t>текущий </a:t>
            </a:r>
            <a:r>
              <a:rPr lang="ru-RU" dirty="0"/>
              <a:t>каталог, </a:t>
            </a:r>
            <a:endParaRPr lang="ru-RU" dirty="0" smtClean="0"/>
          </a:p>
          <a:p>
            <a:pPr marL="285750" indent="-285750" algn="just">
              <a:buFont typeface="Arial" panose="020B0604020202020204" pitchFamily="34" charset="0"/>
              <a:buChar char="•"/>
            </a:pPr>
            <a:r>
              <a:rPr lang="ru-RU" dirty="0" smtClean="0"/>
              <a:t>корневой </a:t>
            </a:r>
            <a:r>
              <a:rPr lang="ru-RU" dirty="0"/>
              <a:t>каталог, </a:t>
            </a:r>
            <a:endParaRPr lang="ru-RU" dirty="0" smtClean="0"/>
          </a:p>
          <a:p>
            <a:pPr marL="285750" indent="-285750" algn="just">
              <a:buFont typeface="Arial" panose="020B0604020202020204" pitchFamily="34" charset="0"/>
              <a:buChar char="•"/>
            </a:pPr>
            <a:r>
              <a:rPr lang="ru-RU" dirty="0" smtClean="0"/>
              <a:t>путь</a:t>
            </a:r>
            <a:r>
              <a:rPr lang="ru-RU" dirty="0" smtClean="0"/>
              <a:t>.</a:t>
            </a:r>
          </a:p>
          <a:p>
            <a:pPr algn="just"/>
            <a:endParaRPr lang="ru-RU" dirty="0"/>
          </a:p>
          <a:p>
            <a:pPr algn="just"/>
            <a:r>
              <a:rPr lang="ru-RU" dirty="0" smtClean="0"/>
              <a:t>Для </a:t>
            </a:r>
            <a:r>
              <a:rPr lang="ru-RU" dirty="0"/>
              <a:t>манипулирования которыми в операционной системе также имеются системные вызовы</a:t>
            </a:r>
            <a:r>
              <a:rPr lang="ru-RU" dirty="0" smtClean="0"/>
              <a:t>.</a:t>
            </a:r>
            <a:endParaRPr lang="ru-RU" dirty="0"/>
          </a:p>
        </p:txBody>
      </p:sp>
    </p:spTree>
    <p:extLst>
      <p:ext uri="{BB962C8B-B14F-4D97-AF65-F5344CB8AC3E}">
        <p14:creationId xmlns:p14="http://schemas.microsoft.com/office/powerpoint/2010/main" val="379538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212791" y="908720"/>
            <a:ext cx="8751697" cy="2308324"/>
          </a:xfrm>
          <a:prstGeom prst="rect">
            <a:avLst/>
          </a:prstGeom>
          <a:noFill/>
        </p:spPr>
        <p:txBody>
          <a:bodyPr wrap="square" rtlCol="0">
            <a:spAutoFit/>
          </a:bodyPr>
          <a:lstStyle/>
          <a:p>
            <a:pPr algn="just"/>
            <a:r>
              <a:rPr lang="ru-RU" b="1" dirty="0" smtClean="0"/>
              <a:t>Командный </a:t>
            </a:r>
            <a:r>
              <a:rPr lang="ru-RU" b="1" dirty="0"/>
              <a:t>режим работы </a:t>
            </a:r>
            <a:r>
              <a:rPr lang="ru-RU" b="1" dirty="0" smtClean="0"/>
              <a:t>пользователя </a:t>
            </a:r>
            <a:r>
              <a:rPr lang="ru-RU" dirty="0" smtClean="0"/>
              <a:t>- взаимодействие </a:t>
            </a:r>
            <a:r>
              <a:rPr lang="ru-RU" dirty="0"/>
              <a:t>строилось на основе системы встроенных команд. </a:t>
            </a:r>
            <a:endParaRPr lang="ru-RU" dirty="0" smtClean="0"/>
          </a:p>
          <a:p>
            <a:pPr algn="just"/>
            <a:endParaRPr lang="ru-RU" dirty="0"/>
          </a:p>
          <a:p>
            <a:pPr algn="just"/>
            <a:r>
              <a:rPr lang="ru-RU" dirty="0" smtClean="0"/>
              <a:t>Интерфейс </a:t>
            </a:r>
            <a:r>
              <a:rPr lang="ru-RU" dirty="0"/>
              <a:t>командной строки (англ. </a:t>
            </a:r>
            <a:r>
              <a:rPr lang="ru-RU" dirty="0" err="1"/>
              <a:t>Command</a:t>
            </a:r>
            <a:r>
              <a:rPr lang="ru-RU" dirty="0"/>
              <a:t> </a:t>
            </a:r>
            <a:r>
              <a:rPr lang="ru-RU" dirty="0" err="1"/>
              <a:t>line</a:t>
            </a:r>
            <a:r>
              <a:rPr lang="ru-RU" dirty="0"/>
              <a:t> </a:t>
            </a:r>
            <a:r>
              <a:rPr lang="ru-RU" dirty="0" err="1"/>
              <a:t>interface</a:t>
            </a:r>
            <a:r>
              <a:rPr lang="ru-RU" dirty="0"/>
              <a:t>, CLI) – разновидность текстового интерфейса (CUI) между человеком и компьютером, в котором инструкции компьютеру даются в основном путем ввода с клавиатуры текстовых строк (команд), в UNIX-системах возможно применение мыши. Также известен под названием "консоль</a:t>
            </a:r>
            <a:r>
              <a:rPr lang="ru-RU" dirty="0" smtClean="0"/>
              <a:t>".</a:t>
            </a:r>
            <a:endParaRPr lang="ru-RU" dirty="0"/>
          </a:p>
        </p:txBody>
      </p:sp>
      <p:pic>
        <p:nvPicPr>
          <p:cNvPr id="6" name="Рисунок 5" descr="https://www.intuit.ru/EDI/25_02_18_1/1519510898-10343/tutorial/684/objects/4/files/04_01.jpg"/>
          <p:cNvPicPr/>
          <p:nvPr/>
        </p:nvPicPr>
        <p:blipFill>
          <a:blip r:embed="rId2">
            <a:extLst>
              <a:ext uri="{28A0092B-C50C-407E-A947-70E740481C1C}">
                <a14:useLocalDpi xmlns:a14="http://schemas.microsoft.com/office/drawing/2010/main" val="0"/>
              </a:ext>
            </a:extLst>
          </a:blip>
          <a:srcRect/>
          <a:stretch>
            <a:fillRect/>
          </a:stretch>
        </p:blipFill>
        <p:spPr bwMode="auto">
          <a:xfrm>
            <a:off x="1641558" y="3217044"/>
            <a:ext cx="5895975" cy="800100"/>
          </a:xfrm>
          <a:prstGeom prst="rect">
            <a:avLst/>
          </a:prstGeom>
          <a:noFill/>
          <a:ln>
            <a:noFill/>
          </a:ln>
        </p:spPr>
      </p:pic>
      <p:sp>
        <p:nvSpPr>
          <p:cNvPr id="2" name="Прямоугольник 1"/>
          <p:cNvSpPr/>
          <p:nvPr/>
        </p:nvSpPr>
        <p:spPr>
          <a:xfrm>
            <a:off x="304163" y="4221088"/>
            <a:ext cx="8568952" cy="1200329"/>
          </a:xfrm>
          <a:prstGeom prst="rect">
            <a:avLst/>
          </a:prstGeom>
        </p:spPr>
        <p:txBody>
          <a:bodyPr wrap="square">
            <a:spAutoFit/>
          </a:bodyPr>
          <a:lstStyle/>
          <a:p>
            <a:r>
              <a:rPr lang="ru-RU" dirty="0"/>
              <a:t>Слева в строке появляется приглашение ( [</a:t>
            </a:r>
            <a:r>
              <a:rPr lang="ru-RU" dirty="0" err="1"/>
              <a:t>asplinux@asplinuxlive</a:t>
            </a:r>
            <a:r>
              <a:rPr lang="ru-RU" dirty="0"/>
              <a:t> ~] ), после него можно набрать команду, результаты которой выводятся далее. </a:t>
            </a:r>
            <a:endParaRPr lang="ru-RU" dirty="0" smtClean="0"/>
          </a:p>
          <a:p>
            <a:endParaRPr lang="ru-RU" dirty="0"/>
          </a:p>
          <a:p>
            <a:r>
              <a:rPr lang="ru-RU" dirty="0" smtClean="0"/>
              <a:t>Пример </a:t>
            </a:r>
            <a:r>
              <a:rPr lang="ru-RU" dirty="0"/>
              <a:t>выполнения команды </a:t>
            </a:r>
            <a:r>
              <a:rPr lang="ru-RU" dirty="0" err="1"/>
              <a:t>date</a:t>
            </a:r>
            <a:r>
              <a:rPr lang="ru-RU" dirty="0"/>
              <a:t> в системе </a:t>
            </a:r>
            <a:r>
              <a:rPr lang="ru-RU" dirty="0" err="1"/>
              <a:t>Linux</a:t>
            </a:r>
            <a:endParaRPr lang="ru-R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973" y="5546422"/>
            <a:ext cx="3181143" cy="762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0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212791" y="1052736"/>
            <a:ext cx="8751697" cy="1200329"/>
          </a:xfrm>
          <a:prstGeom prst="rect">
            <a:avLst/>
          </a:prstGeom>
          <a:noFill/>
        </p:spPr>
        <p:txBody>
          <a:bodyPr wrap="square" rtlCol="0">
            <a:spAutoFit/>
          </a:bodyPr>
          <a:lstStyle/>
          <a:p>
            <a:pPr algn="just"/>
            <a:r>
              <a:rPr lang="ru-RU" dirty="0" smtClean="0"/>
              <a:t>Удачным </a:t>
            </a:r>
            <a:r>
              <a:rPr lang="ru-RU" dirty="0"/>
              <a:t>дополнением реализации такого интерфейса пользователя стала </a:t>
            </a:r>
            <a:r>
              <a:rPr lang="ru-RU" dirty="0" smtClean="0"/>
              <a:t>программа </a:t>
            </a:r>
            <a:r>
              <a:rPr lang="ru-RU" dirty="0" err="1" smtClean="0"/>
              <a:t>Commander</a:t>
            </a:r>
            <a:r>
              <a:rPr lang="ru-RU" dirty="0" smtClean="0"/>
              <a:t>. </a:t>
            </a:r>
            <a:r>
              <a:rPr lang="ru-RU" dirty="0"/>
              <a:t>Она минимизировала действия по набору текста в командной строке, позволяя оперировать, прежде всего, выбором подходящей команды из меню. В этой программе также активно используются функциональные клавиши компьютера.</a:t>
            </a:r>
          </a:p>
        </p:txBody>
      </p:sp>
      <p:pic>
        <p:nvPicPr>
          <p:cNvPr id="6" name="Рисунок 5" descr="Легендарный файловый менеджер Norton Commander"/>
          <p:cNvPicPr/>
          <p:nvPr/>
        </p:nvPicPr>
        <p:blipFill>
          <a:blip r:embed="rId2">
            <a:extLst>
              <a:ext uri="{28A0092B-C50C-407E-A947-70E740481C1C}">
                <a14:useLocalDpi xmlns:a14="http://schemas.microsoft.com/office/drawing/2010/main" val="0"/>
              </a:ext>
            </a:extLst>
          </a:blip>
          <a:srcRect/>
          <a:stretch>
            <a:fillRect/>
          </a:stretch>
        </p:blipFill>
        <p:spPr bwMode="auto">
          <a:xfrm>
            <a:off x="1555102" y="2420888"/>
            <a:ext cx="5976664" cy="3456384"/>
          </a:xfrm>
          <a:prstGeom prst="rect">
            <a:avLst/>
          </a:prstGeom>
          <a:noFill/>
          <a:ln>
            <a:noFill/>
          </a:ln>
        </p:spPr>
      </p:pic>
    </p:spTree>
    <p:extLst>
      <p:ext uri="{BB962C8B-B14F-4D97-AF65-F5344CB8AC3E}">
        <p14:creationId xmlns:p14="http://schemas.microsoft.com/office/powerpoint/2010/main" val="242303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06862"/>
            <a:ext cx="8751697" cy="369332"/>
          </a:xfrm>
          <a:prstGeom prst="rect">
            <a:avLst/>
          </a:prstGeom>
          <a:noFill/>
        </p:spPr>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203392" y="749225"/>
            <a:ext cx="8751697" cy="369332"/>
          </a:xfrm>
          <a:prstGeom prst="rect">
            <a:avLst/>
          </a:prstGeom>
          <a:noFill/>
        </p:spPr>
        <p:txBody>
          <a:bodyPr wrap="square" rtlCol="0">
            <a:spAutoFit/>
          </a:bodyPr>
          <a:lstStyle/>
          <a:p>
            <a:pPr algn="just"/>
            <a:r>
              <a:rPr lang="ru-RU" dirty="0"/>
              <a:t>Файловые менеджеры для ОС </a:t>
            </a:r>
            <a:r>
              <a:rPr lang="ru-RU" dirty="0" err="1" smtClean="0"/>
              <a:t>Linux</a:t>
            </a:r>
            <a:r>
              <a:rPr lang="ru-RU" dirty="0" smtClean="0"/>
              <a:t>. Файловый </a:t>
            </a:r>
            <a:r>
              <a:rPr lang="ru-RU" dirty="0"/>
              <a:t>менеджер </a:t>
            </a:r>
            <a:r>
              <a:rPr lang="ru-RU" b="1" dirty="0" err="1"/>
              <a:t>Midnight</a:t>
            </a:r>
            <a:r>
              <a:rPr lang="ru-RU" b="1" dirty="0"/>
              <a:t> </a:t>
            </a:r>
            <a:r>
              <a:rPr lang="ru-RU" b="1" dirty="0" err="1" smtClean="0"/>
              <a:t>Commander</a:t>
            </a:r>
            <a:endParaRPr lang="ru-RU" b="1" dirty="0"/>
          </a:p>
        </p:txBody>
      </p:sp>
      <p:sp>
        <p:nvSpPr>
          <p:cNvPr id="3" name="Прямоугольник 2"/>
          <p:cNvSpPr/>
          <p:nvPr/>
        </p:nvSpPr>
        <p:spPr>
          <a:xfrm>
            <a:off x="212790" y="1222525"/>
            <a:ext cx="8742299" cy="2308324"/>
          </a:xfrm>
          <a:prstGeom prst="rect">
            <a:avLst/>
          </a:prstGeom>
        </p:spPr>
        <p:txBody>
          <a:bodyPr wrap="square">
            <a:spAutoFit/>
          </a:bodyPr>
          <a:lstStyle/>
          <a:p>
            <a:r>
              <a:rPr lang="ru-RU" dirty="0" smtClean="0"/>
              <a:t>Для </a:t>
            </a:r>
            <a:r>
              <a:rPr lang="ru-RU" dirty="0"/>
              <a:t>установки выполните следующую команду, с использованием вашего пакетного менеджера, например </a:t>
            </a:r>
            <a:r>
              <a:rPr lang="ru-RU" dirty="0" err="1"/>
              <a:t>apt</a:t>
            </a:r>
            <a:r>
              <a:rPr lang="ru-RU" dirty="0"/>
              <a:t>:</a:t>
            </a:r>
          </a:p>
          <a:p>
            <a:endParaRPr lang="ru-RU" dirty="0"/>
          </a:p>
          <a:p>
            <a:pPr algn="ctr"/>
            <a:r>
              <a:rPr lang="ru-RU" dirty="0" err="1"/>
              <a:t>sudo</a:t>
            </a:r>
            <a:r>
              <a:rPr lang="ru-RU" dirty="0"/>
              <a:t> </a:t>
            </a:r>
            <a:r>
              <a:rPr lang="ru-RU" dirty="0" err="1"/>
              <a:t>apt-get</a:t>
            </a:r>
            <a:r>
              <a:rPr lang="ru-RU" dirty="0"/>
              <a:t> </a:t>
            </a:r>
            <a:r>
              <a:rPr lang="ru-RU" dirty="0" err="1"/>
              <a:t>install</a:t>
            </a:r>
            <a:r>
              <a:rPr lang="ru-RU" dirty="0"/>
              <a:t> </a:t>
            </a:r>
            <a:r>
              <a:rPr lang="ru-RU" dirty="0" err="1" smtClean="0"/>
              <a:t>mc</a:t>
            </a:r>
            <a:endParaRPr lang="ru-RU" dirty="0" smtClean="0"/>
          </a:p>
          <a:p>
            <a:endParaRPr lang="ru-RU" dirty="0"/>
          </a:p>
          <a:p>
            <a:r>
              <a:rPr lang="ru-RU" dirty="0"/>
              <a:t>Для запуска введите команду:</a:t>
            </a:r>
          </a:p>
          <a:p>
            <a:endParaRPr lang="ru-RU" dirty="0"/>
          </a:p>
          <a:p>
            <a:r>
              <a:rPr lang="ru-RU" dirty="0" err="1"/>
              <a:t>mc</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155" y="2708920"/>
            <a:ext cx="5336934" cy="4014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09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212791" y="1052736"/>
            <a:ext cx="8751697" cy="2585323"/>
          </a:xfrm>
          <a:prstGeom prst="rect">
            <a:avLst/>
          </a:prstGeom>
          <a:noFill/>
        </p:spPr>
        <p:txBody>
          <a:bodyPr wrap="square" rtlCol="0">
            <a:spAutoFit/>
          </a:bodyPr>
          <a:lstStyle/>
          <a:p>
            <a:pPr algn="just"/>
            <a:r>
              <a:rPr lang="ru-RU" dirty="0"/>
              <a:t>WIMP-интерфейс (</a:t>
            </a:r>
            <a:r>
              <a:rPr lang="ru-RU" dirty="0" err="1"/>
              <a:t>Window</a:t>
            </a:r>
            <a:r>
              <a:rPr lang="ru-RU" dirty="0"/>
              <a:t> – окно, </a:t>
            </a:r>
            <a:r>
              <a:rPr lang="ru-RU" dirty="0" err="1"/>
              <a:t>Image</a:t>
            </a:r>
            <a:r>
              <a:rPr lang="ru-RU" dirty="0"/>
              <a:t> – образ, </a:t>
            </a:r>
            <a:r>
              <a:rPr lang="ru-RU" dirty="0" err="1"/>
              <a:t>Menu</a:t>
            </a:r>
            <a:r>
              <a:rPr lang="ru-RU" dirty="0"/>
              <a:t> – меню, </a:t>
            </a:r>
            <a:r>
              <a:rPr lang="ru-RU" dirty="0" err="1"/>
              <a:t>Pointer</a:t>
            </a:r>
            <a:r>
              <a:rPr lang="ru-RU" dirty="0"/>
              <a:t> – указатель). </a:t>
            </a:r>
            <a:endParaRPr lang="ru-RU" dirty="0" smtClean="0"/>
          </a:p>
          <a:p>
            <a:pPr algn="just"/>
            <a:endParaRPr lang="ru-RU" dirty="0"/>
          </a:p>
          <a:p>
            <a:pPr algn="just"/>
            <a:r>
              <a:rPr lang="ru-RU" dirty="0" smtClean="0"/>
              <a:t>Характерной </a:t>
            </a:r>
            <a:r>
              <a:rPr lang="ru-RU" dirty="0"/>
              <a:t>особенностью этого вида интерфейса является то, что диалог с пользователем ведется не с помощью команд, а с помощью графических образов – меню, окон, других элементов. Хотя и в этом интерфейсе подаются команды машине, но это делается "опосредованно", через графические образы. </a:t>
            </a:r>
            <a:endParaRPr lang="ru-RU" dirty="0" smtClean="0"/>
          </a:p>
          <a:p>
            <a:pPr algn="just"/>
            <a:endParaRPr lang="ru-RU" dirty="0"/>
          </a:p>
          <a:p>
            <a:pPr algn="just"/>
            <a:r>
              <a:rPr lang="ru-RU" dirty="0" smtClean="0"/>
              <a:t>Этот </a:t>
            </a:r>
            <a:r>
              <a:rPr lang="ru-RU" dirty="0"/>
              <a:t>вид интерфейса реализован на двух уровнях технологий: простой графический интерфейс и "чистый" WIMP-интерфейс.</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829134"/>
            <a:ext cx="30353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4067944" y="4419207"/>
            <a:ext cx="4572000" cy="1477328"/>
          </a:xfrm>
          <a:prstGeom prst="rect">
            <a:avLst/>
          </a:prstGeom>
        </p:spPr>
        <p:txBody>
          <a:bodyPr>
            <a:spAutoFit/>
          </a:bodyPr>
          <a:lstStyle/>
          <a:p>
            <a:pPr algn="just"/>
            <a:r>
              <a:rPr lang="ru-RU" dirty="0"/>
              <a:t>Первое появление графического </a:t>
            </a:r>
            <a:r>
              <a:rPr lang="ru-RU" dirty="0" smtClean="0"/>
              <a:t>интерфейса </a:t>
            </a:r>
            <a:r>
              <a:rPr lang="ru-RU" dirty="0"/>
              <a:t>следует связывать с фирмой XEROX. В ее лаборатории PARC (</a:t>
            </a:r>
            <a:r>
              <a:rPr lang="ru-RU" dirty="0" err="1"/>
              <a:t>Palo</a:t>
            </a:r>
            <a:r>
              <a:rPr lang="ru-RU" dirty="0"/>
              <a:t> </a:t>
            </a:r>
            <a:r>
              <a:rPr lang="ru-RU" dirty="0" err="1"/>
              <a:t>Alto</a:t>
            </a:r>
            <a:r>
              <a:rPr lang="ru-RU" dirty="0"/>
              <a:t> </a:t>
            </a:r>
            <a:r>
              <a:rPr lang="ru-RU" dirty="0" err="1"/>
              <a:t>Reseach</a:t>
            </a:r>
            <a:r>
              <a:rPr lang="ru-RU" dirty="0"/>
              <a:t> </a:t>
            </a:r>
            <a:r>
              <a:rPr lang="ru-RU" dirty="0" err="1"/>
              <a:t>Center</a:t>
            </a:r>
            <a:r>
              <a:rPr lang="ru-RU" dirty="0"/>
              <a:t>) в 1973 году создавался компьютер </a:t>
            </a:r>
            <a:r>
              <a:rPr lang="ru-RU" dirty="0" err="1"/>
              <a:t>Alto</a:t>
            </a:r>
            <a:r>
              <a:rPr lang="ru-RU" dirty="0"/>
              <a:t>. </a:t>
            </a:r>
          </a:p>
        </p:txBody>
      </p:sp>
    </p:spTree>
    <p:extLst>
      <p:ext uri="{BB962C8B-B14F-4D97-AF65-F5344CB8AC3E}">
        <p14:creationId xmlns:p14="http://schemas.microsoft.com/office/powerpoint/2010/main" val="38112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212791" y="1052736"/>
            <a:ext cx="8751697" cy="2862322"/>
          </a:xfrm>
          <a:prstGeom prst="rect">
            <a:avLst/>
          </a:prstGeom>
          <a:noFill/>
        </p:spPr>
        <p:txBody>
          <a:bodyPr wrap="square" rtlCol="0">
            <a:spAutoFit/>
          </a:bodyPr>
          <a:lstStyle/>
          <a:p>
            <a:pPr algn="just"/>
            <a:r>
              <a:rPr lang="ru-RU" dirty="0"/>
              <a:t>SILK-интерфейс (</a:t>
            </a:r>
            <a:r>
              <a:rPr lang="ru-RU" dirty="0" err="1"/>
              <a:t>Speech</a:t>
            </a:r>
            <a:r>
              <a:rPr lang="ru-RU" dirty="0"/>
              <a:t> – речь, </a:t>
            </a:r>
            <a:r>
              <a:rPr lang="ru-RU" dirty="0" err="1"/>
              <a:t>Image</a:t>
            </a:r>
            <a:r>
              <a:rPr lang="ru-RU" dirty="0"/>
              <a:t> – образ, </a:t>
            </a:r>
            <a:r>
              <a:rPr lang="ru-RU" dirty="0" err="1"/>
              <a:t>Language</a:t>
            </a:r>
            <a:r>
              <a:rPr lang="ru-RU" dirty="0"/>
              <a:t> – язык, </a:t>
            </a:r>
            <a:r>
              <a:rPr lang="ru-RU" dirty="0" err="1"/>
              <a:t>Knowledge</a:t>
            </a:r>
            <a:r>
              <a:rPr lang="ru-RU" dirty="0"/>
              <a:t> – знание). </a:t>
            </a:r>
            <a:endParaRPr lang="ru-RU" dirty="0" smtClean="0"/>
          </a:p>
          <a:p>
            <a:pPr algn="just"/>
            <a:endParaRPr lang="ru-RU" dirty="0"/>
          </a:p>
          <a:p>
            <a:pPr algn="just"/>
            <a:r>
              <a:rPr lang="ru-RU" dirty="0" smtClean="0"/>
              <a:t>Этот </a:t>
            </a:r>
            <a:r>
              <a:rPr lang="ru-RU" dirty="0"/>
              <a:t>вид интерфейса наиболее приближен к обычной, человеческой форме общения. В рамках этого интерфейса идет обычный "разговор" человека и компьютера. При этом компьютер находит для себя команды, анализируя человеческую речь и находя в ней ключевые фразы. Результат выполнения команд он также преобразует в понятную человеку форму. </a:t>
            </a:r>
            <a:endParaRPr lang="ru-RU" dirty="0" smtClean="0"/>
          </a:p>
          <a:p>
            <a:pPr algn="just"/>
            <a:endParaRPr lang="ru-RU" dirty="0"/>
          </a:p>
          <a:p>
            <a:pPr algn="just"/>
            <a:r>
              <a:rPr lang="ru-RU" dirty="0" smtClean="0"/>
              <a:t>Этот </a:t>
            </a:r>
            <a:r>
              <a:rPr lang="ru-RU" dirty="0"/>
              <a:t>вид интерфейса наиболее требователен к аппаратным ресурсам компьютера, и поэтому его применяют в основном для военных целей.</a:t>
            </a:r>
          </a:p>
        </p:txBody>
      </p:sp>
    </p:spTree>
    <p:extLst>
      <p:ext uri="{BB962C8B-B14F-4D97-AF65-F5344CB8AC3E}">
        <p14:creationId xmlns:p14="http://schemas.microsoft.com/office/powerpoint/2010/main" val="121255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7. Интерфейсы </a:t>
            </a:r>
            <a:r>
              <a:rPr lang="ru-RU" b="1" dirty="0"/>
              <a:t>пользователя</a:t>
            </a:r>
          </a:p>
        </p:txBody>
      </p:sp>
      <p:sp>
        <p:nvSpPr>
          <p:cNvPr id="5" name="TextBox 4"/>
          <p:cNvSpPr txBox="1"/>
          <p:nvPr/>
        </p:nvSpPr>
        <p:spPr>
          <a:xfrm>
            <a:off x="680999" y="1412776"/>
            <a:ext cx="7776864" cy="3970318"/>
          </a:xfrm>
          <a:prstGeom prst="rect">
            <a:avLst/>
          </a:prstGeom>
          <a:noFill/>
        </p:spPr>
        <p:txBody>
          <a:bodyPr wrap="square" rtlCol="0">
            <a:spAutoFit/>
          </a:bodyPr>
          <a:lstStyle/>
          <a:p>
            <a:pPr algn="just"/>
            <a:r>
              <a:rPr lang="ru-RU" dirty="0"/>
              <a:t>Режим GUI </a:t>
            </a:r>
            <a:r>
              <a:rPr lang="ru-RU" dirty="0" smtClean="0"/>
              <a:t>(графический интерфейс пользователя) используется </a:t>
            </a:r>
            <a:r>
              <a:rPr lang="ru-RU" dirty="0"/>
              <a:t>в разных операционных системах. </a:t>
            </a:r>
            <a:endParaRPr lang="ru-RU" dirty="0" smtClean="0"/>
          </a:p>
          <a:p>
            <a:pPr algn="just"/>
            <a:endParaRPr lang="ru-RU" dirty="0"/>
          </a:p>
          <a:p>
            <a:pPr algn="just"/>
            <a:r>
              <a:rPr lang="ru-RU" dirty="0" smtClean="0"/>
              <a:t>Многие </a:t>
            </a:r>
            <a:r>
              <a:rPr lang="ru-RU" dirty="0"/>
              <a:t>его разработчики пытались найти свой, наиболее привлекательный для пользователей "стиль". Со временем они вынуждены были оглядываться на то, что делают другие фирмы, или даже объединяться для стандартизации составляющих графического интерфейса. Современное представление о графическом интерфейсе объединяет все лучшее от разных производителей. </a:t>
            </a:r>
            <a:endParaRPr lang="ru-RU" dirty="0" smtClean="0"/>
          </a:p>
          <a:p>
            <a:pPr algn="just"/>
            <a:endParaRPr lang="ru-RU" dirty="0"/>
          </a:p>
          <a:p>
            <a:pPr algn="just"/>
            <a:r>
              <a:rPr lang="ru-RU" dirty="0" smtClean="0"/>
              <a:t>Поиски </a:t>
            </a:r>
            <a:r>
              <a:rPr lang="ru-RU" dirty="0"/>
              <a:t>в этом направлении продолжаются, хотя часто говорят о том, что с первых шагов становления графического интерфейса ничего принципиально не изменилось – все его основные элементы остаются прежними (рабочий стол, меню, иконки).</a:t>
            </a:r>
          </a:p>
        </p:txBody>
      </p:sp>
    </p:spTree>
    <p:extLst>
      <p:ext uri="{BB962C8B-B14F-4D97-AF65-F5344CB8AC3E}">
        <p14:creationId xmlns:p14="http://schemas.microsoft.com/office/powerpoint/2010/main" val="67183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4104278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1. Пользователи </a:t>
            </a:r>
            <a:r>
              <a:rPr lang="ru-RU" b="1" dirty="0"/>
              <a:t>операционной системы</a:t>
            </a:r>
          </a:p>
        </p:txBody>
      </p:sp>
      <p:sp>
        <p:nvSpPr>
          <p:cNvPr id="5" name="TextBox 4"/>
          <p:cNvSpPr txBox="1"/>
          <p:nvPr/>
        </p:nvSpPr>
        <p:spPr>
          <a:xfrm>
            <a:off x="212791" y="1052736"/>
            <a:ext cx="8751697" cy="2646878"/>
          </a:xfrm>
          <a:prstGeom prst="rect">
            <a:avLst/>
          </a:prstGeom>
          <a:noFill/>
        </p:spPr>
        <p:txBody>
          <a:bodyPr wrap="square" rtlCol="0">
            <a:spAutoFit/>
          </a:bodyPr>
          <a:lstStyle/>
          <a:p>
            <a:pPr algn="just"/>
            <a:r>
              <a:rPr lang="ru-RU" dirty="0" smtClean="0"/>
              <a:t>Пользовательские задачи </a:t>
            </a:r>
            <a:r>
              <a:rPr lang="ru-RU" dirty="0"/>
              <a:t>могут быть разделены на следующие группы</a:t>
            </a:r>
            <a:r>
              <a:rPr lang="ru-RU" dirty="0" smtClean="0"/>
              <a:t>:</a:t>
            </a:r>
          </a:p>
          <a:p>
            <a:pPr algn="just"/>
            <a:r>
              <a:rPr lang="ru-RU" dirty="0" smtClean="0"/>
              <a:t> </a:t>
            </a:r>
            <a:endParaRPr lang="ru-RU" dirty="0"/>
          </a:p>
          <a:p>
            <a:pPr lvl="1" algn="just">
              <a:spcAft>
                <a:spcPts val="1200"/>
              </a:spcAft>
            </a:pPr>
            <a:r>
              <a:rPr lang="ru-RU" dirty="0"/>
              <a:t>- расширение функциональности ОС; </a:t>
            </a:r>
          </a:p>
          <a:p>
            <a:pPr lvl="1" algn="just">
              <a:spcAft>
                <a:spcPts val="1200"/>
              </a:spcAft>
            </a:pPr>
            <a:r>
              <a:rPr lang="ru-RU" dirty="0"/>
              <a:t>- конфигурирование режимов работы ОС; </a:t>
            </a:r>
          </a:p>
          <a:p>
            <a:pPr lvl="1" algn="just">
              <a:spcAft>
                <a:spcPts val="1200"/>
              </a:spcAft>
            </a:pPr>
            <a:r>
              <a:rPr lang="ru-RU" dirty="0"/>
              <a:t>- разработка прикладных программ; </a:t>
            </a:r>
          </a:p>
          <a:p>
            <a:pPr lvl="1" algn="just">
              <a:spcAft>
                <a:spcPts val="1200"/>
              </a:spcAft>
            </a:pPr>
            <a:r>
              <a:rPr lang="ru-RU" dirty="0"/>
              <a:t>- решение прикладных задач при помощи готовых программ. </a:t>
            </a:r>
          </a:p>
          <a:p>
            <a:pPr algn="just"/>
            <a:endParaRPr lang="ru-RU" dirty="0"/>
          </a:p>
        </p:txBody>
      </p:sp>
    </p:spTree>
    <p:extLst>
      <p:ext uri="{BB962C8B-B14F-4D97-AF65-F5344CB8AC3E}">
        <p14:creationId xmlns:p14="http://schemas.microsoft.com/office/powerpoint/2010/main" val="190576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1. Пользователи </a:t>
            </a:r>
            <a:r>
              <a:rPr lang="ru-RU" b="1" dirty="0"/>
              <a:t>операционной системы</a:t>
            </a:r>
          </a:p>
        </p:txBody>
      </p:sp>
      <p:sp>
        <p:nvSpPr>
          <p:cNvPr id="5" name="TextBox 4"/>
          <p:cNvSpPr txBox="1"/>
          <p:nvPr/>
        </p:nvSpPr>
        <p:spPr>
          <a:xfrm>
            <a:off x="212791" y="1052736"/>
            <a:ext cx="8751697" cy="2308324"/>
          </a:xfrm>
          <a:prstGeom prst="rect">
            <a:avLst/>
          </a:prstGeom>
          <a:noFill/>
        </p:spPr>
        <p:txBody>
          <a:bodyPr wrap="square" rtlCol="0">
            <a:spAutoFit/>
          </a:bodyPr>
          <a:lstStyle/>
          <a:p>
            <a:pPr algn="just"/>
            <a:r>
              <a:rPr lang="ru-RU" dirty="0"/>
              <a:t>Пользователей ОС, применяющих тот или иной язык общения с ОС, можно подразделить на несколько </a:t>
            </a:r>
            <a:r>
              <a:rPr lang="ru-RU" dirty="0" smtClean="0"/>
              <a:t>групп: </a:t>
            </a:r>
          </a:p>
          <a:p>
            <a:pPr algn="just"/>
            <a:endParaRPr lang="ru-RU" dirty="0"/>
          </a:p>
          <a:p>
            <a:pPr lvl="1" algn="just"/>
            <a:r>
              <a:rPr lang="ru-RU" dirty="0"/>
              <a:t>- системные программисты; </a:t>
            </a:r>
          </a:p>
          <a:p>
            <a:pPr lvl="1" algn="just"/>
            <a:r>
              <a:rPr lang="ru-RU" dirty="0"/>
              <a:t>- системные администраторы; </a:t>
            </a:r>
          </a:p>
          <a:p>
            <a:pPr lvl="1" algn="just"/>
            <a:r>
              <a:rPr lang="ru-RU" dirty="0"/>
              <a:t>- прикладные программисты; </a:t>
            </a:r>
          </a:p>
          <a:p>
            <a:pPr lvl="1" algn="just"/>
            <a:r>
              <a:rPr lang="ru-RU" dirty="0"/>
              <a:t>- прикладные пользователи.</a:t>
            </a:r>
          </a:p>
          <a:p>
            <a:pPr algn="just"/>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8" y="3229952"/>
            <a:ext cx="567774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5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1. Пользователи </a:t>
            </a:r>
            <a:r>
              <a:rPr lang="ru-RU" b="1" dirty="0"/>
              <a:t>операционной системы</a:t>
            </a:r>
          </a:p>
        </p:txBody>
      </p:sp>
      <p:sp>
        <p:nvSpPr>
          <p:cNvPr id="5" name="TextBox 4"/>
          <p:cNvSpPr txBox="1"/>
          <p:nvPr/>
        </p:nvSpPr>
        <p:spPr>
          <a:xfrm>
            <a:off x="1331640" y="2060848"/>
            <a:ext cx="6192688" cy="2031325"/>
          </a:xfrm>
          <a:prstGeom prst="rect">
            <a:avLst/>
          </a:prstGeom>
          <a:noFill/>
        </p:spPr>
        <p:txBody>
          <a:bodyPr wrap="square" rtlCol="0">
            <a:spAutoFit/>
          </a:bodyPr>
          <a:lstStyle/>
          <a:p>
            <a:pPr algn="just"/>
            <a:r>
              <a:rPr lang="ru-RU" dirty="0"/>
              <a:t>Один и тот же язык может служить для решения различных задач. </a:t>
            </a:r>
            <a:endParaRPr lang="ru-RU" dirty="0" smtClean="0"/>
          </a:p>
          <a:p>
            <a:pPr algn="just"/>
            <a:endParaRPr lang="ru-RU" dirty="0"/>
          </a:p>
          <a:p>
            <a:pPr algn="just"/>
            <a:r>
              <a:rPr lang="ru-RU" dirty="0" smtClean="0"/>
              <a:t>Если </a:t>
            </a:r>
            <a:r>
              <a:rPr lang="ru-RU" dirty="0"/>
              <a:t>более подробно классифицировать пользователей по используемому ими языку и решаемым задачам, то каждая пара «входной язык - решаемая задача» будет определять роль пользователя при его работе с ОС.</a:t>
            </a:r>
          </a:p>
        </p:txBody>
      </p:sp>
    </p:spTree>
    <p:extLst>
      <p:ext uri="{BB962C8B-B14F-4D97-AF65-F5344CB8AC3E}">
        <p14:creationId xmlns:p14="http://schemas.microsoft.com/office/powerpoint/2010/main" val="417462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noFill/>
        </p:spPr>
        <p:txBody>
          <a:bodyPr wrap="square" rtlCol="0">
            <a:spAutoFit/>
          </a:bodyPr>
          <a:lstStyle/>
          <a:p>
            <a:pPr algn="ctr"/>
            <a:r>
              <a:rPr lang="ru-RU" b="1" dirty="0" smtClean="0"/>
              <a:t>1. Пользователи </a:t>
            </a:r>
            <a:r>
              <a:rPr lang="ru-RU" b="1" dirty="0"/>
              <a:t>операционной системы</a:t>
            </a:r>
          </a:p>
        </p:txBody>
      </p:sp>
      <p:graphicFrame>
        <p:nvGraphicFramePr>
          <p:cNvPr id="6" name="Таблица 5"/>
          <p:cNvGraphicFramePr>
            <a:graphicFrameLocks noGrp="1"/>
          </p:cNvGraphicFramePr>
          <p:nvPr>
            <p:extLst>
              <p:ext uri="{D42A27DB-BD31-4B8C-83A1-F6EECF244321}">
                <p14:modId xmlns:p14="http://schemas.microsoft.com/office/powerpoint/2010/main" val="3101773117"/>
              </p:ext>
            </p:extLst>
          </p:nvPr>
        </p:nvGraphicFramePr>
        <p:xfrm>
          <a:off x="212790" y="764704"/>
          <a:ext cx="8751697" cy="5982939"/>
        </p:xfrm>
        <a:graphic>
          <a:graphicData uri="http://schemas.openxmlformats.org/drawingml/2006/table">
            <a:tbl>
              <a:tblPr firstRow="1" firstCol="1" bandRow="1">
                <a:tableStyleId>{5C22544A-7EE6-4342-B048-85BDC9FD1C3A}</a:tableStyleId>
              </a:tblPr>
              <a:tblGrid>
                <a:gridCol w="1935471"/>
                <a:gridCol w="3277263"/>
                <a:gridCol w="3538963"/>
              </a:tblGrid>
              <a:tr h="239089">
                <a:tc>
                  <a:txBody>
                    <a:bodyPr/>
                    <a:lstStyle/>
                    <a:p>
                      <a:pPr algn="ctr">
                        <a:lnSpc>
                          <a:spcPct val="115000"/>
                        </a:lnSpc>
                        <a:spcAft>
                          <a:spcPts val="0"/>
                        </a:spcAft>
                      </a:pPr>
                      <a:r>
                        <a:rPr lang="ru-RU" sz="1400" dirty="0">
                          <a:effectLst/>
                        </a:rPr>
                        <a:t>Роль пользователя</a:t>
                      </a:r>
                      <a:endParaRPr lang="ru-RU"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dirty="0">
                          <a:effectLst/>
                        </a:rPr>
                        <a:t>Решаемая задача</a:t>
                      </a:r>
                      <a:endParaRPr lang="ru-RU"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Входной язык</a:t>
                      </a:r>
                      <a:endParaRPr lang="ru-RU" sz="1800">
                        <a:effectLst/>
                        <a:latin typeface="Calibri"/>
                        <a:ea typeface="Calibri"/>
                        <a:cs typeface="Times New Roman"/>
                      </a:endParaRPr>
                    </a:p>
                  </a:txBody>
                  <a:tcPr marL="68580" marR="68580" marT="0" marB="0"/>
                </a:tc>
              </a:tr>
              <a:tr h="493086">
                <a:tc>
                  <a:txBody>
                    <a:bodyPr/>
                    <a:lstStyle/>
                    <a:p>
                      <a:pPr>
                        <a:lnSpc>
                          <a:spcPct val="115000"/>
                        </a:lnSpc>
                        <a:spcAft>
                          <a:spcPts val="0"/>
                        </a:spcAft>
                      </a:pPr>
                      <a:r>
                        <a:rPr lang="ru-RU" sz="1400">
                          <a:effectLst/>
                        </a:rPr>
                        <a:t>Системный программист</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Расширение функций ОС</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Низкоуровневые языки разработки, в том числе Ассемблер</a:t>
                      </a:r>
                      <a:endParaRPr lang="ru-RU" sz="1800">
                        <a:effectLst/>
                        <a:latin typeface="Calibri"/>
                        <a:ea typeface="Calibri"/>
                        <a:cs typeface="Times New Roman"/>
                      </a:endParaRPr>
                    </a:p>
                  </a:txBody>
                  <a:tcPr marL="68580" marR="68580" marT="0" marB="0"/>
                </a:tc>
              </a:tr>
              <a:tr h="747083">
                <a:tc>
                  <a:txBody>
                    <a:bodyPr/>
                    <a:lstStyle/>
                    <a:p>
                      <a:pPr>
                        <a:lnSpc>
                          <a:spcPct val="115000"/>
                        </a:lnSpc>
                        <a:spcAft>
                          <a:spcPts val="0"/>
                        </a:spcAft>
                      </a:pPr>
                      <a:r>
                        <a:rPr lang="ru-RU" sz="1400">
                          <a:effectLst/>
                        </a:rPr>
                        <a:t>Системный администратор</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Конфигурирование ОС и регистрация пользователей</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Форматы конфигурационных файлов и языки управления средствами администрирования</a:t>
                      </a:r>
                      <a:endParaRPr lang="ru-RU" sz="1800">
                        <a:effectLst/>
                        <a:latin typeface="Calibri"/>
                        <a:ea typeface="Calibri"/>
                        <a:cs typeface="Times New Roman"/>
                      </a:endParaRPr>
                    </a:p>
                  </a:txBody>
                  <a:tcPr marL="68580" marR="68580" marT="0" marB="0"/>
                </a:tc>
              </a:tr>
              <a:tr h="1001080">
                <a:tc>
                  <a:txBody>
                    <a:bodyPr/>
                    <a:lstStyle/>
                    <a:p>
                      <a:pPr>
                        <a:lnSpc>
                          <a:spcPct val="115000"/>
                        </a:lnSpc>
                        <a:spcAft>
                          <a:spcPts val="0"/>
                        </a:spcAft>
                      </a:pPr>
                      <a:r>
                        <a:rPr lang="ru-RU" sz="1400">
                          <a:effectLst/>
                        </a:rPr>
                        <a:t>Оператор</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dirty="0">
                          <a:effectLst/>
                        </a:rPr>
                        <a:t>Текущее администрирование системы, установка/удаление программного обеспечения, его настройка</a:t>
                      </a:r>
                      <a:endParaRPr lang="ru-RU" sz="1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Форматы конфигурационных файлов инсталляторов и устанавливаемого программного обеспечения</a:t>
                      </a:r>
                      <a:endParaRPr lang="ru-RU" sz="1800">
                        <a:effectLst/>
                        <a:latin typeface="Calibri"/>
                        <a:ea typeface="Calibri"/>
                        <a:cs typeface="Times New Roman"/>
                      </a:endParaRPr>
                    </a:p>
                  </a:txBody>
                  <a:tcPr marL="68580" marR="68580" marT="0" marB="0"/>
                </a:tc>
              </a:tr>
              <a:tr h="747083">
                <a:tc>
                  <a:txBody>
                    <a:bodyPr/>
                    <a:lstStyle/>
                    <a:p>
                      <a:pPr>
                        <a:lnSpc>
                          <a:spcPct val="115000"/>
                        </a:lnSpc>
                        <a:spcAft>
                          <a:spcPts val="0"/>
                        </a:spcAft>
                      </a:pPr>
                      <a:r>
                        <a:rPr lang="ru-RU" sz="1400">
                          <a:effectLst/>
                        </a:rPr>
                        <a:t>Специалист по аппаратному обеспечению</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Обслуживание аппаратуры, ввод ее в эксплуатацию, вывод из эксплуатации</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Языки средств настройки оборудования для использования в конкретной ОС</a:t>
                      </a:r>
                      <a:endParaRPr lang="ru-RU" sz="1800">
                        <a:effectLst/>
                        <a:latin typeface="Calibri"/>
                        <a:ea typeface="Calibri"/>
                        <a:cs typeface="Times New Roman"/>
                      </a:endParaRPr>
                    </a:p>
                  </a:txBody>
                  <a:tcPr marL="68580" marR="68580" marT="0" marB="0"/>
                </a:tc>
              </a:tr>
              <a:tr h="1001080">
                <a:tc>
                  <a:txBody>
                    <a:bodyPr/>
                    <a:lstStyle/>
                    <a:p>
                      <a:pPr>
                        <a:lnSpc>
                          <a:spcPct val="115000"/>
                        </a:lnSpc>
                        <a:spcAft>
                          <a:spcPts val="0"/>
                        </a:spcAft>
                      </a:pPr>
                      <a:r>
                        <a:rPr lang="ru-RU" sz="1400">
                          <a:effectLst/>
                        </a:rPr>
                        <a:t>Прикладной программист</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Разработка программного обеспечения, предназначенного для решения задач прикладного пользователя</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Языки высокого уровня, интерфейс системных вызовов ядра ОС</a:t>
                      </a:r>
                      <a:endParaRPr lang="ru-RU" sz="1800">
                        <a:effectLst/>
                        <a:latin typeface="Calibri"/>
                        <a:ea typeface="Calibri"/>
                        <a:cs typeface="Times New Roman"/>
                      </a:endParaRPr>
                    </a:p>
                  </a:txBody>
                  <a:tcPr marL="68580" marR="68580" marT="0" marB="0"/>
                </a:tc>
              </a:tr>
              <a:tr h="1001080">
                <a:tc>
                  <a:txBody>
                    <a:bodyPr/>
                    <a:lstStyle/>
                    <a:p>
                      <a:pPr>
                        <a:lnSpc>
                          <a:spcPct val="115000"/>
                        </a:lnSpc>
                        <a:spcAft>
                          <a:spcPts val="0"/>
                        </a:spcAft>
                      </a:pPr>
                      <a:r>
                        <a:rPr lang="ru-RU" sz="1400">
                          <a:effectLst/>
                        </a:rPr>
                        <a:t>Администратор данных</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Архивирование данных системы, управление информационными ресурсами (базы данных, справочники)</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Языки управления и конфигурирования используемых программных средств</a:t>
                      </a:r>
                      <a:endParaRPr lang="ru-RU" sz="1800">
                        <a:effectLst/>
                        <a:latin typeface="Calibri"/>
                        <a:ea typeface="Calibri"/>
                        <a:cs typeface="Times New Roman"/>
                      </a:endParaRPr>
                    </a:p>
                  </a:txBody>
                  <a:tcPr marL="68580" marR="68580" marT="0" marB="0"/>
                </a:tc>
              </a:tr>
              <a:tr h="747083">
                <a:tc>
                  <a:txBody>
                    <a:bodyPr/>
                    <a:lstStyle/>
                    <a:p>
                      <a:pPr>
                        <a:lnSpc>
                          <a:spcPct val="115000"/>
                        </a:lnSpc>
                        <a:spcAft>
                          <a:spcPts val="0"/>
                        </a:spcAft>
                      </a:pPr>
                      <a:r>
                        <a:rPr lang="ru-RU" sz="1400" dirty="0">
                          <a:effectLst/>
                        </a:rPr>
                        <a:t>Прикладной пользователь</a:t>
                      </a:r>
                      <a:endParaRPr lang="ru-RU" sz="1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Решение конкретных прикладных задач при помощи готового программного обеспечения</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400" dirty="0">
                          <a:effectLst/>
                        </a:rPr>
                        <a:t>Языки управления заданиями ОС, языки управления используемыми программными средствами</a:t>
                      </a:r>
                      <a:endParaRPr lang="ru-RU"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5483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Понятие </a:t>
            </a:r>
            <a:r>
              <a:rPr lang="ru-RU" b="1" dirty="0"/>
              <a:t>интерфейса операционной системы</a:t>
            </a:r>
          </a:p>
        </p:txBody>
      </p:sp>
      <p:sp>
        <p:nvSpPr>
          <p:cNvPr id="5" name="TextBox 4"/>
          <p:cNvSpPr txBox="1"/>
          <p:nvPr/>
        </p:nvSpPr>
        <p:spPr>
          <a:xfrm>
            <a:off x="3851920" y="836712"/>
            <a:ext cx="5113683" cy="5755422"/>
          </a:xfrm>
          <a:prstGeom prst="rect">
            <a:avLst/>
          </a:prstGeom>
          <a:noFill/>
        </p:spPr>
        <p:txBody>
          <a:bodyPr wrap="square" rtlCol="0">
            <a:spAutoFit/>
          </a:bodyPr>
          <a:lstStyle/>
          <a:p>
            <a:pPr algn="just"/>
            <a:r>
              <a:rPr lang="ru-RU" sz="1600" dirty="0"/>
              <a:t>Определение 1. </a:t>
            </a:r>
            <a:endParaRPr lang="ru-RU" sz="1600" dirty="0" smtClean="0"/>
          </a:p>
          <a:p>
            <a:pPr algn="just"/>
            <a:r>
              <a:rPr lang="ru-RU" sz="1600" dirty="0" smtClean="0"/>
              <a:t>Интерфейс </a:t>
            </a:r>
            <a:r>
              <a:rPr lang="ru-RU" sz="1600" dirty="0"/>
              <a:t>- взаимодействие между объектами по вертикали, как вышестоящего с нижестоящим, как старшего с младшим</a:t>
            </a:r>
            <a:r>
              <a:rPr lang="ru-RU" sz="1600" dirty="0" smtClean="0"/>
              <a:t>.</a:t>
            </a:r>
          </a:p>
          <a:p>
            <a:pPr algn="just"/>
            <a:endParaRPr lang="ru-RU" sz="1600" dirty="0"/>
          </a:p>
          <a:p>
            <a:pPr algn="just"/>
            <a:r>
              <a:rPr lang="ru-RU" sz="1600" dirty="0"/>
              <a:t>Определение 2. </a:t>
            </a:r>
            <a:endParaRPr lang="ru-RU" sz="1600" dirty="0" smtClean="0"/>
          </a:p>
          <a:p>
            <a:pPr algn="just"/>
            <a:r>
              <a:rPr lang="ru-RU" sz="1600" dirty="0" smtClean="0"/>
              <a:t>Интерфейс </a:t>
            </a:r>
            <a:r>
              <a:rPr lang="ru-RU" sz="1600" dirty="0"/>
              <a:t>- совокупность аппаратно-программного обеспечения и документации, определяющего взаимодействие между вышестоящими и нижестоящими уровнями в одной системе</a:t>
            </a:r>
            <a:r>
              <a:rPr lang="ru-RU" sz="1600" dirty="0" smtClean="0"/>
              <a:t>.</a:t>
            </a:r>
          </a:p>
          <a:p>
            <a:pPr algn="just"/>
            <a:endParaRPr lang="ru-RU" sz="1600" dirty="0"/>
          </a:p>
          <a:p>
            <a:pPr algn="just"/>
            <a:r>
              <a:rPr lang="ru-RU" sz="1600" dirty="0"/>
              <a:t>Для внешней среды (пользовательским процессам) ядро операционной системы предоставляет интерфейс виртуальной </a:t>
            </a:r>
            <a:r>
              <a:rPr lang="ru-RU" sz="1600" dirty="0" smtClean="0"/>
              <a:t>машины.</a:t>
            </a:r>
          </a:p>
          <a:p>
            <a:pPr algn="just"/>
            <a:endParaRPr lang="ru-RU" sz="1600" dirty="0"/>
          </a:p>
          <a:p>
            <a:pPr algn="just"/>
            <a:r>
              <a:rPr lang="ru-RU" sz="1600" dirty="0"/>
              <a:t>Пользовательские процессы (системное и прикладное программное обеспечение) пишутся (программируются) без каких-либо знаний о физическом оборудовании, имеющемся на данном компьютере: ядро абстрагирует все особенности оборудования в четком виртуальном интерфейсе - API (</a:t>
            </a:r>
            <a:r>
              <a:rPr lang="ru-RU" sz="1600" dirty="0" err="1"/>
              <a:t>Application</a:t>
            </a:r>
            <a:r>
              <a:rPr lang="ru-RU" sz="1600" dirty="0"/>
              <a:t> </a:t>
            </a:r>
            <a:r>
              <a:rPr lang="ru-RU" sz="1600" dirty="0" err="1"/>
              <a:t>Programming</a:t>
            </a:r>
            <a:r>
              <a:rPr lang="ru-RU" sz="1600" dirty="0"/>
              <a:t> </a:t>
            </a:r>
            <a:r>
              <a:rPr lang="ru-RU" sz="1600" dirty="0" err="1"/>
              <a:t>Interface</a:t>
            </a:r>
            <a:r>
              <a:rPr lang="ru-RU" sz="1600" dirty="0"/>
              <a:t> - интерфейс прикладного программирования).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91" y="612029"/>
            <a:ext cx="3244365" cy="614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0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Понятие </a:t>
            </a:r>
            <a:r>
              <a:rPr lang="ru-RU" b="1" dirty="0"/>
              <a:t>интерфейса операционной системы</a:t>
            </a:r>
          </a:p>
        </p:txBody>
      </p:sp>
      <p:sp>
        <p:nvSpPr>
          <p:cNvPr id="5" name="TextBox 4"/>
          <p:cNvSpPr txBox="1"/>
          <p:nvPr/>
        </p:nvSpPr>
        <p:spPr>
          <a:xfrm>
            <a:off x="212792" y="836712"/>
            <a:ext cx="8752812" cy="5139869"/>
          </a:xfrm>
          <a:prstGeom prst="rect">
            <a:avLst/>
          </a:prstGeom>
          <a:noFill/>
        </p:spPr>
        <p:txBody>
          <a:bodyPr wrap="square" rtlCol="0">
            <a:spAutoFit/>
          </a:bodyPr>
          <a:lstStyle/>
          <a:p>
            <a:pPr algn="just"/>
            <a:r>
              <a:rPr lang="ru-RU" sz="1600" dirty="0"/>
              <a:t>Проблемы, связанные с многообразием </a:t>
            </a:r>
            <a:r>
              <a:rPr lang="ru-RU" sz="1600" dirty="0" smtClean="0"/>
              <a:t>API</a:t>
            </a:r>
            <a:endParaRPr lang="en-US" sz="1600" dirty="0" smtClean="0"/>
          </a:p>
          <a:p>
            <a:pPr algn="just"/>
            <a:endParaRPr lang="en-US" sz="1600" dirty="0"/>
          </a:p>
          <a:p>
            <a:pPr algn="just"/>
            <a:r>
              <a:rPr lang="ru-RU" sz="1600" dirty="0"/>
              <a:t>В индустрии программного обеспечения общие стандартные API для стандартной функциональности играют важную роль, так как они гарантируют, что все программы, использующие общий API, будут работать одинаково хорошо или, по крайней мере, типичным привычным образом. </a:t>
            </a:r>
            <a:endParaRPr lang="en-US" sz="1600" dirty="0" smtClean="0"/>
          </a:p>
          <a:p>
            <a:pPr algn="just"/>
            <a:endParaRPr lang="en-US" sz="1600" dirty="0"/>
          </a:p>
          <a:p>
            <a:pPr algn="just"/>
            <a:r>
              <a:rPr lang="ru-RU" sz="1600" dirty="0"/>
              <a:t>С другой стороны, различия в API различных операционных систем существенно затрудняют перенос приложений между платформами. Существуют различные методы обхода этой </a:t>
            </a:r>
            <a:r>
              <a:rPr lang="ru-RU" sz="1600" dirty="0" smtClean="0"/>
              <a:t>сложности</a:t>
            </a:r>
            <a:r>
              <a:rPr lang="ru-RU" sz="1600" dirty="0"/>
              <a:t>:</a:t>
            </a:r>
            <a:r>
              <a:rPr lang="ru-RU" sz="1600" dirty="0" smtClean="0"/>
              <a:t> </a:t>
            </a:r>
          </a:p>
          <a:p>
            <a:pPr marL="742950" lvl="1" indent="-285750" algn="just">
              <a:spcBef>
                <a:spcPts val="1200"/>
              </a:spcBef>
              <a:buFont typeface="Wingdings" panose="05000000000000000000" pitchFamily="2" charset="2"/>
              <a:buChar char="q"/>
            </a:pPr>
            <a:r>
              <a:rPr lang="ru-RU" sz="1600" dirty="0" smtClean="0"/>
              <a:t>написание </a:t>
            </a:r>
            <a:r>
              <a:rPr lang="ru-RU" sz="1600" dirty="0"/>
              <a:t>«промежуточных» API (API графических интерфейсов </a:t>
            </a:r>
            <a:r>
              <a:rPr lang="ru-RU" sz="1600" dirty="0" err="1"/>
              <a:t>wxWidgets</a:t>
            </a:r>
            <a:r>
              <a:rPr lang="ru-RU" sz="1600" dirty="0"/>
              <a:t>, GTK и т. п.), </a:t>
            </a:r>
            <a:endParaRPr lang="ru-RU" sz="1600" dirty="0" smtClean="0"/>
          </a:p>
          <a:p>
            <a:pPr marL="742950" lvl="1" indent="-285750" algn="just">
              <a:spcBef>
                <a:spcPts val="1200"/>
              </a:spcBef>
              <a:buFont typeface="Wingdings" panose="05000000000000000000" pitchFamily="2" charset="2"/>
              <a:buChar char="q"/>
            </a:pPr>
            <a:r>
              <a:rPr lang="ru-RU" sz="1600" dirty="0" smtClean="0"/>
              <a:t>написание </a:t>
            </a:r>
            <a:r>
              <a:rPr lang="ru-RU" sz="1600" dirty="0"/>
              <a:t>библиотек, которые отображают системные вызовы одной ОС в системные вызовы другой ОС (такие среды исполнения, как </a:t>
            </a:r>
            <a:r>
              <a:rPr lang="ru-RU" sz="1600" dirty="0" err="1"/>
              <a:t>Wine</a:t>
            </a:r>
            <a:r>
              <a:rPr lang="ru-RU" sz="1600" dirty="0"/>
              <a:t>, </a:t>
            </a:r>
            <a:r>
              <a:rPr lang="ru-RU" sz="1600" dirty="0" err="1"/>
              <a:t>cygwin</a:t>
            </a:r>
            <a:r>
              <a:rPr lang="ru-RU" sz="1600" dirty="0"/>
              <a:t> и т. п.), </a:t>
            </a:r>
            <a:endParaRPr lang="ru-RU" sz="1600" dirty="0" smtClean="0"/>
          </a:p>
          <a:p>
            <a:pPr marL="742950" lvl="1" indent="-285750" algn="just">
              <a:spcBef>
                <a:spcPts val="1200"/>
              </a:spcBef>
              <a:buFont typeface="Wingdings" panose="05000000000000000000" pitchFamily="2" charset="2"/>
              <a:buChar char="q"/>
            </a:pPr>
            <a:r>
              <a:rPr lang="ru-RU" sz="1600" dirty="0" smtClean="0"/>
              <a:t>введение </a:t>
            </a:r>
            <a:r>
              <a:rPr lang="ru-RU" sz="1600" dirty="0"/>
              <a:t>стандартов кодирования в языках программирования (например, стандартная библиотека языка C), </a:t>
            </a:r>
            <a:endParaRPr lang="ru-RU" sz="1600" dirty="0" smtClean="0"/>
          </a:p>
          <a:p>
            <a:pPr marL="742950" lvl="1" indent="-285750" algn="just">
              <a:spcBef>
                <a:spcPts val="1200"/>
              </a:spcBef>
              <a:buFont typeface="Wingdings" panose="05000000000000000000" pitchFamily="2" charset="2"/>
              <a:buChar char="q"/>
            </a:pPr>
            <a:r>
              <a:rPr lang="ru-RU" sz="1600" dirty="0" smtClean="0"/>
              <a:t>написание </a:t>
            </a:r>
            <a:r>
              <a:rPr lang="ru-RU" sz="1600" dirty="0"/>
              <a:t>интерпретируемых языков, реализуемых на разных платформах (</a:t>
            </a:r>
            <a:r>
              <a:rPr lang="ru-RU" sz="1600" dirty="0" err="1"/>
              <a:t>sh</a:t>
            </a:r>
            <a:r>
              <a:rPr lang="ru-RU" sz="1600" dirty="0"/>
              <a:t>, </a:t>
            </a:r>
            <a:r>
              <a:rPr lang="ru-RU" sz="1600" dirty="0" err="1"/>
              <a:t>Python</a:t>
            </a:r>
            <a:r>
              <a:rPr lang="ru-RU" sz="1600" dirty="0"/>
              <a:t>, </a:t>
            </a:r>
            <a:r>
              <a:rPr lang="ru-RU" sz="1600" dirty="0" err="1"/>
              <a:t>Perl</a:t>
            </a:r>
            <a:r>
              <a:rPr lang="ru-RU" sz="1600" dirty="0"/>
              <a:t>, PHP, </a:t>
            </a:r>
            <a:r>
              <a:rPr lang="ru-RU" sz="1600" dirty="0" err="1"/>
              <a:t>Tcl</a:t>
            </a:r>
            <a:r>
              <a:rPr lang="ru-RU" sz="1600" dirty="0"/>
              <a:t>, </a:t>
            </a:r>
            <a:r>
              <a:rPr lang="ru-RU" sz="1600" dirty="0" err="1"/>
              <a:t>Javascript</a:t>
            </a:r>
            <a:r>
              <a:rPr lang="ru-RU" sz="1600" dirty="0"/>
              <a:t>, </a:t>
            </a:r>
            <a:r>
              <a:rPr lang="ru-RU" sz="1600" dirty="0" err="1"/>
              <a:t>Ruby</a:t>
            </a:r>
            <a:r>
              <a:rPr lang="ru-RU" sz="1600" dirty="0"/>
              <a:t> и т. д.).</a:t>
            </a:r>
          </a:p>
          <a:p>
            <a:pPr algn="just"/>
            <a:endParaRPr lang="ru-RU" sz="1600" dirty="0"/>
          </a:p>
        </p:txBody>
      </p:sp>
    </p:spTree>
    <p:extLst>
      <p:ext uri="{BB962C8B-B14F-4D97-AF65-F5344CB8AC3E}">
        <p14:creationId xmlns:p14="http://schemas.microsoft.com/office/powerpoint/2010/main" val="5759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1" y="242697"/>
            <a:ext cx="8751697" cy="369332"/>
          </a:xfrm>
          <a:prstGeom prst="rect">
            <a:avLst/>
          </a:prstGeom>
          <a:solidFill>
            <a:schemeClr val="bg1"/>
          </a:solidFill>
        </p:spPr>
        <p:style>
          <a:lnRef idx="0">
            <a:scrgbClr r="0" g="0" b="0"/>
          </a:lnRef>
          <a:fillRef idx="1003">
            <a:schemeClr val="lt2"/>
          </a:fillRef>
          <a:effectRef idx="0">
            <a:scrgbClr r="0" g="0" b="0"/>
          </a:effectRef>
          <a:fontRef idx="major"/>
        </p:style>
        <p:txBody>
          <a:bodyPr wrap="square" rtlCol="0">
            <a:spAutoFit/>
          </a:bodyPr>
          <a:lstStyle/>
          <a:p>
            <a:pPr algn="ctr"/>
            <a:r>
              <a:rPr lang="ru-RU" b="1" dirty="0" smtClean="0"/>
              <a:t>2. Понятие </a:t>
            </a:r>
            <a:r>
              <a:rPr lang="ru-RU" b="1" dirty="0"/>
              <a:t>интерфейса операционной системы</a:t>
            </a:r>
          </a:p>
        </p:txBody>
      </p:sp>
      <p:sp>
        <p:nvSpPr>
          <p:cNvPr id="5" name="TextBox 4"/>
          <p:cNvSpPr txBox="1"/>
          <p:nvPr/>
        </p:nvSpPr>
        <p:spPr>
          <a:xfrm>
            <a:off x="212792" y="836712"/>
            <a:ext cx="8752812" cy="5139869"/>
          </a:xfrm>
          <a:prstGeom prst="rect">
            <a:avLst/>
          </a:prstGeom>
          <a:noFill/>
        </p:spPr>
        <p:txBody>
          <a:bodyPr wrap="square" rtlCol="0">
            <a:spAutoFit/>
          </a:bodyPr>
          <a:lstStyle/>
          <a:p>
            <a:pPr algn="just"/>
            <a:r>
              <a:rPr lang="ru-RU" sz="1600" dirty="0"/>
              <a:t>Проблемы, связанные с многообразием </a:t>
            </a:r>
            <a:r>
              <a:rPr lang="ru-RU" sz="1600" dirty="0" smtClean="0"/>
              <a:t>API</a:t>
            </a:r>
            <a:endParaRPr lang="en-US" sz="1600" dirty="0" smtClean="0"/>
          </a:p>
          <a:p>
            <a:pPr algn="just"/>
            <a:endParaRPr lang="en-US" sz="1600" dirty="0"/>
          </a:p>
          <a:p>
            <a:pPr algn="just"/>
            <a:r>
              <a:rPr lang="ru-RU" sz="1600" dirty="0" smtClean="0"/>
              <a:t>В </a:t>
            </a:r>
            <a:r>
              <a:rPr lang="ru-RU" sz="1600" dirty="0"/>
              <a:t>распоряжении программиста часто находится несколько различных API, позволяющих добиться одного и того же результата. При этом каждый API обычно реализован с использованием API программных компонент более низкого уровня абстракции.</a:t>
            </a:r>
          </a:p>
          <a:p>
            <a:pPr algn="just"/>
            <a:endParaRPr lang="ru-RU" sz="1600" dirty="0" smtClean="0"/>
          </a:p>
          <a:p>
            <a:pPr algn="just"/>
            <a:r>
              <a:rPr lang="ru-RU" sz="1600" dirty="0" smtClean="0"/>
              <a:t>Пример</a:t>
            </a:r>
            <a:r>
              <a:rPr lang="ru-RU" sz="1600" dirty="0"/>
              <a:t>: </a:t>
            </a:r>
            <a:r>
              <a:rPr lang="ru-RU" sz="1600" dirty="0" smtClean="0"/>
              <a:t>отображение HTML-документа </a:t>
            </a:r>
            <a:r>
              <a:rPr lang="ru-RU" sz="1600" dirty="0"/>
              <a:t>с минимальным заголовком и простейшим телом, содержащим </a:t>
            </a:r>
            <a:r>
              <a:rPr lang="ru-RU" sz="1600" dirty="0" smtClean="0"/>
              <a:t>строку «</a:t>
            </a:r>
            <a:r>
              <a:rPr lang="ru-RU" sz="1600" dirty="0" err="1"/>
              <a:t>Hello</a:t>
            </a:r>
            <a:r>
              <a:rPr lang="ru-RU" sz="1600" dirty="0"/>
              <a:t>, </a:t>
            </a:r>
            <a:r>
              <a:rPr lang="ru-RU" sz="1600" dirty="0" err="1"/>
              <a:t>world</a:t>
            </a:r>
            <a:r>
              <a:rPr lang="ru-RU" sz="1600" dirty="0" smtClean="0"/>
              <a:t>!»:</a:t>
            </a:r>
          </a:p>
          <a:p>
            <a:pPr marL="800100" lvl="1" indent="-342900" algn="just">
              <a:spcBef>
                <a:spcPts val="1200"/>
              </a:spcBef>
              <a:buAutoNum type="arabicPeriod"/>
            </a:pPr>
            <a:r>
              <a:rPr lang="ru-RU" sz="1600" dirty="0" smtClean="0"/>
              <a:t>Когда </a:t>
            </a:r>
            <a:r>
              <a:rPr lang="ru-RU" sz="1600" dirty="0"/>
              <a:t>браузер откроет этот документ, программа-браузер передаст имя файла (или уже открытый дескриптор файла) библиотеке, обрабатывающей </a:t>
            </a:r>
            <a:r>
              <a:rPr lang="ru-RU" sz="1600" dirty="0" smtClean="0"/>
              <a:t>HTML-документы</a:t>
            </a:r>
            <a:r>
              <a:rPr lang="ru-RU" sz="1600" dirty="0"/>
              <a:t>.</a:t>
            </a:r>
            <a:endParaRPr lang="ru-RU" sz="1600" dirty="0" smtClean="0"/>
          </a:p>
          <a:p>
            <a:pPr marL="800100" lvl="1" indent="-342900" algn="just">
              <a:spcBef>
                <a:spcPts val="1200"/>
              </a:spcBef>
              <a:buAutoNum type="arabicPeriod"/>
            </a:pPr>
            <a:r>
              <a:rPr lang="ru-RU" sz="1600" dirty="0" smtClean="0"/>
              <a:t>Та</a:t>
            </a:r>
            <a:r>
              <a:rPr lang="ru-RU" sz="1600" dirty="0"/>
              <a:t>, в свою очередь, при помощи API операционной системы прочитает этот файл и разберётся в его устройстве, затем последовательно вызовет через API библиотеки стандартных графических примитивов операции типа «очистить окошко», «написать „</a:t>
            </a:r>
            <a:r>
              <a:rPr lang="ru-RU" sz="1600" dirty="0" err="1"/>
              <a:t>Hello</a:t>
            </a:r>
            <a:r>
              <a:rPr lang="ru-RU" sz="1600" dirty="0"/>
              <a:t>, </a:t>
            </a:r>
            <a:r>
              <a:rPr lang="ru-RU" sz="1600" dirty="0" err="1"/>
              <a:t>world</a:t>
            </a:r>
            <a:r>
              <a:rPr lang="ru-RU" sz="1600" dirty="0"/>
              <a:t>!“ выбранным шрифтом». </a:t>
            </a:r>
            <a:endParaRPr lang="ru-RU" sz="1600" dirty="0" smtClean="0"/>
          </a:p>
          <a:p>
            <a:pPr marL="800100" lvl="1" indent="-342900" algn="just">
              <a:spcBef>
                <a:spcPts val="1200"/>
              </a:spcBef>
              <a:buAutoNum type="arabicPeriod"/>
            </a:pPr>
            <a:r>
              <a:rPr lang="ru-RU" sz="1600" dirty="0" smtClean="0"/>
              <a:t>Во </a:t>
            </a:r>
            <a:r>
              <a:rPr lang="ru-RU" sz="1600" dirty="0"/>
              <a:t>время выполнения этих операций библиотека графических примитивов обратится к библиотеке оконного интерфейса с соответствующими </a:t>
            </a:r>
            <a:r>
              <a:rPr lang="ru-RU" sz="1600" dirty="0" smtClean="0"/>
              <a:t>запросами</a:t>
            </a:r>
            <a:r>
              <a:rPr lang="ru-RU" sz="1600" dirty="0"/>
              <a:t>.</a:t>
            </a:r>
            <a:endParaRPr lang="ru-RU" sz="1600" dirty="0" smtClean="0"/>
          </a:p>
          <a:p>
            <a:pPr marL="800100" lvl="1" indent="-342900" algn="just">
              <a:spcBef>
                <a:spcPts val="1200"/>
              </a:spcBef>
              <a:buAutoNum type="arabicPeriod"/>
            </a:pPr>
            <a:r>
              <a:rPr lang="ru-RU" sz="1600" dirty="0" smtClean="0"/>
              <a:t>Эта </a:t>
            </a:r>
            <a:r>
              <a:rPr lang="ru-RU" sz="1600" dirty="0"/>
              <a:t>библиотека обратится к API операционной системы, чтобы записать данные в буфер видеокарты</a:t>
            </a:r>
            <a:r>
              <a:rPr lang="ru-RU" sz="1600" dirty="0" smtClean="0"/>
              <a:t>.</a:t>
            </a:r>
            <a:endParaRPr lang="ru-RU" sz="1600" dirty="0"/>
          </a:p>
        </p:txBody>
      </p:sp>
    </p:spTree>
    <p:extLst>
      <p:ext uri="{BB962C8B-B14F-4D97-AF65-F5344CB8AC3E}">
        <p14:creationId xmlns:p14="http://schemas.microsoft.com/office/powerpoint/2010/main" val="243040179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2890</Words>
  <Application>Microsoft Office PowerPoint</Application>
  <PresentationFormat>Экран (4:3)</PresentationFormat>
  <Paragraphs>240</Paragraphs>
  <Slides>29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Тема Office</vt:lpstr>
      <vt:lpstr>Лекция 3. Интерфейсы операционной системы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Dianov</dc:creator>
  <cp:lastModifiedBy>Dianov</cp:lastModifiedBy>
  <cp:revision>28</cp:revision>
  <dcterms:created xsi:type="dcterms:W3CDTF">2021-02-12T12:44:38Z</dcterms:created>
  <dcterms:modified xsi:type="dcterms:W3CDTF">2022-02-14T07:47:29Z</dcterms:modified>
</cp:coreProperties>
</file>