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57" r:id="rId3"/>
    <p:sldId id="258" r:id="rId4"/>
    <p:sldId id="259" r:id="rId5"/>
    <p:sldId id="262" r:id="rId6"/>
    <p:sldId id="260" r:id="rId7"/>
    <p:sldId id="261" r:id="rId8"/>
    <p:sldId id="263" r:id="rId9"/>
    <p:sldId id="264" r:id="rId10"/>
    <p:sldId id="265" r:id="rId11"/>
    <p:sldId id="298"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6" r:id="rId32"/>
    <p:sldId id="297" r:id="rId33"/>
    <p:sldId id="286" r:id="rId34"/>
    <p:sldId id="287" r:id="rId35"/>
    <p:sldId id="288" r:id="rId36"/>
    <p:sldId id="292" r:id="rId37"/>
    <p:sldId id="289" r:id="rId38"/>
    <p:sldId id="290" r:id="rId39"/>
    <p:sldId id="291" r:id="rId40"/>
    <p:sldId id="293" r:id="rId41"/>
    <p:sldId id="295" r:id="rId4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p:cViewPr varScale="1">
        <p:scale>
          <a:sx n="80" d="100"/>
          <a:sy n="80" d="100"/>
        </p:scale>
        <p:origin x="-1435"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22.02.2022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22.02.2022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22.02.2022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22.02.2022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22.02.2022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22.02.2022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22.02.2022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22.02.2022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22.02.2022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22.02.2022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22.02.2022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22.02.2022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76672"/>
            <a:ext cx="7772400" cy="830997"/>
          </a:xfrm>
        </p:spPr>
        <p:style>
          <a:lnRef idx="2">
            <a:schemeClr val="dk1"/>
          </a:lnRef>
          <a:fillRef idx="1003">
            <a:schemeClr val="lt2"/>
          </a:fillRef>
          <a:effectRef idx="0">
            <a:schemeClr val="dk1"/>
          </a:effectRef>
          <a:fontRef idx="minor">
            <a:schemeClr val="dk1"/>
          </a:fontRef>
        </p:style>
        <p:txBody>
          <a:bodyPr wrap="square">
            <a:spAutoFit/>
          </a:bodyPr>
          <a:lstStyle/>
          <a:p>
            <a:r>
              <a:rPr lang="ru-RU" sz="2400" b="1" dirty="0">
                <a:solidFill>
                  <a:schemeClr val="dk1"/>
                </a:solidFill>
                <a:latin typeface="+mn-lt"/>
                <a:ea typeface="+mn-ea"/>
                <a:cs typeface="+mn-cs"/>
              </a:rPr>
              <a:t>Лекция </a:t>
            </a:r>
            <a:r>
              <a:rPr lang="ru-RU" sz="2400" b="1" dirty="0" smtClean="0"/>
              <a:t>4</a:t>
            </a:r>
            <a:r>
              <a:rPr lang="ru-RU" sz="2400" b="1" dirty="0" smtClean="0">
                <a:solidFill>
                  <a:schemeClr val="dk1"/>
                </a:solidFill>
                <a:latin typeface="+mn-lt"/>
                <a:ea typeface="+mn-ea"/>
                <a:cs typeface="+mn-cs"/>
              </a:rPr>
              <a:t>.</a:t>
            </a:r>
            <a:r>
              <a:rPr lang="ru-RU" sz="2400" b="1" dirty="0">
                <a:solidFill>
                  <a:schemeClr val="dk1"/>
                </a:solidFill>
                <a:latin typeface="+mn-lt"/>
                <a:ea typeface="+mn-ea"/>
                <a:cs typeface="+mn-cs"/>
              </a:rPr>
              <a:t/>
            </a:r>
            <a:br>
              <a:rPr lang="ru-RU" sz="2400" b="1" dirty="0">
                <a:solidFill>
                  <a:schemeClr val="dk1"/>
                </a:solidFill>
                <a:latin typeface="+mn-lt"/>
                <a:ea typeface="+mn-ea"/>
                <a:cs typeface="+mn-cs"/>
              </a:rPr>
            </a:br>
            <a:r>
              <a:rPr lang="ru-RU" sz="2400" b="1" dirty="0"/>
              <a:t>Командный интерпретатор</a:t>
            </a:r>
          </a:p>
        </p:txBody>
      </p:sp>
      <p:graphicFrame>
        <p:nvGraphicFramePr>
          <p:cNvPr id="4" name="Таблица 3"/>
          <p:cNvGraphicFramePr>
            <a:graphicFrameLocks noGrp="1"/>
          </p:cNvGraphicFramePr>
          <p:nvPr>
            <p:extLst>
              <p:ext uri="{D42A27DB-BD31-4B8C-83A1-F6EECF244321}">
                <p14:modId xmlns:p14="http://schemas.microsoft.com/office/powerpoint/2010/main" val="1792526656"/>
              </p:ext>
            </p:extLst>
          </p:nvPr>
        </p:nvGraphicFramePr>
        <p:xfrm>
          <a:off x="323526" y="2276872"/>
          <a:ext cx="8568954" cy="2895600"/>
        </p:xfrm>
        <a:graphic>
          <a:graphicData uri="http://schemas.openxmlformats.org/drawingml/2006/table">
            <a:tbl>
              <a:tblPr firstRow="1" bandRow="1">
                <a:tableStyleId>{2D5ABB26-0587-4C30-8999-92F81FD0307C}</a:tableStyleId>
              </a:tblPr>
              <a:tblGrid>
                <a:gridCol w="809756"/>
                <a:gridCol w="7759198"/>
              </a:tblGrid>
              <a:tr h="370840">
                <a:tc gridSpan="2">
                  <a:txBody>
                    <a:bodyPr/>
                    <a:lstStyle/>
                    <a:p>
                      <a:pPr algn="ctr"/>
                      <a:r>
                        <a:rPr lang="ru-RU" sz="2000" b="0" i="0" dirty="0" smtClean="0">
                          <a:latin typeface="Bad Script" panose="02000000000000000000" pitchFamily="2" charset="0"/>
                        </a:rPr>
                        <a:t>Содержание</a:t>
                      </a:r>
                    </a:p>
                    <a:p>
                      <a:pPr algn="ctr"/>
                      <a:endParaRPr lang="ru-RU" sz="2000" b="0" i="0" dirty="0">
                        <a:latin typeface="Bad Script" panose="02000000000000000000" pitchFamily="2" charset="0"/>
                      </a:endParaRPr>
                    </a:p>
                  </a:txBody>
                  <a:tcPr>
                    <a:solidFill>
                      <a:schemeClr val="bg1"/>
                    </a:solidFill>
                  </a:tcPr>
                </a:tc>
                <a:tc hMerge="1">
                  <a:txBody>
                    <a:bodyPr/>
                    <a:lstStyle/>
                    <a:p>
                      <a:endParaRPr lang="ru-RU" dirty="0"/>
                    </a:p>
                  </a:txBody>
                  <a:tcPr/>
                </a:tc>
              </a:tr>
              <a:tr h="370840">
                <a:tc>
                  <a:txBody>
                    <a:bodyPr/>
                    <a:lstStyle/>
                    <a:p>
                      <a:r>
                        <a:rPr lang="ru-RU" sz="2000" b="0" i="0" dirty="0" smtClean="0">
                          <a:latin typeface="Bad Script" panose="02000000000000000000" pitchFamily="2" charset="0"/>
                        </a:rPr>
                        <a:t>1.</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Языки управления заданиями.</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2.</a:t>
                      </a:r>
                      <a:endParaRPr lang="ru-RU" sz="2000" b="0" i="0" dirty="0">
                        <a:latin typeface="Bad Script" panose="02000000000000000000" pitchFamily="2" charset="0"/>
                      </a:endParaRPr>
                    </a:p>
                  </a:txBody>
                  <a:tcPr>
                    <a:solidFill>
                      <a:schemeClr val="bg1"/>
                    </a:solidFill>
                  </a:tcPr>
                </a:tc>
                <a:tc>
                  <a:txBody>
                    <a:bodyPr/>
                    <a:lstStyle/>
                    <a:p>
                      <a:r>
                        <a:rPr lang="ru-RU" sz="2000" b="0" i="0" dirty="0" smtClean="0">
                          <a:latin typeface="Bad Script" panose="02000000000000000000" pitchFamily="2" charset="0"/>
                        </a:rPr>
                        <a:t>Пакетная обработка.</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3.</a:t>
                      </a:r>
                      <a:endParaRPr lang="ru-RU" sz="2000" b="0" i="0" dirty="0">
                        <a:latin typeface="Bad Script" panose="02000000000000000000" pitchFamily="2" charset="0"/>
                      </a:endParaRPr>
                    </a:p>
                  </a:txBody>
                  <a:tcPr>
                    <a:solidFill>
                      <a:schemeClr val="bg1"/>
                    </a:solidFill>
                  </a:tcPr>
                </a:tc>
                <a:tc>
                  <a:txBody>
                    <a:bodyPr/>
                    <a:lstStyle/>
                    <a:p>
                      <a:r>
                        <a:rPr lang="ru-RU" sz="2000" b="0" i="0" dirty="0" smtClean="0">
                          <a:latin typeface="Bad Script" panose="02000000000000000000" pitchFamily="2" charset="0"/>
                        </a:rPr>
                        <a:t>Командный интерпретатор в операционных системах UNIX.</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4.</a:t>
                      </a:r>
                      <a:endParaRPr lang="ru-RU" sz="2000" b="0" i="0" dirty="0">
                        <a:latin typeface="Bad Script" panose="02000000000000000000" pitchFamily="2" charset="0"/>
                      </a:endParaRPr>
                    </a:p>
                  </a:txBody>
                  <a:tcPr>
                    <a:solidFill>
                      <a:schemeClr val="bg1"/>
                    </a:solidFill>
                  </a:tcPr>
                </a:tc>
                <a:tc>
                  <a:txBody>
                    <a:bodyPr/>
                    <a:lstStyle/>
                    <a:p>
                      <a:r>
                        <a:rPr lang="ru-RU" sz="2000" b="0" i="0" dirty="0" smtClean="0">
                          <a:latin typeface="Bad Script" panose="02000000000000000000" pitchFamily="2" charset="0"/>
                        </a:rPr>
                        <a:t>Командный интерпретатор в операционных системах </a:t>
                      </a:r>
                      <a:r>
                        <a:rPr lang="ru-RU" sz="2000" b="0" i="0" dirty="0" err="1" smtClean="0">
                          <a:latin typeface="Bad Script" panose="02000000000000000000" pitchFamily="2" charset="0"/>
                        </a:rPr>
                        <a:t>Windows</a:t>
                      </a:r>
                      <a:r>
                        <a:rPr lang="ru-RU" sz="2000" b="0" i="0" dirty="0" smtClean="0">
                          <a:latin typeface="Bad Script" panose="02000000000000000000" pitchFamily="2" charset="0"/>
                        </a:rPr>
                        <a:t>.</a:t>
                      </a:r>
                      <a:endParaRPr lang="ru-RU" sz="2000" b="0" i="0" dirty="0">
                        <a:latin typeface="Bad Script" panose="02000000000000000000" pitchFamily="2" charset="0"/>
                      </a:endParaRPr>
                    </a:p>
                  </a:txBody>
                  <a:tcPr>
                    <a:solidFill>
                      <a:schemeClr val="bg1"/>
                    </a:solidFill>
                  </a:tcPr>
                </a:tc>
              </a:tr>
            </a:tbl>
          </a:graphicData>
        </a:graphic>
      </p:graphicFrame>
    </p:spTree>
    <p:extLst>
      <p:ext uri="{BB962C8B-B14F-4D97-AF65-F5344CB8AC3E}">
        <p14:creationId xmlns:p14="http://schemas.microsoft.com/office/powerpoint/2010/main" val="2555008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Пакетная обработка</a:t>
            </a:r>
          </a:p>
        </p:txBody>
      </p:sp>
      <p:sp>
        <p:nvSpPr>
          <p:cNvPr id="5" name="Прямоугольник 4"/>
          <p:cNvSpPr/>
          <p:nvPr/>
        </p:nvSpPr>
        <p:spPr>
          <a:xfrm>
            <a:off x="431540" y="1988840"/>
            <a:ext cx="8280920" cy="3139321"/>
          </a:xfrm>
          <a:prstGeom prst="rect">
            <a:avLst/>
          </a:prstGeom>
        </p:spPr>
        <p:txBody>
          <a:bodyPr wrap="square">
            <a:spAutoFit/>
          </a:bodyPr>
          <a:lstStyle/>
          <a:p>
            <a:pPr algn="just"/>
            <a:r>
              <a:rPr lang="ru-RU" dirty="0"/>
              <a:t>Интерпретация параметров позиционная - параметры различаются по разделителям и поэтому нельзя определить третий параметр, не определив первый и второй. </a:t>
            </a:r>
          </a:p>
          <a:p>
            <a:pPr algn="just"/>
            <a:endParaRPr lang="ru-RU" dirty="0"/>
          </a:p>
          <a:p>
            <a:pPr algn="just"/>
            <a:r>
              <a:rPr lang="ru-RU" dirty="0"/>
              <a:t>Передаваемые параметры не должны содержать символов-разделителей и различных управляющих кодов. Однако возможно использование пробела в тексте параметра, для этого его необходимо заключить в двойные кавычки</a:t>
            </a:r>
            <a:r>
              <a:rPr lang="ru-RU" dirty="0" smtClean="0"/>
              <a:t>.</a:t>
            </a:r>
          </a:p>
          <a:p>
            <a:pPr algn="just"/>
            <a:endParaRPr lang="ru-RU" dirty="0"/>
          </a:p>
          <a:p>
            <a:pPr algn="just"/>
            <a:r>
              <a:rPr lang="ru-RU" dirty="0"/>
              <a:t>Максимальное количество параметров, которое можно передать команде, определяется максимальной длиной команды, поддерживаемой системой. В разных системах это число варьируется.</a:t>
            </a:r>
          </a:p>
        </p:txBody>
      </p:sp>
    </p:spTree>
    <p:extLst>
      <p:ext uri="{BB962C8B-B14F-4D97-AF65-F5344CB8AC3E}">
        <p14:creationId xmlns:p14="http://schemas.microsoft.com/office/powerpoint/2010/main" val="267881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Пакетная обработка</a:t>
            </a:r>
          </a:p>
        </p:txBody>
      </p:sp>
      <p:sp>
        <p:nvSpPr>
          <p:cNvPr id="5" name="Прямоугольник 4"/>
          <p:cNvSpPr/>
          <p:nvPr/>
        </p:nvSpPr>
        <p:spPr>
          <a:xfrm>
            <a:off x="431540" y="1052736"/>
            <a:ext cx="8280920" cy="4801314"/>
          </a:xfrm>
          <a:prstGeom prst="rect">
            <a:avLst/>
          </a:prstGeom>
        </p:spPr>
        <p:txBody>
          <a:bodyPr wrap="square">
            <a:spAutoFit/>
          </a:bodyPr>
          <a:lstStyle/>
          <a:p>
            <a:pPr algn="just"/>
            <a:r>
              <a:rPr lang="ru-RU" dirty="0"/>
              <a:t>Результат выполнения задания заключается в изменении информационного окружения задания — содержимого и состояния файлов и каталогов, запуске или останове других заданий и программ пользователя. Отчет о ходе работы и результате </a:t>
            </a:r>
            <a:r>
              <a:rPr lang="ru-RU" dirty="0" smtClean="0"/>
              <a:t>задания может </a:t>
            </a:r>
            <a:r>
              <a:rPr lang="ru-RU" dirty="0"/>
              <a:t>быть выведен на экран или в файл. </a:t>
            </a:r>
            <a:endParaRPr lang="ru-RU" dirty="0" smtClean="0"/>
          </a:p>
          <a:p>
            <a:pPr algn="just"/>
            <a:endParaRPr lang="ru-RU" dirty="0"/>
          </a:p>
          <a:p>
            <a:pPr algn="just"/>
            <a:r>
              <a:rPr lang="ru-RU" dirty="0"/>
              <a:t>Для облегчения автоматической обработки результата при завершении задания формируется код возврата - числовое значение, характеризующее успешность выполнения. Конкретные значения кодов возврата определяются в тексте задания. Доступ к коду возврата можно получить непосредственно после завершения задания при помощи специальных средств командного интерпретатора</a:t>
            </a:r>
            <a:r>
              <a:rPr lang="ru-RU" dirty="0" smtClean="0"/>
              <a:t>.</a:t>
            </a:r>
          </a:p>
          <a:p>
            <a:pPr algn="just"/>
            <a:endParaRPr lang="ru-RU" dirty="0"/>
          </a:p>
          <a:p>
            <a:pPr algn="just"/>
            <a:r>
              <a:rPr lang="ru-RU" dirty="0"/>
              <a:t>В настоящее время диалоговый режим более привычен для конечного </a:t>
            </a:r>
            <a:r>
              <a:rPr lang="ru-RU" dirty="0" smtClean="0"/>
              <a:t>пользователя. </a:t>
            </a:r>
            <a:r>
              <a:rPr lang="ru-RU" dirty="0"/>
              <a:t>Тем не менее, пакетный режим выполнения может быть удобен для автоматизации многих рутинных операций. Поэтому практически во всех ОС существуют командные интерпретаторы или аналогичные им программные средства, позволяющие выполнять задания в пакетном режиме.</a:t>
            </a:r>
          </a:p>
        </p:txBody>
      </p:sp>
    </p:spTree>
    <p:extLst>
      <p:ext uri="{BB962C8B-B14F-4D97-AF65-F5344CB8AC3E}">
        <p14:creationId xmlns:p14="http://schemas.microsoft.com/office/powerpoint/2010/main" val="421797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3. Командный </a:t>
            </a:r>
            <a:r>
              <a:rPr lang="ru-RU" b="1" dirty="0"/>
              <a:t>интерпретатор в операционных системах UNIX</a:t>
            </a:r>
          </a:p>
        </p:txBody>
      </p:sp>
      <p:sp>
        <p:nvSpPr>
          <p:cNvPr id="5" name="Прямоугольник 4"/>
          <p:cNvSpPr/>
          <p:nvPr/>
        </p:nvSpPr>
        <p:spPr>
          <a:xfrm>
            <a:off x="431540" y="2060848"/>
            <a:ext cx="8280920" cy="2585323"/>
          </a:xfrm>
          <a:prstGeom prst="rect">
            <a:avLst/>
          </a:prstGeom>
        </p:spPr>
        <p:txBody>
          <a:bodyPr wrap="square">
            <a:spAutoFit/>
          </a:bodyPr>
          <a:lstStyle/>
          <a:p>
            <a:pPr algn="just"/>
            <a:r>
              <a:rPr lang="ru-RU" dirty="0"/>
              <a:t>В UNIX-системах в качестве базового используется командный интерпретатор BASH (</a:t>
            </a:r>
            <a:r>
              <a:rPr lang="ru-RU" dirty="0" err="1"/>
              <a:t>Bourne-Again</a:t>
            </a:r>
            <a:r>
              <a:rPr lang="ru-RU" dirty="0"/>
              <a:t> </a:t>
            </a:r>
            <a:r>
              <a:rPr lang="ru-RU" dirty="0" err="1"/>
              <a:t>Shell</a:t>
            </a:r>
            <a:r>
              <a:rPr lang="ru-RU" dirty="0"/>
              <a:t>). </a:t>
            </a:r>
            <a:endParaRPr lang="ru-RU" dirty="0" smtClean="0"/>
          </a:p>
          <a:p>
            <a:pPr algn="just"/>
            <a:endParaRPr lang="ru-RU" dirty="0"/>
          </a:p>
          <a:p>
            <a:pPr algn="just"/>
            <a:r>
              <a:rPr lang="ru-RU" dirty="0" smtClean="0"/>
              <a:t>При </a:t>
            </a:r>
            <a:r>
              <a:rPr lang="ru-RU" dirty="0"/>
              <a:t>работе в диалоговом режиме команды BASH вводятся с клавиатуры в ответ на приглашение командной строки</a:t>
            </a:r>
            <a:r>
              <a:rPr lang="ru-RU" dirty="0" smtClean="0"/>
              <a:t>.</a:t>
            </a:r>
          </a:p>
          <a:p>
            <a:pPr algn="just"/>
            <a:endParaRPr lang="ru-RU" dirty="0"/>
          </a:p>
          <a:p>
            <a:pPr algn="just"/>
            <a:r>
              <a:rPr lang="ru-RU" dirty="0"/>
              <a:t>Задания, оформляемые в виде файлов, состоят из двух частей - заголовка, определяющего имя командного интерпретатора и путь к нему, и собственно текста задания. </a:t>
            </a:r>
          </a:p>
        </p:txBody>
      </p:sp>
    </p:spTree>
    <p:extLst>
      <p:ext uri="{BB962C8B-B14F-4D97-AF65-F5344CB8AC3E}">
        <p14:creationId xmlns:p14="http://schemas.microsoft.com/office/powerpoint/2010/main" val="159297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31540" y="1484783"/>
            <a:ext cx="8280920" cy="4247317"/>
          </a:xfrm>
          <a:prstGeom prst="rect">
            <a:avLst/>
          </a:prstGeom>
        </p:spPr>
        <p:txBody>
          <a:bodyPr wrap="square">
            <a:spAutoFit/>
          </a:bodyPr>
          <a:lstStyle/>
          <a:p>
            <a:pPr algn="just"/>
            <a:r>
              <a:rPr lang="ru-RU" dirty="0"/>
              <a:t>Заголовок начинается с первого символа первой строки файла задания и для интерпретатора BASH выглядит обычно следующим образом:</a:t>
            </a:r>
          </a:p>
          <a:p>
            <a:pPr algn="just"/>
            <a:endParaRPr lang="ru-RU" dirty="0"/>
          </a:p>
          <a:p>
            <a:pPr algn="ctr"/>
            <a:r>
              <a:rPr lang="ru-RU" dirty="0"/>
              <a:t>#!/</a:t>
            </a:r>
            <a:r>
              <a:rPr lang="ru-RU" dirty="0" err="1" smtClean="0"/>
              <a:t>bin</a:t>
            </a:r>
            <a:r>
              <a:rPr lang="ru-RU" dirty="0" smtClean="0"/>
              <a:t>/</a:t>
            </a:r>
            <a:r>
              <a:rPr lang="ru-RU" dirty="0" err="1" smtClean="0"/>
              <a:t>bash</a:t>
            </a:r>
            <a:endParaRPr lang="ru-RU" dirty="0"/>
          </a:p>
          <a:p>
            <a:pPr algn="just"/>
            <a:endParaRPr lang="ru-RU" dirty="0"/>
          </a:p>
          <a:p>
            <a:pPr algn="just"/>
            <a:r>
              <a:rPr lang="ru-RU" dirty="0"/>
              <a:t>Здесь # - символ комментария. </a:t>
            </a:r>
            <a:endParaRPr lang="ru-RU" dirty="0" smtClean="0"/>
          </a:p>
          <a:p>
            <a:pPr algn="just"/>
            <a:endParaRPr lang="ru-RU" dirty="0"/>
          </a:p>
          <a:p>
            <a:pPr algn="just"/>
            <a:r>
              <a:rPr lang="ru-RU" dirty="0" smtClean="0"/>
              <a:t>Все </a:t>
            </a:r>
            <a:r>
              <a:rPr lang="ru-RU" dirty="0"/>
              <a:t>символы, которые находятся  на строке после символа # и не воспринимаются интерпретатором как команды, а также все, что находится после этого символа, игнорируется при выполнении задания. </a:t>
            </a:r>
            <a:endParaRPr lang="ru-RU" dirty="0" smtClean="0"/>
          </a:p>
          <a:p>
            <a:pPr algn="just"/>
            <a:endParaRPr lang="ru-RU" dirty="0"/>
          </a:p>
          <a:p>
            <a:pPr algn="just"/>
            <a:r>
              <a:rPr lang="ru-RU" dirty="0"/>
              <a:t>Заголовок является комментарием особого вида за счет того, что сразу за символом # помещен символ !. Конструкция #!, будучи помещенной в начало файла задания, указывает на то, что после нее записывается полное имя исполняемого файла командного интерпретатора. </a:t>
            </a:r>
          </a:p>
        </p:txBody>
      </p:sp>
    </p:spTree>
    <p:extLst>
      <p:ext uri="{BB962C8B-B14F-4D97-AF65-F5344CB8AC3E}">
        <p14:creationId xmlns:p14="http://schemas.microsoft.com/office/powerpoint/2010/main" val="232500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31540" y="1484784"/>
            <a:ext cx="8280920" cy="3693319"/>
          </a:xfrm>
          <a:prstGeom prst="rect">
            <a:avLst/>
          </a:prstGeom>
        </p:spPr>
        <p:txBody>
          <a:bodyPr wrap="square">
            <a:spAutoFit/>
          </a:bodyPr>
          <a:lstStyle/>
          <a:p>
            <a:pPr algn="just"/>
            <a:r>
              <a:rPr lang="ru-RU" dirty="0"/>
              <a:t>После заголовка следует основная часть скрипта - последовательность команд. </a:t>
            </a:r>
            <a:endParaRPr lang="ru-RU" dirty="0" smtClean="0"/>
          </a:p>
          <a:p>
            <a:pPr algn="just"/>
            <a:endParaRPr lang="ru-RU" dirty="0"/>
          </a:p>
          <a:p>
            <a:pPr algn="just"/>
            <a:r>
              <a:rPr lang="ru-RU" dirty="0" smtClean="0"/>
              <a:t>Одна </a:t>
            </a:r>
            <a:r>
              <a:rPr lang="ru-RU" dirty="0"/>
              <a:t>строка скрипта может содержать одну или более команд, комментарии или быть пустой. Как правило, одна строка скрипта содержит одну команду, при большем количестве команд на одной строке они разделяются точкой с запятой. </a:t>
            </a:r>
          </a:p>
          <a:p>
            <a:pPr algn="just"/>
            <a:endParaRPr lang="ru-RU" dirty="0" smtClean="0"/>
          </a:p>
          <a:p>
            <a:pPr algn="just"/>
            <a:r>
              <a:rPr lang="ru-RU" dirty="0" smtClean="0"/>
              <a:t>Синтаксически </a:t>
            </a:r>
            <a:r>
              <a:rPr lang="ru-RU" dirty="0"/>
              <a:t>вызов большинства команд интерпретатора BASH состоит из двух частей:</a:t>
            </a:r>
          </a:p>
          <a:p>
            <a:pPr algn="just"/>
            <a:endParaRPr lang="ru-RU" dirty="0"/>
          </a:p>
          <a:p>
            <a:pPr algn="ctr"/>
            <a:r>
              <a:rPr lang="ru-RU" dirty="0"/>
              <a:t>&lt;имя команды&gt; &lt;параметры&gt; </a:t>
            </a:r>
          </a:p>
          <a:p>
            <a:pPr algn="just"/>
            <a:endParaRPr lang="ru-RU" dirty="0"/>
          </a:p>
          <a:p>
            <a:pPr algn="just"/>
            <a:r>
              <a:rPr lang="ru-RU" dirty="0"/>
              <a:t>В качестве имени команды может выступать либо внутренняя команда BASH, либо имя файла, содержащего код программы или текст задания. </a:t>
            </a:r>
          </a:p>
        </p:txBody>
      </p:sp>
    </p:spTree>
    <p:extLst>
      <p:ext uri="{BB962C8B-B14F-4D97-AF65-F5344CB8AC3E}">
        <p14:creationId xmlns:p14="http://schemas.microsoft.com/office/powerpoint/2010/main" val="228318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31540" y="1052736"/>
            <a:ext cx="8280920" cy="4524315"/>
          </a:xfrm>
          <a:prstGeom prst="rect">
            <a:avLst/>
          </a:prstGeom>
        </p:spPr>
        <p:txBody>
          <a:bodyPr wrap="square">
            <a:spAutoFit/>
          </a:bodyPr>
          <a:lstStyle/>
          <a:p>
            <a:pPr algn="just"/>
            <a:r>
              <a:rPr lang="ru-RU" dirty="0"/>
              <a:t>Если команда и ее параметры слишком длинны, то можно воспользоваться символом переноса «</a:t>
            </a:r>
            <a:r>
              <a:rPr lang="ru-RU" b="1" dirty="0"/>
              <a:t>\</a:t>
            </a:r>
            <a:r>
              <a:rPr lang="ru-RU" dirty="0"/>
              <a:t>». После указания этого символа можно продолжить запись команды на следующей строке, а командный интерпретатор будет воспринимать все, что записано после символа переноса, как продолжение команды. </a:t>
            </a:r>
            <a:endParaRPr lang="ru-RU" dirty="0" smtClean="0"/>
          </a:p>
          <a:p>
            <a:pPr algn="just"/>
            <a:endParaRPr lang="ru-RU" dirty="0"/>
          </a:p>
          <a:p>
            <a:pPr algn="just"/>
            <a:r>
              <a:rPr lang="ru-RU" dirty="0"/>
              <a:t>Для просмотра документации по командам BASH можно воспользоваться встроенной системой помощи </a:t>
            </a:r>
            <a:r>
              <a:rPr lang="ru-RU" dirty="0" err="1"/>
              <a:t>man</a:t>
            </a:r>
            <a:r>
              <a:rPr lang="ru-RU" dirty="0"/>
              <a:t>. Для вызова страницы помощи BASH необходимо ввести </a:t>
            </a:r>
            <a:r>
              <a:rPr lang="ru-RU" b="1" dirty="0" err="1"/>
              <a:t>man</a:t>
            </a:r>
            <a:r>
              <a:rPr lang="ru-RU" b="1" dirty="0"/>
              <a:t> </a:t>
            </a:r>
            <a:r>
              <a:rPr lang="ru-RU" b="1" dirty="0" err="1"/>
              <a:t>bash</a:t>
            </a:r>
            <a:r>
              <a:rPr lang="ru-RU" dirty="0" smtClean="0"/>
              <a:t>.</a:t>
            </a:r>
          </a:p>
          <a:p>
            <a:pPr algn="just"/>
            <a:endParaRPr lang="ru-RU" dirty="0"/>
          </a:p>
          <a:p>
            <a:pPr algn="just"/>
            <a:r>
              <a:rPr lang="ru-RU" dirty="0"/>
              <a:t>Для просмотра страницы помощи по любой команде UNIX необходимо вызвать </a:t>
            </a:r>
            <a:r>
              <a:rPr lang="ru-RU" dirty="0" err="1"/>
              <a:t>man</a:t>
            </a:r>
            <a:r>
              <a:rPr lang="ru-RU" dirty="0"/>
              <a:t> с параметром - именем команды. </a:t>
            </a:r>
            <a:endParaRPr lang="ru-RU" dirty="0" smtClean="0"/>
          </a:p>
          <a:p>
            <a:pPr algn="just"/>
            <a:endParaRPr lang="ru-RU" dirty="0"/>
          </a:p>
          <a:p>
            <a:pPr algn="just"/>
            <a:r>
              <a:rPr lang="ru-RU" dirty="0" smtClean="0"/>
              <a:t>Для </a:t>
            </a:r>
            <a:r>
              <a:rPr lang="ru-RU" dirty="0"/>
              <a:t>поиска названий команд и получения краткого их описания можно воспользоваться программой </a:t>
            </a:r>
            <a:r>
              <a:rPr lang="ru-RU" b="1" dirty="0" err="1"/>
              <a:t>apropos</a:t>
            </a:r>
            <a:r>
              <a:rPr lang="ru-RU" dirty="0"/>
              <a:t>. Так, например, вызов </a:t>
            </a:r>
            <a:r>
              <a:rPr lang="ru-RU" dirty="0" err="1"/>
              <a:t>apropos</a:t>
            </a:r>
            <a:r>
              <a:rPr lang="ru-RU" dirty="0"/>
              <a:t> </a:t>
            </a:r>
            <a:r>
              <a:rPr lang="ru-RU" dirty="0" err="1"/>
              <a:t>edit</a:t>
            </a:r>
            <a:r>
              <a:rPr lang="ru-RU" dirty="0"/>
              <a:t> выведет на экран список всех страниц помощи по программам, в названии которых встречается подстрока </a:t>
            </a:r>
            <a:r>
              <a:rPr lang="ru-RU" dirty="0" err="1"/>
              <a:t>edit</a:t>
            </a:r>
            <a:r>
              <a:rPr lang="ru-RU" dirty="0"/>
              <a:t>.</a:t>
            </a:r>
          </a:p>
        </p:txBody>
      </p:sp>
    </p:spTree>
    <p:extLst>
      <p:ext uri="{BB962C8B-B14F-4D97-AF65-F5344CB8AC3E}">
        <p14:creationId xmlns:p14="http://schemas.microsoft.com/office/powerpoint/2010/main" val="444235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31540" y="764704"/>
            <a:ext cx="8280920" cy="5909310"/>
          </a:xfrm>
          <a:prstGeom prst="rect">
            <a:avLst/>
          </a:prstGeom>
        </p:spPr>
        <p:txBody>
          <a:bodyPr wrap="square">
            <a:spAutoFit/>
          </a:bodyPr>
          <a:lstStyle/>
          <a:p>
            <a:pPr algn="just"/>
            <a:r>
              <a:rPr lang="ru-RU" dirty="0"/>
              <a:t>При написании заданий существует возможность определения и использования </a:t>
            </a:r>
            <a:r>
              <a:rPr lang="ru-RU" b="1" dirty="0"/>
              <a:t>переменных</a:t>
            </a:r>
            <a:r>
              <a:rPr lang="ru-RU" dirty="0"/>
              <a:t> (аналогично тому, как это делается при программировании на языках высокого уровня). </a:t>
            </a:r>
            <a:endParaRPr lang="ru-RU" dirty="0" smtClean="0"/>
          </a:p>
          <a:p>
            <a:pPr algn="just"/>
            <a:endParaRPr lang="ru-RU" dirty="0"/>
          </a:p>
          <a:p>
            <a:pPr algn="just"/>
            <a:r>
              <a:rPr lang="ru-RU" dirty="0" smtClean="0"/>
              <a:t>Существует </a:t>
            </a:r>
            <a:r>
              <a:rPr lang="ru-RU" dirty="0"/>
              <a:t>два типа переменных: внутренние переменные и переменные окружения - т.е. переменные, заданные в специальной области ОС и доступные всем выполняемым программам. Переменные окружения - часть того информационного окружения, которое влияет на выполнение программ пользователя. </a:t>
            </a:r>
            <a:endParaRPr lang="ru-RU" dirty="0" smtClean="0"/>
          </a:p>
          <a:p>
            <a:pPr algn="just"/>
            <a:endParaRPr lang="ru-RU" dirty="0"/>
          </a:p>
          <a:p>
            <a:pPr algn="just"/>
            <a:r>
              <a:rPr lang="ru-RU" dirty="0"/>
              <a:t>Присвоение значений переменным осуществляется при помощи конструкций: </a:t>
            </a:r>
          </a:p>
          <a:p>
            <a:pPr algn="just"/>
            <a:endParaRPr lang="ru-RU" dirty="0"/>
          </a:p>
          <a:p>
            <a:pPr algn="ctr"/>
            <a:r>
              <a:rPr lang="ru-RU" dirty="0"/>
              <a:t>&lt;имя переменной&gt;=&lt;значение&gt; </a:t>
            </a:r>
          </a:p>
          <a:p>
            <a:pPr algn="just"/>
            <a:endParaRPr lang="ru-RU" dirty="0"/>
          </a:p>
          <a:p>
            <a:pPr algn="just"/>
            <a:r>
              <a:rPr lang="ru-RU" dirty="0"/>
              <a:t>или </a:t>
            </a:r>
          </a:p>
          <a:p>
            <a:pPr algn="just"/>
            <a:endParaRPr lang="ru-RU" dirty="0"/>
          </a:p>
          <a:p>
            <a:pPr algn="ctr"/>
            <a:r>
              <a:rPr lang="ru-RU" dirty="0" err="1"/>
              <a:t>let</a:t>
            </a:r>
            <a:r>
              <a:rPr lang="ru-RU" dirty="0"/>
              <a:t> &lt;имя переменной&gt;=&lt;значение&gt; </a:t>
            </a:r>
          </a:p>
          <a:p>
            <a:pPr algn="just"/>
            <a:endParaRPr lang="ru-RU" dirty="0"/>
          </a:p>
          <a:p>
            <a:pPr algn="just"/>
            <a:r>
              <a:rPr lang="ru-RU" dirty="0"/>
              <a:t>При присвоении значения нужно обратить внимание на то, что пробелы между именем переменной и знаком равенства, а также между знаком равенства и значением не допускаются. </a:t>
            </a:r>
          </a:p>
        </p:txBody>
      </p:sp>
    </p:spTree>
    <p:extLst>
      <p:ext uri="{BB962C8B-B14F-4D97-AF65-F5344CB8AC3E}">
        <p14:creationId xmlns:p14="http://schemas.microsoft.com/office/powerpoint/2010/main" val="352515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31540" y="908720"/>
            <a:ext cx="8280920" cy="5355312"/>
          </a:xfrm>
          <a:prstGeom prst="rect">
            <a:avLst/>
          </a:prstGeom>
        </p:spPr>
        <p:txBody>
          <a:bodyPr wrap="square">
            <a:spAutoFit/>
          </a:bodyPr>
          <a:lstStyle/>
          <a:p>
            <a:pPr algn="just"/>
            <a:r>
              <a:rPr lang="ru-RU" dirty="0"/>
              <a:t>Чтобы при выполнении задания можно было получить доступ к значению переменной, необходимо воспользоваться операцией подстановки $. При прямом указании в тексте задания имени переменной это имя будет воспринято как строка. Если имя предварить операцией подстановки, то при выполнении задания будет произведена подстановка значения переменной с указанным после символа $ именем. Поясним это на примере:</a:t>
            </a:r>
          </a:p>
          <a:p>
            <a:pPr algn="just"/>
            <a:endParaRPr lang="ru-RU" dirty="0"/>
          </a:p>
          <a:p>
            <a:pPr lvl="1" algn="just"/>
            <a:r>
              <a:rPr lang="ru-RU" dirty="0"/>
              <a:t>#!/</a:t>
            </a:r>
            <a:r>
              <a:rPr lang="ru-RU" dirty="0" err="1"/>
              <a:t>bin</a:t>
            </a:r>
            <a:r>
              <a:rPr lang="ru-RU" dirty="0"/>
              <a:t>/</a:t>
            </a:r>
            <a:r>
              <a:rPr lang="ru-RU" dirty="0" err="1"/>
              <a:t>bash</a:t>
            </a:r>
            <a:r>
              <a:rPr lang="ru-RU" dirty="0"/>
              <a:t> </a:t>
            </a:r>
          </a:p>
          <a:p>
            <a:pPr lvl="1" algn="just"/>
            <a:r>
              <a:rPr lang="ru-RU" dirty="0" err="1"/>
              <a:t>variable</a:t>
            </a:r>
            <a:r>
              <a:rPr lang="ru-RU" dirty="0"/>
              <a:t>=</a:t>
            </a:r>
            <a:r>
              <a:rPr lang="ru-RU" dirty="0" err="1"/>
              <a:t>Hello</a:t>
            </a:r>
            <a:r>
              <a:rPr lang="ru-RU" dirty="0"/>
              <a:t> </a:t>
            </a:r>
          </a:p>
          <a:p>
            <a:pPr lvl="1" algn="just"/>
            <a:r>
              <a:rPr lang="ru-RU" dirty="0" err="1"/>
              <a:t>echo</a:t>
            </a:r>
            <a:r>
              <a:rPr lang="ru-RU" dirty="0"/>
              <a:t> </a:t>
            </a:r>
            <a:r>
              <a:rPr lang="ru-RU" dirty="0" err="1"/>
              <a:t>variable</a:t>
            </a:r>
            <a:r>
              <a:rPr lang="ru-RU" dirty="0"/>
              <a:t> </a:t>
            </a:r>
          </a:p>
          <a:p>
            <a:pPr lvl="1" algn="just"/>
            <a:r>
              <a:rPr lang="ru-RU" dirty="0" err="1"/>
              <a:t>echo</a:t>
            </a:r>
            <a:r>
              <a:rPr lang="ru-RU" dirty="0"/>
              <a:t> $</a:t>
            </a:r>
            <a:r>
              <a:rPr lang="ru-RU" dirty="0" err="1"/>
              <a:t>variable</a:t>
            </a:r>
            <a:r>
              <a:rPr lang="ru-RU" dirty="0"/>
              <a:t> </a:t>
            </a:r>
          </a:p>
          <a:p>
            <a:pPr algn="just"/>
            <a:endParaRPr lang="ru-RU" dirty="0"/>
          </a:p>
          <a:p>
            <a:pPr algn="just"/>
            <a:r>
              <a:rPr lang="ru-RU" dirty="0"/>
              <a:t>После выполнения такого задания на экран будет выведено</a:t>
            </a:r>
          </a:p>
          <a:p>
            <a:pPr algn="just"/>
            <a:endParaRPr lang="ru-RU" dirty="0"/>
          </a:p>
          <a:p>
            <a:pPr lvl="1" algn="just"/>
            <a:r>
              <a:rPr lang="ru-RU" dirty="0" err="1" smtClean="0"/>
              <a:t>variable</a:t>
            </a:r>
            <a:r>
              <a:rPr lang="ru-RU" dirty="0" smtClean="0"/>
              <a:t> </a:t>
            </a:r>
            <a:r>
              <a:rPr lang="ru-RU" dirty="0" err="1"/>
              <a:t>Hello</a:t>
            </a:r>
            <a:r>
              <a:rPr lang="ru-RU" dirty="0"/>
              <a:t> </a:t>
            </a:r>
          </a:p>
          <a:p>
            <a:pPr algn="just"/>
            <a:endParaRPr lang="ru-RU" dirty="0"/>
          </a:p>
          <a:p>
            <a:pPr algn="just"/>
            <a:r>
              <a:rPr lang="ru-RU" dirty="0" smtClean="0"/>
              <a:t>Присвоение </a:t>
            </a:r>
            <a:r>
              <a:rPr lang="ru-RU" dirty="0"/>
              <a:t>значения одной переменной другой переменной будет записано </a:t>
            </a:r>
            <a:r>
              <a:rPr lang="ru-RU" dirty="0" smtClean="0"/>
              <a:t>как</a:t>
            </a:r>
          </a:p>
          <a:p>
            <a:pPr algn="just"/>
            <a:endParaRPr lang="ru-RU" dirty="0" smtClean="0"/>
          </a:p>
          <a:p>
            <a:pPr lvl="1" algn="just"/>
            <a:r>
              <a:rPr lang="ru-RU" dirty="0" smtClean="0"/>
              <a:t>var1</a:t>
            </a:r>
            <a:r>
              <a:rPr lang="ru-RU" dirty="0"/>
              <a:t>=$</a:t>
            </a:r>
            <a:r>
              <a:rPr lang="ru-RU" dirty="0" smtClean="0"/>
              <a:t>var2</a:t>
            </a:r>
            <a:endParaRPr lang="ru-RU" dirty="0"/>
          </a:p>
        </p:txBody>
      </p:sp>
    </p:spTree>
    <p:extLst>
      <p:ext uri="{BB962C8B-B14F-4D97-AF65-F5344CB8AC3E}">
        <p14:creationId xmlns:p14="http://schemas.microsoft.com/office/powerpoint/2010/main" val="1153468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31540" y="980728"/>
            <a:ext cx="8280920" cy="3139321"/>
          </a:xfrm>
          <a:prstGeom prst="rect">
            <a:avLst/>
          </a:prstGeom>
        </p:spPr>
        <p:txBody>
          <a:bodyPr wrap="square">
            <a:spAutoFit/>
          </a:bodyPr>
          <a:lstStyle/>
          <a:p>
            <a:pPr algn="just"/>
            <a:r>
              <a:rPr lang="ru-RU" dirty="0"/>
              <a:t>Чтобы запустить задание на исполнение, его нужно передать </a:t>
            </a:r>
            <a:r>
              <a:rPr lang="ru-RU" b="1" dirty="0"/>
              <a:t>командному интерпретатору</a:t>
            </a:r>
            <a:r>
              <a:rPr lang="ru-RU" dirty="0"/>
              <a:t>, который будет анализировать текст задания и трансформировать команды задания в системные вызовы ОС. </a:t>
            </a:r>
            <a:endParaRPr lang="ru-RU" dirty="0" smtClean="0"/>
          </a:p>
          <a:p>
            <a:pPr algn="just"/>
            <a:endParaRPr lang="ru-RU" dirty="0"/>
          </a:p>
          <a:p>
            <a:pPr algn="just"/>
            <a:r>
              <a:rPr lang="ru-RU" dirty="0" smtClean="0"/>
              <a:t>При </a:t>
            </a:r>
            <a:r>
              <a:rPr lang="ru-RU" dirty="0"/>
              <a:t>этом командный интерпретатор будет поддерживать информационное окружение задания, т.е. хранить все временные данные, необходимые для выполнения задания, например, привязки к текущему терминалу, локальные переменные, файловые дескрипторы</a:t>
            </a:r>
            <a:r>
              <a:rPr lang="ru-RU" dirty="0" smtClean="0"/>
              <a:t>.</a:t>
            </a:r>
          </a:p>
          <a:p>
            <a:pPr algn="just"/>
            <a:endParaRPr lang="ru-RU" dirty="0"/>
          </a:p>
          <a:p>
            <a:pPr algn="just"/>
            <a:r>
              <a:rPr lang="ru-RU" dirty="0"/>
              <a:t>Задание может быть передано на исполнение текущему командному интерпретатору - в этом случае сохраняется текущее информационное окружение</a:t>
            </a:r>
            <a:r>
              <a:rPr lang="ru-RU" dirty="0" smtClean="0"/>
              <a:t> </a:t>
            </a:r>
            <a:endParaRPr lang="ru-RU" dirty="0"/>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2447764" y="4196680"/>
            <a:ext cx="4248472" cy="2376264"/>
          </a:xfrm>
          <a:prstGeom prst="rect">
            <a:avLst/>
          </a:prstGeom>
          <a:noFill/>
          <a:ln>
            <a:noFill/>
          </a:ln>
        </p:spPr>
      </p:pic>
    </p:spTree>
    <p:extLst>
      <p:ext uri="{BB962C8B-B14F-4D97-AF65-F5344CB8AC3E}">
        <p14:creationId xmlns:p14="http://schemas.microsoft.com/office/powerpoint/2010/main" val="1091253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358613" y="1323735"/>
            <a:ext cx="4644516" cy="2308324"/>
          </a:xfrm>
          <a:prstGeom prst="rect">
            <a:avLst/>
          </a:prstGeom>
        </p:spPr>
        <p:txBody>
          <a:bodyPr wrap="square">
            <a:spAutoFit/>
          </a:bodyPr>
          <a:lstStyle/>
          <a:p>
            <a:pPr algn="just"/>
            <a:r>
              <a:rPr lang="ru-RU" dirty="0"/>
              <a:t>Также возможен запуск средствами текущего командного интерпретатора нового процесса командного </a:t>
            </a:r>
            <a:r>
              <a:rPr lang="ru-RU" dirty="0" smtClean="0"/>
              <a:t>интерпретатора.</a:t>
            </a:r>
          </a:p>
          <a:p>
            <a:pPr algn="just"/>
            <a:endParaRPr lang="ru-RU" dirty="0"/>
          </a:p>
          <a:p>
            <a:pPr algn="just"/>
            <a:r>
              <a:rPr lang="ru-RU" dirty="0"/>
              <a:t>Управление при этом передается новому процессу командного интерпретатора, который будет исполнять переданное ему задание. </a:t>
            </a:r>
            <a:endParaRPr lang="ru-RU" dirty="0" smtClean="0"/>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254157" y="1342526"/>
            <a:ext cx="4104456" cy="2164469"/>
          </a:xfrm>
          <a:prstGeom prst="rect">
            <a:avLst/>
          </a:prstGeom>
          <a:noFill/>
          <a:ln>
            <a:noFill/>
          </a:ln>
        </p:spPr>
      </p:pic>
      <p:sp>
        <p:nvSpPr>
          <p:cNvPr id="2" name="Прямоугольник 1"/>
          <p:cNvSpPr/>
          <p:nvPr/>
        </p:nvSpPr>
        <p:spPr>
          <a:xfrm>
            <a:off x="395536" y="4005064"/>
            <a:ext cx="8424936" cy="1754326"/>
          </a:xfrm>
          <a:prstGeom prst="rect">
            <a:avLst/>
          </a:prstGeom>
        </p:spPr>
        <p:txBody>
          <a:bodyPr wrap="square">
            <a:spAutoFit/>
          </a:bodyPr>
          <a:lstStyle/>
          <a:p>
            <a:pPr algn="just"/>
            <a:r>
              <a:rPr lang="ru-RU" dirty="0"/>
              <a:t>После завершения выполнения задания новый процесс командного интерпретатора будет завершен и передаст управление обратно вызвавшему его командному интерпретатору. Информационное окружение нового командного интерпретатора будет новым, но оно также унаследует некоторые свойства информационного окружения предыдущего интерпретатора, например, значения переменных, содержимое изменяемых заданием файлов и т.п.</a:t>
            </a:r>
          </a:p>
        </p:txBody>
      </p:sp>
    </p:spTree>
    <p:extLst>
      <p:ext uri="{BB962C8B-B14F-4D97-AF65-F5344CB8AC3E}">
        <p14:creationId xmlns:p14="http://schemas.microsoft.com/office/powerpoint/2010/main" val="150495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1. Языки </a:t>
            </a:r>
            <a:r>
              <a:rPr lang="ru-RU" b="1" dirty="0"/>
              <a:t>управления заданиями</a:t>
            </a:r>
          </a:p>
        </p:txBody>
      </p:sp>
      <p:sp>
        <p:nvSpPr>
          <p:cNvPr id="5" name="Прямоугольник 4"/>
          <p:cNvSpPr/>
          <p:nvPr/>
        </p:nvSpPr>
        <p:spPr>
          <a:xfrm>
            <a:off x="431540" y="1772816"/>
            <a:ext cx="8280920" cy="3693319"/>
          </a:xfrm>
          <a:prstGeom prst="rect">
            <a:avLst/>
          </a:prstGeom>
        </p:spPr>
        <p:txBody>
          <a:bodyPr wrap="square">
            <a:spAutoFit/>
          </a:bodyPr>
          <a:lstStyle/>
          <a:p>
            <a:pPr algn="just"/>
            <a:r>
              <a:rPr lang="ru-RU" b="1" dirty="0"/>
              <a:t>Командный интерпретатор </a:t>
            </a:r>
            <a:r>
              <a:rPr lang="ru-RU" dirty="0"/>
              <a:t>- программа, работающая в течение всего сеанса работы пользователя с операционной системой (ОС). </a:t>
            </a:r>
            <a:endParaRPr lang="ru-RU" dirty="0" smtClean="0"/>
          </a:p>
          <a:p>
            <a:pPr algn="just"/>
            <a:endParaRPr lang="ru-RU" dirty="0"/>
          </a:p>
          <a:p>
            <a:pPr algn="just"/>
            <a:r>
              <a:rPr lang="ru-RU" dirty="0" smtClean="0"/>
              <a:t>Ее </a:t>
            </a:r>
            <a:r>
              <a:rPr lang="ru-RU" dirty="0"/>
              <a:t>основная функция - выполнение команд пользователя, записанных на языке данного командного интерпретатора. </a:t>
            </a:r>
            <a:endParaRPr lang="ru-RU" dirty="0" smtClean="0"/>
          </a:p>
          <a:p>
            <a:pPr algn="just"/>
            <a:endParaRPr lang="ru-RU" dirty="0"/>
          </a:p>
          <a:p>
            <a:pPr algn="just"/>
            <a:r>
              <a:rPr lang="ru-RU" dirty="0" smtClean="0"/>
              <a:t>Выполнение </a:t>
            </a:r>
            <a:r>
              <a:rPr lang="ru-RU" dirty="0"/>
              <a:t>осуществляется либо непосредственно (встроенными в интерпретатор средствами), либо путем вызова других программ</a:t>
            </a:r>
            <a:r>
              <a:rPr lang="ru-RU" dirty="0" smtClean="0"/>
              <a:t>.</a:t>
            </a:r>
          </a:p>
          <a:p>
            <a:pPr algn="just"/>
            <a:endParaRPr lang="ru-RU" dirty="0"/>
          </a:p>
          <a:p>
            <a:pPr algn="just"/>
            <a:r>
              <a:rPr lang="ru-RU" dirty="0"/>
              <a:t>Основным способом взаимодействия командного интерпретатора с пользователем является интерфейс командной строки. При таком способе взаимодействия в качестве основного устройства для работы с системой используется терминал. </a:t>
            </a:r>
            <a:endParaRPr lang="ru-RU" dirty="0" smtClean="0"/>
          </a:p>
        </p:txBody>
      </p:sp>
    </p:spTree>
    <p:extLst>
      <p:ext uri="{BB962C8B-B14F-4D97-AF65-F5344CB8AC3E}">
        <p14:creationId xmlns:p14="http://schemas.microsoft.com/office/powerpoint/2010/main" val="1719463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24914" y="1556792"/>
            <a:ext cx="8280920" cy="3970318"/>
          </a:xfrm>
          <a:prstGeom prst="rect">
            <a:avLst/>
          </a:prstGeom>
        </p:spPr>
        <p:txBody>
          <a:bodyPr wrap="square">
            <a:spAutoFit/>
          </a:bodyPr>
          <a:lstStyle/>
          <a:p>
            <a:pPr algn="just"/>
            <a:r>
              <a:rPr lang="ru-RU" dirty="0"/>
              <a:t>Задание может быть запущено на исполнение как непосредственно пользователем из командной строки, так и из другого задания. </a:t>
            </a:r>
            <a:r>
              <a:rPr lang="ru-RU" dirty="0" smtClean="0"/>
              <a:t>Во </a:t>
            </a:r>
            <a:r>
              <a:rPr lang="ru-RU" dirty="0"/>
              <a:t>втором случае имя запускаемого задания представляет собой команду в тексте запускающего задания. </a:t>
            </a:r>
            <a:endParaRPr lang="ru-RU" dirty="0" smtClean="0"/>
          </a:p>
          <a:p>
            <a:pPr algn="just"/>
            <a:endParaRPr lang="ru-RU" dirty="0"/>
          </a:p>
          <a:p>
            <a:r>
              <a:rPr lang="ru-RU" dirty="0"/>
              <a:t>Возможны следующие варианты запуска задания: </a:t>
            </a:r>
            <a:endParaRPr lang="ru-RU" dirty="0" smtClean="0"/>
          </a:p>
          <a:p>
            <a:endParaRPr lang="ru-RU" dirty="0"/>
          </a:p>
          <a:p>
            <a:pPr marL="342900" indent="-342900">
              <a:buFont typeface="+mj-lt"/>
              <a:buAutoNum type="arabicPeriod"/>
            </a:pPr>
            <a:r>
              <a:rPr lang="ru-RU" dirty="0" smtClean="0"/>
              <a:t>путем </a:t>
            </a:r>
            <a:r>
              <a:rPr lang="ru-RU" dirty="0"/>
              <a:t>указания имени файла задания (возможно с полным или относительным путем к файлу</a:t>
            </a:r>
            <a:r>
              <a:rPr lang="ru-RU" dirty="0" smtClean="0"/>
              <a:t>)</a:t>
            </a:r>
            <a:endParaRPr lang="ru-RU" dirty="0"/>
          </a:p>
          <a:p>
            <a:pPr marL="342900" indent="-342900">
              <a:buFont typeface="+mj-lt"/>
              <a:buAutoNum type="arabicPeriod"/>
            </a:pPr>
            <a:r>
              <a:rPr lang="ru-RU" dirty="0" smtClean="0"/>
              <a:t>путем </a:t>
            </a:r>
            <a:r>
              <a:rPr lang="ru-RU" dirty="0"/>
              <a:t>запуска командного интерпретатора с указанием имени файла задания в качестве </a:t>
            </a:r>
            <a:r>
              <a:rPr lang="ru-RU" dirty="0" smtClean="0"/>
              <a:t>параметра</a:t>
            </a:r>
          </a:p>
          <a:p>
            <a:pPr marL="342900" indent="-342900">
              <a:buFont typeface="+mj-lt"/>
              <a:buAutoNum type="arabicPeriod"/>
            </a:pPr>
            <a:r>
              <a:rPr lang="ru-RU" dirty="0" smtClean="0"/>
              <a:t>путем </a:t>
            </a:r>
            <a:r>
              <a:rPr lang="ru-RU" dirty="0"/>
              <a:t>запуска при помощи команды </a:t>
            </a:r>
            <a:r>
              <a:rPr lang="ru-RU" dirty="0" err="1" smtClean="0"/>
              <a:t>exec</a:t>
            </a:r>
            <a:endParaRPr lang="ru-RU" dirty="0" smtClean="0"/>
          </a:p>
          <a:p>
            <a:pPr marL="342900" indent="-342900">
              <a:buFont typeface="+mj-lt"/>
              <a:buAutoNum type="arabicPeriod"/>
            </a:pPr>
            <a:r>
              <a:rPr lang="ru-RU" dirty="0" smtClean="0"/>
              <a:t>путем </a:t>
            </a:r>
            <a:r>
              <a:rPr lang="ru-RU" dirty="0"/>
              <a:t>запуска в том же командном интерпретаторе</a:t>
            </a:r>
          </a:p>
          <a:p>
            <a:endParaRPr lang="ru-RU" dirty="0"/>
          </a:p>
        </p:txBody>
      </p:sp>
    </p:spTree>
    <p:extLst>
      <p:ext uri="{BB962C8B-B14F-4D97-AF65-F5344CB8AC3E}">
        <p14:creationId xmlns:p14="http://schemas.microsoft.com/office/powerpoint/2010/main" val="408819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251520" y="671691"/>
            <a:ext cx="8640960" cy="5909310"/>
          </a:xfrm>
          <a:prstGeom prst="rect">
            <a:avLst/>
          </a:prstGeom>
        </p:spPr>
        <p:txBody>
          <a:bodyPr wrap="square">
            <a:spAutoFit/>
          </a:bodyPr>
          <a:lstStyle/>
          <a:p>
            <a:pPr algn="just"/>
            <a:r>
              <a:rPr lang="ru-RU" dirty="0"/>
              <a:t>1) путем указания имени файла задания (возможно с полным или относительным путем к файлу): </a:t>
            </a:r>
          </a:p>
          <a:p>
            <a:pPr algn="just"/>
            <a:endParaRPr lang="ru-RU" dirty="0"/>
          </a:p>
          <a:p>
            <a:pPr algn="ctr"/>
            <a:r>
              <a:rPr lang="ru-RU" dirty="0"/>
              <a:t>/check/scripts/teacher/gather.sh </a:t>
            </a:r>
          </a:p>
          <a:p>
            <a:pPr algn="just"/>
            <a:endParaRPr lang="ru-RU" dirty="0"/>
          </a:p>
          <a:p>
            <a:pPr algn="just"/>
            <a:r>
              <a:rPr lang="ru-RU" dirty="0"/>
              <a:t>Чтобы воспользоваться этим методом запуска, файл с заданием должен иметь атрибут «исполнимый». </a:t>
            </a:r>
            <a:endParaRPr lang="ru-RU" dirty="0" smtClean="0"/>
          </a:p>
          <a:p>
            <a:pPr algn="just"/>
            <a:endParaRPr lang="ru-RU" dirty="0"/>
          </a:p>
          <a:p>
            <a:pPr algn="just"/>
            <a:r>
              <a:rPr lang="ru-RU" dirty="0" smtClean="0"/>
              <a:t>При </a:t>
            </a:r>
            <a:r>
              <a:rPr lang="ru-RU" dirty="0"/>
              <a:t>таком запуске задания на исполнение запускается новая копия командного интерпретатора, путь к которому указан в заголовке задания. </a:t>
            </a:r>
            <a:endParaRPr lang="ru-RU" dirty="0" smtClean="0"/>
          </a:p>
          <a:p>
            <a:pPr algn="just"/>
            <a:endParaRPr lang="ru-RU" dirty="0"/>
          </a:p>
          <a:p>
            <a:pPr algn="just"/>
            <a:r>
              <a:rPr lang="ru-RU" dirty="0" smtClean="0"/>
              <a:t>После </a:t>
            </a:r>
            <a:r>
              <a:rPr lang="ru-RU" dirty="0"/>
              <a:t>завершения задания управление возвращается родительскому командному интерпретатору. В случае если задание было запущено из другого задания, родительское задание продолжает свое выполнение со следующей команды. Если задание было запущено пользователем в командной строке, происходит возврат к приглашению командной строки родительского интерпретатора. </a:t>
            </a:r>
            <a:endParaRPr lang="ru-RU" dirty="0" smtClean="0"/>
          </a:p>
          <a:p>
            <a:pPr algn="just"/>
            <a:endParaRPr lang="ru-RU" dirty="0"/>
          </a:p>
          <a:p>
            <a:pPr algn="just"/>
            <a:r>
              <a:rPr lang="ru-RU" dirty="0" smtClean="0"/>
              <a:t>Если </a:t>
            </a:r>
            <a:r>
              <a:rPr lang="ru-RU" dirty="0"/>
              <a:t>в строке запускаемого таким образом задания не указан полный или относительный путь к файлу задания, то поиск файла задания происходит в каталогах, перечисленных в переменной окружения PATH, как при запуске обычного исполняемого </a:t>
            </a:r>
            <a:r>
              <a:rPr lang="ru-RU" dirty="0" smtClean="0"/>
              <a:t>файла</a:t>
            </a:r>
            <a:r>
              <a:rPr lang="ru-RU" dirty="0"/>
              <a:t>.</a:t>
            </a:r>
          </a:p>
        </p:txBody>
      </p:sp>
    </p:spTree>
    <p:extLst>
      <p:ext uri="{BB962C8B-B14F-4D97-AF65-F5344CB8AC3E}">
        <p14:creationId xmlns:p14="http://schemas.microsoft.com/office/powerpoint/2010/main" val="2922822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31540" y="1052736"/>
            <a:ext cx="8280920" cy="4801314"/>
          </a:xfrm>
          <a:prstGeom prst="rect">
            <a:avLst/>
          </a:prstGeom>
        </p:spPr>
        <p:txBody>
          <a:bodyPr wrap="square">
            <a:spAutoFit/>
          </a:bodyPr>
          <a:lstStyle/>
          <a:p>
            <a:pPr algn="just"/>
            <a:r>
              <a:rPr lang="ru-RU" dirty="0"/>
              <a:t>2) путем запуска командного интерпретатора с указанием имени файла задания в качестве параметра:</a:t>
            </a:r>
          </a:p>
          <a:p>
            <a:pPr algn="just"/>
            <a:endParaRPr lang="ru-RU" dirty="0"/>
          </a:p>
          <a:p>
            <a:pPr algn="just"/>
            <a:r>
              <a:rPr lang="ru-RU" dirty="0"/>
              <a:t>/</a:t>
            </a:r>
            <a:r>
              <a:rPr lang="ru-RU" dirty="0" err="1"/>
              <a:t>bin</a:t>
            </a:r>
            <a:r>
              <a:rPr lang="ru-RU" dirty="0"/>
              <a:t>/</a:t>
            </a:r>
            <a:r>
              <a:rPr lang="ru-RU" dirty="0" err="1"/>
              <a:t>bash</a:t>
            </a:r>
            <a:r>
              <a:rPr lang="ru-RU" dirty="0"/>
              <a:t> /check/scripts/teacher/gather.sh </a:t>
            </a:r>
          </a:p>
          <a:p>
            <a:pPr algn="just"/>
            <a:endParaRPr lang="ru-RU" dirty="0"/>
          </a:p>
          <a:p>
            <a:pPr algn="just"/>
            <a:r>
              <a:rPr lang="ru-RU" dirty="0"/>
              <a:t>При таком запуске файл с заданием необязательно должен иметь атрибут «исполнимый». </a:t>
            </a:r>
            <a:endParaRPr lang="ru-RU" dirty="0" smtClean="0"/>
          </a:p>
          <a:p>
            <a:pPr algn="just"/>
            <a:endParaRPr lang="ru-RU" dirty="0"/>
          </a:p>
          <a:p>
            <a:pPr algn="just"/>
            <a:r>
              <a:rPr lang="ru-RU" dirty="0" smtClean="0"/>
              <a:t>Также </a:t>
            </a:r>
            <a:r>
              <a:rPr lang="ru-RU" dirty="0"/>
              <a:t>допускается отсутствие заголовка в тексте задания - выбор командного интерпретатора осуществляется пользователем, запускающим задание на выполнение, поэтому при такой форме запуска заголовок игнорируется. </a:t>
            </a:r>
            <a:endParaRPr lang="ru-RU" dirty="0" smtClean="0"/>
          </a:p>
          <a:p>
            <a:pPr algn="just"/>
            <a:endParaRPr lang="ru-RU" dirty="0"/>
          </a:p>
          <a:p>
            <a:pPr algn="just"/>
            <a:r>
              <a:rPr lang="ru-RU" dirty="0" smtClean="0"/>
              <a:t>В </a:t>
            </a:r>
            <a:r>
              <a:rPr lang="ru-RU" dirty="0"/>
              <a:t>отличие от предыдущего метода запуска при отсутствии абсолютного или относительного пути к файлу задания его поиск осуществляется в текущем каталоге. Это связано с тем, что в данном случае имя файла передается в качестве параметра командному интерпретатору, а не используется как имя исполняемого файла</a:t>
            </a:r>
            <a:r>
              <a:rPr lang="ru-RU" dirty="0" smtClean="0"/>
              <a:t>.</a:t>
            </a:r>
            <a:endParaRPr lang="ru-RU" dirty="0"/>
          </a:p>
        </p:txBody>
      </p:sp>
    </p:spTree>
    <p:extLst>
      <p:ext uri="{BB962C8B-B14F-4D97-AF65-F5344CB8AC3E}">
        <p14:creationId xmlns:p14="http://schemas.microsoft.com/office/powerpoint/2010/main" val="353805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31540" y="1052736"/>
            <a:ext cx="8280920" cy="3416320"/>
          </a:xfrm>
          <a:prstGeom prst="rect">
            <a:avLst/>
          </a:prstGeom>
        </p:spPr>
        <p:txBody>
          <a:bodyPr wrap="square">
            <a:spAutoFit/>
          </a:bodyPr>
          <a:lstStyle/>
          <a:p>
            <a:pPr algn="just"/>
            <a:r>
              <a:rPr lang="ru-RU" dirty="0"/>
              <a:t>3) путем запуска при помощи команды </a:t>
            </a:r>
            <a:r>
              <a:rPr lang="ru-RU" dirty="0" err="1"/>
              <a:t>exec</a:t>
            </a:r>
            <a:r>
              <a:rPr lang="ru-RU" dirty="0"/>
              <a:t>:</a:t>
            </a:r>
          </a:p>
          <a:p>
            <a:pPr algn="just"/>
            <a:endParaRPr lang="ru-RU" dirty="0"/>
          </a:p>
          <a:p>
            <a:pPr algn="ctr"/>
            <a:r>
              <a:rPr lang="ru-RU" dirty="0" err="1"/>
              <a:t>exec</a:t>
            </a:r>
            <a:r>
              <a:rPr lang="ru-RU" dirty="0"/>
              <a:t> /check/scripts/teacher/gather.sh </a:t>
            </a:r>
          </a:p>
          <a:p>
            <a:pPr algn="just"/>
            <a:endParaRPr lang="ru-RU" dirty="0"/>
          </a:p>
          <a:p>
            <a:pPr algn="just"/>
            <a:r>
              <a:rPr lang="ru-RU" dirty="0"/>
              <a:t>При данном запуске управление передается дочернему командному интерпретатору безвозвратно - родительский командный интерпретатор полностью заменяется дочерним, который выполняет запущенное задание. </a:t>
            </a:r>
            <a:endParaRPr lang="ru-RU" dirty="0" smtClean="0"/>
          </a:p>
          <a:p>
            <a:pPr algn="just"/>
            <a:endParaRPr lang="ru-RU" dirty="0"/>
          </a:p>
          <a:p>
            <a:pPr algn="just"/>
            <a:r>
              <a:rPr lang="ru-RU" dirty="0" smtClean="0"/>
              <a:t>Возврата </a:t>
            </a:r>
            <a:r>
              <a:rPr lang="ru-RU" dirty="0"/>
              <a:t>к выполнению родительского задания после завершения дочернего не происходит. </a:t>
            </a:r>
            <a:endParaRPr lang="ru-RU" dirty="0" smtClean="0"/>
          </a:p>
          <a:p>
            <a:pPr algn="just"/>
            <a:endParaRPr lang="ru-RU" dirty="0"/>
          </a:p>
          <a:p>
            <a:pPr algn="just"/>
            <a:r>
              <a:rPr lang="ru-RU" dirty="0" smtClean="0"/>
              <a:t>Файл </a:t>
            </a:r>
            <a:r>
              <a:rPr lang="ru-RU" dirty="0"/>
              <a:t>задания при такой форме запуска должен иметь атрибут «исполнимый»</a:t>
            </a:r>
          </a:p>
        </p:txBody>
      </p:sp>
    </p:spTree>
    <p:extLst>
      <p:ext uri="{BB962C8B-B14F-4D97-AF65-F5344CB8AC3E}">
        <p14:creationId xmlns:p14="http://schemas.microsoft.com/office/powerpoint/2010/main" val="3583119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31540" y="1052736"/>
            <a:ext cx="8280920" cy="4801314"/>
          </a:xfrm>
          <a:prstGeom prst="rect">
            <a:avLst/>
          </a:prstGeom>
        </p:spPr>
        <p:txBody>
          <a:bodyPr wrap="square">
            <a:spAutoFit/>
          </a:bodyPr>
          <a:lstStyle/>
          <a:p>
            <a:pPr algn="just"/>
            <a:r>
              <a:rPr lang="ru-RU" dirty="0"/>
              <a:t>4) путем запуска в том же командном интерпретаторе:</a:t>
            </a:r>
          </a:p>
          <a:p>
            <a:pPr algn="just"/>
            <a:endParaRPr lang="ru-RU" dirty="0"/>
          </a:p>
          <a:p>
            <a:pPr algn="ctr"/>
            <a:r>
              <a:rPr lang="ru-RU" dirty="0"/>
              <a:t>. /check/scripts/env.sh </a:t>
            </a:r>
          </a:p>
          <a:p>
            <a:pPr algn="just"/>
            <a:endParaRPr lang="ru-RU" dirty="0"/>
          </a:p>
          <a:p>
            <a:pPr algn="just"/>
            <a:r>
              <a:rPr lang="ru-RU" dirty="0"/>
              <a:t>Если перед именем запускаемого задания указать точку, отделенную от имени пробелом, то выполнение задания продолжится уже запущенной копией командного интерпретатора, при этом для нового задания будет использоваться та же самая среда времени выполнения. </a:t>
            </a:r>
            <a:endParaRPr lang="ru-RU" dirty="0" smtClean="0"/>
          </a:p>
          <a:p>
            <a:pPr algn="just"/>
            <a:endParaRPr lang="ru-RU" dirty="0"/>
          </a:p>
          <a:p>
            <a:pPr algn="just"/>
            <a:r>
              <a:rPr lang="ru-RU" dirty="0" smtClean="0"/>
              <a:t>При </a:t>
            </a:r>
            <a:r>
              <a:rPr lang="ru-RU" dirty="0"/>
              <a:t>таком запуске новое задание получит в свое распоряжение те же самые переменные, что и вызвавшее его задание - при сохранении копии командного интерпретатора сохраняется и его внутреннее состояние, в том числе и переменные. </a:t>
            </a:r>
            <a:endParaRPr lang="ru-RU" dirty="0" smtClean="0"/>
          </a:p>
          <a:p>
            <a:pPr algn="just"/>
            <a:endParaRPr lang="ru-RU" dirty="0"/>
          </a:p>
          <a:p>
            <a:pPr algn="just"/>
            <a:r>
              <a:rPr lang="ru-RU" dirty="0" smtClean="0"/>
              <a:t>Все </a:t>
            </a:r>
            <a:r>
              <a:rPr lang="ru-RU" dirty="0"/>
              <a:t>переменные, объявленные и инициализированные в вызванном задании, будут иметь те же значения и после его завершения, когда управление будет передано вызвавшему заданию.</a:t>
            </a:r>
          </a:p>
        </p:txBody>
      </p:sp>
    </p:spTree>
    <p:extLst>
      <p:ext uri="{BB962C8B-B14F-4D97-AF65-F5344CB8AC3E}">
        <p14:creationId xmlns:p14="http://schemas.microsoft.com/office/powerpoint/2010/main" val="4168074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25658" y="2132856"/>
            <a:ext cx="8280920" cy="2862322"/>
          </a:xfrm>
          <a:prstGeom prst="rect">
            <a:avLst/>
          </a:prstGeom>
        </p:spPr>
        <p:txBody>
          <a:bodyPr wrap="square">
            <a:spAutoFit/>
          </a:bodyPr>
          <a:lstStyle/>
          <a:p>
            <a:pPr algn="just"/>
            <a:r>
              <a:rPr lang="ru-RU" dirty="0"/>
              <a:t>При выполнении задания данные, выводимые на терминал и получаемые с терминала, поступают туда не напрямую. </a:t>
            </a:r>
            <a:endParaRPr lang="ru-RU" dirty="0" smtClean="0"/>
          </a:p>
          <a:p>
            <a:pPr algn="just"/>
            <a:endParaRPr lang="ru-RU" dirty="0"/>
          </a:p>
          <a:p>
            <a:pPr algn="just"/>
            <a:r>
              <a:rPr lang="ru-RU" dirty="0" smtClean="0"/>
              <a:t>Для </a:t>
            </a:r>
            <a:r>
              <a:rPr lang="ru-RU" dirty="0"/>
              <a:t>передачи и получения данных используются буферы ввода/вывода — некоторые промежуточные области оперативной памяти, в которых ОС накапливает выводимые данные перед непосредственной передачей их на терминал или после получения с терминала. </a:t>
            </a:r>
            <a:endParaRPr lang="ru-RU" dirty="0" smtClean="0"/>
          </a:p>
          <a:p>
            <a:pPr algn="just"/>
            <a:endParaRPr lang="ru-RU" dirty="0"/>
          </a:p>
          <a:p>
            <a:pPr algn="just"/>
            <a:r>
              <a:rPr lang="ru-RU" dirty="0" smtClean="0"/>
              <a:t>Управление </a:t>
            </a:r>
            <a:r>
              <a:rPr lang="ru-RU" dirty="0"/>
              <a:t>буферами ввода/вывода происходит независимо от пользователя подсистемой ввода/вывода, входящей в ядро ОС. </a:t>
            </a:r>
          </a:p>
        </p:txBody>
      </p:sp>
    </p:spTree>
    <p:extLst>
      <p:ext uri="{BB962C8B-B14F-4D97-AF65-F5344CB8AC3E}">
        <p14:creationId xmlns:p14="http://schemas.microsoft.com/office/powerpoint/2010/main" val="1617960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31540" y="1772816"/>
            <a:ext cx="8280920" cy="3139321"/>
          </a:xfrm>
          <a:prstGeom prst="rect">
            <a:avLst/>
          </a:prstGeom>
        </p:spPr>
        <p:txBody>
          <a:bodyPr wrap="square">
            <a:spAutoFit/>
          </a:bodyPr>
          <a:lstStyle/>
          <a:p>
            <a:pPr algn="just"/>
            <a:r>
              <a:rPr lang="ru-RU" dirty="0"/>
              <a:t>Доступ к буферам ввода/вывода происходит практически аналогично доступу к файлам: </a:t>
            </a:r>
            <a:endParaRPr lang="ru-RU" dirty="0" smtClean="0"/>
          </a:p>
          <a:p>
            <a:pPr algn="just"/>
            <a:endParaRPr lang="ru-RU" dirty="0"/>
          </a:p>
          <a:p>
            <a:pPr algn="just"/>
            <a:r>
              <a:rPr lang="ru-RU" dirty="0" smtClean="0"/>
              <a:t>по </a:t>
            </a:r>
            <a:r>
              <a:rPr lang="ru-RU" dirty="0"/>
              <a:t>умолчанию система ввода/вывода предоставляет прозрачный доступ к трем виртуальным файлам, два из которых служат для вывода данных на экран, а один - для получения данных с терминала. </a:t>
            </a:r>
            <a:endParaRPr lang="ru-RU" dirty="0" smtClean="0"/>
          </a:p>
          <a:p>
            <a:pPr algn="just"/>
            <a:endParaRPr lang="ru-RU" dirty="0"/>
          </a:p>
          <a:p>
            <a:pPr algn="just"/>
            <a:r>
              <a:rPr lang="ru-RU" dirty="0" smtClean="0"/>
              <a:t>Эти </a:t>
            </a:r>
            <a:r>
              <a:rPr lang="ru-RU" dirty="0"/>
              <a:t>файлы получили название потоков ввода/вывода: </a:t>
            </a:r>
          </a:p>
          <a:p>
            <a:pPr marL="285750" indent="-285750" algn="just">
              <a:buFont typeface="Arial" panose="020B0604020202020204" pitchFamily="34" charset="0"/>
              <a:buChar char="•"/>
            </a:pPr>
            <a:r>
              <a:rPr lang="ru-RU" dirty="0" err="1"/>
              <a:t>stdout</a:t>
            </a:r>
            <a:r>
              <a:rPr lang="ru-RU" dirty="0"/>
              <a:t> - поток вывода, по умолчанию - экран терминала; </a:t>
            </a:r>
          </a:p>
          <a:p>
            <a:pPr marL="285750" indent="-285750" algn="just">
              <a:buFont typeface="Arial" panose="020B0604020202020204" pitchFamily="34" charset="0"/>
              <a:buChar char="•"/>
            </a:pPr>
            <a:r>
              <a:rPr lang="ru-RU" dirty="0" err="1"/>
              <a:t>stderr</a:t>
            </a:r>
            <a:r>
              <a:rPr lang="ru-RU" dirty="0"/>
              <a:t> - поток вывода ошибок, по умолчанию - экран терминала; </a:t>
            </a:r>
          </a:p>
          <a:p>
            <a:pPr marL="285750" indent="-285750" algn="just">
              <a:buFont typeface="Arial" panose="020B0604020202020204" pitchFamily="34" charset="0"/>
              <a:buChar char="•"/>
            </a:pPr>
            <a:r>
              <a:rPr lang="ru-RU" dirty="0" err="1"/>
              <a:t>stdin</a:t>
            </a:r>
            <a:r>
              <a:rPr lang="ru-RU" dirty="0"/>
              <a:t> - поток ввода, по умолчанию - клавиатура.</a:t>
            </a:r>
          </a:p>
        </p:txBody>
      </p:sp>
    </p:spTree>
    <p:extLst>
      <p:ext uri="{BB962C8B-B14F-4D97-AF65-F5344CB8AC3E}">
        <p14:creationId xmlns:p14="http://schemas.microsoft.com/office/powerpoint/2010/main" val="931176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UNIX</a:t>
            </a:r>
          </a:p>
        </p:txBody>
      </p:sp>
      <p:sp>
        <p:nvSpPr>
          <p:cNvPr id="5" name="Прямоугольник 4"/>
          <p:cNvSpPr/>
          <p:nvPr/>
        </p:nvSpPr>
        <p:spPr>
          <a:xfrm>
            <a:off x="418153" y="2132856"/>
            <a:ext cx="8280920" cy="2308324"/>
          </a:xfrm>
          <a:prstGeom prst="rect">
            <a:avLst/>
          </a:prstGeom>
        </p:spPr>
        <p:txBody>
          <a:bodyPr wrap="square">
            <a:spAutoFit/>
          </a:bodyPr>
          <a:lstStyle/>
          <a:p>
            <a:pPr algn="just"/>
            <a:r>
              <a:rPr lang="ru-RU" dirty="0"/>
              <a:t>В интерпретаторе возможно управление ходом выполнения задания</a:t>
            </a:r>
            <a:r>
              <a:rPr lang="ru-RU" dirty="0" smtClean="0"/>
              <a:t>:</a:t>
            </a:r>
          </a:p>
          <a:p>
            <a:pPr algn="just"/>
            <a:endParaRPr lang="ru-RU" dirty="0"/>
          </a:p>
          <a:p>
            <a:pPr marL="285750" indent="-285750" algn="just">
              <a:buFont typeface="Arial" panose="020B0604020202020204" pitchFamily="34" charset="0"/>
              <a:buChar char="•"/>
            </a:pPr>
            <a:r>
              <a:rPr lang="ru-RU" dirty="0" smtClean="0"/>
              <a:t>команды </a:t>
            </a:r>
            <a:r>
              <a:rPr lang="ru-RU" dirty="0"/>
              <a:t>могут выполняться последовательно (выполнение очередной команды начинается только после завершения выполнения предыдущей) и параллельно (следующая команда выполняется немедленно после запуска предыдущей);</a:t>
            </a:r>
          </a:p>
          <a:p>
            <a:pPr marL="285750" indent="-285750" algn="just">
              <a:buFont typeface="Arial" panose="020B0604020202020204" pitchFamily="34" charset="0"/>
              <a:buChar char="•"/>
            </a:pPr>
            <a:r>
              <a:rPr lang="ru-RU" dirty="0" smtClean="0"/>
              <a:t>условное </a:t>
            </a:r>
            <a:r>
              <a:rPr lang="ru-RU" dirty="0"/>
              <a:t>выполнение команд;</a:t>
            </a:r>
          </a:p>
          <a:p>
            <a:pPr marL="285750" indent="-285750" algn="just">
              <a:buFont typeface="Arial" panose="020B0604020202020204" pitchFamily="34" charset="0"/>
              <a:buChar char="•"/>
            </a:pPr>
            <a:r>
              <a:rPr lang="ru-RU" dirty="0" smtClean="0"/>
              <a:t>циклическое </a:t>
            </a:r>
            <a:r>
              <a:rPr lang="ru-RU" dirty="0"/>
              <a:t>выполнение команд.</a:t>
            </a:r>
          </a:p>
        </p:txBody>
      </p:sp>
    </p:spTree>
    <p:extLst>
      <p:ext uri="{BB962C8B-B14F-4D97-AF65-F5344CB8AC3E}">
        <p14:creationId xmlns:p14="http://schemas.microsoft.com/office/powerpoint/2010/main" val="4097096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4. Командный </a:t>
            </a:r>
            <a:r>
              <a:rPr lang="ru-RU" b="1" dirty="0"/>
              <a:t>интерпретатор в операционных системах </a:t>
            </a:r>
            <a:r>
              <a:rPr lang="ru-RU" b="1" dirty="0" err="1"/>
              <a:t>Windows</a:t>
            </a:r>
            <a:endParaRPr lang="ru-RU" b="1" dirty="0"/>
          </a:p>
        </p:txBody>
      </p:sp>
      <p:sp>
        <p:nvSpPr>
          <p:cNvPr id="5" name="Прямоугольник 4"/>
          <p:cNvSpPr/>
          <p:nvPr/>
        </p:nvSpPr>
        <p:spPr>
          <a:xfrm>
            <a:off x="431540" y="1052736"/>
            <a:ext cx="8280920" cy="1200329"/>
          </a:xfrm>
          <a:prstGeom prst="rect">
            <a:avLst/>
          </a:prstGeom>
        </p:spPr>
        <p:txBody>
          <a:bodyPr wrap="square">
            <a:spAutoFit/>
          </a:bodyPr>
          <a:lstStyle/>
          <a:p>
            <a:pPr algn="just"/>
            <a:r>
              <a:rPr lang="ru-RU" dirty="0"/>
              <a:t>Для запуска командного интерпретатора в ОС </a:t>
            </a:r>
            <a:r>
              <a:rPr lang="ru-RU" dirty="0" err="1"/>
              <a:t>Windows</a:t>
            </a:r>
            <a:r>
              <a:rPr lang="ru-RU" dirty="0"/>
              <a:t>,  основанных на ядре </a:t>
            </a:r>
            <a:r>
              <a:rPr lang="ru-RU" dirty="0" err="1"/>
              <a:t>Windows</a:t>
            </a:r>
            <a:r>
              <a:rPr lang="ru-RU" dirty="0"/>
              <a:t> NT, используется программа cmd.exe. Запуск интерфейса командной строки в современных версиях  </a:t>
            </a:r>
            <a:r>
              <a:rPr lang="ru-RU" dirty="0" err="1"/>
              <a:t>Windows</a:t>
            </a:r>
            <a:r>
              <a:rPr lang="ru-RU" dirty="0"/>
              <a:t> можно осуществить из окна </a:t>
            </a:r>
            <a:r>
              <a:rPr lang="ru-RU" dirty="0" err="1"/>
              <a:t>Run</a:t>
            </a:r>
            <a:r>
              <a:rPr lang="ru-RU" dirty="0"/>
              <a:t> (Выполнить). </a:t>
            </a:r>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2767958" y="2258068"/>
            <a:ext cx="3609975" cy="1737995"/>
          </a:xfrm>
          <a:prstGeom prst="rect">
            <a:avLst/>
          </a:prstGeom>
          <a:noFill/>
          <a:ln>
            <a:noFill/>
          </a:ln>
        </p:spPr>
      </p:pic>
      <p:sp>
        <p:nvSpPr>
          <p:cNvPr id="2" name="Прямоугольник 1"/>
          <p:cNvSpPr/>
          <p:nvPr/>
        </p:nvSpPr>
        <p:spPr>
          <a:xfrm>
            <a:off x="432485" y="4221088"/>
            <a:ext cx="8280920" cy="2031325"/>
          </a:xfrm>
          <a:prstGeom prst="rect">
            <a:avLst/>
          </a:prstGeom>
        </p:spPr>
        <p:txBody>
          <a:bodyPr wrap="square">
            <a:spAutoFit/>
          </a:bodyPr>
          <a:lstStyle/>
          <a:p>
            <a:r>
              <a:rPr lang="ru-RU" dirty="0"/>
              <a:t>Данное окно можно открыть различными способами. Например, в </a:t>
            </a:r>
            <a:r>
              <a:rPr lang="ru-RU" dirty="0" err="1"/>
              <a:t>Windows</a:t>
            </a:r>
            <a:r>
              <a:rPr lang="ru-RU" dirty="0"/>
              <a:t> 10:</a:t>
            </a:r>
          </a:p>
          <a:p>
            <a:pPr marL="285750" indent="-285750">
              <a:buFont typeface="Wingdings" panose="05000000000000000000" pitchFamily="2" charset="2"/>
              <a:buChar char="§"/>
            </a:pPr>
            <a:r>
              <a:rPr lang="ru-RU" dirty="0" smtClean="0"/>
              <a:t>сочетанием </a:t>
            </a:r>
            <a:r>
              <a:rPr lang="ru-RU" dirty="0"/>
              <a:t>клавиш </a:t>
            </a:r>
            <a:r>
              <a:rPr lang="ru-RU" dirty="0" err="1"/>
              <a:t>Win+R</a:t>
            </a:r>
            <a:r>
              <a:rPr lang="ru-RU" dirty="0"/>
              <a:t>;</a:t>
            </a:r>
          </a:p>
          <a:p>
            <a:pPr marL="285750" indent="-285750">
              <a:buFont typeface="Wingdings" panose="05000000000000000000" pitchFamily="2" charset="2"/>
              <a:buChar char="§"/>
            </a:pPr>
            <a:r>
              <a:rPr lang="ru-RU" dirty="0" smtClean="0"/>
              <a:t>навести </a:t>
            </a:r>
            <a:r>
              <a:rPr lang="ru-RU" dirty="0"/>
              <a:t>курсор мыши на иконку меню «Пуск», нажать по этой иконки правой кнопкой, после этого появится контекстное меню, в котором нас интересует пункт «Выполнить</a:t>
            </a:r>
            <a:r>
              <a:rPr lang="ru-RU" dirty="0" smtClean="0"/>
              <a:t>».</a:t>
            </a:r>
          </a:p>
          <a:p>
            <a:pPr marL="285750" indent="-285750">
              <a:buFontTx/>
              <a:buChar char="-"/>
            </a:pPr>
            <a:endParaRPr lang="ru-RU" dirty="0"/>
          </a:p>
          <a:p>
            <a:r>
              <a:rPr lang="ru-RU" dirty="0"/>
              <a:t>Далее необходимо  ввести и запустить команду cmd.exe. </a:t>
            </a:r>
          </a:p>
        </p:txBody>
      </p:sp>
    </p:spTree>
    <p:extLst>
      <p:ext uri="{BB962C8B-B14F-4D97-AF65-F5344CB8AC3E}">
        <p14:creationId xmlns:p14="http://schemas.microsoft.com/office/powerpoint/2010/main" val="1415840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431540" y="1052736"/>
            <a:ext cx="8280920" cy="646331"/>
          </a:xfrm>
          <a:prstGeom prst="rect">
            <a:avLst/>
          </a:prstGeom>
        </p:spPr>
        <p:txBody>
          <a:bodyPr wrap="square">
            <a:spAutoFit/>
          </a:bodyPr>
          <a:lstStyle/>
          <a:p>
            <a:pPr algn="just"/>
            <a:r>
              <a:rPr lang="ru-RU" dirty="0"/>
              <a:t>После запуска командного интерпретатора появляется окно, содержащее стандартное приглашение к работе.</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755" y="1916832"/>
            <a:ext cx="5932487"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441614" y="5301208"/>
            <a:ext cx="8280920" cy="1200329"/>
          </a:xfrm>
          <a:prstGeom prst="rect">
            <a:avLst/>
          </a:prstGeom>
        </p:spPr>
        <p:txBody>
          <a:bodyPr wrap="square">
            <a:spAutoFit/>
          </a:bodyPr>
          <a:lstStyle/>
          <a:p>
            <a:pPr algn="just"/>
            <a:r>
              <a:rPr lang="ru-RU" dirty="0"/>
              <a:t>Можно запустить интерпретатор команд непосредственно из папки расположения соответствующего файла. Для этого необходимо открыть проводник </a:t>
            </a:r>
            <a:r>
              <a:rPr lang="ru-RU" dirty="0" err="1"/>
              <a:t>Windows</a:t>
            </a:r>
            <a:r>
              <a:rPr lang="ru-RU" dirty="0"/>
              <a:t> (или другой файловый менеджер), затем перейти в папку System32, найти файл cmd.exe и кликнуть на него два раза левой кнопкой мыши.</a:t>
            </a:r>
          </a:p>
        </p:txBody>
      </p:sp>
    </p:spTree>
    <p:extLst>
      <p:ext uri="{BB962C8B-B14F-4D97-AF65-F5344CB8AC3E}">
        <p14:creationId xmlns:p14="http://schemas.microsoft.com/office/powerpoint/2010/main" val="188360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Языки управления заданиями</a:t>
            </a:r>
          </a:p>
        </p:txBody>
      </p:sp>
      <p:sp>
        <p:nvSpPr>
          <p:cNvPr id="5" name="Прямоугольник 4"/>
          <p:cNvSpPr/>
          <p:nvPr/>
        </p:nvSpPr>
        <p:spPr>
          <a:xfrm>
            <a:off x="431540" y="1700808"/>
            <a:ext cx="8280920" cy="3416320"/>
          </a:xfrm>
          <a:prstGeom prst="rect">
            <a:avLst/>
          </a:prstGeom>
        </p:spPr>
        <p:txBody>
          <a:bodyPr wrap="square">
            <a:spAutoFit/>
          </a:bodyPr>
          <a:lstStyle/>
          <a:p>
            <a:pPr algn="just"/>
            <a:r>
              <a:rPr lang="ru-RU" dirty="0"/>
              <a:t>Терминал служит для отображения информации и ввода информации пользователем. Физически терминал - это монитор и клавиатура. </a:t>
            </a:r>
            <a:endParaRPr lang="ru-RU" dirty="0" smtClean="0"/>
          </a:p>
          <a:p>
            <a:pPr algn="just"/>
            <a:endParaRPr lang="ru-RU" dirty="0"/>
          </a:p>
          <a:p>
            <a:pPr algn="just"/>
            <a:r>
              <a:rPr lang="ru-RU" dirty="0" smtClean="0"/>
              <a:t>Логически </a:t>
            </a:r>
            <a:r>
              <a:rPr lang="ru-RU" dirty="0"/>
              <a:t>с точки зрения ОС терминал - набор из двух файлов. Один из этих файлов служит для ввода информации (которая поступает с клавиатуры), другой - для вывода информации (которая выводится на экран</a:t>
            </a:r>
            <a:r>
              <a:rPr lang="ru-RU" dirty="0" smtClean="0"/>
              <a:t>).</a:t>
            </a:r>
          </a:p>
          <a:p>
            <a:pPr algn="just"/>
            <a:endParaRPr lang="ru-RU" dirty="0"/>
          </a:p>
          <a:p>
            <a:pPr algn="just"/>
            <a:r>
              <a:rPr lang="ru-RU" dirty="0"/>
              <a:t>В некоторых ОС работа с терминалом обеспечивается одним файлом, который используется и для чтения, и для записи. Физическое устройство при этом определяется режимом работы с файлом - записываемые в файл данные отображаются на экране, ввод с клавиатуры наполняет файл данными, которые могут быть прочитаны.</a:t>
            </a:r>
          </a:p>
        </p:txBody>
      </p:sp>
    </p:spTree>
    <p:extLst>
      <p:ext uri="{BB962C8B-B14F-4D97-AF65-F5344CB8AC3E}">
        <p14:creationId xmlns:p14="http://schemas.microsoft.com/office/powerpoint/2010/main" val="3637572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431540" y="1052736"/>
            <a:ext cx="8280920" cy="1754326"/>
          </a:xfrm>
          <a:prstGeom prst="rect">
            <a:avLst/>
          </a:prstGeom>
        </p:spPr>
        <p:txBody>
          <a:bodyPr wrap="square">
            <a:spAutoFit/>
          </a:bodyPr>
          <a:lstStyle/>
          <a:p>
            <a:pPr algn="just"/>
            <a:r>
              <a:rPr lang="ru-RU" dirty="0" smtClean="0"/>
              <a:t>В </a:t>
            </a:r>
            <a:r>
              <a:rPr lang="ru-RU" dirty="0" err="1"/>
              <a:t>Windows</a:t>
            </a:r>
            <a:r>
              <a:rPr lang="ru-RU" dirty="0"/>
              <a:t> 10 можно использовать интерпретатор </a:t>
            </a:r>
            <a:r>
              <a:rPr lang="ru-RU" dirty="0" err="1"/>
              <a:t>Power</a:t>
            </a:r>
            <a:r>
              <a:rPr lang="ru-RU" dirty="0"/>
              <a:t> </a:t>
            </a:r>
            <a:r>
              <a:rPr lang="ru-RU" dirty="0" err="1"/>
              <a:t>Shell</a:t>
            </a:r>
            <a:r>
              <a:rPr lang="ru-RU" dirty="0"/>
              <a:t> – это не cmd.exe, а существенно более гибкое и интересное приложение по своим возможностям, в котором есть все функции обычной командной строки</a:t>
            </a:r>
            <a:r>
              <a:rPr lang="ru-RU" dirty="0" smtClean="0"/>
              <a:t>.</a:t>
            </a:r>
            <a:r>
              <a:rPr lang="en-US" dirty="0" smtClean="0"/>
              <a:t> </a:t>
            </a:r>
            <a:endParaRPr lang="ru-RU" dirty="0" smtClean="0"/>
          </a:p>
          <a:p>
            <a:pPr algn="just"/>
            <a:endParaRPr lang="ru-RU" dirty="0"/>
          </a:p>
          <a:p>
            <a:pPr algn="just"/>
            <a:r>
              <a:rPr lang="ru-RU" dirty="0" smtClean="0"/>
              <a:t>Можете </a:t>
            </a:r>
            <a:r>
              <a:rPr lang="ru-RU" dirty="0"/>
              <a:t>ввести </a:t>
            </a:r>
            <a:r>
              <a:rPr lang="ru-RU" dirty="0" err="1"/>
              <a:t>cmd</a:t>
            </a:r>
            <a:r>
              <a:rPr lang="ru-RU" dirty="0"/>
              <a:t> (или </a:t>
            </a:r>
            <a:r>
              <a:rPr lang="ru-RU" dirty="0" err="1"/>
              <a:t>powershell</a:t>
            </a:r>
            <a:r>
              <a:rPr lang="ru-RU" dirty="0"/>
              <a:t>) в адресной строке проводника для запуска командной оболочки.</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56992"/>
            <a:ext cx="7632848" cy="2169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778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431540" y="1052736"/>
            <a:ext cx="8280920" cy="3693319"/>
          </a:xfrm>
          <a:prstGeom prst="rect">
            <a:avLst/>
          </a:prstGeom>
        </p:spPr>
        <p:txBody>
          <a:bodyPr wrap="square">
            <a:spAutoFit/>
          </a:bodyPr>
          <a:lstStyle/>
          <a:p>
            <a:pPr algn="just"/>
            <a:r>
              <a:rPr lang="ru-RU" dirty="0" err="1"/>
              <a:t>Windows</a:t>
            </a:r>
            <a:r>
              <a:rPr lang="ru-RU" dirty="0"/>
              <a:t> </a:t>
            </a:r>
            <a:r>
              <a:rPr lang="ru-RU" dirty="0" err="1"/>
              <a:t>PowerShell</a:t>
            </a:r>
            <a:r>
              <a:rPr lang="ru-RU" dirty="0"/>
              <a:t> — это в первую очередь командная оболочка с языком сценариев, изначально созданная на основе платформы .NET </a:t>
            </a:r>
            <a:r>
              <a:rPr lang="ru-RU" dirty="0" err="1"/>
              <a:t>Framework</a:t>
            </a:r>
            <a:r>
              <a:rPr lang="ru-RU" dirty="0"/>
              <a:t>, а позднее — на .NET </a:t>
            </a:r>
            <a:r>
              <a:rPr lang="ru-RU" dirty="0" err="1"/>
              <a:t>Core</a:t>
            </a:r>
            <a:r>
              <a:rPr lang="ru-RU" dirty="0"/>
              <a:t>. В отличие от принимающих и возвращающих текстовые данные оболочек, </a:t>
            </a:r>
            <a:r>
              <a:rPr lang="ru-RU" dirty="0" err="1"/>
              <a:t>Windows</a:t>
            </a:r>
            <a:r>
              <a:rPr lang="ru-RU" dirty="0"/>
              <a:t> </a:t>
            </a:r>
            <a:r>
              <a:rPr lang="ru-RU" dirty="0" err="1"/>
              <a:t>PowerShell</a:t>
            </a:r>
            <a:r>
              <a:rPr lang="ru-RU" dirty="0"/>
              <a:t> работает с классами .NET, у которых есть свойства и методы. </a:t>
            </a:r>
            <a:r>
              <a:rPr lang="ru-RU" dirty="0" err="1"/>
              <a:t>PowerShell</a:t>
            </a:r>
            <a:r>
              <a:rPr lang="ru-RU" dirty="0"/>
              <a:t> позволяет выполнять обычные команды, а также дает доступ к объектам COM, WMI и ADSI. В ней используются различные хранилища, вроде файловой системы или реестра </a:t>
            </a:r>
            <a:r>
              <a:rPr lang="ru-RU" dirty="0" err="1"/>
              <a:t>Windows</a:t>
            </a:r>
            <a:r>
              <a:rPr lang="ru-RU" dirty="0"/>
              <a:t>, для доступа к которым созданы т.н. поставщики (</a:t>
            </a:r>
            <a:r>
              <a:rPr lang="ru-RU" dirty="0" err="1"/>
              <a:t>providers</a:t>
            </a:r>
            <a:r>
              <a:rPr lang="ru-RU" dirty="0"/>
              <a:t>). </a:t>
            </a:r>
            <a:endParaRPr lang="ru-RU" dirty="0" smtClean="0"/>
          </a:p>
          <a:p>
            <a:pPr algn="just"/>
            <a:endParaRPr lang="ru-RU" dirty="0"/>
          </a:p>
          <a:p>
            <a:pPr algn="just"/>
            <a:r>
              <a:rPr lang="ru-RU" dirty="0" smtClean="0"/>
              <a:t>Стоит </a:t>
            </a:r>
            <a:r>
              <a:rPr lang="ru-RU" dirty="0"/>
              <a:t>отметить возможность встраивания исполняемых компонентов </a:t>
            </a:r>
            <a:r>
              <a:rPr lang="ru-RU" dirty="0" err="1"/>
              <a:t>PowerShell</a:t>
            </a:r>
            <a:r>
              <a:rPr lang="ru-RU" dirty="0"/>
              <a:t> в другие приложения для реализации различных операций, в </a:t>
            </a:r>
            <a:r>
              <a:rPr lang="ru-RU" dirty="0" err="1"/>
              <a:t>т.ч</a:t>
            </a:r>
            <a:r>
              <a:rPr lang="ru-RU" dirty="0"/>
              <a:t>. через графический интерфейс. Верно и обратное: многие приложения для </a:t>
            </a:r>
            <a:r>
              <a:rPr lang="ru-RU" dirty="0" err="1"/>
              <a:t>Windows</a:t>
            </a:r>
            <a:r>
              <a:rPr lang="ru-RU" dirty="0"/>
              <a:t> предоставляют доступ к своим интерфейсам управления через </a:t>
            </a:r>
            <a:r>
              <a:rPr lang="ru-RU" dirty="0" err="1"/>
              <a:t>PowerShell</a:t>
            </a:r>
            <a:r>
              <a:rPr lang="ru-RU" dirty="0"/>
              <a:t>. </a:t>
            </a:r>
            <a:endParaRPr lang="ru-RU" dirty="0"/>
          </a:p>
        </p:txBody>
      </p:sp>
      <p:pic>
        <p:nvPicPr>
          <p:cNvPr id="1026" name="Picture 2" descr="https://habrastorage.org/r/w1560/webt/-b/i_/73/-bi_73lwdxmnzvtveeghrwvtq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743594"/>
            <a:ext cx="4248472" cy="185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417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431540" y="1052736"/>
            <a:ext cx="8280920" cy="3754874"/>
          </a:xfrm>
          <a:prstGeom prst="rect">
            <a:avLst/>
          </a:prstGeom>
        </p:spPr>
        <p:txBody>
          <a:bodyPr wrap="square">
            <a:spAutoFit/>
          </a:bodyPr>
          <a:lstStyle/>
          <a:p>
            <a:pPr algn="just"/>
            <a:r>
              <a:rPr lang="ru-RU" dirty="0" err="1"/>
              <a:t>Windows</a:t>
            </a:r>
            <a:r>
              <a:rPr lang="ru-RU" dirty="0"/>
              <a:t> </a:t>
            </a:r>
            <a:r>
              <a:rPr lang="ru-RU" dirty="0" err="1"/>
              <a:t>PowerShell</a:t>
            </a:r>
            <a:r>
              <a:rPr lang="ru-RU" dirty="0"/>
              <a:t> позволяет:</a:t>
            </a:r>
          </a:p>
          <a:p>
            <a:pPr algn="just"/>
            <a:endParaRPr lang="ru-RU" dirty="0"/>
          </a:p>
          <a:p>
            <a:pPr marL="742950" lvl="1" indent="-285750" algn="just">
              <a:spcBef>
                <a:spcPts val="600"/>
              </a:spcBef>
              <a:buFont typeface="Wingdings" panose="05000000000000000000" pitchFamily="2" charset="2"/>
              <a:buChar char="q"/>
            </a:pPr>
            <a:r>
              <a:rPr lang="ru-RU" dirty="0"/>
              <a:t>Менять настройки операционной системы;</a:t>
            </a:r>
          </a:p>
          <a:p>
            <a:pPr marL="742950" lvl="1" indent="-285750" algn="just">
              <a:spcBef>
                <a:spcPts val="600"/>
              </a:spcBef>
              <a:buFont typeface="Wingdings" panose="05000000000000000000" pitchFamily="2" charset="2"/>
              <a:buChar char="q"/>
            </a:pPr>
            <a:r>
              <a:rPr lang="ru-RU" dirty="0"/>
              <a:t>Управлять службами и процессами;</a:t>
            </a:r>
          </a:p>
          <a:p>
            <a:pPr marL="742950" lvl="1" indent="-285750" algn="just">
              <a:spcBef>
                <a:spcPts val="600"/>
              </a:spcBef>
              <a:buFont typeface="Wingdings" panose="05000000000000000000" pitchFamily="2" charset="2"/>
              <a:buChar char="q"/>
            </a:pPr>
            <a:r>
              <a:rPr lang="ru-RU" dirty="0"/>
              <a:t>Настраивать роли и компоненты сервера;</a:t>
            </a:r>
          </a:p>
          <a:p>
            <a:pPr marL="742950" lvl="1" indent="-285750" algn="just">
              <a:spcBef>
                <a:spcPts val="600"/>
              </a:spcBef>
              <a:buFont typeface="Wingdings" panose="05000000000000000000" pitchFamily="2" charset="2"/>
              <a:buChar char="q"/>
            </a:pPr>
            <a:r>
              <a:rPr lang="ru-RU" dirty="0"/>
              <a:t>Устанавливать программное обеспечение;</a:t>
            </a:r>
          </a:p>
          <a:p>
            <a:pPr marL="742950" lvl="1" indent="-285750" algn="just">
              <a:spcBef>
                <a:spcPts val="600"/>
              </a:spcBef>
              <a:buFont typeface="Wingdings" panose="05000000000000000000" pitchFamily="2" charset="2"/>
              <a:buChar char="q"/>
            </a:pPr>
            <a:r>
              <a:rPr lang="ru-RU" dirty="0"/>
              <a:t>Управлять установленным ПО через специальные интерфейсы;</a:t>
            </a:r>
          </a:p>
          <a:p>
            <a:pPr marL="742950" lvl="1" indent="-285750" algn="just">
              <a:spcBef>
                <a:spcPts val="600"/>
              </a:spcBef>
              <a:buFont typeface="Wingdings" panose="05000000000000000000" pitchFamily="2" charset="2"/>
              <a:buChar char="q"/>
            </a:pPr>
            <a:r>
              <a:rPr lang="ru-RU" dirty="0"/>
              <a:t>Встраивать исполняемые компоненты в сторонние программы;</a:t>
            </a:r>
          </a:p>
          <a:p>
            <a:pPr marL="742950" lvl="1" indent="-285750" algn="just">
              <a:spcBef>
                <a:spcPts val="600"/>
              </a:spcBef>
              <a:buFont typeface="Wingdings" panose="05000000000000000000" pitchFamily="2" charset="2"/>
              <a:buChar char="q"/>
            </a:pPr>
            <a:r>
              <a:rPr lang="ru-RU" dirty="0"/>
              <a:t>Создавать сценарии для автоматизации задач администрирования;</a:t>
            </a:r>
          </a:p>
          <a:p>
            <a:pPr marL="742950" lvl="1" indent="-285750" algn="just">
              <a:spcBef>
                <a:spcPts val="600"/>
              </a:spcBef>
              <a:buFont typeface="Wingdings" panose="05000000000000000000" pitchFamily="2" charset="2"/>
              <a:buChar char="q"/>
            </a:pPr>
            <a:r>
              <a:rPr lang="ru-RU" dirty="0"/>
              <a:t>Работать с файловой системой, реестром </a:t>
            </a:r>
            <a:r>
              <a:rPr lang="ru-RU" dirty="0" err="1"/>
              <a:t>Windows</a:t>
            </a:r>
            <a:r>
              <a:rPr lang="ru-RU" dirty="0"/>
              <a:t>, хранилищем сертификатов и т.д.</a:t>
            </a:r>
            <a:endParaRPr lang="ru-RU" dirty="0"/>
          </a:p>
        </p:txBody>
      </p:sp>
      <p:pic>
        <p:nvPicPr>
          <p:cNvPr id="1026" name="Picture 2" descr="https://habrastorage.org/r/w1560/webt/-b/i_/73/-bi_73lwdxmnzvtveeghrwvtq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743594"/>
            <a:ext cx="4248472" cy="185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087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431540" y="1052736"/>
            <a:ext cx="8280920" cy="646331"/>
          </a:xfrm>
          <a:prstGeom prst="rect">
            <a:avLst/>
          </a:prstGeom>
        </p:spPr>
        <p:txBody>
          <a:bodyPr wrap="square">
            <a:spAutoFit/>
          </a:bodyPr>
          <a:lstStyle/>
          <a:p>
            <a:pPr algn="just"/>
            <a:r>
              <a:rPr lang="ru-RU" dirty="0"/>
              <a:t>Ввод команд в интерпретаторе ОС </a:t>
            </a:r>
            <a:r>
              <a:rPr lang="ru-RU" dirty="0" err="1"/>
              <a:t>Windows</a:t>
            </a:r>
            <a:r>
              <a:rPr lang="ru-RU" dirty="0"/>
              <a:t> аналогичен используемому в ОС </a:t>
            </a:r>
            <a:r>
              <a:rPr lang="ru-RU" dirty="0" err="1"/>
              <a:t>Linux</a:t>
            </a:r>
            <a:r>
              <a:rPr lang="ru-RU" dirty="0"/>
              <a:t>. </a:t>
            </a:r>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941" y="2348880"/>
            <a:ext cx="7664118"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046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443305" y="1412776"/>
            <a:ext cx="8280920" cy="3416320"/>
          </a:xfrm>
          <a:prstGeom prst="rect">
            <a:avLst/>
          </a:prstGeom>
        </p:spPr>
        <p:txBody>
          <a:bodyPr wrap="square">
            <a:spAutoFit/>
          </a:bodyPr>
          <a:lstStyle/>
          <a:p>
            <a:pPr algn="just"/>
            <a:r>
              <a:rPr lang="ru-RU" dirty="0"/>
              <a:t>Механизм и средства реализации работы с заданиями в ОС </a:t>
            </a:r>
            <a:r>
              <a:rPr lang="ru-RU" dirty="0" err="1"/>
              <a:t>Windows</a:t>
            </a:r>
            <a:r>
              <a:rPr lang="ru-RU" dirty="0"/>
              <a:t> в основном сходны с подходом, используемым в ОС </a:t>
            </a:r>
            <a:r>
              <a:rPr lang="ru-RU" dirty="0" err="1"/>
              <a:t>Linux</a:t>
            </a:r>
            <a:r>
              <a:rPr lang="ru-RU" dirty="0"/>
              <a:t>. </a:t>
            </a:r>
            <a:endParaRPr lang="en-US" dirty="0" smtClean="0"/>
          </a:p>
          <a:p>
            <a:pPr algn="just"/>
            <a:endParaRPr lang="en-US" dirty="0"/>
          </a:p>
          <a:p>
            <a:pPr algn="just"/>
            <a:r>
              <a:rPr lang="ru-RU" dirty="0" smtClean="0"/>
              <a:t>Задания </a:t>
            </a:r>
            <a:r>
              <a:rPr lang="ru-RU" dirty="0"/>
              <a:t>также оформляются в виде текстовых файлов, содержащих перечень команд, которые должны быть выполнены командным интерпретатором. </a:t>
            </a:r>
            <a:endParaRPr lang="en-US" dirty="0" smtClean="0"/>
          </a:p>
          <a:p>
            <a:pPr algn="just"/>
            <a:endParaRPr lang="en-US" dirty="0"/>
          </a:p>
          <a:p>
            <a:pPr algn="just"/>
            <a:endParaRPr lang="en-US" dirty="0" smtClean="0"/>
          </a:p>
          <a:p>
            <a:pPr algn="just"/>
            <a:r>
              <a:rPr lang="ru-RU" dirty="0" smtClean="0"/>
              <a:t>Сами </a:t>
            </a:r>
            <a:r>
              <a:rPr lang="ru-RU" dirty="0"/>
              <a:t>файлы должны иметь расширения .</a:t>
            </a:r>
            <a:r>
              <a:rPr lang="ru-RU" dirty="0" err="1"/>
              <a:t>bat</a:t>
            </a:r>
            <a:r>
              <a:rPr lang="ru-RU" dirty="0"/>
              <a:t> или .</a:t>
            </a:r>
            <a:r>
              <a:rPr lang="ru-RU" dirty="0" err="1"/>
              <a:t>cmd</a:t>
            </a:r>
            <a:r>
              <a:rPr lang="ru-RU" dirty="0"/>
              <a:t>. </a:t>
            </a:r>
            <a:endParaRPr lang="en-US" dirty="0" smtClean="0"/>
          </a:p>
          <a:p>
            <a:pPr algn="just"/>
            <a:endParaRPr lang="en-US" dirty="0"/>
          </a:p>
          <a:p>
            <a:pPr algn="just"/>
            <a:endParaRPr lang="en-US" dirty="0" smtClean="0"/>
          </a:p>
          <a:p>
            <a:pPr algn="just"/>
            <a:r>
              <a:rPr lang="ru-RU" dirty="0" smtClean="0"/>
              <a:t>А </a:t>
            </a:r>
            <a:r>
              <a:rPr lang="ru-RU" dirty="0"/>
              <a:t>исполнение, механизмы передачи параметров и результат работы командных скриптов в </a:t>
            </a:r>
            <a:r>
              <a:rPr lang="ru-RU" dirty="0" err="1"/>
              <a:t>Windows</a:t>
            </a:r>
            <a:r>
              <a:rPr lang="ru-RU" dirty="0"/>
              <a:t> такие же, что и в </a:t>
            </a:r>
            <a:r>
              <a:rPr lang="ru-RU" dirty="0" err="1"/>
              <a:t>Linux</a:t>
            </a:r>
            <a:r>
              <a:rPr lang="ru-RU" dirty="0"/>
              <a:t>.</a:t>
            </a:r>
          </a:p>
        </p:txBody>
      </p:sp>
    </p:spTree>
    <p:extLst>
      <p:ext uri="{BB962C8B-B14F-4D97-AF65-F5344CB8AC3E}">
        <p14:creationId xmlns:p14="http://schemas.microsoft.com/office/powerpoint/2010/main" val="2169990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431540" y="1628800"/>
            <a:ext cx="8280920" cy="3970318"/>
          </a:xfrm>
          <a:prstGeom prst="rect">
            <a:avLst/>
          </a:prstGeom>
        </p:spPr>
        <p:txBody>
          <a:bodyPr wrap="square">
            <a:spAutoFit/>
          </a:bodyPr>
          <a:lstStyle/>
          <a:p>
            <a:pPr algn="just"/>
            <a:r>
              <a:rPr lang="ru-RU" dirty="0"/>
              <a:t>Вызов команд в </a:t>
            </a:r>
            <a:r>
              <a:rPr lang="ru-RU" dirty="0" err="1"/>
              <a:t>Windows</a:t>
            </a:r>
            <a:r>
              <a:rPr lang="ru-RU" dirty="0"/>
              <a:t> также состоит из двух частей: </a:t>
            </a:r>
          </a:p>
          <a:p>
            <a:pPr algn="just"/>
            <a:endParaRPr lang="ru-RU" dirty="0"/>
          </a:p>
          <a:p>
            <a:pPr algn="ctr"/>
            <a:r>
              <a:rPr lang="ru-RU" dirty="0"/>
              <a:t>&lt;имя команды&gt; &lt;параметры&gt; </a:t>
            </a:r>
          </a:p>
          <a:p>
            <a:pPr algn="just"/>
            <a:endParaRPr lang="ru-RU" dirty="0"/>
          </a:p>
          <a:p>
            <a:pPr algn="just"/>
            <a:r>
              <a:rPr lang="ru-RU" dirty="0"/>
              <a:t>В качестве имени команды может использоваться либо внутренняя команда командного интерпретатора, либо имя исполняемого файла, содержащего код внешней программы. </a:t>
            </a:r>
            <a:endParaRPr lang="en-US" dirty="0" smtClean="0"/>
          </a:p>
          <a:p>
            <a:pPr algn="just"/>
            <a:endParaRPr lang="ru-RU" dirty="0"/>
          </a:p>
          <a:p>
            <a:pPr algn="just"/>
            <a:r>
              <a:rPr lang="ru-RU" dirty="0"/>
              <a:t>Максимально допустимое количество параметров, как и в UNIX-системах, определяется максимально допустимой длиной строки. </a:t>
            </a:r>
            <a:endParaRPr lang="en-US" dirty="0" smtClean="0"/>
          </a:p>
          <a:p>
            <a:pPr algn="just"/>
            <a:endParaRPr lang="en-US" dirty="0"/>
          </a:p>
          <a:p>
            <a:pPr algn="just"/>
            <a:r>
              <a:rPr lang="ru-RU" dirty="0" smtClean="0"/>
              <a:t>Для </a:t>
            </a:r>
            <a:r>
              <a:rPr lang="ru-RU" dirty="0"/>
              <a:t>ОС </a:t>
            </a:r>
            <a:r>
              <a:rPr lang="ru-RU" dirty="0" err="1"/>
              <a:t>Windows</a:t>
            </a:r>
            <a:r>
              <a:rPr lang="ru-RU" dirty="0"/>
              <a:t> 2000 и </a:t>
            </a:r>
            <a:r>
              <a:rPr lang="ru-RU" dirty="0" err="1"/>
              <a:t>Windows</a:t>
            </a:r>
            <a:r>
              <a:rPr lang="ru-RU" dirty="0"/>
              <a:t> NT 4.0 максимально допустимая длина строки составляет 2047 символов, а для систем </a:t>
            </a:r>
            <a:r>
              <a:rPr lang="ru-RU" dirty="0" err="1"/>
              <a:t>Windows</a:t>
            </a:r>
            <a:r>
              <a:rPr lang="ru-RU" dirty="0"/>
              <a:t> XP и более поздних - 8191 символ. </a:t>
            </a:r>
          </a:p>
        </p:txBody>
      </p:sp>
    </p:spTree>
    <p:extLst>
      <p:ext uri="{BB962C8B-B14F-4D97-AF65-F5344CB8AC3E}">
        <p14:creationId xmlns:p14="http://schemas.microsoft.com/office/powerpoint/2010/main" val="2652464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431540" y="1052736"/>
            <a:ext cx="8280920" cy="2031325"/>
          </a:xfrm>
          <a:prstGeom prst="rect">
            <a:avLst/>
          </a:prstGeom>
        </p:spPr>
        <p:txBody>
          <a:bodyPr wrap="square">
            <a:spAutoFit/>
          </a:bodyPr>
          <a:lstStyle/>
          <a:p>
            <a:pPr algn="just"/>
            <a:r>
              <a:rPr lang="ru-RU" dirty="0"/>
              <a:t>Для получения полного списка команд, поддерживаемых командным интерпретатором, используется команда </a:t>
            </a:r>
            <a:r>
              <a:rPr lang="ru-RU" dirty="0" err="1"/>
              <a:t>help</a:t>
            </a:r>
            <a:r>
              <a:rPr lang="ru-RU" dirty="0"/>
              <a:t>. Для получения информации о специфических свойствах какой-либо команды необходимо выполнить следующую команду: </a:t>
            </a:r>
          </a:p>
          <a:p>
            <a:pPr algn="just"/>
            <a:endParaRPr lang="ru-RU" dirty="0"/>
          </a:p>
          <a:p>
            <a:pPr algn="ctr"/>
            <a:r>
              <a:rPr lang="ru-RU" dirty="0" err="1"/>
              <a:t>help</a:t>
            </a:r>
            <a:r>
              <a:rPr lang="ru-RU" dirty="0"/>
              <a:t> &lt;команда&gt; </a:t>
            </a:r>
          </a:p>
          <a:p>
            <a:pPr algn="just"/>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40" y="3429000"/>
            <a:ext cx="5656561" cy="3133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Прямоугольник 1"/>
          <p:cNvSpPr/>
          <p:nvPr/>
        </p:nvSpPr>
        <p:spPr>
          <a:xfrm>
            <a:off x="6353573" y="3429000"/>
            <a:ext cx="2376264" cy="2893100"/>
          </a:xfrm>
          <a:prstGeom prst="rect">
            <a:avLst/>
          </a:prstGeom>
        </p:spPr>
        <p:txBody>
          <a:bodyPr wrap="square">
            <a:spAutoFit/>
          </a:bodyPr>
          <a:lstStyle/>
          <a:p>
            <a:pPr algn="just"/>
            <a:r>
              <a:rPr lang="ru-RU" sz="1400" dirty="0"/>
              <a:t>Все встроенные команды и большинство внешних программ, </a:t>
            </a:r>
            <a:r>
              <a:rPr lang="ru-RU" sz="1400" dirty="0" smtClean="0"/>
              <a:t>поддерживающих </a:t>
            </a:r>
            <a:r>
              <a:rPr lang="ru-RU" sz="1400" dirty="0"/>
              <a:t>работу с командной строкой, имеют встроенный параметр /?. </a:t>
            </a:r>
          </a:p>
          <a:p>
            <a:pPr algn="just"/>
            <a:endParaRPr lang="ru-RU" sz="1400" dirty="0"/>
          </a:p>
          <a:p>
            <a:pPr algn="just"/>
            <a:r>
              <a:rPr lang="ru-RU" sz="1400" dirty="0"/>
              <a:t>При вызове команды с этим параметром выводится справка о ее предназначении и параметрах, которые могут быть ей переданы.</a:t>
            </a:r>
          </a:p>
        </p:txBody>
      </p:sp>
    </p:spTree>
    <p:extLst>
      <p:ext uri="{BB962C8B-B14F-4D97-AF65-F5344CB8AC3E}">
        <p14:creationId xmlns:p14="http://schemas.microsoft.com/office/powerpoint/2010/main" val="2245796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431540" y="1916832"/>
            <a:ext cx="8280920" cy="3139321"/>
          </a:xfrm>
          <a:prstGeom prst="rect">
            <a:avLst/>
          </a:prstGeom>
        </p:spPr>
        <p:txBody>
          <a:bodyPr wrap="square">
            <a:spAutoFit/>
          </a:bodyPr>
          <a:lstStyle/>
          <a:p>
            <a:pPr algn="just"/>
            <a:r>
              <a:rPr lang="ru-RU" dirty="0"/>
              <a:t>При создании командных сценариев пользователь имеет возможность оперировать переменными окружения. </a:t>
            </a:r>
            <a:endParaRPr lang="en-US" dirty="0" smtClean="0"/>
          </a:p>
          <a:p>
            <a:pPr algn="just"/>
            <a:endParaRPr lang="en-US" dirty="0"/>
          </a:p>
          <a:p>
            <a:pPr algn="just"/>
            <a:r>
              <a:rPr lang="ru-RU" dirty="0" smtClean="0"/>
              <a:t>Переменные </a:t>
            </a:r>
            <a:r>
              <a:rPr lang="ru-RU" dirty="0"/>
              <a:t>могут поступать от нескольких источников. </a:t>
            </a:r>
            <a:endParaRPr lang="en-US" dirty="0" smtClean="0"/>
          </a:p>
          <a:p>
            <a:pPr algn="just"/>
            <a:endParaRPr lang="en-US" dirty="0"/>
          </a:p>
          <a:p>
            <a:pPr algn="just"/>
            <a:r>
              <a:rPr lang="ru-RU" dirty="0" smtClean="0"/>
              <a:t>В </a:t>
            </a:r>
            <a:r>
              <a:rPr lang="ru-RU" dirty="0"/>
              <a:t>соответствии с источником определения той или иной переменной окружения их можно подразделить </a:t>
            </a:r>
            <a:r>
              <a:rPr lang="ru-RU" dirty="0" smtClean="0"/>
              <a:t>на</a:t>
            </a:r>
            <a:r>
              <a:rPr lang="ru-RU" dirty="0"/>
              <a:t>:</a:t>
            </a:r>
            <a:r>
              <a:rPr lang="ru-RU" dirty="0" smtClean="0"/>
              <a:t> </a:t>
            </a:r>
          </a:p>
          <a:p>
            <a:pPr algn="just"/>
            <a:endParaRPr lang="ru-RU" dirty="0" smtClean="0"/>
          </a:p>
          <a:p>
            <a:pPr marL="285750" indent="-285750" algn="just">
              <a:buFont typeface="Arial" panose="020B0604020202020204" pitchFamily="34" charset="0"/>
              <a:buChar char="•"/>
            </a:pPr>
            <a:r>
              <a:rPr lang="ru-RU" dirty="0" smtClean="0"/>
              <a:t>встроенные </a:t>
            </a:r>
            <a:r>
              <a:rPr lang="ru-RU" dirty="0"/>
              <a:t>системные, </a:t>
            </a:r>
            <a:endParaRPr lang="ru-RU" dirty="0" smtClean="0"/>
          </a:p>
          <a:p>
            <a:pPr marL="285750" indent="-285750" algn="just">
              <a:buFont typeface="Arial" panose="020B0604020202020204" pitchFamily="34" charset="0"/>
              <a:buChar char="•"/>
            </a:pPr>
            <a:r>
              <a:rPr lang="ru-RU" dirty="0" smtClean="0"/>
              <a:t>встроенные пользовательские, </a:t>
            </a:r>
          </a:p>
          <a:p>
            <a:pPr marL="285750" indent="-285750" algn="just">
              <a:buFont typeface="Arial" panose="020B0604020202020204" pitchFamily="34" charset="0"/>
              <a:buChar char="•"/>
            </a:pPr>
            <a:r>
              <a:rPr lang="ru-RU" dirty="0" smtClean="0"/>
              <a:t>локальные</a:t>
            </a:r>
            <a:r>
              <a:rPr lang="ru-RU" dirty="0"/>
              <a:t>. </a:t>
            </a:r>
          </a:p>
        </p:txBody>
      </p:sp>
    </p:spTree>
    <p:extLst>
      <p:ext uri="{BB962C8B-B14F-4D97-AF65-F5344CB8AC3E}">
        <p14:creationId xmlns:p14="http://schemas.microsoft.com/office/powerpoint/2010/main" val="1450854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398882" y="980728"/>
            <a:ext cx="8280920" cy="5355312"/>
          </a:xfrm>
          <a:prstGeom prst="rect">
            <a:avLst/>
          </a:prstGeom>
        </p:spPr>
        <p:txBody>
          <a:bodyPr wrap="square">
            <a:spAutoFit/>
          </a:bodyPr>
          <a:lstStyle/>
          <a:p>
            <a:pPr algn="just"/>
            <a:r>
              <a:rPr lang="ru-RU" dirty="0"/>
              <a:t>Встроенные системные переменные определяются на уровне ОС и доступны всем процессам независимо от пользователя. </a:t>
            </a:r>
            <a:endParaRPr lang="ru-RU" dirty="0" smtClean="0"/>
          </a:p>
          <a:p>
            <a:pPr algn="just"/>
            <a:endParaRPr lang="ru-RU" dirty="0"/>
          </a:p>
          <a:p>
            <a:pPr algn="just"/>
            <a:r>
              <a:rPr lang="ru-RU" dirty="0" smtClean="0"/>
              <a:t>Встроенные </a:t>
            </a:r>
            <a:r>
              <a:rPr lang="ru-RU" dirty="0"/>
              <a:t>пользовательские переменные определяются на этапе входа пользователя в систему и существуют все время, пока продолжается сеанс работы данного пользователя. </a:t>
            </a:r>
            <a:endParaRPr lang="ru-RU" dirty="0" smtClean="0"/>
          </a:p>
          <a:p>
            <a:pPr algn="just"/>
            <a:endParaRPr lang="ru-RU" dirty="0"/>
          </a:p>
          <a:p>
            <a:pPr algn="just"/>
            <a:r>
              <a:rPr lang="ru-RU" dirty="0" smtClean="0"/>
              <a:t>Для </a:t>
            </a:r>
            <a:r>
              <a:rPr lang="ru-RU" dirty="0"/>
              <a:t>получения списка всех переменных окружения (как системы, так и пользователя) и их текущего значения используется команда </a:t>
            </a:r>
            <a:r>
              <a:rPr lang="ru-RU" dirty="0" err="1"/>
              <a:t>set</a:t>
            </a:r>
            <a:r>
              <a:rPr lang="ru-RU" dirty="0"/>
              <a:t>. </a:t>
            </a:r>
            <a:endParaRPr lang="en-US" dirty="0" smtClean="0"/>
          </a:p>
          <a:p>
            <a:pPr algn="just"/>
            <a:endParaRPr lang="en-US" dirty="0"/>
          </a:p>
          <a:p>
            <a:pPr algn="just"/>
            <a:r>
              <a:rPr lang="ru-RU" dirty="0"/>
              <a:t>В противоположность встроенным переменным локальные переменные определяются на этапе выполнения командного сценария. </a:t>
            </a:r>
            <a:endParaRPr lang="en-US" dirty="0" smtClean="0"/>
          </a:p>
          <a:p>
            <a:pPr algn="just"/>
            <a:endParaRPr lang="en-US" dirty="0"/>
          </a:p>
          <a:p>
            <a:pPr algn="just"/>
            <a:r>
              <a:rPr lang="ru-RU" dirty="0" smtClean="0"/>
              <a:t>Для </a:t>
            </a:r>
            <a:r>
              <a:rPr lang="ru-RU" dirty="0"/>
              <a:t>описания новой переменной или изменения ее текущего значения также используется команда </a:t>
            </a:r>
            <a:r>
              <a:rPr lang="ru-RU" dirty="0" err="1"/>
              <a:t>set</a:t>
            </a:r>
            <a:r>
              <a:rPr lang="ru-RU" dirty="0"/>
              <a:t>: </a:t>
            </a:r>
          </a:p>
          <a:p>
            <a:pPr algn="just"/>
            <a:r>
              <a:rPr lang="ru-RU" dirty="0"/>
              <a:t> </a:t>
            </a:r>
          </a:p>
          <a:p>
            <a:pPr algn="ctr"/>
            <a:r>
              <a:rPr lang="ru-RU" dirty="0" err="1"/>
              <a:t>set</a:t>
            </a:r>
            <a:r>
              <a:rPr lang="ru-RU" dirty="0"/>
              <a:t> &lt;имя переменной&gt;=&lt;значение&gt;</a:t>
            </a:r>
          </a:p>
          <a:p>
            <a:pPr algn="just"/>
            <a:r>
              <a:rPr lang="ru-RU" dirty="0"/>
              <a:t> </a:t>
            </a:r>
          </a:p>
          <a:p>
            <a:pPr algn="just"/>
            <a:endParaRPr lang="ru-RU" dirty="0"/>
          </a:p>
        </p:txBody>
      </p:sp>
    </p:spTree>
    <p:extLst>
      <p:ext uri="{BB962C8B-B14F-4D97-AF65-F5344CB8AC3E}">
        <p14:creationId xmlns:p14="http://schemas.microsoft.com/office/powerpoint/2010/main" val="4216609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431540" y="1052736"/>
            <a:ext cx="8280920" cy="4524315"/>
          </a:xfrm>
          <a:prstGeom prst="rect">
            <a:avLst/>
          </a:prstGeom>
        </p:spPr>
        <p:txBody>
          <a:bodyPr wrap="square">
            <a:spAutoFit/>
          </a:bodyPr>
          <a:lstStyle/>
          <a:p>
            <a:pPr algn="just"/>
            <a:r>
              <a:rPr lang="ru-RU" dirty="0"/>
              <a:t>Организация механизма ввода/вывода информации в консольных приложениях </a:t>
            </a:r>
            <a:r>
              <a:rPr lang="ru-RU" dirty="0" err="1"/>
              <a:t>Windows</a:t>
            </a:r>
            <a:r>
              <a:rPr lang="ru-RU" dirty="0"/>
              <a:t> сходна с организацией этого механизма в </a:t>
            </a:r>
            <a:r>
              <a:rPr lang="ru-RU" dirty="0" err="1"/>
              <a:t>Linux</a:t>
            </a:r>
            <a:r>
              <a:rPr lang="ru-RU" dirty="0"/>
              <a:t>. Операции чтения с консоли или записи в консоль осуществляются не напрямую, а через некоторые виртуальные файлы устройств. </a:t>
            </a:r>
            <a:endParaRPr lang="en-US" dirty="0" smtClean="0"/>
          </a:p>
          <a:p>
            <a:pPr algn="just"/>
            <a:endParaRPr lang="en-US" dirty="0"/>
          </a:p>
          <a:p>
            <a:pPr algn="just"/>
            <a:r>
              <a:rPr lang="ru-RU" dirty="0" smtClean="0"/>
              <a:t>Так </a:t>
            </a:r>
            <a:r>
              <a:rPr lang="ru-RU" dirty="0"/>
              <a:t>же, как и в </a:t>
            </a:r>
            <a:r>
              <a:rPr lang="ru-RU" dirty="0" err="1"/>
              <a:t>Linux</a:t>
            </a:r>
            <a:r>
              <a:rPr lang="ru-RU" dirty="0"/>
              <a:t>, эти файлы имеют стандартные имена и за ними закреплены стандартные файловые дескрипторы, которые автоматически открываются при выполнении любого консольного приложения. Эти виртуальные файлы представляют стандартный поток ввода (связан с дескриптором 0), стандартный поток вывода (связан с дескриптором 1) и стандартный поток вывода ошибок (связан с дескриптором 2</a:t>
            </a:r>
            <a:r>
              <a:rPr lang="ru-RU" dirty="0" smtClean="0"/>
              <a:t>).</a:t>
            </a:r>
            <a:endParaRPr lang="en-US" dirty="0" smtClean="0"/>
          </a:p>
          <a:p>
            <a:pPr algn="just"/>
            <a:endParaRPr lang="ru-RU" dirty="0"/>
          </a:p>
          <a:p>
            <a:pPr algn="just"/>
            <a:r>
              <a:rPr lang="ru-RU" dirty="0"/>
              <a:t>Существует возможность перенаправить потоки ввода/вывода, ассоциированные со стандартными потоками, и перенаправить их в файлы. Для этого используются операции перенаправления ввода/вывода. Синтаксис и семантика таких операций аналогичны используемым в </a:t>
            </a:r>
            <a:r>
              <a:rPr lang="ru-RU" dirty="0" err="1"/>
              <a:t>Linux</a:t>
            </a:r>
            <a:r>
              <a:rPr lang="ru-RU" dirty="0"/>
              <a:t>.</a:t>
            </a:r>
          </a:p>
        </p:txBody>
      </p:sp>
    </p:spTree>
    <p:extLst>
      <p:ext uri="{BB962C8B-B14F-4D97-AF65-F5344CB8AC3E}">
        <p14:creationId xmlns:p14="http://schemas.microsoft.com/office/powerpoint/2010/main" val="320572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Языки управления заданиями</a:t>
            </a:r>
          </a:p>
        </p:txBody>
      </p:sp>
      <p:sp>
        <p:nvSpPr>
          <p:cNvPr id="5" name="Прямоугольник 4"/>
          <p:cNvSpPr/>
          <p:nvPr/>
        </p:nvSpPr>
        <p:spPr>
          <a:xfrm>
            <a:off x="431540" y="1052736"/>
            <a:ext cx="8280920" cy="3416320"/>
          </a:xfrm>
          <a:prstGeom prst="rect">
            <a:avLst/>
          </a:prstGeom>
        </p:spPr>
        <p:txBody>
          <a:bodyPr wrap="square">
            <a:spAutoFit/>
          </a:bodyPr>
          <a:lstStyle/>
          <a:p>
            <a:pPr algn="just"/>
            <a:r>
              <a:rPr lang="ru-RU" dirty="0"/>
              <a:t>Сигналом для начала работы служит выводимое на экран приглашение командной строки или просто приглашение - последовательность символов, указывающая на то, что интерпретатор ожидает ввода команды. Типичное приглашение в UNIX-системах имеет следующий вид: </a:t>
            </a:r>
          </a:p>
          <a:p>
            <a:pPr algn="just"/>
            <a:endParaRPr lang="ru-RU" dirty="0"/>
          </a:p>
          <a:p>
            <a:pPr algn="just"/>
            <a:endParaRPr lang="ru-RU" dirty="0" smtClean="0"/>
          </a:p>
          <a:p>
            <a:pPr algn="just"/>
            <a:endParaRPr lang="ru-RU" dirty="0"/>
          </a:p>
          <a:p>
            <a:pPr algn="just"/>
            <a:r>
              <a:rPr lang="ru-RU" dirty="0"/>
              <a:t>Ввод команды завершается нажатием клавиши </a:t>
            </a:r>
            <a:r>
              <a:rPr lang="ru-RU" dirty="0" err="1"/>
              <a:t>Enter</a:t>
            </a:r>
            <a:r>
              <a:rPr lang="ru-RU" dirty="0"/>
              <a:t>, после чего интерпретатор начинает выполнение команды. </a:t>
            </a:r>
            <a:endParaRPr lang="ru-RU" dirty="0" smtClean="0"/>
          </a:p>
          <a:p>
            <a:pPr algn="just"/>
            <a:endParaRPr lang="ru-RU" dirty="0"/>
          </a:p>
          <a:p>
            <a:pPr algn="just"/>
            <a:r>
              <a:rPr lang="ru-RU" dirty="0" smtClean="0"/>
              <a:t>Например</a:t>
            </a:r>
            <a:r>
              <a:rPr lang="ru-RU" dirty="0"/>
              <a:t>, можно вывести имя файла, соответствующего терминалу. Это осуществляется при помощи команды </a:t>
            </a:r>
            <a:r>
              <a:rPr lang="ru-RU" dirty="0" err="1"/>
              <a:t>tty</a:t>
            </a:r>
            <a:r>
              <a:rPr lang="ru-RU" dirty="0" smtClean="0"/>
              <a:t>:</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420888"/>
            <a:ext cx="15240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085183"/>
            <a:ext cx="16764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8761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Командный интерпретатор в операционных системах </a:t>
            </a:r>
            <a:r>
              <a:rPr lang="ru-RU" b="1" dirty="0" err="1"/>
              <a:t>Windows</a:t>
            </a:r>
            <a:endParaRPr lang="ru-RU" b="1" dirty="0"/>
          </a:p>
        </p:txBody>
      </p:sp>
      <p:sp>
        <p:nvSpPr>
          <p:cNvPr id="5" name="Прямоугольник 4"/>
          <p:cNvSpPr/>
          <p:nvPr/>
        </p:nvSpPr>
        <p:spPr>
          <a:xfrm>
            <a:off x="431540" y="1556792"/>
            <a:ext cx="8280920" cy="3693319"/>
          </a:xfrm>
          <a:prstGeom prst="rect">
            <a:avLst/>
          </a:prstGeom>
        </p:spPr>
        <p:txBody>
          <a:bodyPr wrap="square">
            <a:spAutoFit/>
          </a:bodyPr>
          <a:lstStyle/>
          <a:p>
            <a:pPr algn="just"/>
            <a:r>
              <a:rPr lang="ru-RU" dirty="0" err="1"/>
              <a:t>Windows</a:t>
            </a:r>
            <a:r>
              <a:rPr lang="ru-RU" dirty="0"/>
              <a:t> поддерживает несколько различных механизмов управления ходом выполнения </a:t>
            </a:r>
            <a:r>
              <a:rPr lang="ru-RU" dirty="0" smtClean="0"/>
              <a:t>программ:</a:t>
            </a:r>
            <a:endParaRPr lang="en-US" dirty="0" smtClean="0"/>
          </a:p>
          <a:p>
            <a:pPr algn="just"/>
            <a:endParaRPr lang="en-US" dirty="0"/>
          </a:p>
          <a:p>
            <a:pPr marL="285750" indent="-285750" algn="just">
              <a:buFont typeface="Arial" panose="020B0604020202020204" pitchFamily="34" charset="0"/>
              <a:buChar char="•"/>
            </a:pPr>
            <a:r>
              <a:rPr lang="ru-RU" dirty="0" smtClean="0"/>
              <a:t>механизм </a:t>
            </a:r>
            <a:r>
              <a:rPr lang="ru-RU" dirty="0"/>
              <a:t>последовательного выполнения команд, </a:t>
            </a:r>
            <a:endParaRPr lang="ru-RU" dirty="0" smtClean="0"/>
          </a:p>
          <a:p>
            <a:pPr marL="285750" indent="-285750" algn="just">
              <a:buFont typeface="Arial" panose="020B0604020202020204" pitchFamily="34" charset="0"/>
              <a:buChar char="•"/>
            </a:pPr>
            <a:r>
              <a:rPr lang="ru-RU" dirty="0"/>
              <a:t>механизм </a:t>
            </a:r>
            <a:r>
              <a:rPr lang="ru-RU" dirty="0" smtClean="0"/>
              <a:t>группировки </a:t>
            </a:r>
            <a:r>
              <a:rPr lang="ru-RU" dirty="0"/>
              <a:t>команд, </a:t>
            </a:r>
            <a:endParaRPr lang="ru-RU" dirty="0" smtClean="0"/>
          </a:p>
          <a:p>
            <a:pPr marL="285750" indent="-285750" algn="just">
              <a:buFont typeface="Arial" panose="020B0604020202020204" pitchFamily="34" charset="0"/>
              <a:buChar char="•"/>
            </a:pPr>
            <a:r>
              <a:rPr lang="ru-RU" dirty="0"/>
              <a:t>механизм </a:t>
            </a:r>
            <a:r>
              <a:rPr lang="ru-RU" dirty="0" smtClean="0"/>
              <a:t>условного </a:t>
            </a:r>
            <a:r>
              <a:rPr lang="ru-RU" dirty="0"/>
              <a:t>выполнения команд, </a:t>
            </a:r>
            <a:endParaRPr lang="ru-RU" dirty="0" smtClean="0"/>
          </a:p>
          <a:p>
            <a:pPr marL="285750" indent="-285750" algn="just">
              <a:buFont typeface="Arial" panose="020B0604020202020204" pitchFamily="34" charset="0"/>
              <a:buChar char="•"/>
            </a:pPr>
            <a:r>
              <a:rPr lang="ru-RU" dirty="0" smtClean="0"/>
              <a:t>условные </a:t>
            </a:r>
            <a:r>
              <a:rPr lang="ru-RU" dirty="0"/>
              <a:t>операторы выполнения и циклы. </a:t>
            </a:r>
            <a:endParaRPr lang="en-US" dirty="0" smtClean="0"/>
          </a:p>
          <a:p>
            <a:pPr algn="just"/>
            <a:endParaRPr lang="en-US" dirty="0"/>
          </a:p>
          <a:p>
            <a:pPr algn="just"/>
            <a:r>
              <a:rPr lang="ru-RU" dirty="0" smtClean="0"/>
              <a:t>Операции </a:t>
            </a:r>
            <a:r>
              <a:rPr lang="ru-RU" dirty="0"/>
              <a:t>последовательного и условного выполнения команд очень похожи на соответствующие средства, определенные в </a:t>
            </a:r>
            <a:r>
              <a:rPr lang="ru-RU" dirty="0" err="1"/>
              <a:t>Linux</a:t>
            </a:r>
            <a:r>
              <a:rPr lang="ru-RU" dirty="0"/>
              <a:t>. Если необходимо, эти операции могут быть скомбинированы в одной строке. При этом допускается использование не только одних и тех же операций, но и объединение в одну команду нескольких различных операций. </a:t>
            </a:r>
          </a:p>
        </p:txBody>
      </p:sp>
    </p:spTree>
    <p:extLst>
      <p:ext uri="{BB962C8B-B14F-4D97-AF65-F5344CB8AC3E}">
        <p14:creationId xmlns:p14="http://schemas.microsoft.com/office/powerpoint/2010/main" val="4133661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2996952"/>
            <a:ext cx="8468074" cy="923330"/>
          </a:xfrm>
          <a:prstGeom prst="rect">
            <a:avLst/>
          </a:prstGeom>
          <a:solidFill>
            <a:schemeClr val="bg1"/>
          </a:solidFill>
        </p:spPr>
        <p:style>
          <a:lnRef idx="0">
            <a:scrgbClr r="0" g="0" b="0"/>
          </a:lnRef>
          <a:fillRef idx="1003">
            <a:schemeClr val="lt2"/>
          </a:fillRef>
          <a:effectRef idx="0">
            <a:scrgbClr r="0" g="0" b="0"/>
          </a:effectRef>
          <a:fontRef idx="major"/>
        </p:style>
        <p:txBody>
          <a:bodyPr wrap="square">
            <a:spAutoFit/>
          </a:bodyPr>
          <a:lstStyle/>
          <a:p>
            <a:pPr algn="ctr"/>
            <a:r>
              <a:rPr lang="ru-RU" sz="5400" b="1" dirty="0" smtClean="0"/>
              <a:t>Вопросы</a:t>
            </a:r>
            <a:endParaRPr lang="ru-RU" sz="5400" b="1" dirty="0"/>
          </a:p>
        </p:txBody>
      </p:sp>
    </p:spTree>
    <p:extLst>
      <p:ext uri="{BB962C8B-B14F-4D97-AF65-F5344CB8AC3E}">
        <p14:creationId xmlns:p14="http://schemas.microsoft.com/office/powerpoint/2010/main" val="2019637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Языки управления заданиями</a:t>
            </a:r>
          </a:p>
        </p:txBody>
      </p:sp>
      <p:sp>
        <p:nvSpPr>
          <p:cNvPr id="5" name="Прямоугольник 4"/>
          <p:cNvSpPr/>
          <p:nvPr/>
        </p:nvSpPr>
        <p:spPr>
          <a:xfrm>
            <a:off x="431540" y="1556792"/>
            <a:ext cx="8280920" cy="3416320"/>
          </a:xfrm>
          <a:prstGeom prst="rect">
            <a:avLst/>
          </a:prstGeom>
        </p:spPr>
        <p:txBody>
          <a:bodyPr wrap="square">
            <a:spAutoFit/>
          </a:bodyPr>
          <a:lstStyle/>
          <a:p>
            <a:pPr algn="just"/>
            <a:r>
              <a:rPr lang="ru-RU" dirty="0"/>
              <a:t>Команды пользователя могут подаваться либо в диалоговом режиме с терминала (при помощи интерфейса командной строки), либо в </a:t>
            </a:r>
            <a:r>
              <a:rPr lang="ru-RU" b="1" dirty="0"/>
              <a:t>пакетном режиме </a:t>
            </a:r>
            <a:r>
              <a:rPr lang="ru-RU" dirty="0"/>
              <a:t>- без участия пользователя. </a:t>
            </a:r>
            <a:endParaRPr lang="ru-RU" dirty="0" smtClean="0"/>
          </a:p>
          <a:p>
            <a:pPr algn="just"/>
            <a:endParaRPr lang="ru-RU" dirty="0"/>
          </a:p>
          <a:p>
            <a:pPr algn="just"/>
            <a:r>
              <a:rPr lang="ru-RU" dirty="0" smtClean="0"/>
              <a:t>При </a:t>
            </a:r>
            <a:r>
              <a:rPr lang="ru-RU" dirty="0"/>
              <a:t>работе в пакетном режиме последовательность команд оформляется в виде текстового файла. Последовательность команд определяет задание, выполняемое командным </a:t>
            </a:r>
            <a:r>
              <a:rPr lang="ru-RU" dirty="0" smtClean="0"/>
              <a:t>интерпретатором. </a:t>
            </a:r>
          </a:p>
          <a:p>
            <a:pPr algn="just"/>
            <a:endParaRPr lang="ru-RU" dirty="0"/>
          </a:p>
          <a:p>
            <a:pPr algn="just"/>
            <a:r>
              <a:rPr lang="ru-RU" dirty="0" smtClean="0"/>
              <a:t>Языки </a:t>
            </a:r>
            <a:r>
              <a:rPr lang="ru-RU" dirty="0"/>
              <a:t>командных интерпретаторов называют также языками управления заданиями. </a:t>
            </a:r>
            <a:endParaRPr lang="ru-RU" dirty="0" smtClean="0"/>
          </a:p>
          <a:p>
            <a:pPr algn="just"/>
            <a:endParaRPr lang="ru-RU" dirty="0"/>
          </a:p>
          <a:p>
            <a:pPr algn="just"/>
            <a:r>
              <a:rPr lang="ru-RU" dirty="0" smtClean="0"/>
              <a:t>Файл</a:t>
            </a:r>
            <a:r>
              <a:rPr lang="ru-RU" dirty="0"/>
              <a:t>, определяющий задание, часто называется скриптом. </a:t>
            </a:r>
          </a:p>
        </p:txBody>
      </p:sp>
    </p:spTree>
    <p:extLst>
      <p:ext uri="{BB962C8B-B14F-4D97-AF65-F5344CB8AC3E}">
        <p14:creationId xmlns:p14="http://schemas.microsoft.com/office/powerpoint/2010/main" val="186756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Языки управления заданиями</a:t>
            </a:r>
          </a:p>
        </p:txBody>
      </p:sp>
      <p:sp>
        <p:nvSpPr>
          <p:cNvPr id="5" name="Прямоугольник 4"/>
          <p:cNvSpPr/>
          <p:nvPr/>
        </p:nvSpPr>
        <p:spPr>
          <a:xfrm>
            <a:off x="431540" y="1772816"/>
            <a:ext cx="8280920" cy="3139321"/>
          </a:xfrm>
          <a:prstGeom prst="rect">
            <a:avLst/>
          </a:prstGeom>
        </p:spPr>
        <p:txBody>
          <a:bodyPr wrap="square">
            <a:spAutoFit/>
          </a:bodyPr>
          <a:lstStyle/>
          <a:p>
            <a:pPr algn="just"/>
            <a:r>
              <a:rPr lang="ru-RU" dirty="0"/>
              <a:t>Язык управления заданиями должен иметь средства </a:t>
            </a:r>
            <a:r>
              <a:rPr lang="ru-RU" dirty="0" smtClean="0"/>
              <a:t>для</a:t>
            </a:r>
            <a:r>
              <a:rPr lang="en-US" dirty="0"/>
              <a:t> </a:t>
            </a:r>
            <a:r>
              <a:rPr lang="ru-RU" dirty="0" smtClean="0"/>
              <a:t>определения </a:t>
            </a:r>
            <a:r>
              <a:rPr lang="ru-RU" dirty="0"/>
              <a:t>последовательности выполнения программ в задании и средства определения используемых </a:t>
            </a:r>
            <a:r>
              <a:rPr lang="ru-RU" dirty="0" smtClean="0"/>
              <a:t>ресурсов:</a:t>
            </a:r>
          </a:p>
          <a:p>
            <a:pPr marL="285750" indent="-285750" algn="just">
              <a:buFont typeface="Wingdings" panose="05000000000000000000" pitchFamily="2" charset="2"/>
              <a:buChar char="§"/>
            </a:pPr>
            <a:endParaRPr lang="ru-RU" dirty="0"/>
          </a:p>
          <a:p>
            <a:pPr marL="285750" indent="-285750" algn="just">
              <a:buFont typeface="Wingdings" panose="05000000000000000000" pitchFamily="2" charset="2"/>
              <a:buChar char="§"/>
            </a:pPr>
            <a:r>
              <a:rPr lang="ru-RU" dirty="0" smtClean="0"/>
              <a:t>определения </a:t>
            </a:r>
            <a:r>
              <a:rPr lang="ru-RU" dirty="0"/>
              <a:t>типа выполнения программ (основной режим, фоновый режим, определение приоритета и т.п.); </a:t>
            </a:r>
            <a:endParaRPr lang="ru-RU" dirty="0" smtClean="0"/>
          </a:p>
          <a:p>
            <a:pPr marL="285750" indent="-285750" algn="just">
              <a:buFont typeface="Wingdings" panose="05000000000000000000" pitchFamily="2" charset="2"/>
              <a:buChar char="§"/>
            </a:pPr>
            <a:endParaRPr lang="ru-RU" dirty="0"/>
          </a:p>
          <a:p>
            <a:pPr marL="285750" indent="-285750" algn="just">
              <a:buFont typeface="Wingdings" panose="05000000000000000000" pitchFamily="2" charset="2"/>
              <a:buChar char="§"/>
            </a:pPr>
            <a:r>
              <a:rPr lang="ru-RU" dirty="0" smtClean="0"/>
              <a:t>определения </a:t>
            </a:r>
            <a:r>
              <a:rPr lang="ru-RU" dirty="0"/>
              <a:t>условий выполнения частей задания и ветвления задания; </a:t>
            </a:r>
            <a:endParaRPr lang="ru-RU" dirty="0" smtClean="0"/>
          </a:p>
          <a:p>
            <a:pPr marL="285750" indent="-285750" algn="just">
              <a:buFont typeface="Wingdings" panose="05000000000000000000" pitchFamily="2" charset="2"/>
              <a:buChar char="§"/>
            </a:pPr>
            <a:endParaRPr lang="ru-RU" dirty="0"/>
          </a:p>
          <a:p>
            <a:pPr marL="285750" indent="-285750" algn="just">
              <a:buFont typeface="Wingdings" panose="05000000000000000000" pitchFamily="2" charset="2"/>
              <a:buChar char="§"/>
            </a:pPr>
            <a:r>
              <a:rPr lang="ru-RU" dirty="0" smtClean="0"/>
              <a:t>проверки </a:t>
            </a:r>
            <a:r>
              <a:rPr lang="ru-RU" dirty="0"/>
              <a:t>состояния ресурсов ОС (файлов и процессов) и их свойств (например, прав доступа).</a:t>
            </a:r>
          </a:p>
        </p:txBody>
      </p:sp>
    </p:spTree>
    <p:extLst>
      <p:ext uri="{BB962C8B-B14F-4D97-AF65-F5344CB8AC3E}">
        <p14:creationId xmlns:p14="http://schemas.microsoft.com/office/powerpoint/2010/main" val="230148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2. Пакетная </a:t>
            </a:r>
            <a:r>
              <a:rPr lang="ru-RU" b="1" dirty="0"/>
              <a:t>обработка</a:t>
            </a:r>
          </a:p>
        </p:txBody>
      </p:sp>
      <p:sp>
        <p:nvSpPr>
          <p:cNvPr id="5" name="Прямоугольник 4"/>
          <p:cNvSpPr/>
          <p:nvPr/>
        </p:nvSpPr>
        <p:spPr>
          <a:xfrm>
            <a:off x="431540" y="1052736"/>
            <a:ext cx="8280920" cy="4524315"/>
          </a:xfrm>
          <a:prstGeom prst="rect">
            <a:avLst/>
          </a:prstGeom>
        </p:spPr>
        <p:txBody>
          <a:bodyPr wrap="square">
            <a:spAutoFit/>
          </a:bodyPr>
          <a:lstStyle/>
          <a:p>
            <a:pPr algn="just"/>
            <a:r>
              <a:rPr lang="ru-RU" dirty="0"/>
              <a:t>Работа с заданиями может выполняться в двух режимах: </a:t>
            </a:r>
            <a:endParaRPr lang="ru-RU" dirty="0" smtClean="0"/>
          </a:p>
          <a:p>
            <a:pPr marL="285750" indent="-285750" algn="just">
              <a:buFont typeface="Arial" panose="020B0604020202020204" pitchFamily="34" charset="0"/>
              <a:buChar char="•"/>
            </a:pPr>
            <a:r>
              <a:rPr lang="ru-RU" dirty="0" smtClean="0"/>
              <a:t>диалоговом, </a:t>
            </a:r>
          </a:p>
          <a:p>
            <a:pPr marL="285750" indent="-285750" algn="just">
              <a:buFont typeface="Arial" panose="020B0604020202020204" pitchFamily="34" charset="0"/>
              <a:buChar char="•"/>
            </a:pPr>
            <a:r>
              <a:rPr lang="ru-RU" dirty="0" smtClean="0"/>
              <a:t>пакетной </a:t>
            </a:r>
            <a:r>
              <a:rPr lang="ru-RU" dirty="0"/>
              <a:t>обработки. </a:t>
            </a:r>
            <a:endParaRPr lang="ru-RU" dirty="0" smtClean="0"/>
          </a:p>
          <a:p>
            <a:pPr algn="just"/>
            <a:endParaRPr lang="ru-RU" dirty="0"/>
          </a:p>
          <a:p>
            <a:pPr algn="just"/>
            <a:r>
              <a:rPr lang="ru-RU" dirty="0"/>
              <a:t>Работа в диалоговом режиме подразумевает постоянный диалог с пользователем во время выполнения задания. В диалоге с пользователем по мере необходимости определяются параметры выполнения команд и программ, входящих в задание. </a:t>
            </a:r>
            <a:endParaRPr lang="ru-RU" dirty="0" smtClean="0"/>
          </a:p>
          <a:p>
            <a:pPr algn="just"/>
            <a:endParaRPr lang="ru-RU" dirty="0"/>
          </a:p>
          <a:p>
            <a:pPr algn="just"/>
            <a:r>
              <a:rPr lang="ru-RU" dirty="0"/>
              <a:t>Если время выполнения задания значительно (часы или дни), то диалоговый режим работы может оказаться неприемлемым, поскольку в течение всего времени выполнения задания потребуется присутствие оператора за терминалом. </a:t>
            </a:r>
            <a:endParaRPr lang="ru-RU" dirty="0" smtClean="0"/>
          </a:p>
          <a:p>
            <a:pPr algn="just"/>
            <a:endParaRPr lang="ru-RU" dirty="0"/>
          </a:p>
          <a:p>
            <a:pPr algn="just"/>
            <a:r>
              <a:rPr lang="ru-RU" dirty="0" smtClean="0"/>
              <a:t>Один </a:t>
            </a:r>
            <a:r>
              <a:rPr lang="ru-RU" dirty="0"/>
              <a:t>из способов снижения нагрузки на оператора в этом случае - составление задания так, чтобы оно выполнялось в пакетном режиме. </a:t>
            </a:r>
          </a:p>
        </p:txBody>
      </p:sp>
    </p:spTree>
    <p:extLst>
      <p:ext uri="{BB962C8B-B14F-4D97-AF65-F5344CB8AC3E}">
        <p14:creationId xmlns:p14="http://schemas.microsoft.com/office/powerpoint/2010/main" val="423928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Пакетная обработка</a:t>
            </a:r>
          </a:p>
        </p:txBody>
      </p:sp>
      <p:sp>
        <p:nvSpPr>
          <p:cNvPr id="5" name="Прямоугольник 4"/>
          <p:cNvSpPr/>
          <p:nvPr/>
        </p:nvSpPr>
        <p:spPr>
          <a:xfrm>
            <a:off x="431540" y="1628800"/>
            <a:ext cx="8280920" cy="3970318"/>
          </a:xfrm>
          <a:prstGeom prst="rect">
            <a:avLst/>
          </a:prstGeom>
        </p:spPr>
        <p:txBody>
          <a:bodyPr wrap="square">
            <a:spAutoFit/>
          </a:bodyPr>
          <a:lstStyle/>
          <a:p>
            <a:pPr algn="just"/>
            <a:r>
              <a:rPr lang="ru-RU" dirty="0"/>
              <a:t>В пакетном режиме все данные и параметры, необходимые для выполнения задания, готовятся до начала выполнения задания в виде пакетного файла. </a:t>
            </a:r>
            <a:endParaRPr lang="ru-RU" dirty="0" smtClean="0"/>
          </a:p>
          <a:p>
            <a:pPr algn="just"/>
            <a:endParaRPr lang="ru-RU" dirty="0"/>
          </a:p>
          <a:p>
            <a:pPr algn="just"/>
            <a:r>
              <a:rPr lang="ru-RU" dirty="0" smtClean="0"/>
              <a:t>Само </a:t>
            </a:r>
            <a:r>
              <a:rPr lang="ru-RU" dirty="0"/>
              <a:t>задание выполняется  без участия оператора, а все диагностические сообщения и сообщения об ошибках накапливаются в файлах протокола выполнения. </a:t>
            </a:r>
            <a:endParaRPr lang="ru-RU" dirty="0" smtClean="0"/>
          </a:p>
          <a:p>
            <a:pPr algn="just"/>
            <a:endParaRPr lang="ru-RU" dirty="0"/>
          </a:p>
          <a:p>
            <a:pPr algn="just"/>
            <a:r>
              <a:rPr lang="ru-RU" dirty="0" smtClean="0"/>
              <a:t>Диагностические </a:t>
            </a:r>
            <a:r>
              <a:rPr lang="ru-RU" dirty="0"/>
              <a:t>сообщения в пакетном режиме </a:t>
            </a:r>
            <a:r>
              <a:rPr lang="ru-RU" dirty="0" smtClean="0"/>
              <a:t>могут </a:t>
            </a:r>
            <a:r>
              <a:rPr lang="ru-RU" dirty="0"/>
              <a:t>выводиться на терминал по мере их появления, но при этом пользователю после завершения выполнения задания будут доступны только последние сообщения, которые были выведены на экран. </a:t>
            </a:r>
            <a:endParaRPr lang="ru-RU" dirty="0" smtClean="0"/>
          </a:p>
          <a:p>
            <a:pPr algn="just"/>
            <a:endParaRPr lang="ru-RU" dirty="0"/>
          </a:p>
          <a:p>
            <a:pPr algn="just"/>
            <a:r>
              <a:rPr lang="ru-RU" dirty="0" smtClean="0"/>
              <a:t>Если </a:t>
            </a:r>
            <a:r>
              <a:rPr lang="ru-RU" dirty="0"/>
              <a:t>количество диагностических сообщений превышает количество строк терминала, то первые сообщения будут потеряны. </a:t>
            </a:r>
          </a:p>
        </p:txBody>
      </p:sp>
    </p:spTree>
    <p:extLst>
      <p:ext uri="{BB962C8B-B14F-4D97-AF65-F5344CB8AC3E}">
        <p14:creationId xmlns:p14="http://schemas.microsoft.com/office/powerpoint/2010/main" val="35319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640960" cy="369332"/>
          </a:xfrm>
          <a:prstGeom prst="rect">
            <a:avLst/>
          </a:prstGeom>
        </p:spPr>
        <p:txBody>
          <a:bodyPr wrap="square">
            <a:spAutoFit/>
          </a:bodyPr>
          <a:lstStyle/>
          <a:p>
            <a:pPr algn="ctr"/>
            <a:r>
              <a:rPr lang="ru-RU" b="1" dirty="0"/>
              <a:t>Пакетная обработка</a:t>
            </a:r>
          </a:p>
        </p:txBody>
      </p:sp>
      <p:sp>
        <p:nvSpPr>
          <p:cNvPr id="5" name="Прямоугольник 4"/>
          <p:cNvSpPr/>
          <p:nvPr/>
        </p:nvSpPr>
        <p:spPr>
          <a:xfrm>
            <a:off x="431540" y="1988840"/>
            <a:ext cx="8280920" cy="3416320"/>
          </a:xfrm>
          <a:prstGeom prst="rect">
            <a:avLst/>
          </a:prstGeom>
        </p:spPr>
        <p:txBody>
          <a:bodyPr wrap="square">
            <a:spAutoFit/>
          </a:bodyPr>
          <a:lstStyle/>
          <a:p>
            <a:pPr algn="just"/>
            <a:r>
              <a:rPr lang="ru-RU" dirty="0"/>
              <a:t>Для передачи заданию данных до выполнения используются параметры задания. </a:t>
            </a:r>
            <a:endParaRPr lang="ru-RU" dirty="0" smtClean="0"/>
          </a:p>
          <a:p>
            <a:pPr algn="just"/>
            <a:endParaRPr lang="ru-RU" dirty="0"/>
          </a:p>
          <a:p>
            <a:pPr algn="just"/>
            <a:r>
              <a:rPr lang="ru-RU" dirty="0" smtClean="0"/>
              <a:t>Если </a:t>
            </a:r>
            <a:r>
              <a:rPr lang="ru-RU" dirty="0"/>
              <a:t>задание обрабатывается командным интерпретатором, предоставляющим интерфейс командной строки, то параметры задания определяются как параметры командной строки. </a:t>
            </a:r>
            <a:endParaRPr lang="ru-RU" dirty="0" smtClean="0"/>
          </a:p>
          <a:p>
            <a:pPr algn="just"/>
            <a:endParaRPr lang="ru-RU" dirty="0"/>
          </a:p>
          <a:p>
            <a:pPr algn="just"/>
            <a:r>
              <a:rPr lang="ru-RU" dirty="0" smtClean="0"/>
              <a:t>Командная </a:t>
            </a:r>
            <a:r>
              <a:rPr lang="ru-RU" dirty="0"/>
              <a:t>строка представляет собой текстовую строку, в которой указано имя вызываемого задания и передаваемые ему параметры. </a:t>
            </a:r>
            <a:endParaRPr lang="ru-RU" dirty="0" smtClean="0"/>
          </a:p>
          <a:p>
            <a:pPr algn="just"/>
            <a:endParaRPr lang="ru-RU" dirty="0"/>
          </a:p>
          <a:p>
            <a:pPr algn="just"/>
            <a:r>
              <a:rPr lang="ru-RU" dirty="0" smtClean="0"/>
              <a:t>Все </a:t>
            </a:r>
            <a:r>
              <a:rPr lang="ru-RU" dirty="0"/>
              <a:t>параметры отделяются друг от друга символами-разделителями, например пробелами. Параметры - строки, которые могут представлять собой числовые константы, последовательности символов, имена файлов и устройств и т.п. </a:t>
            </a:r>
            <a:endParaRPr lang="ru-RU" dirty="0" smtClean="0"/>
          </a:p>
        </p:txBody>
      </p:sp>
    </p:spTree>
    <p:extLst>
      <p:ext uri="{BB962C8B-B14F-4D97-AF65-F5344CB8AC3E}">
        <p14:creationId xmlns:p14="http://schemas.microsoft.com/office/powerpoint/2010/main" val="39507853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3469</Words>
  <Application>Microsoft Office PowerPoint</Application>
  <PresentationFormat>Экран (4:3)</PresentationFormat>
  <Paragraphs>329</Paragraphs>
  <Slides>41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41</vt:i4>
      </vt:variant>
    </vt:vector>
  </HeadingPairs>
  <TitlesOfParts>
    <vt:vector size="42" baseType="lpstr">
      <vt:lpstr>Тема Office</vt:lpstr>
      <vt:lpstr>Лекция 4. Командный интерпретатор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Сергей В. Дианов</dc:creator>
  <cp:lastModifiedBy>Dianov</cp:lastModifiedBy>
  <cp:revision>34</cp:revision>
  <dcterms:created xsi:type="dcterms:W3CDTF">2021-02-18T11:46:14Z</dcterms:created>
  <dcterms:modified xsi:type="dcterms:W3CDTF">2022-02-22T09:43:41Z</dcterms:modified>
</cp:coreProperties>
</file>