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58" r:id="rId4"/>
    <p:sldId id="302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2" r:id="rId40"/>
    <p:sldId id="295" r:id="rId41"/>
    <p:sldId id="293" r:id="rId42"/>
    <p:sldId id="296" r:id="rId43"/>
    <p:sldId id="297" r:id="rId44"/>
    <p:sldId id="298" r:id="rId45"/>
    <p:sldId id="299" r:id="rId46"/>
    <p:sldId id="30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830997"/>
          </a:xfr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Лекция </a:t>
            </a:r>
            <a:r>
              <a:rPr lang="ru-RU" sz="2400" b="1" dirty="0" smtClean="0"/>
              <a:t>5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 smtClean="0"/>
              <a:t>Процессы</a:t>
            </a:r>
            <a:endParaRPr lang="ru-RU" sz="2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224638"/>
              </p:ext>
            </p:extLst>
          </p:nvPr>
        </p:nvGraphicFramePr>
        <p:xfrm>
          <a:off x="323526" y="2276872"/>
          <a:ext cx="8568954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56"/>
                <a:gridCol w="7759198"/>
              </a:tblGrid>
              <a:tr h="648072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Содержание</a:t>
                      </a:r>
                    </a:p>
                    <a:p>
                      <a:pPr algn="ctr"/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Понятие процесса.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Жизненный</a:t>
                      </a:r>
                      <a:r>
                        <a:rPr lang="ru-RU" sz="2000" b="0" i="0" baseline="0" dirty="0" smtClean="0">
                          <a:latin typeface="Bad Script" panose="02000000000000000000" pitchFamily="2" charset="0"/>
                        </a:rPr>
                        <a:t> цикл процесса</a:t>
                      </a:r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3.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Операции над процессами.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4.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Переключение контекста.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5.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Потоки.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The Life of a Pro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45" y="4581128"/>
            <a:ext cx="282474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Из всех PCB процессов «Планировщик процессов» организует списковую структуру </a:t>
            </a:r>
            <a:r>
              <a:rPr lang="ru-RU" dirty="0" err="1"/>
              <a:t>task_list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Эта </a:t>
            </a:r>
            <a:r>
              <a:rPr lang="ru-RU" dirty="0"/>
              <a:t>структура постоянно меняется «Планировщиком процессов» в соответствии с алгоритмом распределения процессорного времени (алгоритмом «Планировщика процессов») и состоянием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Очень </a:t>
            </a:r>
            <a:r>
              <a:rPr lang="ru-RU" dirty="0"/>
              <a:t>часто в литературе эту структуру также называют </a:t>
            </a:r>
            <a:r>
              <a:rPr lang="ru-RU" b="1" dirty="0"/>
              <a:t>очередью задач к процессору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82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Каждый процесс может находиться как минимум в двух состояниях: процесс исполняется и процесс не исполняется.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7" y="1988840"/>
            <a:ext cx="5872733" cy="144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7" y="3573016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Процесс, находящийся в состоянии Процесс исполняется, через некоторое время может быть завершен операционной системой или приостановлен и снова переведен в состояние Процесс не исполняется.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 </a:t>
            </a:r>
            <a:r>
              <a:rPr lang="ru-RU" dirty="0"/>
              <a:t>этого операционная система по определенному алгоритму выбирает для исполнения один из процессов, находящихся в состоянии Процесс не исполняется, и переводит его в состояние Процесс исполняется.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Новый </a:t>
            </a:r>
            <a:r>
              <a:rPr lang="ru-RU" dirty="0"/>
              <a:t>процесс, появляющийся в системе, первоначально помещается в состояние Процесс не исполняется.</a:t>
            </a:r>
          </a:p>
        </p:txBody>
      </p:sp>
    </p:spTree>
    <p:extLst>
      <p:ext uri="{BB962C8B-B14F-4D97-AF65-F5344CB8AC3E}">
        <p14:creationId xmlns:p14="http://schemas.microsoft.com/office/powerpoint/2010/main" val="19115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Может возникнуть ситуация, когда процесс, выбранный для исполнения, может все еще ждать события, из-за которого он был приостановлен, и реально к выполнению не готов. Т.е. в действительности имеются еще два состояния: готовность и ожидание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41" y="2145499"/>
            <a:ext cx="4505325" cy="2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8109" y="450912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Всякий новый процесс, появляющийся в системе, попадает в состояние готовность.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Операционная </a:t>
            </a:r>
            <a:r>
              <a:rPr lang="ru-RU" dirty="0"/>
              <a:t>система, пользуясь каким-либо алгоритмом планирования, выбирает один из готовых процессов и переводит его в состояние исполнение.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состоянии исполнение происходит непосредственное выполнение программного кода процесса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Выйти </a:t>
            </a:r>
            <a:r>
              <a:rPr lang="ru-RU" dirty="0" smtClean="0"/>
              <a:t>состояния исполнения процесс </a:t>
            </a:r>
            <a:r>
              <a:rPr lang="ru-RU" dirty="0"/>
              <a:t>может по трем причинам: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операционная </a:t>
            </a:r>
            <a:r>
              <a:rPr lang="ru-RU" dirty="0"/>
              <a:t>система прекращает его деятельность;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он </a:t>
            </a:r>
            <a:r>
              <a:rPr lang="ru-RU" dirty="0"/>
              <a:t>не может продолжать свою работу, пока не произойдет некоторое событие, и операционная система переводит его в состояние ожидание; 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результате возникновения прерывания в вычислительной системе (например, прерывания от таймера по истечении предусмотренного времени выполнения) его возвращают в состояние готовность. </a:t>
            </a:r>
          </a:p>
        </p:txBody>
      </p:sp>
    </p:spTree>
    <p:extLst>
      <p:ext uri="{BB962C8B-B14F-4D97-AF65-F5344CB8AC3E}">
        <p14:creationId xmlns:p14="http://schemas.microsoft.com/office/powerpoint/2010/main" val="180047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40831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Имеется </a:t>
            </a:r>
            <a:r>
              <a:rPr lang="ru-RU" dirty="0"/>
              <a:t>еще два состояния процессов: рождение и закончил исполнение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47" y="1210163"/>
            <a:ext cx="4456113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1975" y="4405564"/>
            <a:ext cx="85689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При рождении процесс получает в свое распоряжение адресное пространство, в которое загружается программный код процесса; ему выделяются стек и системные ресурсы; устанавливается начальное значение программного счетчика этого процесса и т. д.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Родившийся </a:t>
            </a:r>
            <a:r>
              <a:rPr lang="ru-RU" sz="1600" dirty="0"/>
              <a:t>процесс переводится в состояние готовность.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При </a:t>
            </a:r>
            <a:r>
              <a:rPr lang="ru-RU" sz="1600" dirty="0"/>
              <a:t>завершении своей деятельности процесс из состояния исполнение попадает в состояние закончил исполнение.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346552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087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Генеалогическое </a:t>
            </a:r>
            <a:r>
              <a:rPr lang="ru-RU" b="1" dirty="0"/>
              <a:t>дерево процессов</a:t>
            </a:r>
            <a:endParaRPr lang="ru-RU" b="1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операционных системах </a:t>
            </a:r>
            <a:r>
              <a:rPr lang="ru-RU" dirty="0" err="1"/>
              <a:t>Unix</a:t>
            </a:r>
            <a:r>
              <a:rPr lang="ru-RU" dirty="0"/>
              <a:t>/</a:t>
            </a:r>
            <a:r>
              <a:rPr lang="ru-RU" dirty="0" err="1"/>
              <a:t>Linux</a:t>
            </a:r>
            <a:r>
              <a:rPr lang="ru-RU" dirty="0"/>
              <a:t> все процессы, кроме процесса </a:t>
            </a:r>
            <a:r>
              <a:rPr lang="ru-RU" dirty="0" err="1"/>
              <a:t>init</a:t>
            </a:r>
            <a:r>
              <a:rPr lang="ru-RU" dirty="0"/>
              <a:t>, создающегося при старте операционной системы, могут быть порождены только какими-либо другими процессами.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качестве процесса-прародителя всех остальных процессов выступает процесс </a:t>
            </a:r>
            <a:r>
              <a:rPr lang="ru-RU" dirty="0" err="1"/>
              <a:t>init</a:t>
            </a:r>
            <a:r>
              <a:rPr lang="ru-RU" dirty="0"/>
              <a:t> с </a:t>
            </a:r>
            <a:r>
              <a:rPr lang="ru-RU" dirty="0" err="1"/>
              <a:t>id</a:t>
            </a:r>
            <a:r>
              <a:rPr lang="ru-RU" dirty="0"/>
              <a:t>, равным 0 или 1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Таким образом, все процессы в </a:t>
            </a:r>
            <a:r>
              <a:rPr lang="ru-RU" dirty="0" err="1"/>
              <a:t>Unix</a:t>
            </a:r>
            <a:r>
              <a:rPr lang="ru-RU" dirty="0"/>
              <a:t>/</a:t>
            </a:r>
            <a:r>
              <a:rPr lang="ru-RU" dirty="0" err="1"/>
              <a:t>Linux</a:t>
            </a:r>
            <a:r>
              <a:rPr lang="ru-RU" dirty="0"/>
              <a:t> связаны отношениями процесс-родитель - процесс-потомок, образуя связное генеалогическое дерево процессов.</a:t>
            </a:r>
          </a:p>
        </p:txBody>
      </p:sp>
      <p:pic>
        <p:nvPicPr>
          <p:cNvPr id="3074" name="Picture 2" descr="Задачка из реальной жизни: Как восстановить дерево процессов в Linux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91" y="4293096"/>
            <a:ext cx="5000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7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Механизм сохранности связанности генеалогического дерева процессов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сохранения целостности генеалогического дерева в ситуациях, когда процесс-родитель завершает свою работу до завершения выполнения процесса-потомка, идентификатор родительского процесса (PPID - </a:t>
            </a:r>
            <a:r>
              <a:rPr lang="ru-RU" dirty="0" err="1"/>
              <a:t>Parent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Identificator</a:t>
            </a:r>
            <a:r>
              <a:rPr lang="ru-RU" dirty="0"/>
              <a:t>) в PCB процесса-потомка изменяет свое значение на значение 1, соответствующее идентификатору процесса </a:t>
            </a:r>
            <a:r>
              <a:rPr lang="ru-RU" dirty="0" err="1"/>
              <a:t>init</a:t>
            </a:r>
            <a:r>
              <a:rPr lang="ru-RU" dirty="0"/>
              <a:t>, время жизни которого определяет время функционирования операционной системы.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Тем </a:t>
            </a:r>
            <a:r>
              <a:rPr lang="ru-RU" dirty="0"/>
              <a:t>самым процесс </a:t>
            </a:r>
            <a:r>
              <a:rPr lang="ru-RU" dirty="0" err="1"/>
              <a:t>init</a:t>
            </a:r>
            <a:r>
              <a:rPr lang="ru-RU" dirty="0"/>
              <a:t> как бы усыновляет осиротевшие процессы и тем самым сохраняется связность генеалогического дерева.</a:t>
            </a:r>
          </a:p>
        </p:txBody>
      </p:sp>
    </p:spTree>
    <p:extLst>
      <p:ext uri="{BB962C8B-B14F-4D97-AF65-F5344CB8AC3E}">
        <p14:creationId xmlns:p14="http://schemas.microsoft.com/office/powerpoint/2010/main" val="388387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08720"/>
            <a:ext cx="85689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Жизненый</a:t>
            </a:r>
            <a:r>
              <a:rPr lang="ru-RU" dirty="0"/>
              <a:t> путь процесса в вычислительной системе начинается с его «</a:t>
            </a:r>
            <a:r>
              <a:rPr lang="ru-RU" dirty="0" smtClean="0"/>
              <a:t>рождения»: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операционной </a:t>
            </a:r>
            <a:r>
              <a:rPr lang="ru-RU" dirty="0"/>
              <a:t>системой создаётся контекст процесса и PCB.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присваивается </a:t>
            </a:r>
            <a:r>
              <a:rPr lang="ru-RU" dirty="0"/>
              <a:t>имя - идентификатор процесса PID (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Identificator</a:t>
            </a:r>
            <a:r>
              <a:rPr lang="ru-RU" dirty="0"/>
              <a:t>) - </a:t>
            </a:r>
            <a:r>
              <a:rPr lang="ru-RU" dirty="0" err="1"/>
              <a:t>беззнаковое</a:t>
            </a:r>
            <a:r>
              <a:rPr lang="ru-RU" dirty="0"/>
              <a:t> целое в диапазоне от 0 до 65535.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PCB </a:t>
            </a:r>
            <a:r>
              <a:rPr lang="ru-RU" dirty="0"/>
              <a:t>включается в </a:t>
            </a:r>
            <a:r>
              <a:rPr lang="ru-RU" dirty="0" err="1"/>
              <a:t>task_list</a:t>
            </a:r>
            <a:r>
              <a:rPr lang="ru-RU" dirty="0"/>
              <a:t>, то есть, ставится в очередь к процессору - это новое состояние называется «готовность» к исполнению.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29" y="3356992"/>
            <a:ext cx="44005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0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8072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Когда «Планировщик процессов» выбирает процесс для исполнения, то сначала процесс «</a:t>
            </a:r>
            <a:r>
              <a:rPr lang="ru-RU" b="1" dirty="0"/>
              <a:t>исполняется в режиме ядра</a:t>
            </a:r>
            <a:r>
              <a:rPr lang="ru-RU" dirty="0"/>
              <a:t>».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этом состоянии выполняются коды ядра операционной системы в пользовательском контексте (в «пространстве пользователя») - ядро восстанавливает контекст процесса на основе информации из PCB, готовит процесс к выполнению (активизируются необходимые страницы памяти, восстанавливаются регистры процессора, восстанавливается счётчик команд).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29" y="3573016"/>
            <a:ext cx="4171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74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8072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Когда всё готово, управление передаётся процессу (по счётчику команд) и начинают исполняться команды процесса (те коды, что написал программист) - «</a:t>
            </a:r>
            <a:r>
              <a:rPr lang="ru-RU" b="1" dirty="0"/>
              <a:t>исполнение в режиме пользователя</a:t>
            </a:r>
            <a:r>
              <a:rPr lang="ru-RU" dirty="0"/>
              <a:t>».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04" y="2060848"/>
            <a:ext cx="4267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0537" y="5085184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Далее возможны две цепочки событий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 smtClean="0"/>
              <a:t>С </a:t>
            </a:r>
            <a:r>
              <a:rPr lang="ru-RU" dirty="0"/>
              <a:t>системным </a:t>
            </a:r>
            <a:r>
              <a:rPr lang="ru-RU" dirty="0" smtClean="0"/>
              <a:t>вызовом процесс </a:t>
            </a:r>
            <a:r>
              <a:rPr lang="ru-RU" dirty="0"/>
              <a:t>сам себя прерывает</a:t>
            </a:r>
            <a:r>
              <a:rPr lang="ru-RU" dirty="0" smtClean="0"/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ru-RU" dirty="0" smtClean="0"/>
              <a:t>С </a:t>
            </a:r>
            <a:r>
              <a:rPr lang="ru-RU" dirty="0"/>
              <a:t>истечением кванта </a:t>
            </a:r>
            <a:r>
              <a:rPr lang="ru-RU" dirty="0" smtClean="0"/>
              <a:t>времени </a:t>
            </a:r>
            <a:r>
              <a:rPr lang="ru-RU" dirty="0"/>
              <a:t>п</a:t>
            </a:r>
            <a:r>
              <a:rPr lang="ru-RU" dirty="0" smtClean="0"/>
              <a:t>роцесс </a:t>
            </a:r>
            <a:r>
              <a:rPr lang="ru-RU" dirty="0"/>
              <a:t>прерывается насильно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81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Любая программа в процессе исполнения является динамическим, активным объектом. По ходу ее работы компьютер обрабатывает различные команды и преобразует значения переменных.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выполнения программы операционная система </a:t>
            </a:r>
            <a:r>
              <a:rPr lang="ru-RU" dirty="0" smtClean="0"/>
              <a:t>должна: </a:t>
            </a:r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выделить </a:t>
            </a:r>
            <a:r>
              <a:rPr lang="ru-RU" dirty="0"/>
              <a:t>определенное количество оперативной памяти,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закрепить </a:t>
            </a:r>
            <a:r>
              <a:rPr lang="ru-RU" dirty="0"/>
              <a:t>за ней определенные устройства ввода-вывода или файлы (откуда должны поступать входные данные и куда нужно доставить полученные результаты), то есть зарезервировать определенные ресурсы из общего числа ресурсов всей вычислительной системы.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Их </a:t>
            </a:r>
            <a:r>
              <a:rPr lang="ru-RU" dirty="0"/>
              <a:t>количество и конфигурация с течением времени могут изменяться. 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28" name="Picture 4" descr="Processes | Fle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63567"/>
            <a:ext cx="307088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50851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Для описания таких активных объектов внутри компьютерной системы используют термин – «</a:t>
            </a:r>
            <a:r>
              <a:rPr lang="ru-RU" b="1" dirty="0"/>
              <a:t>процесс</a:t>
            </a:r>
            <a:r>
              <a:rPr lang="ru-RU" dirty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84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08720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 </a:t>
            </a:r>
            <a:r>
              <a:rPr lang="ru-RU" dirty="0"/>
              <a:t>системным </a:t>
            </a:r>
            <a:r>
              <a:rPr lang="ru-RU" dirty="0" smtClean="0"/>
              <a:t>вызовом процесс </a:t>
            </a:r>
            <a:r>
              <a:rPr lang="ru-RU" dirty="0"/>
              <a:t>сам себя прерывает</a:t>
            </a:r>
            <a:r>
              <a:rPr lang="ru-RU" dirty="0" smtClean="0"/>
              <a:t>. В </a:t>
            </a:r>
            <a:r>
              <a:rPr lang="ru-RU" dirty="0"/>
              <a:t>этом </a:t>
            </a:r>
            <a:r>
              <a:rPr lang="ru-RU" dirty="0" smtClean="0"/>
              <a:t>случае: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Снова </a:t>
            </a:r>
            <a:r>
              <a:rPr lang="ru-RU" sz="1600" dirty="0"/>
              <a:t>выполняются коды ядра операционной системы в пользовательском контексте (в «пространстве пользователя») - ядро сохраняет контекст процесса в PCB, а процесс переводится в состояние «ожидания» завершения инициированного им системного вызова.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В </a:t>
            </a:r>
            <a:r>
              <a:rPr lang="ru-RU" sz="1600" dirty="0"/>
              <a:t>состоянии «ожидания» процесс может находиться неопределённое время, в зависимости от того, какую операцию он </a:t>
            </a:r>
            <a:r>
              <a:rPr lang="ru-RU" sz="1600" dirty="0" smtClean="0"/>
              <a:t>инициировал.</a:t>
            </a:r>
            <a:endParaRPr lang="ru-RU" sz="1600" dirty="0"/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Когда </a:t>
            </a:r>
            <a:r>
              <a:rPr lang="ru-RU" sz="1600" dirty="0"/>
              <a:t>инициированная операция завершится, произойдёт прерывание и операционная система определит, какой процесс ожидает это событие. Этот процесс будет переведён снова в состояние «готовность», то есть снова ставиться в очередь к процессору.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29" y="3645024"/>
            <a:ext cx="4171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32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 истечением кванта </a:t>
            </a:r>
            <a:r>
              <a:rPr lang="ru-RU" dirty="0" smtClean="0"/>
              <a:t>времени процесс </a:t>
            </a:r>
            <a:r>
              <a:rPr lang="ru-RU" dirty="0"/>
              <a:t>прерывается </a:t>
            </a:r>
            <a:r>
              <a:rPr lang="ru-RU" dirty="0" smtClean="0"/>
              <a:t>насильно. Выполняются </a:t>
            </a:r>
            <a:r>
              <a:rPr lang="ru-RU" dirty="0"/>
              <a:t>коды ядра операционной системы в пользовательском контексте (в «пространстве пользователя</a:t>
            </a:r>
            <a:r>
              <a:rPr lang="ru-RU" dirty="0" smtClean="0"/>
              <a:t>»):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Ядро </a:t>
            </a:r>
            <a:r>
              <a:rPr lang="ru-RU" dirty="0"/>
              <a:t>сохраняет контекст процесса в </a:t>
            </a:r>
            <a:r>
              <a:rPr lang="ru-RU" dirty="0" smtClean="0"/>
              <a:t>PCB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ru-RU" dirty="0"/>
              <a:t>переводится в состояние «готовности», то есть снова ставится в очередь к процессору.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29" y="3140968"/>
            <a:ext cx="4171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45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Эти две цепочки событий происходят до тех пор, пока процесс не дойдёт до своей последней команды. Когда это произойдёт, снова выполняются коды ядра операционной системы (системный вызов </a:t>
            </a:r>
            <a:r>
              <a:rPr lang="ru-RU" dirty="0" err="1"/>
              <a:t>exit</a:t>
            </a:r>
            <a:r>
              <a:rPr lang="ru-RU" dirty="0"/>
              <a:t>) в пользовательском контексте (в «пространстве пользователя</a:t>
            </a:r>
            <a:r>
              <a:rPr lang="ru-RU" dirty="0" smtClean="0"/>
              <a:t>»):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Ядро </a:t>
            </a:r>
            <a:r>
              <a:rPr lang="ru-RU" dirty="0"/>
              <a:t>сохраняет контекст процесса в </a:t>
            </a:r>
            <a:r>
              <a:rPr lang="ru-RU" dirty="0" smtClean="0"/>
              <a:t>PCB</a:t>
            </a:r>
            <a:r>
              <a:rPr lang="ru-RU" dirty="0"/>
              <a:t>.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ru-RU" dirty="0"/>
              <a:t>переводится в состояние «завершения».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60" y="3212976"/>
            <a:ext cx="4171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8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Далее </a:t>
            </a:r>
            <a:r>
              <a:rPr lang="ru-RU" b="1" dirty="0"/>
              <a:t>процесс-родитель должен получить и обработать информацию о завершении инициированного им дочернего процесса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родитель явно не указал, что он не хочет получать информацию о статусе завершения порожденного процесса, то завершившийся процесс не исчезает из системы сразу по завершении, а остается в состоянии «завершение» либо до окончания исполнения процесса-родителя, либо до того момента, когда родитель соблаговолит получить эту информацию.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Процессы</a:t>
            </a:r>
            <a:r>
              <a:rPr lang="ru-RU" dirty="0"/>
              <a:t>, находящиеся в состоянии «завершение», в операционной системе принято называть </a:t>
            </a:r>
            <a:r>
              <a:rPr lang="ru-RU" b="1" dirty="0"/>
              <a:t>процессами-зомби</a:t>
            </a:r>
            <a:r>
              <a:rPr lang="ru-RU" dirty="0"/>
              <a:t> (</a:t>
            </a:r>
            <a:r>
              <a:rPr lang="ru-RU" dirty="0" err="1"/>
              <a:t>zombie</a:t>
            </a:r>
            <a:r>
              <a:rPr lang="ru-RU" dirty="0"/>
              <a:t>, </a:t>
            </a:r>
            <a:r>
              <a:rPr lang="ru-RU" dirty="0" err="1"/>
              <a:t>defunct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Процессы-зомби </a:t>
            </a:r>
            <a:r>
              <a:rPr lang="ru-RU" dirty="0"/>
              <a:t>характеризуются тем, что они выполняться уже не могут (они же завершились), но ресурсы системы по-прежнему занимают.</a:t>
            </a:r>
          </a:p>
        </p:txBody>
      </p:sp>
    </p:spTree>
    <p:extLst>
      <p:ext uri="{BB962C8B-B14F-4D97-AF65-F5344CB8AC3E}">
        <p14:creationId xmlns:p14="http://schemas.microsoft.com/office/powerpoint/2010/main" val="1872998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Жизненный </a:t>
            </a:r>
            <a:r>
              <a:rPr lang="ru-RU" b="1" dirty="0"/>
              <a:t>цикл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Помимо </a:t>
            </a:r>
            <a:r>
              <a:rPr lang="ru-RU" dirty="0" smtClean="0"/>
              <a:t>рассмотренных шести </a:t>
            </a:r>
            <a:r>
              <a:rPr lang="ru-RU" dirty="0"/>
              <a:t>состояний жизненного цикла процесса есть </a:t>
            </a:r>
            <a:r>
              <a:rPr lang="ru-RU" dirty="0" smtClean="0"/>
              <a:t>ещё: </a:t>
            </a:r>
          </a:p>
          <a:p>
            <a:pPr algn="just"/>
            <a:endParaRPr lang="ru-RU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два </a:t>
            </a:r>
            <a:r>
              <a:rPr lang="ru-RU" dirty="0"/>
              <a:t>состояния, связанных со свопингом (возникают при отсутствии нужной страницы памяти в списке активных страниц или при нехватке памяти</a:t>
            </a:r>
            <a:r>
              <a:rPr lang="ru-RU" dirty="0" smtClean="0"/>
              <a:t>);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одно </a:t>
            </a:r>
            <a:r>
              <a:rPr lang="ru-RU" dirty="0"/>
              <a:t>отдельное состояние «изменение приоритета»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18378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Процесс не может перейти из одного состояния в другое самостоятельно. Изменением состояния процессов занимается операционная система, совершая операции над ними.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Операции </a:t>
            </a:r>
            <a:r>
              <a:rPr lang="ru-RU" dirty="0"/>
              <a:t>создания и завершения процесса являются одноразовыми, так как применяются к процессу не более одного </a:t>
            </a:r>
            <a:r>
              <a:rPr lang="ru-RU" dirty="0" smtClean="0"/>
              <a:t>раза.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Все </a:t>
            </a:r>
            <a:r>
              <a:rPr lang="ru-RU" dirty="0"/>
              <a:t>остальные операции, связанные с изменением состояния </a:t>
            </a:r>
            <a:r>
              <a:rPr lang="ru-RU" dirty="0" smtClean="0"/>
              <a:t>процессов, </a:t>
            </a:r>
            <a:r>
              <a:rPr lang="ru-RU" dirty="0"/>
              <a:t>как правило, являются многоразовыми.</a:t>
            </a:r>
          </a:p>
        </p:txBody>
      </p:sp>
    </p:spTree>
    <p:extLst>
      <p:ext uri="{BB962C8B-B14F-4D97-AF65-F5344CB8AC3E}">
        <p14:creationId xmlns:p14="http://schemas.microsoft.com/office/powerpoint/2010/main" val="2631206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80728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Инициатором </a:t>
            </a:r>
            <a:r>
              <a:rPr lang="ru-RU" b="1" dirty="0"/>
              <a:t>рождения нового процесса </a:t>
            </a:r>
            <a:r>
              <a:rPr lang="ru-RU" dirty="0"/>
              <a:t>после старта операционной системы может выступить либо процесс пользователя, совершивший специальный системный вызов, либо сама операционная система, то есть, в конечном итоге, тоже некоторый процесс.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</a:t>
            </a:r>
            <a:r>
              <a:rPr lang="ru-RU" dirty="0"/>
              <a:t>, инициировавший создание нового процесса, принято называть процессом-родителем (</a:t>
            </a:r>
            <a:r>
              <a:rPr lang="ru-RU" dirty="0" err="1"/>
              <a:t>parent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), а вновь созданный процесс – процессом-ребенком (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). Процессы-дети могут в свою очередь порождать новых детей и т.д., образуя, в общем случае, внутри системы набор генеалогических деревьев процессов – </a:t>
            </a:r>
            <a:r>
              <a:rPr lang="ru-RU" b="1" dirty="0"/>
              <a:t>генеалогический </a:t>
            </a:r>
            <a:r>
              <a:rPr lang="ru-RU" b="1" dirty="0" smtClean="0"/>
              <a:t>лес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0" y="4149080"/>
            <a:ext cx="5932487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03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251281"/>
            <a:ext cx="85689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рождении процесса система заводит новый PCB с состоянием процесса </a:t>
            </a:r>
            <a:r>
              <a:rPr lang="ru-RU" dirty="0" smtClean="0"/>
              <a:t>«рождение» </a:t>
            </a:r>
            <a:r>
              <a:rPr lang="ru-RU" dirty="0"/>
              <a:t>и начинает его заполнять.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Новый </a:t>
            </a:r>
            <a:r>
              <a:rPr lang="ru-RU" dirty="0"/>
              <a:t>процесс получает собственный уникальный идентификационный номер. </a:t>
            </a:r>
            <a:r>
              <a:rPr lang="ru-RU" sz="1600" dirty="0"/>
              <a:t>Поскольку для хранения идентификационного номера процесса в операционной системе отводится ограниченное количество битов, для соблюдения уникальности номеров количество одновременно присутствующих в ней процессов должно быть ограничено. </a:t>
            </a:r>
            <a:endParaRPr lang="ru-RU" sz="1600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 </a:t>
            </a:r>
            <a:r>
              <a:rPr lang="ru-RU" dirty="0"/>
              <a:t>завершения какого-либо процесса его освободившийся идентификационный номер может быть повторно использован для другого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293245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Для </a:t>
            </a:r>
            <a:r>
              <a:rPr lang="ru-RU" dirty="0"/>
              <a:t>выполнения своих функций процесс-ребенок требует определенных ресурсов: памяти, файлов, устройств ввода-вывода и т.д.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Существует </a:t>
            </a:r>
            <a:r>
              <a:rPr lang="ru-RU" dirty="0"/>
              <a:t>два подхода к </a:t>
            </a:r>
            <a:r>
              <a:rPr lang="ru-RU" dirty="0" smtClean="0"/>
              <a:t>выделению ресурсов: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Новый </a:t>
            </a:r>
            <a:r>
              <a:rPr lang="ru-RU" dirty="0"/>
              <a:t>процесс может получить в свое распоряжение некоторую часть родительских ресурсов, возможно разделяя с процессом-родителем и другими процессами-детьми права на </a:t>
            </a:r>
            <a:r>
              <a:rPr lang="ru-RU" dirty="0" smtClean="0"/>
              <a:t>них</a:t>
            </a:r>
            <a:r>
              <a:rPr lang="ru-RU" dirty="0"/>
              <a:t>.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Новый </a:t>
            </a:r>
            <a:r>
              <a:rPr lang="ru-RU" dirty="0"/>
              <a:t>процесс </a:t>
            </a:r>
            <a:r>
              <a:rPr lang="ru-RU" dirty="0" smtClean="0"/>
              <a:t> </a:t>
            </a:r>
            <a:r>
              <a:rPr lang="ru-RU" dirty="0"/>
              <a:t>может получить свои ресурсы непосредственно от операционной системы.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 smtClean="0"/>
              <a:t>Информация </a:t>
            </a:r>
            <a:r>
              <a:rPr lang="ru-RU" dirty="0"/>
              <a:t>о выделенных ресурсах заносится в PCB. </a:t>
            </a:r>
          </a:p>
        </p:txBody>
      </p:sp>
    </p:spTree>
    <p:extLst>
      <p:ext uri="{BB962C8B-B14F-4D97-AF65-F5344CB8AC3E}">
        <p14:creationId xmlns:p14="http://schemas.microsoft.com/office/powerpoint/2010/main" val="2395532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08720"/>
            <a:ext cx="8568952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После наделения процесса-ребенка ресурсами необходимо занести в его адресное пространство программный код, значения данных, установить программный счетчик.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Возможны </a:t>
            </a:r>
            <a:r>
              <a:rPr lang="ru-RU" dirty="0"/>
              <a:t>два </a:t>
            </a:r>
            <a:r>
              <a:rPr lang="ru-RU" dirty="0" smtClean="0"/>
              <a:t>решения: </a:t>
            </a:r>
          </a:p>
          <a:p>
            <a:pPr algn="just"/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Процесс-ребенок </a:t>
            </a:r>
            <a:r>
              <a:rPr lang="ru-RU" dirty="0"/>
              <a:t>становится дубликатом процесса-родителя по регистровому и пользовательскому контекстам, при этом должен существовать способ определения, кто для кого из процессов-двойников является родителем.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Процесс-ребенок </a:t>
            </a:r>
            <a:r>
              <a:rPr lang="ru-RU" dirty="0"/>
              <a:t>загружается новой программой из какого-либо файла.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/>
              <a:t>Порождение нового процесса как дубликата процесса-родителя приводит к возможности существования </a:t>
            </a:r>
            <a:r>
              <a:rPr lang="ru-RU" dirty="0" smtClean="0"/>
              <a:t>программ, </a:t>
            </a:r>
            <a:r>
              <a:rPr lang="ru-RU" dirty="0"/>
              <a:t>для работы которых организуется более одного процесса. </a:t>
            </a:r>
            <a:endParaRPr lang="ru-RU" dirty="0" smtClean="0"/>
          </a:p>
          <a:p>
            <a:pPr algn="just">
              <a:spcAft>
                <a:spcPts val="600"/>
              </a:spcAft>
            </a:pPr>
            <a:endParaRPr lang="ru-RU" dirty="0"/>
          </a:p>
          <a:p>
            <a:pPr algn="just">
              <a:spcAft>
                <a:spcPts val="600"/>
              </a:spcAft>
            </a:pPr>
            <a:r>
              <a:rPr lang="ru-RU" dirty="0" smtClean="0"/>
              <a:t>Возможность </a:t>
            </a:r>
            <a:r>
              <a:rPr lang="ru-RU" dirty="0"/>
              <a:t>замены пользовательского контекста процесса по ходу его работы (т.е. загрузки для исполнения новой программы) приводит к тому, что в рамках одного и того же процесса может последовательно выполняться несколько различных программ. </a:t>
            </a:r>
          </a:p>
        </p:txBody>
      </p:sp>
    </p:spTree>
    <p:extLst>
      <p:ext uri="{BB962C8B-B14F-4D97-AF65-F5344CB8AC3E}">
        <p14:creationId xmlns:p14="http://schemas.microsoft.com/office/powerpoint/2010/main" val="26595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</a:t>
            </a:r>
            <a:r>
              <a:rPr lang="ru-RU" b="1" dirty="0" smtClean="0"/>
              <a:t>е </a:t>
            </a:r>
            <a:r>
              <a:rPr lang="ru-RU" b="1" dirty="0"/>
              <a:t>существует взаимно-однозначного соответствия между процессами и программами</a:t>
            </a:r>
            <a:r>
              <a:rPr lang="ru-RU" dirty="0"/>
              <a:t>, обрабатываемыми вычислительными системами.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работы определенных программ может организовываться более одного процесса или один и тот же процесс может исполнять последовательно несколько различных программ. </a:t>
            </a:r>
            <a:r>
              <a:rPr lang="ru-RU" dirty="0" smtClean="0"/>
              <a:t>Даже </a:t>
            </a:r>
            <a:r>
              <a:rPr lang="ru-RU" dirty="0"/>
              <a:t>в случае обработки только одной программы в рамках одного процесса нельзя считать, что процесс представляет собой просто динамическое описание кода исполняемого файла, данных и выделенных для них ресурсов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Процесс находится под управлением операционной системы, поэтому в нем может выполняться часть кода ее ядра (не находящегося в исполняемом файле), как в случаях, специально запланированных авторами программы (например, при использовании системных вызовов), так и в непредусмотренных ситуациях (например, при обработке внешних прерываний</a:t>
            </a:r>
            <a:r>
              <a:rPr lang="ru-RU" dirty="0" smtClean="0"/>
              <a:t>).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задачу ядра </a:t>
            </a:r>
            <a:r>
              <a:rPr lang="ru-RU" dirty="0" smtClean="0"/>
              <a:t>операционной системы входит </a:t>
            </a:r>
            <a:r>
              <a:rPr lang="ru-RU" dirty="0"/>
              <a:t>посредничество между процессами и некими аппаратными и программными ресурсами (сервисами), так что каждый из процессов имеет доступ к этим ресурсам.</a:t>
            </a:r>
          </a:p>
        </p:txBody>
      </p:sp>
    </p:spTree>
    <p:extLst>
      <p:ext uri="{BB962C8B-B14F-4D97-AF65-F5344CB8AC3E}">
        <p14:creationId xmlns:p14="http://schemas.microsoft.com/office/powerpoint/2010/main" val="401900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После того как процесс наделен содержанием, в PCB дописывается оставшаяся информация, и состояние нового процесса изменяется на готовность.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 </a:t>
            </a:r>
            <a:r>
              <a:rPr lang="ru-RU" dirty="0"/>
              <a:t>рождения процессов </a:t>
            </a:r>
            <a:r>
              <a:rPr lang="ru-RU" dirty="0" smtClean="0"/>
              <a:t>детей, процесс-родитель </a:t>
            </a:r>
            <a:r>
              <a:rPr lang="ru-RU" dirty="0"/>
              <a:t>может продолжать свое выполнение одновременно с выполнением процесса-ребенка, а может ожидать завершения работы некоторых или всех своих «детей».</a:t>
            </a:r>
          </a:p>
        </p:txBody>
      </p:sp>
    </p:spTree>
    <p:extLst>
      <p:ext uri="{BB962C8B-B14F-4D97-AF65-F5344CB8AC3E}">
        <p14:creationId xmlns:p14="http://schemas.microsoft.com/office/powerpoint/2010/main" val="128248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После того как процесс завершил свою работу, операционная система переводит его в состояние закончил исполнение и освобождает все ассоциированные с ним ресурсы, делая соответствующие записи в блоке управления процессом.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сам PCB не уничтожается, а остается в системе еще некоторое время. Это связано с тем, что процесс-родитель после завершения процесса-ребенка может запросить операционную систему о причине «смерти» порожденного им процесса и/или статистическую информацию о его работе.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Подобная </a:t>
            </a:r>
            <a:r>
              <a:rPr lang="ru-RU" dirty="0"/>
              <a:t>информация сохраняется в PCB отработавшего процесса до запроса процесса-родителя или до конца его деятельности, после чего все следы завершившегося процесса окончательно исчезают из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799235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Существуют следующие </a:t>
            </a:r>
            <a:r>
              <a:rPr lang="ru-RU" b="1" dirty="0"/>
              <a:t>многоразовые операции</a:t>
            </a:r>
            <a:r>
              <a:rPr lang="ru-RU" dirty="0" smtClean="0"/>
              <a:t>:</a:t>
            </a:r>
          </a:p>
          <a:p>
            <a:pPr algn="just"/>
            <a:endParaRPr lang="ru-RU" dirty="0"/>
          </a:p>
          <a:p>
            <a:pPr marL="342900" indent="-342900" algn="just">
              <a:buAutoNum type="arabicPeriod"/>
            </a:pPr>
            <a:r>
              <a:rPr lang="ru-RU" dirty="0" smtClean="0"/>
              <a:t>Запуск </a:t>
            </a:r>
            <a:r>
              <a:rPr lang="ru-RU" dirty="0"/>
              <a:t>процесса. </a:t>
            </a:r>
            <a:endParaRPr lang="ru-RU" dirty="0" smtClean="0"/>
          </a:p>
          <a:p>
            <a:pPr marL="342900" indent="-342900" algn="just">
              <a:buAutoNum type="arabicPeriod"/>
            </a:pPr>
            <a:r>
              <a:rPr lang="ru-RU" dirty="0"/>
              <a:t>Приостановка процесса. </a:t>
            </a:r>
            <a:endParaRPr lang="ru-RU" dirty="0" smtClean="0"/>
          </a:p>
          <a:p>
            <a:pPr marL="342900" indent="-342900" algn="just">
              <a:buAutoNum type="arabicPeriod"/>
            </a:pPr>
            <a:r>
              <a:rPr lang="ru-RU" dirty="0"/>
              <a:t>Блокирование процесса. </a:t>
            </a:r>
            <a:endParaRPr lang="ru-RU" dirty="0" smtClean="0"/>
          </a:p>
          <a:p>
            <a:pPr marL="342900" indent="-342900" algn="just">
              <a:buAutoNum type="arabicPeriod"/>
            </a:pPr>
            <a:r>
              <a:rPr lang="ru-RU" dirty="0"/>
              <a:t>Разблокирование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188291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Запуск процесса. </a:t>
            </a:r>
            <a:endParaRPr lang="ru-RU" dirty="0" smtClean="0"/>
          </a:p>
          <a:p>
            <a:pPr algn="just"/>
            <a:endParaRPr lang="ru-RU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Из </a:t>
            </a:r>
            <a:r>
              <a:rPr lang="ru-RU" dirty="0"/>
              <a:t>числа процессов, находящихся в состоянии готовность, операционная система выбирает один процесс для последующего исполнения.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Для </a:t>
            </a:r>
            <a:r>
              <a:rPr lang="ru-RU" dirty="0"/>
              <a:t>избранного процесса операционная система обеспечивает наличие в оперативной памяти информации, необходимой для его дальнейшего выполнения.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Далее </a:t>
            </a:r>
            <a:r>
              <a:rPr lang="ru-RU" dirty="0"/>
              <a:t>состояние процесса изменяется на исполнение, восстанавливаются значения регистров для данного процесса и управление передается команде, на которую указывает счетчик команд процесса.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Все </a:t>
            </a:r>
            <a:r>
              <a:rPr lang="ru-RU" dirty="0"/>
              <a:t>данные, необходимые для восстановления контекста, извлекаются из PCB процесса, над которым совершается операция.</a:t>
            </a:r>
          </a:p>
        </p:txBody>
      </p:sp>
    </p:spTree>
    <p:extLst>
      <p:ext uri="{BB962C8B-B14F-4D97-AF65-F5344CB8AC3E}">
        <p14:creationId xmlns:p14="http://schemas.microsoft.com/office/powerpoint/2010/main" val="3592110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Приостановка процесса. </a:t>
            </a:r>
            <a:endParaRPr lang="ru-RU" dirty="0" smtClean="0"/>
          </a:p>
          <a:p>
            <a:pPr algn="just"/>
            <a:endParaRPr lang="ru-RU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Работа </a:t>
            </a:r>
            <a:r>
              <a:rPr lang="ru-RU" dirty="0"/>
              <a:t>процесса, находящегося в состоянии исполнение, приостанавливается в результате какого-либо прерывания.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Процессор </a:t>
            </a:r>
            <a:r>
              <a:rPr lang="ru-RU" dirty="0"/>
              <a:t>автоматически сохраняет счетчик команд и, возможно, один или несколько регистров в стеке исполняемого процесса, а затем передает управление по специальному адресу обработки данного прерывания. На этом деятельность </a:t>
            </a:r>
            <a:r>
              <a:rPr lang="ru-RU" dirty="0" err="1"/>
              <a:t>hardware</a:t>
            </a:r>
            <a:r>
              <a:rPr lang="ru-RU" dirty="0"/>
              <a:t> по обработке прерывания завершается.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По </a:t>
            </a:r>
            <a:r>
              <a:rPr lang="ru-RU" dirty="0"/>
              <a:t>указанному адресу обычно располагается одна из частей операционной системы. Она сохраняет динамическую часть системного и регистрового контекстов процесса в его PCB, переводит процесс в состояние готовность и приступает к обработке прерывания, то есть к выполнению определенных действий, связанных с возникшим прерыванием. </a:t>
            </a:r>
          </a:p>
        </p:txBody>
      </p:sp>
    </p:spTree>
    <p:extLst>
      <p:ext uri="{BB962C8B-B14F-4D97-AF65-F5344CB8AC3E}">
        <p14:creationId xmlns:p14="http://schemas.microsoft.com/office/powerpoint/2010/main" val="254180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Блокирование процесса. </a:t>
            </a:r>
            <a:endParaRPr lang="ru-RU" dirty="0" smtClean="0"/>
          </a:p>
          <a:p>
            <a:pPr algn="just"/>
            <a:endParaRPr lang="ru-RU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Процесс </a:t>
            </a:r>
            <a:r>
              <a:rPr lang="ru-RU" dirty="0"/>
              <a:t>блокируется, когда он не может продолжать работу, не дождавшись возникновения какого-либо события в вычислительной системе. Для этого он обращается к операционной системе с помощью определенного системного вызова.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Операционная </a:t>
            </a:r>
            <a:r>
              <a:rPr lang="ru-RU" dirty="0"/>
              <a:t>система обрабатывает системный вызов (инициализирует операцию ввода-вывода, добавляет процесс в очередь процессов, дожидающихся освобождения устройства или возникновения события, и т. д.) и, при необходимости сохранив нужную часть контекста процесса в его PCB, переводит процесс из состояния исполнение в состояние ожидание.</a:t>
            </a:r>
          </a:p>
        </p:txBody>
      </p:sp>
    </p:spTree>
    <p:extLst>
      <p:ext uri="{BB962C8B-B14F-4D97-AF65-F5344CB8AC3E}">
        <p14:creationId xmlns:p14="http://schemas.microsoft.com/office/powerpoint/2010/main" val="1570122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Операции </a:t>
            </a:r>
            <a:r>
              <a:rPr lang="ru-RU" b="1" dirty="0"/>
              <a:t>над процессами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Разблокирование процесса. </a:t>
            </a:r>
            <a:endParaRPr lang="ru-RU" dirty="0" smtClean="0"/>
          </a:p>
          <a:p>
            <a:pPr algn="just"/>
            <a:endParaRPr lang="ru-RU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После </a:t>
            </a:r>
            <a:r>
              <a:rPr lang="ru-RU" dirty="0"/>
              <a:t>возникновения в системе какого-либо события операционной системе нужно точно определить, какое именно событие произошло. </a:t>
            </a:r>
            <a:endParaRPr lang="ru-RU" dirty="0" smtClean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/>
              <a:t>Затем </a:t>
            </a:r>
            <a:r>
              <a:rPr lang="ru-RU" dirty="0"/>
              <a:t>операционная система проверяет, находился ли некоторый процесс в состоянии ожидание для данного события, и если находился, переводит его в состояние готовность, выполняя необходимые действия, связанные с наступлением события (инициализация операции ввода-вывода для очередного ожидающего процесса и т. п.).</a:t>
            </a:r>
          </a:p>
        </p:txBody>
      </p:sp>
    </p:spTree>
    <p:extLst>
      <p:ext uri="{BB962C8B-B14F-4D97-AF65-F5344CB8AC3E}">
        <p14:creationId xmlns:p14="http://schemas.microsoft.com/office/powerpoint/2010/main" val="151539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Переключение </a:t>
            </a:r>
            <a:r>
              <a:rPr lang="ru-RU" b="1" dirty="0"/>
              <a:t>контекста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09969" y="980728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Деятельность </a:t>
            </a:r>
            <a:r>
              <a:rPr lang="ru-RU" dirty="0"/>
              <a:t>мультипрограммной операционной системы состоит из цепочек операций, выполняемых над различными процессами, и сопровождается переключением процессора с одного процесса на другой.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67" y="2132856"/>
            <a:ext cx="5932487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93680" y="5301208"/>
            <a:ext cx="8568952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400" dirty="0"/>
              <a:t>Для корректного переключения процессора с одного процесса на другой необходимо сохранить контекст исполнявшегося процесса и восстановить контекст процесса, на который будет переключен процессор. Такая процедура сохранения/восстановления работоспособности процессов называется </a:t>
            </a:r>
            <a:r>
              <a:rPr lang="ru-RU" sz="1400" b="1" dirty="0"/>
              <a:t>переключением контекста</a:t>
            </a:r>
            <a:r>
              <a:rPr lang="ru-RU" sz="1400" dirty="0"/>
              <a:t>. Время, затраченное на переключение контекста, не используется вычислительной системой для совершения полезной работы и представляет собой накладные расходы, снижающие производительность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048366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</a:t>
            </a:r>
            <a:r>
              <a:rPr lang="ru-RU" b="1" dirty="0" smtClean="0"/>
              <a:t>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Существенно сократить накладные расходы в современных операционных системах позволяет расширенная модель процессов, включающая в себя понятие </a:t>
            </a:r>
            <a:r>
              <a:rPr lang="ru-RU" dirty="0" err="1"/>
              <a:t>threads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execution</a:t>
            </a:r>
            <a:r>
              <a:rPr lang="ru-RU" dirty="0"/>
              <a:t> (нити исполнения или просто нити (потоки</a:t>
            </a:r>
            <a:r>
              <a:rPr lang="ru-RU" dirty="0" smtClean="0"/>
              <a:t>)).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Поток - это некоторая абстракция внутри понятия «процесс». 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4608004" y="3371095"/>
            <a:ext cx="40319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Потоки процесса разделяют его программный код, глобальные переменные и системные ресурсы, но каждый поток имеет свой PCB, в котором запоминаются счетчик команд, содержимое регистров и другая информация (как у полных процессов) и свой собственный стек </a:t>
            </a:r>
            <a:r>
              <a:rPr lang="ru-RU" dirty="0" smtClean="0"/>
              <a:t>потока.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17520"/>
            <a:ext cx="394493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00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Поскольку потоки имеют собственные PCB, то ссылки на эти PCB и на PCB их процесса ставятся в очередь Планировщика независимо.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позволяет нескольким потокам самостоятельно выполняться в рамках одного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Эти </a:t>
            </a:r>
            <a:r>
              <a:rPr lang="ru-RU" dirty="0"/>
              <a:t>потоки выполнения совместно используют ресурсы процесса, но могут работать и самостоятельно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Многопоточная модель программирования предоставляет разработчикам удобную </a:t>
            </a:r>
            <a:r>
              <a:rPr lang="ru-RU" b="1" dirty="0"/>
              <a:t>абстракцию параллельного выполнения</a:t>
            </a:r>
            <a:r>
              <a:rPr lang="ru-RU" dirty="0"/>
              <a:t>. Эта технология стала широко применяться к одному процессу, реализуя его параллельное выполнение на многоядерных процессорах.</a:t>
            </a:r>
          </a:p>
        </p:txBody>
      </p:sp>
    </p:spTree>
    <p:extLst>
      <p:ext uri="{BB962C8B-B14F-4D97-AF65-F5344CB8AC3E}">
        <p14:creationId xmlns:p14="http://schemas.microsoft.com/office/powerpoint/2010/main" val="11232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98072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 однопроцессорной компьютерной системе в каждый момент времени может исполняться только один процесс.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мультипрограммных вычислительных систем псевдопараллельная обработка нескольких процессов достигается с помощью переключения процессора с одного процесса на другой. Пока один процесс выполняется, остальные ждут своей очереди.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Современные </a:t>
            </a:r>
            <a:r>
              <a:rPr lang="ru-RU" dirty="0"/>
              <a:t>операционные системы поддерживают многозадачность по методу «прозрачности» для пользовательских процессов: </a:t>
            </a:r>
            <a:endParaRPr lang="ru-RU" dirty="0" smtClean="0"/>
          </a:p>
          <a:p>
            <a:pPr algn="just"/>
            <a:endParaRPr lang="ru-RU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ru-RU" dirty="0" smtClean="0"/>
              <a:t>каждый </a:t>
            </a:r>
            <a:r>
              <a:rPr lang="ru-RU" dirty="0"/>
              <a:t>процесс работает так, как будто он один на компьютере и обладает исключительными правами на использование всей памяти и всех имеющихся устройств.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действительности же ядро операционной системы запускает несколько (десятки и сотни) процессов при старте и возможно ещё очень много по указанию пользователя, и в задачу ядра входит посредничество между процессами и некими аппаратными и программными ресурсами (сервисами), так что каждый из процессов имеет доступ к этим ресурсам.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112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Процесс является «самой тяжёлой» единицей планирования ядра.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Собственные </a:t>
            </a:r>
            <a:r>
              <a:rPr lang="ru-RU" dirty="0"/>
              <a:t>ресурсы для процесса выделяются операционной системой. Ресурсы включают память, дескрипторы файлов, дескрипторы устройств, окна.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Процессы </a:t>
            </a:r>
            <a:r>
              <a:rPr lang="ru-RU" dirty="0"/>
              <a:t>используют адресное пространство и файлы ресурсов в режиме разделения времени только через явные методы, такие как наследование дескрипторов файлов и сегментов разделяемой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Процессы</a:t>
            </a:r>
            <a:r>
              <a:rPr lang="ru-RU" dirty="0"/>
              <a:t>, как правило, предварительно преобразованы к многозадачному способу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685402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Потоки выполнения относятся к «лёгким» единицам планирования.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Внутри </a:t>
            </a:r>
            <a:r>
              <a:rPr lang="ru-RU" dirty="0"/>
              <a:t>каждого процесса существует, по крайней мере, один поток выполнения.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в рамках процесса могут существовать несколько потоков выполнения, то они совместно используют общую память и ресурсы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 </a:t>
            </a:r>
            <a:r>
              <a:rPr lang="ru-RU" dirty="0"/>
              <a:t>представляется как совокупность взаимодействующих потоков и выделенных ему ресурсов.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</a:t>
            </a:r>
            <a:r>
              <a:rPr lang="ru-RU" dirty="0"/>
              <a:t>, содержащий всего один поток исполнения, идентичен </a:t>
            </a:r>
            <a:r>
              <a:rPr lang="ru-RU" dirty="0" smtClean="0"/>
              <a:t>процессу.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9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Потоки, как и процессы, могут порождать потоки-потомки, правда, только внутри своего процесса, и переходить из состояния в состояние.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Состояния </a:t>
            </a:r>
            <a:r>
              <a:rPr lang="ru-RU" dirty="0"/>
              <a:t>потоков аналогичны состояниям традиционных процессов.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Из </a:t>
            </a:r>
            <a:r>
              <a:rPr lang="ru-RU" dirty="0"/>
              <a:t>состояния рождение процесс приходит содержащим всего один поток исполнения.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Другие </a:t>
            </a:r>
            <a:r>
              <a:rPr lang="ru-RU" dirty="0"/>
              <a:t>потоки процесса будут являться потомками этого потока прародителя.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3644606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Процесс </a:t>
            </a:r>
            <a:r>
              <a:rPr lang="ru-RU" dirty="0"/>
              <a:t>находится в состоянии готовность, если хотя бы один из его потоков находится в состоянии готовность и ни один из потоков не находится в состоянии исполнение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 </a:t>
            </a:r>
            <a:r>
              <a:rPr lang="ru-RU" dirty="0"/>
              <a:t>находится в состоянии исполнение, если один из его потоков находится в состоянии исполнение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Процесс будет находиться в состоянии ожидание, если все его потоки находятся в состоянии ожидание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 </a:t>
            </a:r>
            <a:r>
              <a:rPr lang="ru-RU" dirty="0"/>
              <a:t>находится в состоянии завершил исполнение, если все его потоки находятся в состоянии завершили исполнение.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4073348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Пока один поток процесса заблокирован, другой поток того же процесса может выполняться.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Потоки </a:t>
            </a:r>
            <a:r>
              <a:rPr lang="ru-RU" dirty="0"/>
              <a:t>разделяют процессор так же, как это делают традиционные процессы, в соответствии с рассмотренными выше алгоритмами планирования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Поскольку потоки одного процесса разделяют существенно больше ресурсов, чем различные процессы, то </a:t>
            </a:r>
            <a:r>
              <a:rPr lang="ru-RU" b="1" dirty="0"/>
              <a:t>операции создания нового потока и переключения контекста между потоками одного процесса занимают существенно меньше времени</a:t>
            </a:r>
            <a:r>
              <a:rPr lang="ru-RU" dirty="0"/>
              <a:t>, чем аналогичные операции для процессов в целом. Следовательно, схема распараллеливания обработки информации с помощью потоков внутри одного процесса вполне эффективна.</a:t>
            </a:r>
          </a:p>
        </p:txBody>
      </p:sp>
    </p:spTree>
    <p:extLst>
      <p:ext uri="{BB962C8B-B14F-4D97-AF65-F5344CB8AC3E}">
        <p14:creationId xmlns:p14="http://schemas.microsoft.com/office/powerpoint/2010/main" val="3290102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5. Потоки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025541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Различают операционные системы, поддерживающие потоки на уровне ядра (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FreeBSD</a:t>
            </a:r>
            <a:r>
              <a:rPr lang="ru-RU" dirty="0"/>
              <a:t>) и на уровне библиотек (</a:t>
            </a:r>
            <a:r>
              <a:rPr lang="ru-RU" dirty="0" err="1"/>
              <a:t>Windows</a:t>
            </a:r>
            <a:r>
              <a:rPr lang="ru-RU" dirty="0" smtClean="0"/>
              <a:t>).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ОС </a:t>
            </a:r>
            <a:r>
              <a:rPr lang="ru-RU" dirty="0" err="1" smtClean="0"/>
              <a:t>Linux</a:t>
            </a:r>
            <a:r>
              <a:rPr lang="ru-RU" dirty="0" smtClean="0"/>
              <a:t> планирование </a:t>
            </a:r>
            <a:r>
              <a:rPr lang="ru-RU" dirty="0"/>
              <a:t>использования процессора происходит в терминах потоков, а управление памятью и другими системными ресурсами остается в терминах процессов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</a:t>
            </a:r>
            <a:r>
              <a:rPr lang="ru-RU" dirty="0" smtClean="0"/>
              <a:t>ОС </a:t>
            </a:r>
            <a:r>
              <a:rPr lang="ru-RU" dirty="0" err="1" smtClean="0"/>
              <a:t>Windows</a:t>
            </a:r>
            <a:r>
              <a:rPr lang="ru-RU" dirty="0" smtClean="0"/>
              <a:t>, </a:t>
            </a:r>
            <a:r>
              <a:rPr lang="ru-RU" dirty="0"/>
              <a:t>поддерживающих потоки на уровне библиотек </a:t>
            </a:r>
            <a:r>
              <a:rPr lang="ru-RU" dirty="0" smtClean="0"/>
              <a:t>языка, </a:t>
            </a:r>
            <a:r>
              <a:rPr lang="ru-RU" dirty="0"/>
              <a:t>и планирование процессора, и управление системными ресурсами осуществляется в терминах процессов. Распределение использования процессора по потокам в рамках выделенного процессу временного интервала осуществляется средствами библиотеки.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таких системах блокирование одного потока приводит к блокированию всего процесса, завершение потока означает завершение всего процесса и всех его потоков, ибо ядро операционной системы ничего не знает о существовании потоков в прикладных программах. По сути дела, в таких вычислительных системах просто имитируется наличие потоков исполнения.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810206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996952"/>
            <a:ext cx="8468074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sz="5400" b="1" dirty="0" smtClean="0"/>
              <a:t>Вопросы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5528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Процесс - это объект, создаваемый операционной системой при запуске некоторой программы (исполняемого файла</a:t>
            </a:r>
            <a:r>
              <a:rPr lang="ru-RU" dirty="0" smtClean="0"/>
              <a:t>), который </a:t>
            </a:r>
            <a:r>
              <a:rPr lang="ru-RU" dirty="0"/>
              <a:t>состоит из двух элементов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4151313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08004" y="2060848"/>
            <a:ext cx="42844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контекст </a:t>
            </a:r>
            <a:r>
              <a:rPr lang="ru-RU" b="1" dirty="0"/>
              <a:t>процесса </a:t>
            </a:r>
            <a:r>
              <a:rPr lang="ru-RU" dirty="0"/>
              <a:t>- адресное пространство (объёмом 4 Гб на 32-разрядных ЭВМ), в котором операционная система, на основании информации из исполняемого файла, размещает коды программы, описания структур данных, стек</a:t>
            </a:r>
            <a:r>
              <a:rPr lang="ru-RU" dirty="0" smtClean="0"/>
              <a:t>,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блок </a:t>
            </a:r>
            <a:r>
              <a:rPr lang="ru-RU" b="1" dirty="0"/>
              <a:t>управления процессом </a:t>
            </a:r>
            <a:r>
              <a:rPr lang="ru-RU" dirty="0"/>
              <a:t>(PCB -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 </a:t>
            </a:r>
            <a:r>
              <a:rPr lang="ru-RU" dirty="0" err="1"/>
              <a:t>Blok</a:t>
            </a:r>
            <a:r>
              <a:rPr lang="ru-RU" dirty="0"/>
              <a:t>), в котором операционная система хранит (и сохраняет) всю необходимую информацию для управления данным процессом.</a:t>
            </a:r>
          </a:p>
        </p:txBody>
      </p:sp>
    </p:spTree>
    <p:extLst>
      <p:ext uri="{BB962C8B-B14F-4D97-AF65-F5344CB8AC3E}">
        <p14:creationId xmlns:p14="http://schemas.microsoft.com/office/powerpoint/2010/main" val="3196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ru-RU" dirty="0" smtClean="0"/>
              <a:t>операционных системах «одновременно</a:t>
            </a:r>
            <a:r>
              <a:rPr lang="ru-RU" dirty="0"/>
              <a:t>» </a:t>
            </a:r>
            <a:r>
              <a:rPr lang="ru-RU" dirty="0" smtClean="0"/>
              <a:t>выполняется множество </a:t>
            </a:r>
            <a:r>
              <a:rPr lang="ru-RU" dirty="0"/>
              <a:t>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«</a:t>
            </a:r>
            <a:r>
              <a:rPr lang="ru-RU" dirty="0"/>
              <a:t>Планировщик процессов», распределяя процессорное время, то останавливает процессы </a:t>
            </a:r>
            <a:r>
              <a:rPr lang="ru-RU" dirty="0" smtClean="0"/>
              <a:t>(с </a:t>
            </a:r>
            <a:r>
              <a:rPr lang="ru-RU" dirty="0"/>
              <a:t>запоминанием их состояния), то вновь их запускает (восстанавливая их состояние).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Чтобы </a:t>
            </a:r>
            <a:r>
              <a:rPr lang="ru-RU" dirty="0"/>
              <a:t>иметь возможность эту работу выполнять, а также осуществлять множество других действий с процессами, «Планировщик процессов» </a:t>
            </a:r>
            <a:r>
              <a:rPr lang="ru-RU" dirty="0" smtClean="0"/>
              <a:t>запоминает </a:t>
            </a:r>
            <a:r>
              <a:rPr lang="ru-RU" dirty="0"/>
              <a:t>всё, что происходит с </a:t>
            </a:r>
            <a:r>
              <a:rPr lang="ru-RU" dirty="0" smtClean="0"/>
              <a:t>процессами</a:t>
            </a:r>
            <a:r>
              <a:rPr lang="ru-RU" dirty="0"/>
              <a:t> </a:t>
            </a:r>
            <a:r>
              <a:rPr lang="ru-RU" dirty="0" smtClean="0"/>
              <a:t>в блоке </a:t>
            </a:r>
            <a:r>
              <a:rPr lang="ru-RU" dirty="0"/>
              <a:t>управления </a:t>
            </a:r>
            <a:r>
              <a:rPr lang="ru-RU" dirty="0" smtClean="0"/>
              <a:t>процессом (PCB) </a:t>
            </a:r>
            <a:r>
              <a:rPr lang="ru-RU" dirty="0"/>
              <a:t>процессов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49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7091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4135" y="1268760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Структура </a:t>
            </a:r>
            <a:r>
              <a:rPr lang="ru-RU" dirty="0"/>
              <a:t>PCB </a:t>
            </a:r>
            <a:r>
              <a:rPr lang="ru-RU" dirty="0" smtClean="0"/>
              <a:t>(</a:t>
            </a:r>
            <a:r>
              <a:rPr lang="ru-RU" dirty="0" err="1" smtClean="0"/>
              <a:t>task_struct</a:t>
            </a:r>
            <a:r>
              <a:rPr lang="ru-RU" dirty="0" smtClean="0"/>
              <a:t>):</a:t>
            </a:r>
          </a:p>
          <a:p>
            <a:pPr algn="just"/>
            <a:endParaRPr lang="ru-RU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идентификаторы</a:t>
            </a:r>
            <a:r>
              <a:rPr lang="ru-RU" dirty="0"/>
              <a:t>: каждый процесс имеет уникальный идентификатор (</a:t>
            </a:r>
            <a:r>
              <a:rPr lang="ru-RU" dirty="0" err="1"/>
              <a:t>pid</a:t>
            </a:r>
            <a:r>
              <a:rPr lang="ru-RU" dirty="0"/>
              <a:t>), а также пользовательский и групповой </a:t>
            </a:r>
            <a:r>
              <a:rPr lang="ru-RU" dirty="0" err="1"/>
              <a:t>id</a:t>
            </a:r>
            <a:r>
              <a:rPr lang="ru-RU" dirty="0"/>
              <a:t>; групповой </a:t>
            </a:r>
            <a:r>
              <a:rPr lang="ru-RU" dirty="0" err="1"/>
              <a:t>id</a:t>
            </a:r>
            <a:r>
              <a:rPr lang="ru-RU" dirty="0"/>
              <a:t> используется для назначения прав группе процессов;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state</a:t>
            </a:r>
            <a:r>
              <a:rPr lang="ru-RU" dirty="0"/>
              <a:t>: </a:t>
            </a:r>
            <a:r>
              <a:rPr lang="ru-RU" b="1" dirty="0"/>
              <a:t>состояние</a:t>
            </a:r>
            <a:r>
              <a:rPr lang="ru-RU" dirty="0"/>
              <a:t> или статус выполнения процесса (выполнение, чтение, спит, остановлен, зомби);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информация</a:t>
            </a:r>
            <a:r>
              <a:rPr lang="ru-RU" dirty="0" smtClean="0"/>
              <a:t> </a:t>
            </a:r>
            <a:r>
              <a:rPr lang="ru-RU" dirty="0"/>
              <a:t>для планировщика, </a:t>
            </a:r>
            <a:r>
              <a:rPr lang="ru-RU" b="1" dirty="0"/>
              <a:t>необходимая для управления процессами </a:t>
            </a:r>
            <a:r>
              <a:rPr lang="ru-RU" dirty="0"/>
              <a:t>(приоритет; признак </a:t>
            </a:r>
            <a:r>
              <a:rPr lang="ru-RU" dirty="0" err="1"/>
              <a:t>real-time</a:t>
            </a:r>
            <a:r>
              <a:rPr lang="ru-RU" dirty="0"/>
              <a:t>, если да, то процесс имеет преимущества перед нормальными процессами; </a:t>
            </a:r>
            <a:r>
              <a:rPr lang="ru-RU" dirty="0" err="1"/>
              <a:t>counter</a:t>
            </a:r>
            <a:r>
              <a:rPr lang="ru-RU" dirty="0"/>
              <a:t> - количество времени, отводимое процессу на выполнение);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параметры </a:t>
            </a:r>
            <a:r>
              <a:rPr lang="ru-RU" b="1" dirty="0" err="1"/>
              <a:t>межпроцессного</a:t>
            </a:r>
            <a:r>
              <a:rPr lang="ru-RU" b="1" dirty="0"/>
              <a:t> </a:t>
            </a:r>
            <a:r>
              <a:rPr lang="ru-RU" b="1" dirty="0" smtClean="0"/>
              <a:t>взаимодействия</a:t>
            </a:r>
            <a:r>
              <a:rPr lang="ru-RU" dirty="0" smtClean="0"/>
              <a:t> (IPC-механизм (</a:t>
            </a:r>
            <a:r>
              <a:rPr lang="en-US" dirty="0"/>
              <a:t>inter-process communication</a:t>
            </a:r>
            <a:r>
              <a:rPr lang="ru-RU" dirty="0" smtClean="0"/>
              <a:t>) - </a:t>
            </a:r>
            <a:r>
              <a:rPr lang="ru-RU" dirty="0"/>
              <a:t>обмен данными между потоками одного или разных процессов. Из механизмов, предоставляемых ОС и используемых для IPC, можно выделить</a:t>
            </a:r>
            <a:r>
              <a:rPr lang="ru-RU" dirty="0" smtClean="0"/>
              <a:t>: механизмы </a:t>
            </a:r>
            <a:r>
              <a:rPr lang="ru-RU" dirty="0"/>
              <a:t>обмена сообщениями</a:t>
            </a:r>
            <a:r>
              <a:rPr lang="ru-RU" dirty="0" smtClean="0"/>
              <a:t>; механизмы </a:t>
            </a:r>
            <a:r>
              <a:rPr lang="ru-RU" dirty="0"/>
              <a:t>синхронизации</a:t>
            </a:r>
            <a:r>
              <a:rPr lang="ru-RU" dirty="0" smtClean="0"/>
              <a:t>; механизмы </a:t>
            </a:r>
            <a:r>
              <a:rPr lang="ru-RU" dirty="0"/>
              <a:t>разделения памяти</a:t>
            </a:r>
            <a:r>
              <a:rPr lang="ru-RU" dirty="0" smtClean="0"/>
              <a:t>; механизмы </a:t>
            </a:r>
            <a:r>
              <a:rPr lang="ru-RU" dirty="0"/>
              <a:t>удалённых вызовов (RPC</a:t>
            </a:r>
            <a:r>
              <a:rPr lang="ru-RU" dirty="0" smtClean="0"/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86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Структура </a:t>
            </a:r>
            <a:r>
              <a:rPr lang="en-US" dirty="0"/>
              <a:t>PCB (</a:t>
            </a:r>
            <a:r>
              <a:rPr lang="en-US" dirty="0" err="1"/>
              <a:t>task_struct</a:t>
            </a:r>
            <a:r>
              <a:rPr lang="en-US" dirty="0"/>
              <a:t>):</a:t>
            </a:r>
          </a:p>
          <a:p>
            <a:pPr algn="just"/>
            <a:endParaRPr lang="ru-RU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err="1" smtClean="0"/>
              <a:t>линки</a:t>
            </a:r>
            <a:r>
              <a:rPr lang="ru-RU" dirty="0"/>
              <a:t>: каждый процесс включает </a:t>
            </a:r>
            <a:r>
              <a:rPr lang="ru-RU" dirty="0" err="1"/>
              <a:t>линк</a:t>
            </a:r>
            <a:r>
              <a:rPr lang="ru-RU" dirty="0"/>
              <a:t> на его родительский процесс, кроме того, наследует </a:t>
            </a:r>
            <a:r>
              <a:rPr lang="ru-RU" dirty="0" err="1"/>
              <a:t>линки</a:t>
            </a:r>
            <a:r>
              <a:rPr lang="ru-RU" dirty="0"/>
              <a:t> (</a:t>
            </a:r>
            <a:r>
              <a:rPr lang="ru-RU" dirty="0" err="1"/>
              <a:t>siblings</a:t>
            </a:r>
            <a:r>
              <a:rPr lang="ru-RU" dirty="0"/>
              <a:t>) на другие процессы с тем же родителем, а также </a:t>
            </a:r>
            <a:r>
              <a:rPr lang="ru-RU" dirty="0" err="1"/>
              <a:t>линки</a:t>
            </a:r>
            <a:r>
              <a:rPr lang="ru-RU" dirty="0"/>
              <a:t> на всех своих детей;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times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timers</a:t>
            </a:r>
            <a:r>
              <a:rPr lang="ru-RU" dirty="0"/>
              <a:t>: </a:t>
            </a:r>
            <a:r>
              <a:rPr lang="ru-RU" b="1" dirty="0"/>
              <a:t>время создания процесса</a:t>
            </a:r>
            <a:r>
              <a:rPr lang="ru-RU" dirty="0"/>
              <a:t>; PCB может включать в себя таймеры, которые привязаны к системному вызову; когда таймер истекает, процессу посылается сигнал; таймер может быть однократный либо периодический;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файловая </a:t>
            </a:r>
            <a:r>
              <a:rPr lang="ru-RU" b="1" dirty="0"/>
              <a:t>система</a:t>
            </a:r>
            <a:r>
              <a:rPr lang="ru-RU" dirty="0"/>
              <a:t>: указатели на файлы, открытые данным процессом, а также указатели на собственный исполняемый файл и текущий (рабочий) каталог;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адресное </a:t>
            </a:r>
            <a:r>
              <a:rPr lang="ru-RU" b="1" dirty="0"/>
              <a:t>пространство</a:t>
            </a:r>
            <a:r>
              <a:rPr lang="ru-RU" dirty="0"/>
              <a:t>: виртуальное адресное пространство процесса; адрес таблицы страниц;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данные </a:t>
            </a:r>
            <a:r>
              <a:rPr lang="ru-RU" b="1" dirty="0"/>
              <a:t>текущего контекста процесса</a:t>
            </a:r>
            <a:r>
              <a:rPr lang="ru-RU" dirty="0"/>
              <a:t>: регистровая и стековая информация;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статус </a:t>
            </a:r>
            <a:r>
              <a:rPr lang="ru-RU" b="1" dirty="0"/>
              <a:t>выполнения</a:t>
            </a:r>
            <a:r>
              <a:rPr lang="ru-RU" dirty="0"/>
              <a:t>: два состояния - выполняемый либо готовый к </a:t>
            </a:r>
            <a:r>
              <a:rPr lang="ru-RU" dirty="0" smtClean="0"/>
              <a:t>исполнению;</a:t>
            </a:r>
          </a:p>
        </p:txBody>
      </p:sp>
    </p:spTree>
    <p:extLst>
      <p:ext uri="{BB962C8B-B14F-4D97-AF65-F5344CB8AC3E}">
        <p14:creationId xmlns:p14="http://schemas.microsoft.com/office/powerpoint/2010/main" val="323495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Понятие </a:t>
            </a:r>
            <a:r>
              <a:rPr lang="ru-RU" b="1" dirty="0"/>
              <a:t>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196752"/>
            <a:ext cx="856895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Структура </a:t>
            </a:r>
            <a:r>
              <a:rPr lang="en-US" dirty="0"/>
              <a:t>PCB (</a:t>
            </a:r>
            <a:r>
              <a:rPr lang="en-US" dirty="0" err="1"/>
              <a:t>task_struct</a:t>
            </a:r>
            <a:r>
              <a:rPr lang="en-US" dirty="0"/>
              <a:t>):</a:t>
            </a:r>
          </a:p>
          <a:p>
            <a:pPr algn="just"/>
            <a:endParaRPr lang="ru-RU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статус </a:t>
            </a:r>
            <a:r>
              <a:rPr lang="ru-RU" b="1" dirty="0"/>
              <a:t>выполнения</a:t>
            </a:r>
            <a:r>
              <a:rPr lang="ru-RU" dirty="0"/>
              <a:t>: два состояния - выполняемый либо готовый к исполнению;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прерывание</a:t>
            </a:r>
            <a:r>
              <a:rPr lang="ru-RU" dirty="0"/>
              <a:t>: уточнение состояния ожидания, в котором находится процесс, ожидающий какого-то события, например, ожидает конца инициированной операции ввода-вывода или сигнала от другого процесса;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uninterruptible</a:t>
            </a:r>
            <a:r>
              <a:rPr lang="ru-RU" dirty="0"/>
              <a:t>: </a:t>
            </a:r>
            <a:r>
              <a:rPr lang="ru-RU" b="1" dirty="0"/>
              <a:t>другое блокировочное состояние процесса</a:t>
            </a:r>
            <a:r>
              <a:rPr lang="ru-RU" dirty="0"/>
              <a:t>; например, процесс ждет сигнала от железа и не реагирует более ни на что;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err="1" smtClean="0"/>
              <a:t>stopped</a:t>
            </a:r>
            <a:r>
              <a:rPr lang="ru-RU" dirty="0"/>
              <a:t>: </a:t>
            </a:r>
            <a:r>
              <a:rPr lang="ru-RU" b="1" dirty="0"/>
              <a:t>остановленный процесс</a:t>
            </a:r>
            <a:r>
              <a:rPr lang="ru-RU" dirty="0"/>
              <a:t>, например, в процессе </a:t>
            </a:r>
            <a:r>
              <a:rPr lang="ru-RU" dirty="0" err="1"/>
              <a:t>дебага</a:t>
            </a:r>
            <a:r>
              <a:rPr lang="ru-RU" dirty="0"/>
              <a:t>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 smtClean="0"/>
              <a:t>зомби</a:t>
            </a:r>
            <a:r>
              <a:rPr lang="ru-RU" dirty="0"/>
              <a:t>: процесс убит или завершился, а его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до сих пор «болтается» в таблице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4148184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3775</Words>
  <Application>Microsoft Office PowerPoint</Application>
  <PresentationFormat>Экран (4:3)</PresentationFormat>
  <Paragraphs>302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Лекция 5. Процессы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В. Дианов</dc:creator>
  <cp:lastModifiedBy>Dianov</cp:lastModifiedBy>
  <cp:revision>46</cp:revision>
  <dcterms:created xsi:type="dcterms:W3CDTF">2021-02-24T05:25:12Z</dcterms:created>
  <dcterms:modified xsi:type="dcterms:W3CDTF">2022-02-28T12:10:51Z</dcterms:modified>
</cp:coreProperties>
</file>