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9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8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50C7-512E-4068-A883-47B8A70E7190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F330F-84B9-4049-A09A-FC6D0FD1D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7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F330F-84B9-4049-A09A-FC6D0FD1D3D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87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830997"/>
          </a:xfr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Лекция </a:t>
            </a:r>
            <a:r>
              <a:rPr lang="ru-RU" sz="2400" b="1" dirty="0" smtClean="0"/>
              <a:t>6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/>
              <a:t>Планирование </a:t>
            </a:r>
            <a:r>
              <a:rPr lang="ru-RU" sz="2400" b="1" dirty="0" smtClean="0"/>
              <a:t>процессов</a:t>
            </a:r>
            <a:endParaRPr lang="ru-RU" sz="2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98026"/>
              </p:ext>
            </p:extLst>
          </p:nvPr>
        </p:nvGraphicFramePr>
        <p:xfrm>
          <a:off x="323526" y="2276872"/>
          <a:ext cx="8568954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56"/>
                <a:gridCol w="7759198"/>
              </a:tblGrid>
              <a:tr h="648072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Содержание</a:t>
                      </a:r>
                    </a:p>
                    <a:p>
                      <a:pPr algn="ctr"/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1.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Общие подходы к планированию процессов.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2.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Алгоритмы планирования процессов.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The Life of a Proc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45" y="4581128"/>
            <a:ext cx="282474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8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ru-RU" b="1" dirty="0" smtClean="0"/>
              <a:t>Вытесняющее </a:t>
            </a:r>
            <a:r>
              <a:rPr lang="ru-RU" b="1" dirty="0"/>
              <a:t>планирование </a:t>
            </a:r>
            <a:r>
              <a:rPr lang="ru-RU" dirty="0"/>
              <a:t>обычно используется в системах разделения времени.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этом режиме планирования процесс может быть приостановлен в любой момент своего исполнения. Операционная система устанавливает специальный таймер для генерации сигнала прерывания по истечении некоторого интервала времени - кванта. После прерывания процессор передается в распоряжение следующего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Временные </a:t>
            </a:r>
            <a:r>
              <a:rPr lang="ru-RU" dirty="0"/>
              <a:t>прерывания помогают гарантировать приемлемые времена отклика процессов для пользователей, работающих в диалоговом режиме, и предотвращают “зависание” компьютерной системы из-за зацикливания какой-либо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97285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dirty="0" smtClean="0"/>
              <a:t>Рассмотрим следующие алгоритмы планирования процессов: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Алгоритм</a:t>
            </a:r>
            <a:r>
              <a:rPr lang="en-US" dirty="0" smtClean="0"/>
              <a:t> </a:t>
            </a:r>
            <a:r>
              <a:rPr lang="ru-RU" dirty="0"/>
              <a:t>FCFS </a:t>
            </a:r>
            <a:r>
              <a:rPr lang="ru-RU" dirty="0" smtClean="0"/>
              <a:t>(</a:t>
            </a:r>
            <a:r>
              <a:rPr lang="en-US" dirty="0" smtClean="0"/>
              <a:t>First </a:t>
            </a:r>
            <a:r>
              <a:rPr lang="en-US" dirty="0"/>
              <a:t>Come, First </a:t>
            </a:r>
            <a:r>
              <a:rPr lang="en-US" dirty="0" smtClean="0"/>
              <a:t>Served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endParaRPr lang="ru-RU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smtClean="0"/>
              <a:t>RR (</a:t>
            </a:r>
            <a:r>
              <a:rPr lang="en-US" dirty="0"/>
              <a:t>Round </a:t>
            </a:r>
            <a:r>
              <a:rPr lang="en-US" dirty="0" smtClean="0"/>
              <a:t>Robin)</a:t>
            </a:r>
            <a:r>
              <a:rPr lang="ru-RU" dirty="0" smtClean="0"/>
              <a:t>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smtClean="0"/>
              <a:t>SJF (</a:t>
            </a:r>
            <a:r>
              <a:rPr lang="en-US" dirty="0"/>
              <a:t>Shortest-Job-First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Гарантированное </a:t>
            </a:r>
            <a:r>
              <a:rPr lang="ru-RU" dirty="0" smtClean="0"/>
              <a:t>планирование.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Приоритетное </a:t>
            </a:r>
            <a:r>
              <a:rPr lang="ru-RU" dirty="0" smtClean="0"/>
              <a:t>планирование.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Многоуровневые очереди (</a:t>
            </a:r>
            <a:r>
              <a:rPr lang="en-US" dirty="0"/>
              <a:t>Multilevel Queue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Многоуровневые очереди с обратной связью (</a:t>
            </a:r>
            <a:r>
              <a:rPr lang="ru-RU" dirty="0" err="1"/>
              <a:t>Multilevel</a:t>
            </a:r>
            <a:r>
              <a:rPr lang="ru-RU" dirty="0"/>
              <a:t> </a:t>
            </a:r>
            <a:r>
              <a:rPr lang="ru-RU" dirty="0" err="1"/>
              <a:t>Feedback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 smtClean="0"/>
              <a:t>).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581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Алгоритм </a:t>
            </a:r>
            <a:r>
              <a:rPr lang="ru-RU" b="1" dirty="0" err="1" smtClean="0"/>
              <a:t>First</a:t>
            </a:r>
            <a:r>
              <a:rPr lang="ru-RU" b="1" dirty="0" smtClean="0"/>
              <a:t> </a:t>
            </a:r>
            <a:r>
              <a:rPr lang="ru-RU" b="1" dirty="0" err="1"/>
              <a:t>Come</a:t>
            </a:r>
            <a:r>
              <a:rPr lang="ru-RU" b="1" dirty="0"/>
              <a:t>,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Served</a:t>
            </a:r>
            <a:r>
              <a:rPr lang="ru-RU" b="1" dirty="0"/>
              <a:t> </a:t>
            </a:r>
            <a:r>
              <a:rPr lang="ru-RU" dirty="0"/>
              <a:t>(первым пришел, первым обслужен</a:t>
            </a:r>
            <a:r>
              <a:rPr lang="ru-RU" dirty="0" smtClean="0"/>
              <a:t>)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Когда процесс переходит в состояние готовность, он, а точнее, ссылка на его PCB помещается в конец этой очереди. Выбор нового процесса для исполнения осуществляется из начала очереди с удалением оттуда ссылки на его PCB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Такой алгоритм выбора процесса осуществляет </a:t>
            </a:r>
            <a:r>
              <a:rPr lang="ru-RU" dirty="0" err="1"/>
              <a:t>невытесняющее</a:t>
            </a:r>
            <a:r>
              <a:rPr lang="ru-RU" dirty="0"/>
              <a:t> планирование. Процесс, получивший в свое распоряжение процессор, занимает его до истечения текущего CPU </a:t>
            </a:r>
            <a:r>
              <a:rPr lang="ru-RU" dirty="0" err="1" smtClean="0"/>
              <a:t>burst</a:t>
            </a:r>
            <a:r>
              <a:rPr lang="ru-RU" dirty="0"/>
              <a:t> </a:t>
            </a:r>
            <a:r>
              <a:rPr lang="ru-RU" dirty="0" smtClean="0"/>
              <a:t>(промежуток </a:t>
            </a:r>
            <a:r>
              <a:rPr lang="ru-RU" dirty="0"/>
              <a:t>времени непрерывного использования процессора). После этого для выполнения выбирается новый процесс из начала очереди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Преимуществом алгоритма FCFS является легкость его реализации, но в то же время он имеет и много недостатков. </a:t>
            </a:r>
          </a:p>
        </p:txBody>
      </p:sp>
    </p:spTree>
    <p:extLst>
      <p:ext uri="{BB962C8B-B14F-4D97-AF65-F5344CB8AC3E}">
        <p14:creationId xmlns:p14="http://schemas.microsoft.com/office/powerpoint/2010/main" val="404171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Пример использования алгоритма </a:t>
            </a:r>
            <a:r>
              <a:rPr lang="en-US" dirty="0" smtClean="0"/>
              <a:t>FCFS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Пусть в состоянии готовность находятся три процесса p0, p1 и p2, для которых известны времена их очередных CPU </a:t>
            </a:r>
            <a:r>
              <a:rPr lang="ru-RU" dirty="0" err="1"/>
              <a:t>burst</a:t>
            </a:r>
            <a:r>
              <a:rPr lang="ru-RU" dirty="0"/>
              <a:t>. Эти времена приведены в таблице в некоторых условных единицах.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Для простоты будем полагать, что вся деятельность процессов ограничивается использованием только одного промежутка CPU </a:t>
            </a:r>
            <a:r>
              <a:rPr lang="ru-RU" dirty="0" err="1"/>
              <a:t>burst</a:t>
            </a:r>
            <a:r>
              <a:rPr lang="ru-RU" dirty="0"/>
              <a:t>, что процессы не совершают операций ввода-вывода и что время переключения контекста так мало, что им можно пренебречь</a:t>
            </a:r>
            <a:r>
              <a:rPr lang="ru-RU" dirty="0" smtClean="0"/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83509"/>
              </p:ext>
            </p:extLst>
          </p:nvPr>
        </p:nvGraphicFramePr>
        <p:xfrm>
          <a:off x="1560004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76"/>
                <a:gridCol w="504056"/>
                <a:gridCol w="432048"/>
                <a:gridCol w="5277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Продолжительность очередного </a:t>
                      </a:r>
                      <a:r>
                        <a:rPr lang="en-US" dirty="0" smtClean="0"/>
                        <a:t>CPU burst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82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166" y="727071"/>
            <a:ext cx="859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процессы расположены в очереди процессов, готовых к исполнению, в порядке p0, p1, p2, то картина их выполнения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2620" y="3078026"/>
            <a:ext cx="8568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Время </a:t>
            </a:r>
            <a:r>
              <a:rPr lang="ru-RU" sz="1600" dirty="0" smtClean="0"/>
              <a:t>ожидания: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p0 </a:t>
            </a:r>
            <a:r>
              <a:rPr lang="ru-RU" sz="1600" dirty="0" smtClean="0"/>
              <a:t>- </a:t>
            </a:r>
            <a:r>
              <a:rPr lang="ru-RU" sz="1600" dirty="0"/>
              <a:t>0 единиц времени, </a:t>
            </a:r>
            <a:endParaRPr lang="ru-RU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p1 – 13 </a:t>
            </a:r>
            <a:r>
              <a:rPr lang="ru-RU" sz="1600" dirty="0" smtClean="0"/>
              <a:t>единиц времени,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p2 – 13 + 4 = 17 </a:t>
            </a:r>
            <a:r>
              <a:rPr lang="ru-RU" sz="1600" dirty="0" smtClean="0"/>
              <a:t>единиц времени. 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Среднее </a:t>
            </a:r>
            <a:r>
              <a:rPr lang="ru-RU" sz="1600" dirty="0"/>
              <a:t>время ожидания </a:t>
            </a:r>
            <a:r>
              <a:rPr lang="ru-RU" sz="1600" dirty="0" smtClean="0"/>
              <a:t>– </a:t>
            </a:r>
            <a:r>
              <a:rPr lang="ru-RU" sz="1600" dirty="0"/>
              <a:t>(0 + 13 + 17)/3 = 10 единиц времени.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Полное </a:t>
            </a:r>
            <a:r>
              <a:rPr lang="ru-RU" sz="1600" dirty="0"/>
              <a:t>время </a:t>
            </a:r>
            <a:r>
              <a:rPr lang="ru-RU" sz="1600" dirty="0" smtClean="0"/>
              <a:t>выполнения: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p0 </a:t>
            </a:r>
            <a:r>
              <a:rPr lang="ru-RU" sz="1600" dirty="0" smtClean="0"/>
              <a:t>- </a:t>
            </a:r>
            <a:r>
              <a:rPr lang="ru-RU" sz="1600" dirty="0"/>
              <a:t>13 единиц времени, </a:t>
            </a:r>
            <a:endParaRPr lang="ru-RU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p1 – 13 + 4 = 17 </a:t>
            </a:r>
            <a:r>
              <a:rPr lang="ru-RU" sz="1600" dirty="0" smtClean="0"/>
              <a:t>единиц времени,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p2 – 13 + 4 + 1 = 18 </a:t>
            </a:r>
            <a:r>
              <a:rPr lang="ru-RU" sz="1600" dirty="0" smtClean="0"/>
              <a:t>единиц времени. 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Среднее </a:t>
            </a:r>
            <a:r>
              <a:rPr lang="ru-RU" sz="1600" dirty="0"/>
              <a:t>полное время выполнения оказывается равным (13 + 17 + 18)/3 = 16 единицам времени.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09551"/>
            <a:ext cx="82073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95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275" y="799630"/>
            <a:ext cx="8599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те же самые процессы расположены в порядке p2, p1, </a:t>
            </a:r>
            <a:r>
              <a:rPr lang="ru-RU" dirty="0" smtClean="0"/>
              <a:t>p0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2488" y="2792760"/>
            <a:ext cx="8639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Время </a:t>
            </a:r>
            <a:r>
              <a:rPr lang="ru-RU" sz="1600" dirty="0" smtClean="0"/>
              <a:t>ожидания: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p0 равняется 5 единицам времени, </a:t>
            </a:r>
            <a:endParaRPr lang="ru-RU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p1 – 1 </a:t>
            </a:r>
            <a:r>
              <a:rPr lang="ru-RU" sz="1600" dirty="0" smtClean="0"/>
              <a:t>единице времени,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для </a:t>
            </a:r>
            <a:r>
              <a:rPr lang="ru-RU" sz="1600" dirty="0"/>
              <a:t>процесса p2 – 0 </a:t>
            </a:r>
            <a:r>
              <a:rPr lang="ru-RU" sz="1600" dirty="0" smtClean="0"/>
              <a:t>единиц времени. 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Среднее </a:t>
            </a:r>
            <a:r>
              <a:rPr lang="ru-RU" sz="1600" dirty="0"/>
              <a:t>время ожидания составит (5 + 1 + 0)/3 = 2 единицы времени. </a:t>
            </a:r>
            <a:r>
              <a:rPr lang="ru-RU" sz="1600" dirty="0">
                <a:solidFill>
                  <a:srgbClr val="FF0000"/>
                </a:solidFill>
              </a:rPr>
              <a:t>Это в 5 (!) раз меньше, чем в предыдущем случае. </a:t>
            </a:r>
            <a:endParaRPr lang="ru-RU" sz="1600" dirty="0" smtClean="0">
              <a:solidFill>
                <a:srgbClr val="FF0000"/>
              </a:solidFill>
            </a:endParaRP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Полное </a:t>
            </a:r>
            <a:r>
              <a:rPr lang="ru-RU" sz="1600" dirty="0"/>
              <a:t>время </a:t>
            </a:r>
            <a:r>
              <a:rPr lang="ru-RU" sz="1600" dirty="0" smtClean="0"/>
              <a:t>выполнения: </a:t>
            </a:r>
          </a:p>
          <a:p>
            <a:pPr algn="just"/>
            <a:r>
              <a:rPr lang="ru-RU" sz="1600" dirty="0" smtClean="0"/>
              <a:t>для </a:t>
            </a:r>
            <a:r>
              <a:rPr lang="ru-RU" sz="1600" dirty="0"/>
              <a:t>процесса p0 </a:t>
            </a:r>
            <a:r>
              <a:rPr lang="ru-RU" sz="1600" dirty="0" smtClean="0"/>
              <a:t>-18 </a:t>
            </a:r>
            <a:r>
              <a:rPr lang="ru-RU" sz="1600" dirty="0"/>
              <a:t>единицам времени</a:t>
            </a:r>
            <a:r>
              <a:rPr lang="ru-RU" sz="1600" dirty="0" smtClean="0"/>
              <a:t>,</a:t>
            </a:r>
          </a:p>
          <a:p>
            <a:pPr algn="just"/>
            <a:r>
              <a:rPr lang="ru-RU" sz="1600" dirty="0" smtClean="0"/>
              <a:t> </a:t>
            </a:r>
            <a:r>
              <a:rPr lang="ru-RU" sz="1600" dirty="0"/>
              <a:t>для процесса p1 – 5 единицам, </a:t>
            </a:r>
            <a:endParaRPr lang="ru-RU" sz="1600" dirty="0" smtClean="0"/>
          </a:p>
          <a:p>
            <a:pPr algn="just"/>
            <a:r>
              <a:rPr lang="ru-RU" sz="1600" dirty="0" smtClean="0"/>
              <a:t>для </a:t>
            </a:r>
            <a:r>
              <a:rPr lang="ru-RU" sz="1600" dirty="0"/>
              <a:t>процесса p2 – 1 единице.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Среднее </a:t>
            </a:r>
            <a:r>
              <a:rPr lang="ru-RU" sz="1600" dirty="0"/>
              <a:t>полное время выполнения составляет (18 + 5 + 1)/3 = 6 единиц времени, что </a:t>
            </a:r>
            <a:r>
              <a:rPr lang="ru-RU" sz="1600" dirty="0">
                <a:solidFill>
                  <a:srgbClr val="FF0000"/>
                </a:solidFill>
              </a:rPr>
              <a:t>почти в 2,7 раза меньше, чем при первой расстановке процессов</a:t>
            </a:r>
            <a:r>
              <a:rPr lang="ru-RU" sz="16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5" y="1148002"/>
            <a:ext cx="82756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68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Среднее </a:t>
            </a:r>
            <a:r>
              <a:rPr lang="ru-RU" dirty="0"/>
              <a:t>время ожидания и среднее полное время выполнения для </a:t>
            </a:r>
            <a:r>
              <a:rPr lang="ru-RU" dirty="0" smtClean="0"/>
              <a:t>алгоритма </a:t>
            </a:r>
            <a:r>
              <a:rPr lang="ru-RU" dirty="0"/>
              <a:t>FCFS</a:t>
            </a:r>
            <a:r>
              <a:rPr lang="ru-RU" dirty="0" smtClean="0"/>
              <a:t> </a:t>
            </a:r>
            <a:r>
              <a:rPr lang="ru-RU" dirty="0"/>
              <a:t>существенно зависят от порядка расположения процессов в очереди.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есть </a:t>
            </a:r>
            <a:r>
              <a:rPr lang="ru-RU" dirty="0"/>
              <a:t>процесс с длительным CPU </a:t>
            </a:r>
            <a:r>
              <a:rPr lang="ru-RU" dirty="0" err="1"/>
              <a:t>burst</a:t>
            </a:r>
            <a:r>
              <a:rPr lang="ru-RU" dirty="0"/>
              <a:t>, то короткие процессы, перешедшие в состояние готовность после длительного процесса, будут очень долго ждать начала выполнения.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Поэтому </a:t>
            </a:r>
            <a:r>
              <a:rPr lang="ru-RU" dirty="0"/>
              <a:t>алгоритм FCFS практически неприменим для систем разделения времени – слишком большим получается среднее время отклика в интерактивных процессах.</a:t>
            </a:r>
          </a:p>
        </p:txBody>
      </p:sp>
    </p:spTree>
    <p:extLst>
      <p:ext uri="{BB962C8B-B14F-4D97-AF65-F5344CB8AC3E}">
        <p14:creationId xmlns:p14="http://schemas.microsoft.com/office/powerpoint/2010/main" val="228637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Алгоритм RR </a:t>
            </a:r>
            <a:r>
              <a:rPr lang="ru-RU" dirty="0" smtClean="0"/>
              <a:t>(</a:t>
            </a:r>
            <a:r>
              <a:rPr lang="ru-RU" dirty="0" err="1"/>
              <a:t>Round</a:t>
            </a:r>
            <a:r>
              <a:rPr lang="ru-RU" dirty="0"/>
              <a:t> </a:t>
            </a:r>
            <a:r>
              <a:rPr lang="ru-RU" dirty="0" err="1"/>
              <a:t>Robin</a:t>
            </a:r>
            <a:r>
              <a:rPr lang="ru-RU" dirty="0"/>
              <a:t> – это вид детской карусели в США</a:t>
            </a:r>
            <a:r>
              <a:rPr lang="ru-RU" dirty="0" smtClean="0"/>
              <a:t>).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 </a:t>
            </a:r>
            <a:r>
              <a:rPr lang="ru-RU" dirty="0"/>
              <a:t>сути дела, это тот же самый </a:t>
            </a:r>
            <a:r>
              <a:rPr lang="ru-RU" dirty="0" smtClean="0"/>
              <a:t>алгоритм </a:t>
            </a:r>
            <a:r>
              <a:rPr lang="ru-RU" dirty="0"/>
              <a:t>FCFS </a:t>
            </a:r>
            <a:r>
              <a:rPr lang="ru-RU" dirty="0" smtClean="0"/>
              <a:t>, </a:t>
            </a:r>
            <a:r>
              <a:rPr lang="ru-RU" dirty="0"/>
              <a:t>только реализованный в режиме вытесняющего планирования.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32040" y="2708920"/>
            <a:ext cx="3779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Можно представить себе все множество готовых процессов организованным циклически – процессы сидят на карусели. Карусель вращается так, что каждый процесс находится около процессора небольшой фиксированный квант времени, обычно 10 – 100 миллисекунд. Пока процесс находится рядом с процессором, он получает процессор в свое распоряжение и может исполняться.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0" y="3212976"/>
            <a:ext cx="458395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72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Реализуется такой алгоритм так же, как и предыдущий, с помощью организации процессов, находящихся в состоянии готовность, в очередь FIFO. Планировщик выбирает для очередного исполнения процесс, расположенный в начале очереди, и устанавливает таймер для генерации прерывания по истечении определенного кванта времени. </a:t>
            </a:r>
            <a:endParaRPr lang="ru-RU" dirty="0" smtClean="0"/>
          </a:p>
          <a:p>
            <a:pPr algn="just"/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 smtClean="0"/>
              <a:t>При </a:t>
            </a:r>
            <a:r>
              <a:rPr lang="ru-RU" dirty="0"/>
              <a:t>выполнении процесса возможны два варианта: 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Время </a:t>
            </a:r>
            <a:r>
              <a:rPr lang="ru-RU" dirty="0"/>
              <a:t>непрерывного использования процессора, необходимое процессу (остаток текущего CPU </a:t>
            </a:r>
            <a:r>
              <a:rPr lang="ru-RU" dirty="0" err="1"/>
              <a:t>burst</a:t>
            </a:r>
            <a:r>
              <a:rPr lang="ru-RU" dirty="0"/>
              <a:t>), меньше или равно продолжительности кванта времени. Тогда процесс по своей воле освобождает процессор до истечения кванта времени, на исполнение поступает новый процесс из начала очереди, и таймер начинает отсчет кванта заново. 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Продолжительность </a:t>
            </a:r>
            <a:r>
              <a:rPr lang="ru-RU" dirty="0"/>
              <a:t>остатка текущего CPU </a:t>
            </a:r>
            <a:r>
              <a:rPr lang="ru-RU" dirty="0" err="1"/>
              <a:t>burst</a:t>
            </a:r>
            <a:r>
              <a:rPr lang="ru-RU" dirty="0"/>
              <a:t> процесса больше, чем квант времени. Тогда по истечении этого кванта процесс прерывается таймером и помещается в конец очереди процессов, готовых к исполнению, а процессор выделяется для использования процессу, находящемуся в ее начале.</a:t>
            </a:r>
          </a:p>
        </p:txBody>
      </p:sp>
    </p:spTree>
    <p:extLst>
      <p:ext uri="{BB962C8B-B14F-4D97-AF65-F5344CB8AC3E}">
        <p14:creationId xmlns:p14="http://schemas.microsoft.com/office/powerpoint/2010/main" val="128560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Рассмотрим предыдущий пример с порядком процессов p0, p1, p2 и величиной кванта времени, равной 4</a:t>
            </a:r>
            <a:r>
              <a:rPr lang="ru-RU" dirty="0" smtClean="0"/>
              <a:t>. Выполнение этих процессов: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3" y="3356992"/>
            <a:ext cx="8182642" cy="110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8074" y="472514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Обозначение «И» используется в ней для процесса, находящегося в состоянии исполнение, обозначение «Г» – для процессов в состоянии готовность, пустые ячейки соответствуют завершившимся процессам.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Состояния </a:t>
            </a:r>
            <a:r>
              <a:rPr lang="ru-RU" dirty="0"/>
              <a:t>процессов показаны на протяжении соответствующей единицы времени, т. е. колонка с номером 1 соответствует промежутку времени от 0 до 1.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4" y="2060848"/>
            <a:ext cx="60960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Цели планирования</a:t>
            </a:r>
            <a:r>
              <a:rPr lang="ru-RU" b="1" dirty="0" smtClean="0"/>
              <a:t>:</a:t>
            </a:r>
          </a:p>
          <a:p>
            <a:pPr algn="just"/>
            <a:endParaRPr lang="ru-RU" dirty="0"/>
          </a:p>
          <a:p>
            <a:pPr marL="342900" indent="-342900" algn="just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1" dirty="0" smtClean="0"/>
              <a:t>Справедливость</a:t>
            </a:r>
            <a:r>
              <a:rPr lang="ru-RU" dirty="0"/>
              <a:t>: гарантировать каждому заданию или процессу определенную часть времени использования процессора в компьютерной системе.</a:t>
            </a:r>
          </a:p>
          <a:p>
            <a:pPr marL="342900" indent="-342900" algn="just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1" dirty="0" smtClean="0"/>
              <a:t>Эффективность</a:t>
            </a:r>
            <a:r>
              <a:rPr lang="ru-RU" dirty="0"/>
              <a:t>: постараться занять процессор на все 100% рабочего времени.</a:t>
            </a:r>
          </a:p>
          <a:p>
            <a:pPr marL="342900" indent="-342900" algn="just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1" dirty="0" smtClean="0"/>
              <a:t>Сокращение </a:t>
            </a:r>
            <a:r>
              <a:rPr lang="ru-RU" b="1" dirty="0"/>
              <a:t>полного времени выполнения процессов</a:t>
            </a:r>
            <a:r>
              <a:rPr lang="ru-RU" dirty="0"/>
              <a:t>.</a:t>
            </a:r>
          </a:p>
          <a:p>
            <a:pPr marL="342900" indent="-342900" algn="just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1" dirty="0" smtClean="0"/>
              <a:t>Сокращение </a:t>
            </a:r>
            <a:r>
              <a:rPr lang="ru-RU" b="1" dirty="0"/>
              <a:t>времени ожидания в очереди </a:t>
            </a:r>
            <a:r>
              <a:rPr lang="ru-RU" dirty="0"/>
              <a:t>в состоянии «готовность».</a:t>
            </a:r>
          </a:p>
          <a:p>
            <a:pPr marL="342900" indent="-342900" algn="just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1" dirty="0" smtClean="0"/>
              <a:t>Сокращение </a:t>
            </a:r>
            <a:r>
              <a:rPr lang="ru-RU" b="1" dirty="0"/>
              <a:t>времени отклика системы на события</a:t>
            </a:r>
            <a:r>
              <a:rPr lang="ru-RU" dirty="0"/>
              <a:t>, в том числе, на запросы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9296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908720"/>
            <a:ext cx="85998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Время ожидания </a:t>
            </a:r>
            <a:r>
              <a:rPr lang="ru-RU" dirty="0" smtClean="0"/>
              <a:t>(</a:t>
            </a:r>
            <a:r>
              <a:rPr lang="ru-RU" dirty="0"/>
              <a:t>количество символов «Г» в соответствующей строке</a:t>
            </a:r>
            <a:r>
              <a:rPr lang="ru-RU" dirty="0" smtClean="0"/>
              <a:t>):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для процесса </a:t>
            </a:r>
            <a:r>
              <a:rPr lang="ru-RU" dirty="0" smtClean="0"/>
              <a:t>p0 - 5 </a:t>
            </a:r>
            <a:r>
              <a:rPr lang="ru-RU" dirty="0"/>
              <a:t>единиц времени,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процесса p1 – 4 единицы времени,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процесса p2 – 8 единиц времени.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Среднее </a:t>
            </a:r>
            <a:r>
              <a:rPr lang="ru-RU" dirty="0"/>
              <a:t>время ожидания </a:t>
            </a:r>
            <a:r>
              <a:rPr lang="ru-RU" dirty="0" smtClean="0"/>
              <a:t>(</a:t>
            </a:r>
            <a:r>
              <a:rPr lang="ru-RU" dirty="0"/>
              <a:t>5 + 4 + 8)/3 = 5,6(6) единицы времени.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Полное </a:t>
            </a:r>
            <a:r>
              <a:rPr lang="ru-RU" dirty="0"/>
              <a:t>время </a:t>
            </a:r>
            <a:r>
              <a:rPr lang="ru-RU" dirty="0" smtClean="0"/>
              <a:t>выполнения (</a:t>
            </a:r>
            <a:r>
              <a:rPr lang="ru-RU" dirty="0"/>
              <a:t>количество непустых столбцов в соответствующей строке)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процесса p0 </a:t>
            </a:r>
            <a:r>
              <a:rPr lang="ru-RU" dirty="0" smtClean="0"/>
              <a:t>-18 </a:t>
            </a:r>
            <a:r>
              <a:rPr lang="ru-RU" dirty="0"/>
              <a:t>единиц времени,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процесса p1 – 8 </a:t>
            </a:r>
            <a:r>
              <a:rPr lang="ru-RU" dirty="0" smtClean="0"/>
              <a:t>единиц времени,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процесса p2 – 9 </a:t>
            </a:r>
            <a:r>
              <a:rPr lang="ru-RU" dirty="0" smtClean="0"/>
              <a:t>единиц времени.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Среднее </a:t>
            </a:r>
            <a:r>
              <a:rPr lang="ru-RU" dirty="0"/>
              <a:t>полное время выполнения </a:t>
            </a:r>
            <a:r>
              <a:rPr lang="ru-RU" dirty="0" smtClean="0"/>
              <a:t>(</a:t>
            </a:r>
            <a:r>
              <a:rPr lang="ru-RU" dirty="0"/>
              <a:t>18 + 8 + 9)/3 = 11,6(6) единицы времени.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Легко увидеть, что среднее время ожидания и среднее полное время выполнения для обратного порядка процессов не отличаются от соответствующих времен для алгоритма FCFS и составляют 2 и 6 единиц времени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329580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производительность алгоритма RR сильно влияет величина кванта времени.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Рассмотрим </a:t>
            </a:r>
            <a:r>
              <a:rPr lang="ru-RU" dirty="0"/>
              <a:t>тот же самый пример с порядком процессов p0, p1, p2 для величины кванта времени, равной 1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1" y="2457063"/>
            <a:ext cx="7423586" cy="99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2922" y="371703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Время </a:t>
            </a:r>
            <a:r>
              <a:rPr lang="ru-RU" dirty="0" smtClean="0"/>
              <a:t>ожидания: </a:t>
            </a:r>
          </a:p>
          <a:p>
            <a:r>
              <a:rPr lang="ru-RU" dirty="0" smtClean="0"/>
              <a:t>для </a:t>
            </a:r>
            <a:r>
              <a:rPr lang="ru-RU" dirty="0"/>
              <a:t>процесса p0 </a:t>
            </a:r>
            <a:r>
              <a:rPr lang="ru-RU" dirty="0" smtClean="0"/>
              <a:t>– 5 </a:t>
            </a:r>
            <a:r>
              <a:rPr lang="ru-RU" dirty="0"/>
              <a:t>единиц времени,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процесса p1 </a:t>
            </a:r>
            <a:r>
              <a:rPr lang="ru-RU" dirty="0" smtClean="0"/>
              <a:t>– 5 единиц времени, </a:t>
            </a:r>
          </a:p>
          <a:p>
            <a:r>
              <a:rPr lang="ru-RU" dirty="0" smtClean="0"/>
              <a:t>для </a:t>
            </a:r>
            <a:r>
              <a:rPr lang="ru-RU" dirty="0"/>
              <a:t>процесса p2 – 2 </a:t>
            </a:r>
            <a:r>
              <a:rPr lang="ru-RU" dirty="0" smtClean="0"/>
              <a:t>единицы времени. </a:t>
            </a:r>
          </a:p>
          <a:p>
            <a:endParaRPr lang="ru-RU" dirty="0"/>
          </a:p>
          <a:p>
            <a:r>
              <a:rPr lang="ru-RU" dirty="0" smtClean="0"/>
              <a:t>Среднее </a:t>
            </a:r>
            <a:r>
              <a:rPr lang="ru-RU" dirty="0"/>
              <a:t>время ожидания </a:t>
            </a:r>
            <a:r>
              <a:rPr lang="ru-RU" dirty="0" smtClean="0"/>
              <a:t>(</a:t>
            </a:r>
            <a:r>
              <a:rPr lang="ru-RU" dirty="0"/>
              <a:t>5 + 5 + 2)/3 = 4 единицам времени.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Среднее </a:t>
            </a:r>
            <a:r>
              <a:rPr lang="ru-RU" dirty="0"/>
              <a:t>полное время исполнения </a:t>
            </a:r>
            <a:r>
              <a:rPr lang="ru-RU" dirty="0" smtClean="0"/>
              <a:t>(</a:t>
            </a:r>
            <a:r>
              <a:rPr lang="ru-RU" dirty="0"/>
              <a:t>18 + 9 + 3)/3 = 10 единиц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58946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очень больших величинах кванта времени, когда каждый процесс успевает завершить свой CPU </a:t>
            </a:r>
            <a:r>
              <a:rPr lang="ru-RU" dirty="0" err="1"/>
              <a:t>burst</a:t>
            </a:r>
            <a:r>
              <a:rPr lang="ru-RU" dirty="0"/>
              <a:t> до возникновения прерывания по времени, алгоритм RR вырождается в алгоритм FCFS.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очень малых величинах создается иллюзия того, что каждый из n процессов работает на собственном виртуальном процессоре с производительностью ~ 1/n от производительности реального процессора. </a:t>
            </a:r>
            <a:r>
              <a:rPr lang="ru-RU" dirty="0" smtClean="0"/>
              <a:t>Но это </a:t>
            </a:r>
            <a:r>
              <a:rPr lang="ru-RU" dirty="0"/>
              <a:t>справедливо лишь при теоретическом анализе при условии пренебрежения временами переключения контекста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реальных условиях при слишком малой величине кванта времени и, соответственно, слишком частом переключении контекста накладные расходы на переключение резко снижают производительность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47031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Алгоритм </a:t>
            </a:r>
            <a:r>
              <a:rPr lang="en-US" b="1" dirty="0" smtClean="0"/>
              <a:t>SJF </a:t>
            </a:r>
            <a:r>
              <a:rPr lang="en-US" dirty="0" smtClean="0"/>
              <a:t>(Shortest-Job-First</a:t>
            </a:r>
            <a:r>
              <a:rPr lang="ru-RU" dirty="0" smtClean="0"/>
              <a:t>, </a:t>
            </a:r>
            <a:r>
              <a:rPr lang="ru-RU" dirty="0"/>
              <a:t>кратчайшая работа первой</a:t>
            </a:r>
            <a:r>
              <a:rPr lang="en-US" dirty="0" smtClean="0"/>
              <a:t>)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Если короткие задачи расположены в очереди ближе к ее началу, то общая производительность этих алгоритмов значительно возрастает.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бы мы знали время следующих CPU </a:t>
            </a:r>
            <a:r>
              <a:rPr lang="ru-RU" dirty="0" err="1"/>
              <a:t>burst</a:t>
            </a:r>
            <a:r>
              <a:rPr lang="ru-RU" dirty="0"/>
              <a:t> для процессов, находящихся в состоянии готовность, то могли бы выбрать для исполнения не процесс из начала очереди, а процесс с минимальной длительностью CPU </a:t>
            </a:r>
            <a:r>
              <a:rPr lang="ru-RU" dirty="0" err="1"/>
              <a:t>burst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же таких процессов два или больше, то для выбора одного из них можно использовать </a:t>
            </a:r>
            <a:r>
              <a:rPr lang="ru-RU" dirty="0" smtClean="0"/>
              <a:t>алгоритм </a:t>
            </a:r>
            <a:r>
              <a:rPr lang="ru-RU" dirty="0"/>
              <a:t>FCFS. Квантование времени при этом не применяется. </a:t>
            </a:r>
          </a:p>
        </p:txBody>
      </p:sp>
    </p:spTree>
    <p:extLst>
      <p:ext uri="{BB962C8B-B14F-4D97-AF65-F5344CB8AC3E}">
        <p14:creationId xmlns:p14="http://schemas.microsoft.com/office/powerpoint/2010/main" val="30131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dirty="0"/>
              <a:t>SJF-алгоритм краткосрочного планирования может быть как вытесняющим, так и </a:t>
            </a:r>
            <a:r>
              <a:rPr lang="ru-RU" dirty="0" err="1" smtClean="0"/>
              <a:t>невытесняющим</a:t>
            </a:r>
            <a:r>
              <a:rPr lang="ru-RU" dirty="0"/>
              <a:t>:</a:t>
            </a:r>
            <a:endParaRPr lang="ru-RU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b="1" dirty="0" err="1"/>
              <a:t>невытесняющем</a:t>
            </a:r>
            <a:r>
              <a:rPr lang="ru-RU" b="1" dirty="0"/>
              <a:t> SJF-планировании </a:t>
            </a:r>
            <a:r>
              <a:rPr lang="ru-RU" dirty="0"/>
              <a:t>процессор предоставляется избранному процессу на все необходимое ему время, независимо от событий, происходящих в вычислительной системе. </a:t>
            </a:r>
            <a:endParaRPr lang="ru-RU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b="1" dirty="0"/>
              <a:t>вытесняющем SJF-планировании </a:t>
            </a:r>
            <a:r>
              <a:rPr lang="ru-RU" dirty="0"/>
              <a:t>учитывается появление новых процессов в очереди готовых к исполнению (из числа вновь родившихся или разблокированных) во время работы выбранного процесса. Если CPU </a:t>
            </a:r>
            <a:r>
              <a:rPr lang="ru-RU" dirty="0" err="1"/>
              <a:t>burst</a:t>
            </a:r>
            <a:r>
              <a:rPr lang="ru-RU" dirty="0"/>
              <a:t> нового процесса меньше, чем остаток CPU </a:t>
            </a:r>
            <a:r>
              <a:rPr lang="ru-RU" dirty="0" err="1"/>
              <a:t>burst</a:t>
            </a:r>
            <a:r>
              <a:rPr lang="ru-RU" dirty="0"/>
              <a:t> у исполняющегося, то исполняющийся процесс вытесняется новым.</a:t>
            </a:r>
          </a:p>
        </p:txBody>
      </p:sp>
    </p:spTree>
    <p:extLst>
      <p:ext uri="{BB962C8B-B14F-4D97-AF65-F5344CB8AC3E}">
        <p14:creationId xmlns:p14="http://schemas.microsoft.com/office/powerpoint/2010/main" val="326166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8074" y="908720"/>
            <a:ext cx="859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Пример </a:t>
            </a:r>
            <a:r>
              <a:rPr lang="ru-RU" dirty="0"/>
              <a:t>работы </a:t>
            </a:r>
            <a:r>
              <a:rPr lang="ru-RU" dirty="0" err="1"/>
              <a:t>невытесняющего</a:t>
            </a:r>
            <a:r>
              <a:rPr lang="ru-RU" dirty="0"/>
              <a:t> алгоритма SJF.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Пусть </a:t>
            </a:r>
            <a:r>
              <a:rPr lang="ru-RU" dirty="0"/>
              <a:t>в состоянии готовность находятся четыре процесса, p0, p1, p2 и p3, для которых известны времена их очередных CPU </a:t>
            </a:r>
            <a:r>
              <a:rPr lang="ru-RU" dirty="0" err="1"/>
              <a:t>burst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79" y="2317895"/>
            <a:ext cx="51752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2620" y="2996952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Будем </a:t>
            </a:r>
            <a:r>
              <a:rPr lang="ru-RU" dirty="0"/>
              <a:t>полагать, что вся деятельность процессов ограничивается использованием только одного промежутка CPU </a:t>
            </a:r>
            <a:r>
              <a:rPr lang="ru-RU" dirty="0" err="1"/>
              <a:t>burst</a:t>
            </a:r>
            <a:r>
              <a:rPr lang="ru-RU" dirty="0"/>
              <a:t>, что процессы не совершают операций ввода-вывода и что временем переключения контекста можно пренебречь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использовании </a:t>
            </a:r>
            <a:r>
              <a:rPr lang="ru-RU" dirty="0" err="1"/>
              <a:t>невытесняющего</a:t>
            </a:r>
            <a:r>
              <a:rPr lang="ru-RU" dirty="0"/>
              <a:t> алгоритма SJF первым для исполнения будет выбран процесс p3, имеющий наименьшее значение очередного CPU </a:t>
            </a:r>
            <a:r>
              <a:rPr lang="ru-RU" dirty="0" err="1"/>
              <a:t>burst</a:t>
            </a:r>
            <a:r>
              <a:rPr lang="ru-RU" dirty="0"/>
              <a:t>. После его завершения для исполнения выбирается процесс p1, затем p0 и, наконец, p2.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29" y="5229200"/>
            <a:ext cx="54927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028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</a:t>
            </a:r>
            <a:r>
              <a:rPr lang="ru-RU" dirty="0" err="1" smtClean="0"/>
              <a:t>реднее</a:t>
            </a:r>
            <a:r>
              <a:rPr lang="ru-RU" dirty="0" smtClean="0"/>
              <a:t> </a:t>
            </a:r>
            <a:r>
              <a:rPr lang="ru-RU" dirty="0"/>
              <a:t>время ожидания для алгоритма SJF составляет (4 + 1 + 9 + 0)/4 = 3,5 единицы времени.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алгоритма FCFS при порядке процессов p0, p1, p2, p3 эта величина будет равняться (0 + 5 + 8 + 15)/4 = 7 единицам времени, т. е. будет в два раза больше, чем для алгоритма SJF.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Можно </a:t>
            </a:r>
            <a:r>
              <a:rPr lang="ru-RU" dirty="0"/>
              <a:t>показать, что для заданного набора процессов (если в очереди не появляются новые процессы) алгоритм SJF является оптимальным с точки зрения минимизации среднего времени ожидания среди класса </a:t>
            </a:r>
            <a:r>
              <a:rPr lang="ru-RU" dirty="0" err="1"/>
              <a:t>невытесняющих</a:t>
            </a:r>
            <a:r>
              <a:rPr lang="ru-RU" dirty="0"/>
              <a:t>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3443120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Пример </a:t>
            </a:r>
            <a:r>
              <a:rPr lang="ru-RU" dirty="0"/>
              <a:t>вытесняющего SJF планирования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Возьмем </a:t>
            </a:r>
            <a:r>
              <a:rPr lang="ru-RU" dirty="0"/>
              <a:t>ряд процессов p0, p1, p2 и p3 с различными временами CPU </a:t>
            </a:r>
            <a:r>
              <a:rPr lang="ru-RU" dirty="0" err="1"/>
              <a:t>burst</a:t>
            </a:r>
            <a:r>
              <a:rPr lang="ru-RU" dirty="0"/>
              <a:t> и различными моментами их появления в очереди процессов, готовых к исполнению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2" y="2708920"/>
            <a:ext cx="8111855" cy="130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2620" y="4536996"/>
            <a:ext cx="859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начальный момент времени в состоянии готовность находятся только два процесса, p0 и p3. Меньшее время очередного CPU </a:t>
            </a:r>
            <a:r>
              <a:rPr lang="ru-RU" dirty="0" err="1"/>
              <a:t>burst</a:t>
            </a:r>
            <a:r>
              <a:rPr lang="ru-RU" dirty="0"/>
              <a:t> оказывается у процесса p3, поэтому он и выбирается для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98002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836712"/>
            <a:ext cx="85998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По прошествии 2 единиц времени в систему поступает процесс p1. Время его CPU </a:t>
            </a:r>
            <a:r>
              <a:rPr lang="ru-RU" sz="1600" dirty="0" err="1"/>
              <a:t>burst</a:t>
            </a:r>
            <a:r>
              <a:rPr lang="ru-RU" sz="1600" dirty="0"/>
              <a:t> меньше, чем остаток CPU </a:t>
            </a:r>
            <a:r>
              <a:rPr lang="ru-RU" sz="1600" dirty="0" err="1"/>
              <a:t>burst</a:t>
            </a:r>
            <a:r>
              <a:rPr lang="ru-RU" sz="1600" dirty="0"/>
              <a:t> у процесса p3, который вытесняется из состояния исполнение и переводится в состояние готовность.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По </a:t>
            </a:r>
            <a:r>
              <a:rPr lang="ru-RU" sz="1600" dirty="0"/>
              <a:t>прошествии еще 2 единиц времени процесс p1 завершается, и для исполнения вновь выбирается процесс p3.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момент времени t = 6 в очереди процессов, готовых к исполнению, появляется процесс p2, но поскольку ему для работы нужно 7 единиц времени, а процессу p3 осталось трудиться всего 1 единицу времени, то процесс p3 остается в состоянии исполнение.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После </a:t>
            </a:r>
            <a:r>
              <a:rPr lang="ru-RU" sz="1600" dirty="0"/>
              <a:t>его завершения в момент времени t = 7 в очереди находятся процессы p0 и p2, из которых выбирается процесс p0.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Наконец</a:t>
            </a:r>
            <a:r>
              <a:rPr lang="ru-RU" sz="1600" dirty="0"/>
              <a:t>, последним получит возможность выполняться процесс p2.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3" y="4869160"/>
            <a:ext cx="7568242" cy="119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24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Основную сложность при реализации алгоритма SJF представляет невозможность точного знания времени очередного CPU </a:t>
            </a:r>
            <a:r>
              <a:rPr lang="ru-RU" dirty="0" err="1"/>
              <a:t>burst</a:t>
            </a:r>
            <a:r>
              <a:rPr lang="ru-RU" dirty="0"/>
              <a:t> для исполняющихся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пакетных системах количество процессорного времени, необходимое заданию для выполнения, указывает пользователь при формировании задания. </a:t>
            </a:r>
            <a:r>
              <a:rPr lang="ru-RU" dirty="0" smtClean="0"/>
              <a:t>Можно использовать эту </a:t>
            </a:r>
            <a:r>
              <a:rPr lang="ru-RU" dirty="0"/>
              <a:t>величину для осуществления долгосрочного </a:t>
            </a:r>
            <a:r>
              <a:rPr lang="ru-RU" dirty="0" smtClean="0"/>
              <a:t>SJF-планирования: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пользователь укажет больше времени, чем ему нужно, он будет ждать результата дольше, чем мог бы, так как задание будет загружено в систему позже.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же он укажет меньшее количество времени, задача может не досчитаться до конца.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в пакетных системах решение задачи оценки времени использования процессора перекладывается на плечи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64832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8074" y="908720"/>
            <a:ext cx="859986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Виды </a:t>
            </a:r>
            <a:r>
              <a:rPr lang="ru-RU" b="1" dirty="0"/>
              <a:t>планирования</a:t>
            </a:r>
            <a:r>
              <a:rPr lang="ru-RU" b="1" dirty="0" smtClean="0"/>
              <a:t>:</a:t>
            </a:r>
          </a:p>
          <a:p>
            <a:pPr algn="just"/>
            <a:endParaRPr lang="ru-RU" dirty="0"/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b="1" dirty="0" smtClean="0"/>
              <a:t>Долгосрочное</a:t>
            </a:r>
            <a:r>
              <a:rPr lang="ru-RU" dirty="0" smtClean="0"/>
              <a:t> </a:t>
            </a:r>
            <a:r>
              <a:rPr lang="ru-RU" dirty="0"/>
              <a:t>планирование (планирование заданий) определяет то, как в системе создаются новые процессы. Оно определяет степень мультипрограммирования, то есть, сколько процессов одновременно находятся в системе. Поскольку создание нового процесса - событие относительно редкое и определяет поведение системы на протяжении достаточно длительного интервала времени, поэтому такое планирование называется долгосрочным.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b="1" dirty="0" smtClean="0"/>
              <a:t>Среднесрочное</a:t>
            </a:r>
            <a:r>
              <a:rPr lang="ru-RU" dirty="0" smtClean="0"/>
              <a:t> </a:t>
            </a:r>
            <a:r>
              <a:rPr lang="ru-RU" dirty="0"/>
              <a:t>планирование определяет работу подсистемы свопинга (</a:t>
            </a:r>
            <a:r>
              <a:rPr lang="ru-RU" dirty="0" err="1"/>
              <a:t>swapping</a:t>
            </a:r>
            <a:r>
              <a:rPr lang="ru-RU" dirty="0"/>
              <a:t>). В рамках этого планирования решается когда и какой из процессов нужно перекачать на диск (сбросить в </a:t>
            </a:r>
            <a:r>
              <a:rPr lang="ru-RU" dirty="0" err="1"/>
              <a:t>swap</a:t>
            </a:r>
            <a:r>
              <a:rPr lang="ru-RU" dirty="0"/>
              <a:t>-раздел) или вернуть обратно, например, в целях повышения производительности системы. Но необходимость сброса процесса на диск (в </a:t>
            </a:r>
            <a:r>
              <a:rPr lang="ru-RU" dirty="0" err="1"/>
              <a:t>swap</a:t>
            </a:r>
            <a:r>
              <a:rPr lang="ru-RU" dirty="0"/>
              <a:t>) возникает только тогда, когда начинает не хватать памяти. Если в ЭВМ памяти достаточно, то и среднесрочное планирование не задействуется.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b="1" dirty="0" smtClean="0"/>
              <a:t>Краткосрочное</a:t>
            </a:r>
            <a:r>
              <a:rPr lang="ru-RU" dirty="0" smtClean="0"/>
              <a:t> </a:t>
            </a:r>
            <a:r>
              <a:rPr lang="ru-RU" dirty="0"/>
              <a:t>планирование — это планирование использование процессора. Оно реализуется, например, когда процесс делает системный вызов или при завершении очередного кванта времени и приводит к выбору нового процесса для исполнения.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334831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836712"/>
            <a:ext cx="85998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При краткосрочном планировании мы можем делать только прогноз длительности следующего CPU </a:t>
            </a:r>
            <a:r>
              <a:rPr lang="ru-RU" sz="1600" dirty="0" err="1"/>
              <a:t>burst</a:t>
            </a:r>
            <a:r>
              <a:rPr lang="ru-RU" sz="1600" dirty="0"/>
              <a:t>, исходя из предыстории работы процесса.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Пусть </a:t>
            </a:r>
            <a:r>
              <a:rPr lang="ru-RU" sz="1600" dirty="0"/>
              <a:t>τ(n) – величина n-</a:t>
            </a:r>
            <a:r>
              <a:rPr lang="ru-RU" sz="1600" dirty="0" err="1"/>
              <a:t>го</a:t>
            </a:r>
            <a:r>
              <a:rPr lang="ru-RU" sz="1600" dirty="0"/>
              <a:t> </a:t>
            </a:r>
            <a:r>
              <a:rPr lang="ru-RU" sz="1600" dirty="0" smtClean="0"/>
              <a:t>CPU </a:t>
            </a:r>
            <a:r>
              <a:rPr lang="ru-RU" sz="1600" dirty="0" err="1" smtClean="0"/>
              <a:t>burst</a:t>
            </a:r>
            <a:r>
              <a:rPr lang="ru-RU" sz="1600" dirty="0" smtClean="0"/>
              <a:t>, </a:t>
            </a:r>
            <a:r>
              <a:rPr lang="ru-RU" sz="1600" dirty="0"/>
              <a:t>T(n + 1) – предсказываемое значение для </a:t>
            </a:r>
            <a:r>
              <a:rPr lang="ru-RU" sz="1600" dirty="0" smtClean="0"/>
              <a:t>(n </a:t>
            </a:r>
            <a:r>
              <a:rPr lang="ru-RU" sz="1600" dirty="0"/>
              <a:t>+ </a:t>
            </a:r>
            <a:r>
              <a:rPr lang="ru-RU" sz="1600" dirty="0" smtClean="0"/>
              <a:t>1)-</a:t>
            </a:r>
            <a:r>
              <a:rPr lang="ru-RU" sz="1600" dirty="0"/>
              <a:t>го CPU </a:t>
            </a:r>
            <a:r>
              <a:rPr lang="ru-RU" sz="1600" dirty="0" err="1"/>
              <a:t>burst</a:t>
            </a:r>
            <a:r>
              <a:rPr lang="ru-RU" sz="1600" dirty="0"/>
              <a:t>, α – некоторая величина в диапазоне от 0 до 1.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Определим рекуррентное соотношение </a:t>
            </a:r>
          </a:p>
          <a:p>
            <a:pPr algn="just"/>
            <a:endParaRPr lang="ru-RU" sz="1600" dirty="0"/>
          </a:p>
          <a:p>
            <a:pPr algn="ctr"/>
            <a:r>
              <a:rPr lang="ru-RU" sz="1600" dirty="0"/>
              <a:t>T(n+1)= ατ(n)+(1-α)T(n)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T(0) положим произвольной константой. Первое слагаемое учитывает последнее поведение процесса, тогда как второе слагаемое учитывает его предысторию. При α = 0 мы перестаем следить за последним поведением процесса, фактически полагая </a:t>
            </a:r>
          </a:p>
          <a:p>
            <a:pPr algn="just"/>
            <a:endParaRPr lang="ru-RU" sz="1600" dirty="0"/>
          </a:p>
          <a:p>
            <a:pPr algn="ctr"/>
            <a:r>
              <a:rPr lang="ru-RU" sz="1600" dirty="0"/>
              <a:t>T(n)= T(n+1)=...=T(0)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т. е. оценивая все CPU </a:t>
            </a:r>
            <a:r>
              <a:rPr lang="ru-RU" sz="1600" dirty="0" err="1"/>
              <a:t>burst</a:t>
            </a:r>
            <a:r>
              <a:rPr lang="ru-RU" sz="1600" dirty="0"/>
              <a:t> одинаково, исходя из некоторого начального предположения. </a:t>
            </a:r>
          </a:p>
          <a:p>
            <a:pPr algn="just"/>
            <a:r>
              <a:rPr lang="ru-RU" sz="1600" dirty="0"/>
              <a:t>Положив α = 1, мы забываем о предыстории процесса. В этом случае мы полагаем, что время очередного CPU </a:t>
            </a:r>
            <a:r>
              <a:rPr lang="ru-RU" sz="1600" dirty="0" err="1"/>
              <a:t>burst</a:t>
            </a:r>
            <a:r>
              <a:rPr lang="ru-RU" sz="1600" dirty="0"/>
              <a:t> будет совпадать со временем последнего CPU </a:t>
            </a:r>
            <a:r>
              <a:rPr lang="ru-RU" sz="1600" dirty="0" err="1"/>
              <a:t>burst</a:t>
            </a:r>
            <a:r>
              <a:rPr lang="ru-RU" sz="1600" dirty="0"/>
              <a:t>: </a:t>
            </a:r>
          </a:p>
          <a:p>
            <a:pPr algn="just"/>
            <a:endParaRPr lang="ru-RU" sz="1600" dirty="0"/>
          </a:p>
          <a:p>
            <a:pPr algn="ctr"/>
            <a:r>
              <a:rPr lang="ru-RU" sz="1600" dirty="0"/>
              <a:t>T(n+1)= τ(n)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Обычно выбирают α = 1/2 для равноценного учета последнего поведения и предыстории. </a:t>
            </a:r>
          </a:p>
        </p:txBody>
      </p:sp>
    </p:spTree>
    <p:extLst>
      <p:ext uri="{BB962C8B-B14F-4D97-AF65-F5344CB8AC3E}">
        <p14:creationId xmlns:p14="http://schemas.microsoft.com/office/powerpoint/2010/main" val="286114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Нужно </a:t>
            </a:r>
            <a:r>
              <a:rPr lang="ru-RU" dirty="0"/>
              <a:t>отметить, что такой выбор </a:t>
            </a:r>
            <a:r>
              <a:rPr lang="el-GR" dirty="0"/>
              <a:t>α</a:t>
            </a:r>
            <a:r>
              <a:rPr lang="ru-RU" dirty="0" smtClean="0"/>
              <a:t> </a:t>
            </a:r>
            <a:r>
              <a:rPr lang="ru-RU" dirty="0"/>
              <a:t>удобен и для быстрой организации вычисления оценки T(n + 1).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подсчета новой оценки нужно взять старую оценку, сложить с измеренным временем CPU </a:t>
            </a:r>
            <a:r>
              <a:rPr lang="ru-RU" dirty="0" err="1"/>
              <a:t>burst</a:t>
            </a:r>
            <a:r>
              <a:rPr lang="ru-RU" dirty="0"/>
              <a:t> и полученную сумму разделить на 2, например, сдвинув ее на 1 бит вправо.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Полученные </a:t>
            </a:r>
            <a:r>
              <a:rPr lang="ru-RU" dirty="0"/>
              <a:t>оценки T(n + 1) применяются как продолжительности очередных </a:t>
            </a:r>
            <a:r>
              <a:rPr lang="ru-RU" dirty="0" smtClean="0"/>
              <a:t>промежутков </a:t>
            </a:r>
            <a:r>
              <a:rPr lang="ru-RU" dirty="0"/>
              <a:t>времени непрерывного использования процессора для краткосрочного </a:t>
            </a:r>
            <a:r>
              <a:rPr lang="ru-RU" dirty="0" smtClean="0"/>
              <a:t>SJF планирования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586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908720"/>
            <a:ext cx="859986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Гарантированное </a:t>
            </a:r>
            <a:r>
              <a:rPr lang="ru-RU" sz="1600" b="1" dirty="0" smtClean="0"/>
              <a:t>планирование - </a:t>
            </a:r>
            <a:r>
              <a:rPr lang="ru-RU" sz="1400" dirty="0"/>
              <a:t>га</a:t>
            </a:r>
            <a:r>
              <a:rPr lang="ru-RU" sz="1400" dirty="0" smtClean="0"/>
              <a:t>рантирует</a:t>
            </a:r>
            <a:r>
              <a:rPr lang="ru-RU" sz="1400" dirty="0"/>
              <a:t>, что каждый из пользователей будет иметь в своем распоряжении ~1/N часть процессорного времени. </a:t>
            </a:r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r>
              <a:rPr lang="ru-RU" sz="1400" dirty="0" smtClean="0"/>
              <a:t>Пронумеруем </a:t>
            </a:r>
            <a:r>
              <a:rPr lang="ru-RU" sz="1400" dirty="0"/>
              <a:t>всех пользователей от 1 до N. </a:t>
            </a:r>
            <a:r>
              <a:rPr lang="ru-RU" sz="1400" dirty="0" smtClean="0"/>
              <a:t>Для </a:t>
            </a:r>
            <a:r>
              <a:rPr lang="ru-RU" sz="1400" dirty="0"/>
              <a:t>каждого пользователя с номером i введем две величины: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– время нахождения пользователя в системе или, другими словами, длительность сеанса его общения с машиной и </a:t>
            </a:r>
            <a:r>
              <a:rPr lang="ru-RU" sz="1400" dirty="0" err="1"/>
              <a:t>τ</a:t>
            </a:r>
            <a:r>
              <a:rPr lang="ru-RU" sz="1400" baseline="-25000" dirty="0" err="1"/>
              <a:t>i</a:t>
            </a:r>
            <a:r>
              <a:rPr lang="ru-RU" sz="1400" dirty="0"/>
              <a:t> – суммарное процессорное время уже выделенное всем его процессам в течение сеанса. </a:t>
            </a:r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r>
              <a:rPr lang="ru-RU" sz="1400" dirty="0" smtClean="0"/>
              <a:t>Справедливым </a:t>
            </a:r>
            <a:r>
              <a:rPr lang="ru-RU" sz="1400" dirty="0"/>
              <a:t>для пользователя было бы получение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/N процессорного времени. Если</a:t>
            </a:r>
          </a:p>
          <a:p>
            <a:pPr algn="just"/>
            <a:r>
              <a:rPr lang="ru-RU" sz="1400" dirty="0"/>
              <a:t> </a:t>
            </a:r>
          </a:p>
          <a:p>
            <a:pPr algn="ctr"/>
            <a:r>
              <a:rPr lang="ru-RU" sz="1600" b="1" dirty="0" err="1"/>
              <a:t>τ</a:t>
            </a:r>
            <a:r>
              <a:rPr lang="ru-RU" sz="1600" b="1" baseline="-25000" dirty="0" err="1"/>
              <a:t>i</a:t>
            </a:r>
            <a:r>
              <a:rPr lang="ru-RU" sz="1600" b="1" dirty="0"/>
              <a:t>&lt;&lt;</a:t>
            </a:r>
            <a:r>
              <a:rPr lang="ru-RU" sz="1600" b="1" dirty="0" err="1"/>
              <a:t>T</a:t>
            </a:r>
            <a:r>
              <a:rPr lang="ru-RU" sz="1600" b="1" baseline="-25000" dirty="0" err="1"/>
              <a:t>i</a:t>
            </a:r>
            <a:r>
              <a:rPr lang="ru-RU" sz="1600" b="1" dirty="0"/>
              <a:t>/N</a:t>
            </a:r>
          </a:p>
          <a:p>
            <a:pPr algn="just"/>
            <a:r>
              <a:rPr lang="ru-RU" sz="1400" dirty="0"/>
              <a:t> </a:t>
            </a:r>
          </a:p>
          <a:p>
            <a:pPr algn="just"/>
            <a:r>
              <a:rPr lang="ru-RU" sz="1400" dirty="0"/>
              <a:t>то i-й пользователь несправедливо обделен процессорным временем. Если же </a:t>
            </a:r>
          </a:p>
          <a:p>
            <a:pPr algn="just"/>
            <a:r>
              <a:rPr lang="ru-RU" sz="1400" dirty="0"/>
              <a:t> </a:t>
            </a:r>
          </a:p>
          <a:p>
            <a:pPr algn="ctr"/>
            <a:r>
              <a:rPr lang="ru-RU" sz="1600" b="1" dirty="0" err="1"/>
              <a:t>τ</a:t>
            </a:r>
            <a:r>
              <a:rPr lang="ru-RU" sz="1600" b="1" baseline="-25000" dirty="0" err="1"/>
              <a:t>i</a:t>
            </a:r>
            <a:r>
              <a:rPr lang="ru-RU" sz="1600" b="1" dirty="0"/>
              <a:t>&gt;&gt;</a:t>
            </a:r>
            <a:r>
              <a:rPr lang="ru-RU" sz="1600" b="1" dirty="0" err="1"/>
              <a:t>T</a:t>
            </a:r>
            <a:r>
              <a:rPr lang="ru-RU" sz="1600" b="1" baseline="-25000" dirty="0" err="1"/>
              <a:t>i</a:t>
            </a:r>
            <a:r>
              <a:rPr lang="ru-RU" sz="1600" b="1" dirty="0"/>
              <a:t>/N</a:t>
            </a:r>
          </a:p>
          <a:p>
            <a:pPr algn="just"/>
            <a:r>
              <a:rPr lang="ru-RU" sz="1400" dirty="0"/>
              <a:t> </a:t>
            </a:r>
          </a:p>
          <a:p>
            <a:pPr algn="just"/>
            <a:r>
              <a:rPr lang="ru-RU" sz="1400" dirty="0"/>
              <a:t>то система явно благоволит к пользователю с номером i. Вычислим для каждого пользовательского процесса значение коэффициента справедливости </a:t>
            </a:r>
          </a:p>
          <a:p>
            <a:pPr algn="just"/>
            <a:r>
              <a:rPr lang="ru-RU" sz="1400" dirty="0"/>
              <a:t> </a:t>
            </a:r>
          </a:p>
          <a:p>
            <a:pPr algn="ctr"/>
            <a:r>
              <a:rPr lang="ru-RU" sz="1600" b="1" dirty="0" err="1"/>
              <a:t>τ</a:t>
            </a:r>
            <a:r>
              <a:rPr lang="ru-RU" sz="1600" b="1" baseline="-25000" dirty="0" err="1"/>
              <a:t>i</a:t>
            </a:r>
            <a:r>
              <a:rPr lang="ru-RU" sz="1600" b="1" dirty="0" err="1"/>
              <a:t>N</a:t>
            </a:r>
            <a:r>
              <a:rPr lang="ru-RU" sz="1600" b="1" dirty="0"/>
              <a:t>/</a:t>
            </a:r>
            <a:r>
              <a:rPr lang="ru-RU" sz="1600" b="1" dirty="0" err="1"/>
              <a:t>T</a:t>
            </a:r>
            <a:r>
              <a:rPr lang="ru-RU" sz="1600" b="1" baseline="-25000" dirty="0" err="1"/>
              <a:t>i</a:t>
            </a:r>
            <a:endParaRPr lang="ru-RU" sz="1600" b="1" dirty="0"/>
          </a:p>
          <a:p>
            <a:pPr algn="just"/>
            <a:r>
              <a:rPr lang="ru-RU" sz="1400" dirty="0"/>
              <a:t> </a:t>
            </a:r>
          </a:p>
          <a:p>
            <a:pPr algn="just"/>
            <a:r>
              <a:rPr lang="ru-RU" sz="1400" dirty="0"/>
              <a:t>и будем предоставлять очередной квант времени процессу с наименьшей величиной этого отношения</a:t>
            </a:r>
            <a:r>
              <a:rPr lang="ru-RU" sz="1400" dirty="0" smtClean="0"/>
              <a:t>.</a:t>
            </a:r>
          </a:p>
          <a:p>
            <a:pPr algn="just"/>
            <a:endParaRPr lang="ru-RU" sz="1400" dirty="0"/>
          </a:p>
          <a:p>
            <a:pPr algn="just"/>
            <a:r>
              <a:rPr lang="ru-RU" sz="1400" dirty="0"/>
              <a:t>К </a:t>
            </a:r>
            <a:r>
              <a:rPr lang="ru-RU" sz="1400" b="1" dirty="0"/>
              <a:t>недостаткам</a:t>
            </a:r>
            <a:r>
              <a:rPr lang="ru-RU" sz="1400" dirty="0"/>
              <a:t> этого алгоритма можно отнести </a:t>
            </a:r>
            <a:r>
              <a:rPr lang="ru-RU" sz="1400" b="1" dirty="0"/>
              <a:t>невозможность предугадать поведение пользователей</a:t>
            </a:r>
            <a:r>
              <a:rPr lang="ru-RU" sz="1400" dirty="0"/>
              <a:t>. Если некоторый пользователь отправится на пару часов пообедать и поспать, не прерывая сеанса работы, то по возвращении его процессы будут получать неоправданно много процессорного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869554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Приоритетное </a:t>
            </a:r>
            <a:r>
              <a:rPr lang="ru-RU" b="1" dirty="0" smtClean="0"/>
              <a:t>планирование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приоритетном планировании каждому процессу присваивается определенное числовое значение – приоритет, в соответствии с которым ему выделяется процессор.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Процессы </a:t>
            </a:r>
            <a:r>
              <a:rPr lang="ru-RU" dirty="0"/>
              <a:t>с одинаковыми приоритетами планируются в порядке FCFS.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алгоритма SJF в качестве такого приоритета выступает оценка продолжительности следующего CPU </a:t>
            </a:r>
            <a:r>
              <a:rPr lang="ru-RU" dirty="0" err="1"/>
              <a:t>burst</a:t>
            </a:r>
            <a:r>
              <a:rPr lang="ru-RU" dirty="0"/>
              <a:t>. Чем меньше значение этой оценки, тем более высокий приоритет имеет процесс.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алгоритма гарантированного планирования приоритетом служит вычисленный коэффициент справедливости. Чем он меньше, тем больше у процесса приоритет.</a:t>
            </a:r>
          </a:p>
        </p:txBody>
      </p:sp>
    </p:spTree>
    <p:extLst>
      <p:ext uri="{BB962C8B-B14F-4D97-AF65-F5344CB8AC3E}">
        <p14:creationId xmlns:p14="http://schemas.microsoft.com/office/powerpoint/2010/main" val="2870267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Принципы назначения приоритетов могут опираться как на внутренние критерии вычислительной системы, так и на внешние по отношению к ней.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Внутренние критерии </a:t>
            </a:r>
            <a:r>
              <a:rPr lang="ru-RU" dirty="0"/>
              <a:t>используют различные количественные и качественные характеристики процесса для вычисления его приоритета. Это могут быть, </a:t>
            </a:r>
            <a:r>
              <a:rPr lang="ru-RU" dirty="0" smtClean="0"/>
              <a:t>например: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определенные </a:t>
            </a:r>
            <a:r>
              <a:rPr lang="ru-RU" dirty="0"/>
              <a:t>ограничения по времени использования процессора, </a:t>
            </a:r>
            <a:endParaRPr lang="ru-RU" dirty="0" smtClean="0"/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требования </a:t>
            </a:r>
            <a:r>
              <a:rPr lang="ru-RU" dirty="0"/>
              <a:t>к размеру памяти, </a:t>
            </a:r>
            <a:endParaRPr lang="ru-RU" dirty="0" smtClean="0"/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число </a:t>
            </a:r>
            <a:r>
              <a:rPr lang="ru-RU" dirty="0"/>
              <a:t>открытых файлов и используемых устройств ввода-вывода, </a:t>
            </a:r>
            <a:endParaRPr lang="ru-RU" dirty="0" smtClean="0"/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отношение </a:t>
            </a:r>
            <a:r>
              <a:rPr lang="ru-RU" dirty="0"/>
              <a:t>средних продолжительностей I/O </a:t>
            </a:r>
            <a:r>
              <a:rPr lang="ru-RU" dirty="0" err="1"/>
              <a:t>burst</a:t>
            </a:r>
            <a:r>
              <a:rPr lang="ru-RU" dirty="0"/>
              <a:t> к CPU </a:t>
            </a:r>
            <a:r>
              <a:rPr lang="ru-RU" dirty="0" err="1"/>
              <a:t>burst</a:t>
            </a:r>
            <a:r>
              <a:rPr lang="ru-RU" dirty="0"/>
              <a:t> и т. д.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Внешние </a:t>
            </a:r>
            <a:r>
              <a:rPr lang="ru-RU" b="1" dirty="0"/>
              <a:t>критерии </a:t>
            </a:r>
            <a:r>
              <a:rPr lang="ru-RU" dirty="0"/>
              <a:t>исходят из таких параметров, </a:t>
            </a:r>
            <a:r>
              <a:rPr lang="ru-RU" dirty="0" smtClean="0"/>
              <a:t>как: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важность </a:t>
            </a:r>
            <a:r>
              <a:rPr lang="ru-RU" dirty="0"/>
              <a:t>процесса для достижения каких-либо целей, </a:t>
            </a:r>
            <a:endParaRPr lang="ru-RU" dirty="0" smtClean="0"/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стоимость </a:t>
            </a:r>
            <a:r>
              <a:rPr lang="ru-RU" dirty="0"/>
              <a:t>оплаченного процессорного времени, </a:t>
            </a:r>
            <a:endParaRPr lang="ru-RU" dirty="0" smtClean="0"/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других </a:t>
            </a:r>
            <a:r>
              <a:rPr lang="ru-RU" dirty="0"/>
              <a:t>политических факторов. </a:t>
            </a:r>
          </a:p>
        </p:txBody>
      </p:sp>
    </p:spTree>
    <p:extLst>
      <p:ext uri="{BB962C8B-B14F-4D97-AF65-F5344CB8AC3E}">
        <p14:creationId xmlns:p14="http://schemas.microsoft.com/office/powerpoint/2010/main" val="2921731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980728"/>
            <a:ext cx="8599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Пример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Пусть </a:t>
            </a:r>
            <a:r>
              <a:rPr lang="ru-RU" dirty="0"/>
              <a:t>в очередь процессов, находящихся в состоянии готовность, поступают те же процессы, что и в примере для вытесняющего алгоритма SJF, только им дополнительно еще присвоены приоритеты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0" y="2708920"/>
            <a:ext cx="792088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2620" y="4581128"/>
            <a:ext cx="8599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вычислительных системах не существует определенного соглашения, какое значение приоритета – 1 или 4 считать более приоритетным. </a:t>
            </a:r>
            <a:r>
              <a:rPr lang="ru-RU" dirty="0" smtClean="0"/>
              <a:t>Будем </a:t>
            </a:r>
            <a:r>
              <a:rPr lang="ru-RU" dirty="0"/>
              <a:t>предполагать, что большее значение соответствует меньшему приоритету, т. е. наиболее приоритетным в нашем примере является процесс p</a:t>
            </a:r>
            <a:r>
              <a:rPr lang="ru-RU" baseline="-25000" dirty="0"/>
              <a:t>3</a:t>
            </a:r>
            <a:r>
              <a:rPr lang="ru-RU" dirty="0"/>
              <a:t>, а наименее приоритетным – процесс p</a:t>
            </a:r>
            <a:r>
              <a:rPr lang="ru-RU" baseline="-25000" dirty="0"/>
              <a:t>0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086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</a:t>
            </a:r>
            <a:r>
              <a:rPr lang="ru-RU" b="1" dirty="0" smtClean="0"/>
              <a:t>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394" y="980728"/>
            <a:ext cx="8599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При </a:t>
            </a:r>
            <a:r>
              <a:rPr lang="ru-RU" sz="1600" b="1" dirty="0"/>
              <a:t>использовании </a:t>
            </a:r>
            <a:r>
              <a:rPr lang="ru-RU" sz="1600" b="1" dirty="0" err="1"/>
              <a:t>невытесняющего</a:t>
            </a:r>
            <a:r>
              <a:rPr lang="ru-RU" sz="1600" b="1" dirty="0"/>
              <a:t> приоритетного </a:t>
            </a:r>
            <a:r>
              <a:rPr lang="ru-RU" sz="1600" b="1" dirty="0" smtClean="0"/>
              <a:t>планирования </a:t>
            </a:r>
            <a:r>
              <a:rPr lang="ru-RU" sz="1600" dirty="0" smtClean="0"/>
              <a:t>первым </a:t>
            </a:r>
            <a:r>
              <a:rPr lang="ru-RU" sz="1600" dirty="0"/>
              <a:t>для выполнения в момент времени t = 0 выбирается процесс p</a:t>
            </a:r>
            <a:r>
              <a:rPr lang="ru-RU" sz="1600" baseline="-25000" dirty="0"/>
              <a:t>3</a:t>
            </a:r>
            <a:r>
              <a:rPr lang="ru-RU" sz="1600" dirty="0"/>
              <a:t>, как обладающий наивысшим приоритетом.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После </a:t>
            </a:r>
            <a:r>
              <a:rPr lang="ru-RU" sz="1600" dirty="0"/>
              <a:t>его завершения в момент времени t = 5 в очереди процессов, готовых к исполнению, окажутся два процесса p</a:t>
            </a:r>
            <a:r>
              <a:rPr lang="ru-RU" sz="1600" baseline="-25000" dirty="0"/>
              <a:t>0</a:t>
            </a:r>
            <a:r>
              <a:rPr lang="ru-RU" sz="1600" dirty="0"/>
              <a:t> и p</a:t>
            </a:r>
            <a:r>
              <a:rPr lang="ru-RU" sz="1600" baseline="-25000" dirty="0"/>
              <a:t>1</a:t>
            </a:r>
            <a:r>
              <a:rPr lang="ru-RU" sz="1600" dirty="0"/>
              <a:t>. Больший приоритет из них у процесса p</a:t>
            </a:r>
            <a:r>
              <a:rPr lang="ru-RU" sz="1600" baseline="-25000" dirty="0"/>
              <a:t>1</a:t>
            </a:r>
            <a:r>
              <a:rPr lang="ru-RU" sz="1600" dirty="0"/>
              <a:t>, он и начнет </a:t>
            </a:r>
            <a:r>
              <a:rPr lang="ru-RU" sz="1600" dirty="0" smtClean="0"/>
              <a:t>выполняться. 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Затем </a:t>
            </a:r>
            <a:r>
              <a:rPr lang="ru-RU" sz="1600" dirty="0"/>
              <a:t>в момент времени t = 8 для исполнения будет избран процесс p</a:t>
            </a:r>
            <a:r>
              <a:rPr lang="ru-RU" sz="1600" baseline="-25000" dirty="0"/>
              <a:t>2</a:t>
            </a:r>
            <a:r>
              <a:rPr lang="ru-RU" sz="1600" dirty="0"/>
              <a:t>, и лишь потом – процесс p</a:t>
            </a:r>
            <a:r>
              <a:rPr lang="ru-RU" sz="1600" baseline="-25000" dirty="0"/>
              <a:t>0</a:t>
            </a:r>
            <a:r>
              <a:rPr lang="ru-RU" sz="16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" y="3789040"/>
            <a:ext cx="8283828" cy="129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000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980728"/>
            <a:ext cx="8599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случае </a:t>
            </a:r>
            <a:r>
              <a:rPr lang="ru-RU" b="1" dirty="0"/>
              <a:t>вытесняющего приоритетного </a:t>
            </a:r>
            <a:r>
              <a:rPr lang="ru-RU" b="1" dirty="0" smtClean="0"/>
              <a:t>планирования </a:t>
            </a:r>
            <a:r>
              <a:rPr lang="ru-RU" dirty="0" smtClean="0"/>
              <a:t>первым начнет </a:t>
            </a:r>
            <a:r>
              <a:rPr lang="ru-RU" dirty="0"/>
              <a:t>исполняться процесс p</a:t>
            </a:r>
            <a:r>
              <a:rPr lang="ru-RU" baseline="-25000" dirty="0"/>
              <a:t>3</a:t>
            </a:r>
            <a:r>
              <a:rPr lang="ru-RU" dirty="0"/>
              <a:t>, а по его окончании – процесс p</a:t>
            </a:r>
            <a:r>
              <a:rPr lang="ru-RU" baseline="-25000" dirty="0"/>
              <a:t>1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в момент времени t = 6 он будет вытеснен процессом p</a:t>
            </a:r>
            <a:r>
              <a:rPr lang="ru-RU" baseline="-25000" dirty="0"/>
              <a:t>2</a:t>
            </a:r>
            <a:r>
              <a:rPr lang="ru-RU" dirty="0"/>
              <a:t> и продолжит свое выполнение только в момент времени t = 13.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Последним будет </a:t>
            </a:r>
            <a:r>
              <a:rPr lang="ru-RU" dirty="0"/>
              <a:t>исполняться процесс p</a:t>
            </a:r>
            <a:r>
              <a:rPr lang="ru-RU" baseline="-25000" dirty="0"/>
              <a:t>0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8" y="3582358"/>
            <a:ext cx="8024631" cy="12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25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рассмотренном выше примере приоритеты процессов с течением времени не изменялись. Такие приоритеты принято называть статическими.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Механизмы </a:t>
            </a:r>
            <a:r>
              <a:rPr lang="ru-RU" b="1" dirty="0"/>
              <a:t>статической приоритетности </a:t>
            </a:r>
            <a:r>
              <a:rPr lang="ru-RU" dirty="0"/>
              <a:t>легко реализовать, и они сопряжены с относительно небольшими издержками на выбор наиболее приоритетного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статические приоритеты не реагируют на изменения ситуации в вычислительной системе, которые могут сделать желательной корректировку порядка исполнения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Более гибкими являются </a:t>
            </a:r>
            <a:r>
              <a:rPr lang="ru-RU" b="1" dirty="0"/>
              <a:t>динамические приоритеты </a:t>
            </a:r>
            <a:r>
              <a:rPr lang="ru-RU" dirty="0"/>
              <a:t>процессов, изменяющие свои значения по ходу исполнения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Начальное </a:t>
            </a:r>
            <a:r>
              <a:rPr lang="ru-RU" dirty="0"/>
              <a:t>значение динамического приоритета, присвоенное процессу, действует в течение лишь короткого периода времени, после чего ему назначается новое, более подходящее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221650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Как правило, </a:t>
            </a:r>
            <a:r>
              <a:rPr lang="ru-RU" b="1" dirty="0"/>
              <a:t>изменение приоритета </a:t>
            </a:r>
            <a:r>
              <a:rPr lang="ru-RU" dirty="0"/>
              <a:t>процессов проводится согласованно с совершением каких-либо других операций: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при </a:t>
            </a:r>
            <a:r>
              <a:rPr lang="ru-RU" dirty="0"/>
              <a:t>рождении нового процесса,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при </a:t>
            </a:r>
            <a:r>
              <a:rPr lang="ru-RU" dirty="0"/>
              <a:t>разблокировке или блокировании процесса,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по </a:t>
            </a:r>
            <a:r>
              <a:rPr lang="ru-RU" dirty="0"/>
              <a:t>истечении определенного кванта </a:t>
            </a:r>
            <a:r>
              <a:rPr lang="ru-RU" dirty="0" smtClean="0"/>
              <a:t>времени,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по </a:t>
            </a:r>
            <a:r>
              <a:rPr lang="ru-RU" dirty="0"/>
              <a:t>завершении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Примерами </a:t>
            </a:r>
            <a:r>
              <a:rPr lang="ru-RU" dirty="0"/>
              <a:t>алгоритмов с динамическими приоритетами являются алгоритм SJF и алгоритм гарантированного планирования.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Схемы </a:t>
            </a:r>
            <a:r>
              <a:rPr lang="ru-RU" dirty="0"/>
              <a:t>с динамической приоритетностью гораздо сложнее в реализации и связаны с большими издержками по сравнению со статическими схемами.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их использование предполагает, что эти издержки оправдываются улучшением работы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8830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960" y="1165393"/>
            <a:ext cx="85998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управления процессами ОС организует следующие </a:t>
            </a:r>
            <a:r>
              <a:rPr lang="ru-RU" b="1" dirty="0"/>
              <a:t>очереди</a:t>
            </a:r>
            <a:r>
              <a:rPr lang="ru-RU" dirty="0"/>
              <a:t>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Очередь </a:t>
            </a:r>
            <a:r>
              <a:rPr lang="ru-RU" b="1" dirty="0"/>
              <a:t>заданий </a:t>
            </a:r>
            <a:r>
              <a:rPr lang="ru-RU" dirty="0"/>
              <a:t>(</a:t>
            </a:r>
            <a:r>
              <a:rPr lang="ru-RU" dirty="0" err="1"/>
              <a:t>job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) – содержит множество всех процессов в системе. В нее попадает каждый новый процесс и остается в ней в течение всего пребывания в системе.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Очередь </a:t>
            </a:r>
            <a:r>
              <a:rPr lang="ru-RU" b="1" dirty="0"/>
              <a:t>готовых процессов </a:t>
            </a:r>
            <a:r>
              <a:rPr lang="ru-RU" dirty="0"/>
              <a:t>(</a:t>
            </a:r>
            <a:r>
              <a:rPr lang="ru-RU" dirty="0" err="1"/>
              <a:t>ready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) – наиболее часто используемая и изменяемая очередь, содержащая множество всех процессов, находящихся в основной памяти и готовых к выполнению. В нее попадает каждый новый процесс, который система допускает к выполнению, а также каждый процесс после выполнения ввода-вывода или наступление ожидаемого события. 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Очереди </a:t>
            </a:r>
            <a:r>
              <a:rPr lang="ru-RU" b="1" dirty="0"/>
              <a:t>процессов, ожидающих ввода-вывода </a:t>
            </a:r>
            <a:r>
              <a:rPr lang="ru-RU" dirty="0"/>
              <a:t>(</a:t>
            </a:r>
            <a:r>
              <a:rPr lang="ru-RU" dirty="0" err="1"/>
              <a:t>device</a:t>
            </a:r>
            <a:r>
              <a:rPr lang="ru-RU" dirty="0"/>
              <a:t> </a:t>
            </a:r>
            <a:r>
              <a:rPr lang="ru-RU" dirty="0" err="1"/>
              <a:t>queues</a:t>
            </a:r>
            <a:r>
              <a:rPr lang="ru-RU" dirty="0"/>
              <a:t>) – множества процессов, ожидающих результата работы устройств ввода-вывода (для каждого устройства организуется своя очередь</a:t>
            </a:r>
            <a:r>
              <a:rPr lang="ru-RU" dirty="0" smtClean="0"/>
              <a:t>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/>
              <a:t>Управление процессами операционной системой и поведение процессов в системе можно рассматривать как миграцию между различными очередями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7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Главная </a:t>
            </a:r>
            <a:r>
              <a:rPr lang="ru-RU" b="1" dirty="0"/>
              <a:t>проблема приоритетного планирования </a:t>
            </a:r>
            <a:r>
              <a:rPr lang="ru-RU" dirty="0"/>
              <a:t>заключается в том, что при ненадлежащем выборе механизма назначения и изменения приоритетов низкоприоритетные процессы могут не запускаться неопределенно долгое время.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Решение этой проблемы может быть достигнуто с помощью увеличения со временем значения приоритета процесса, находящегося в состоянии готовность.</a:t>
            </a:r>
          </a:p>
        </p:txBody>
      </p:sp>
    </p:spTree>
    <p:extLst>
      <p:ext uri="{BB962C8B-B14F-4D97-AF65-F5344CB8AC3E}">
        <p14:creationId xmlns:p14="http://schemas.microsoft.com/office/powerpoint/2010/main" val="820756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Многоуровневые очереди (</a:t>
            </a:r>
            <a:r>
              <a:rPr lang="ru-RU" b="1" dirty="0" err="1"/>
              <a:t>Multilevel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)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Разработан для </a:t>
            </a:r>
            <a:r>
              <a:rPr lang="ru-RU" dirty="0"/>
              <a:t>систем, в которых процессы могут быть легко рассортированы по разным </a:t>
            </a:r>
            <a:r>
              <a:rPr lang="ru-RU" dirty="0" smtClean="0"/>
              <a:t>группам.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7" y="2533237"/>
            <a:ext cx="3716687" cy="296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98852" y="285293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Для каждой группы процессов создается своя очередь процессов, находящихся в состоянии готовность. Этим очередям приписываются фиксированные приоритеты. Внутри этих очередей для планирования могут применяться самые разные алгоритмы.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5733256"/>
            <a:ext cx="859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Подобный </a:t>
            </a:r>
            <a:r>
              <a:rPr lang="ru-RU" dirty="0" smtClean="0"/>
              <a:t>подход повышает </a:t>
            </a:r>
            <a:r>
              <a:rPr lang="ru-RU" dirty="0"/>
              <a:t>гибкость планирования: для процессов с различными характеристиками применяется наиболее подходящий им алгоритм.</a:t>
            </a:r>
          </a:p>
        </p:txBody>
      </p:sp>
    </p:spTree>
    <p:extLst>
      <p:ext uri="{BB962C8B-B14F-4D97-AF65-F5344CB8AC3E}">
        <p14:creationId xmlns:p14="http://schemas.microsoft.com/office/powerpoint/2010/main" val="1683774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4212" y="836712"/>
            <a:ext cx="859986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Многоуровневые очереди с обратной связью (</a:t>
            </a:r>
            <a:r>
              <a:rPr lang="ru-RU" sz="1600" b="1" dirty="0" err="1"/>
              <a:t>Multilevel</a:t>
            </a:r>
            <a:r>
              <a:rPr lang="ru-RU" sz="1600" b="1" dirty="0"/>
              <a:t> </a:t>
            </a:r>
            <a:r>
              <a:rPr lang="ru-RU" sz="1600" b="1" dirty="0" err="1"/>
              <a:t>Feedback</a:t>
            </a:r>
            <a:r>
              <a:rPr lang="ru-RU" sz="1600" b="1" dirty="0"/>
              <a:t> </a:t>
            </a:r>
            <a:r>
              <a:rPr lang="ru-RU" sz="1600" b="1" dirty="0" err="1"/>
              <a:t>Queue</a:t>
            </a:r>
            <a:r>
              <a:rPr lang="ru-RU" sz="1600" b="1" dirty="0"/>
              <a:t>)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Дальнейшим развитием алгоритма многоуровневых очередей является добавление к нему механизма обратной связи. Здесь процесс не постоянно приписан к определенной очереди, а может мигрировать из одной очереди в другую в зависимости от своего поведения</a:t>
            </a:r>
            <a:r>
              <a:rPr lang="ru-RU" sz="1600" dirty="0" smtClean="0"/>
              <a:t>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Пример:</a:t>
            </a:r>
            <a:endParaRPr lang="ru-RU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14149"/>
            <a:ext cx="3676650" cy="360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95364" y="2714149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400" dirty="0"/>
              <a:t>Планирование процессов между очередями осуществляется на основе вытесняющего приоритетного механизма. Чем выше </a:t>
            </a:r>
            <a:r>
              <a:rPr lang="ru-RU" sz="1400" dirty="0" smtClean="0"/>
              <a:t>располагается </a:t>
            </a:r>
            <a:r>
              <a:rPr lang="ru-RU" sz="1400" dirty="0"/>
              <a:t>очередь, тем выше ее приоритет. Процессы в очереди 1 не могут исполняться, если в очереди 0 есть хотя бы один процесс. Процессы в очереди 2 не будут выбраны для выполнения, пока есть хоть один процесс в очередях 0 и 1. </a:t>
            </a:r>
            <a:r>
              <a:rPr lang="ru-RU" sz="1400" dirty="0" smtClean="0"/>
              <a:t>Процесс </a:t>
            </a:r>
            <a:r>
              <a:rPr lang="ru-RU" sz="1400" dirty="0"/>
              <a:t>в очереди 3 может получить процессор в свое распоряжение только тогда, когда очереди 0, 1 и 2 пусты. Если при работе процесса появляется другой процесс в какой-либо более приоритетной очереди, исполняющийся процесс вытесняется новым. Планирование процессов внутри очередей 0–2 осуществляется с использованием алгоритма RR, планирование процессов в очереди 3 основывается на алгоритме FCFS.</a:t>
            </a:r>
          </a:p>
        </p:txBody>
      </p:sp>
    </p:spTree>
    <p:extLst>
      <p:ext uri="{BB962C8B-B14F-4D97-AF65-F5344CB8AC3E}">
        <p14:creationId xmlns:p14="http://schemas.microsoft.com/office/powerpoint/2010/main" val="4006799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Алгоритмы </a:t>
            </a:r>
            <a:r>
              <a:rPr lang="ru-RU" b="1" dirty="0"/>
              <a:t>планирования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Многоуровневые очереди с обратной связью представляют собой наиболее общий подход к планированию </a:t>
            </a:r>
            <a:r>
              <a:rPr lang="ru-RU" dirty="0" smtClean="0"/>
              <a:t>процессов.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Они </a:t>
            </a:r>
            <a:r>
              <a:rPr lang="ru-RU" dirty="0"/>
              <a:t>наиболее трудны в реализации, но в то же время обладают наибольшей гибкостью</a:t>
            </a:r>
            <a:r>
              <a:rPr lang="ru-RU" dirty="0" smtClean="0"/>
              <a:t>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полного описания их конкретного воплощения необходимо указать: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Количество </a:t>
            </a:r>
            <a:r>
              <a:rPr lang="ru-RU" dirty="0"/>
              <a:t>очередей для процессов, находящихся в состоянии готовность. 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Алгоритм </a:t>
            </a:r>
            <a:r>
              <a:rPr lang="ru-RU" dirty="0"/>
              <a:t>планирования, действующий между очередями. 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Алгоритмы </a:t>
            </a:r>
            <a:r>
              <a:rPr lang="ru-RU" dirty="0"/>
              <a:t>планирования, действующие внутри очередей. 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Правила </a:t>
            </a:r>
            <a:r>
              <a:rPr lang="ru-RU" dirty="0"/>
              <a:t>помещения родившегося процесса в одну из очередей. 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Правила </a:t>
            </a:r>
            <a:r>
              <a:rPr lang="ru-RU" dirty="0"/>
              <a:t>перевода процессов из одной очереди в другую. 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Изменением какого-либо </a:t>
            </a:r>
            <a:r>
              <a:rPr lang="ru-RU" dirty="0"/>
              <a:t>из перечисленных пунктов, </a:t>
            </a:r>
            <a:r>
              <a:rPr lang="ru-RU" dirty="0" smtClean="0"/>
              <a:t>можно </a:t>
            </a:r>
            <a:r>
              <a:rPr lang="ru-RU" dirty="0"/>
              <a:t>существенно менять поведение вычислительной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890644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996952"/>
            <a:ext cx="8468074" cy="92333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sz="5400" b="1" dirty="0" smtClean="0"/>
              <a:t>Вопросы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1992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980728"/>
            <a:ext cx="8599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Схема диспетчеризации процессов и работа с очередями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16" y="1556792"/>
            <a:ext cx="58451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9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операционной системе диспетчеризация процессов выполняется обычно несколькими </a:t>
            </a:r>
            <a:r>
              <a:rPr lang="ru-RU" b="1" dirty="0"/>
              <a:t>планировщиками</a:t>
            </a:r>
            <a:r>
              <a:rPr lang="ru-RU" dirty="0"/>
              <a:t>, каждый из которых имеет свою периодичность вызовов и свою определенную задачу, которую он решает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Долговременный </a:t>
            </a:r>
            <a:r>
              <a:rPr lang="ru-RU" b="1" dirty="0"/>
              <a:t>планировщик (планировщик заданий) </a:t>
            </a:r>
            <a:r>
              <a:rPr lang="ru-RU" dirty="0"/>
              <a:t>определяет, какие процессы должны быть перемещены в очередь готовых процессов.  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Кратковременный </a:t>
            </a:r>
            <a:r>
              <a:rPr lang="ru-RU" b="1" dirty="0"/>
              <a:t>планировщик (планировщик процессора)</a:t>
            </a:r>
            <a:r>
              <a:rPr lang="ru-RU" dirty="0"/>
              <a:t> – определяет, какие процессы должны быть выполнены следующими и каким процессам должен быть предоставлен процессор. 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реализации режима разделения времени в систему может быть добавлен также </a:t>
            </a:r>
            <a:r>
              <a:rPr lang="ru-RU" b="1" dirty="0"/>
              <a:t>планировщик откачки и подкачки процессов</a:t>
            </a:r>
            <a:r>
              <a:rPr lang="ru-RU" dirty="0"/>
              <a:t>, определяющий, какие пользовательские процессы должны быть подкачаны в память или откачаны на диск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11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Каждый планировщик имеет свои </a:t>
            </a:r>
            <a:r>
              <a:rPr lang="ru-RU" b="1" dirty="0"/>
              <a:t>особенности </a:t>
            </a:r>
            <a:r>
              <a:rPr lang="ru-RU" b="1" dirty="0" smtClean="0"/>
              <a:t>поведения</a:t>
            </a:r>
            <a:r>
              <a:rPr lang="ru-RU" dirty="0" smtClean="0"/>
              <a:t>.  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Кратковременный планировщик </a:t>
            </a:r>
            <a:r>
              <a:rPr lang="ru-RU" dirty="0"/>
              <a:t>вызывается очень часто, по крайней мере не реже, чем по истечение очередного кванта времени процессора. Поэтому он </a:t>
            </a:r>
            <a:r>
              <a:rPr lang="ru-RU" b="1" dirty="0"/>
              <a:t>должен быть очень быстрым, максимально эффективно реализованным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Долговременный планировщик </a:t>
            </a:r>
            <a:r>
              <a:rPr lang="ru-RU" dirty="0"/>
              <a:t>вызывается относительно редко, так как система не столь часто принимает решения о переводе процесса в очередь готовых процессов. Поэтому он </a:t>
            </a:r>
            <a:r>
              <a:rPr lang="ru-RU" b="1" dirty="0"/>
              <a:t>может быть сравнительно медленным, не столь эффективно реализованным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Однако, поскольку основной задачей системы в целом остается обслуживание как можно большего числа процессов, именно </a:t>
            </a:r>
            <a:r>
              <a:rPr lang="ru-RU" b="1" dirty="0"/>
              <a:t>долговременный планировщик определяет степень (коэффициент) мультипрограммирования </a:t>
            </a:r>
            <a:r>
              <a:rPr lang="ru-RU" dirty="0"/>
              <a:t>– число процессов, которое обслуживает система в единицу времени. </a:t>
            </a:r>
          </a:p>
        </p:txBody>
      </p:sp>
    </p:spTree>
    <p:extLst>
      <p:ext uri="{BB962C8B-B14F-4D97-AF65-F5344CB8AC3E}">
        <p14:creationId xmlns:p14="http://schemas.microsoft.com/office/powerpoint/2010/main" val="53899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1165394"/>
            <a:ext cx="85998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 </a:t>
            </a:r>
            <a:r>
              <a:rPr lang="ru-RU" dirty="0"/>
              <a:t>точки зрения </a:t>
            </a:r>
            <a:r>
              <a:rPr lang="ru-RU" dirty="0" smtClean="0"/>
              <a:t>диспетчеризации процессы </a:t>
            </a:r>
            <a:r>
              <a:rPr lang="ru-RU" dirty="0"/>
              <a:t>могут быть: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Ориентированными </a:t>
            </a:r>
            <a:r>
              <a:rPr lang="ru-RU" b="1" dirty="0"/>
              <a:t>на ввод-вывод </a:t>
            </a:r>
            <a:r>
              <a:rPr lang="ru-RU" dirty="0"/>
              <a:t>(I/O-</a:t>
            </a:r>
            <a:r>
              <a:rPr lang="ru-RU" dirty="0" err="1"/>
              <a:t>bound</a:t>
            </a:r>
            <a:r>
              <a:rPr lang="ru-RU" dirty="0"/>
              <a:t>) – процессы, которые тратят больше времени на ввод-вывод, чем на вычисления. Такие процессы обычно </a:t>
            </a:r>
            <a:r>
              <a:rPr lang="ru-RU" u="sng" dirty="0"/>
              <a:t>расходуют много коротких квантов процессорного времени</a:t>
            </a:r>
            <a:r>
              <a:rPr lang="ru-RU" dirty="0"/>
              <a:t>.  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Ориентированные </a:t>
            </a:r>
            <a:r>
              <a:rPr lang="ru-RU" b="1" dirty="0"/>
              <a:t>на использование процессора </a:t>
            </a:r>
            <a:r>
              <a:rPr lang="ru-RU" dirty="0"/>
              <a:t>(CPU-</a:t>
            </a:r>
            <a:r>
              <a:rPr lang="ru-RU" dirty="0" err="1"/>
              <a:t>bound</a:t>
            </a:r>
            <a:r>
              <a:rPr lang="ru-RU" dirty="0"/>
              <a:t>) – процессы, которые тратят основное время на вычисления. Такие процессы </a:t>
            </a:r>
            <a:r>
              <a:rPr lang="ru-RU" u="sng" dirty="0"/>
              <a:t>расходуют небольшое число долговременных квантов процессорного времени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4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Общие </a:t>
            </a:r>
            <a:r>
              <a:rPr lang="ru-RU" b="1" dirty="0"/>
              <a:t>подходы к планированию процессов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2620" y="836712"/>
            <a:ext cx="85998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Реализуется </a:t>
            </a:r>
            <a:r>
              <a:rPr lang="ru-RU" b="1" dirty="0"/>
              <a:t>два</a:t>
            </a:r>
            <a:r>
              <a:rPr lang="ru-RU" dirty="0"/>
              <a:t> </a:t>
            </a:r>
            <a:r>
              <a:rPr lang="ru-RU" b="1" dirty="0"/>
              <a:t>типа планирования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b="1" dirty="0" smtClean="0"/>
              <a:t>Кооперативное </a:t>
            </a:r>
            <a:r>
              <a:rPr lang="ru-RU" b="1" dirty="0"/>
              <a:t>(</a:t>
            </a:r>
            <a:r>
              <a:rPr lang="ru-RU" b="1" dirty="0" err="1"/>
              <a:t>невытесняющее</a:t>
            </a:r>
            <a:r>
              <a:rPr lang="ru-RU" b="1" dirty="0"/>
              <a:t>)</a:t>
            </a:r>
            <a:r>
              <a:rPr lang="ru-RU" dirty="0"/>
              <a:t>, при котором процесс занимает столько процессорного времени, сколько ему необходимо. </a:t>
            </a: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algn="just"/>
            <a:r>
              <a:rPr lang="ru-RU" dirty="0" smtClean="0"/>
              <a:t>Переключение </a:t>
            </a:r>
            <a:r>
              <a:rPr lang="ru-RU" dirty="0"/>
              <a:t>процессов возникает только при желании самого исполняющегося процесса передать управление (при системном вызове или по окончании работы).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Этот </a:t>
            </a:r>
            <a:r>
              <a:rPr lang="ru-RU" dirty="0"/>
              <a:t>метод планирования относительно просто реализуем и достаточно эффективен, так как позволяет использовать большую часть процессорного времени на работу самих процессов и до минимума сократить затраты на переключение контекста (поэтому иногда используется в системах реального времени).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при таком планировании возникает проблема возможности полного захвата процессора одним процессом, который вследствие каких-либо причин (например, из-за ошибки в программе) зацикливается и не может передать управление другому процессу. В такой ситуации спасает только перезагрузка всей вычислительной системы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355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4227</Words>
  <Application>Microsoft Office PowerPoint</Application>
  <PresentationFormat>Экран (4:3)</PresentationFormat>
  <Paragraphs>369</Paragraphs>
  <Slides>44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Лекция 6. Планирование процессов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В. Дианов</dc:creator>
  <cp:lastModifiedBy>Dianov</cp:lastModifiedBy>
  <cp:revision>56</cp:revision>
  <dcterms:created xsi:type="dcterms:W3CDTF">2021-02-24T08:43:55Z</dcterms:created>
  <dcterms:modified xsi:type="dcterms:W3CDTF">2022-03-12T09:31:26Z</dcterms:modified>
</cp:coreProperties>
</file>