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257" r:id="rId3"/>
    <p:sldId id="258" r:id="rId4"/>
    <p:sldId id="259" r:id="rId5"/>
    <p:sldId id="260" r:id="rId6"/>
    <p:sldId id="30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5" r:id="rId50"/>
    <p:sldId id="303" r:id="rId51"/>
    <p:sldId id="304" r:id="rId52"/>
    <p:sldId id="307" r:id="rId5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7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830997"/>
          </a:xfrm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Лекция </a:t>
            </a:r>
            <a:r>
              <a:rPr lang="en-US" sz="2400" b="1" dirty="0"/>
              <a:t>7</a:t>
            </a:r>
            <a:r>
              <a:rPr lang="ru-RU" sz="2400" b="1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.</a:t>
            </a:r>
            <a:r>
              <a:rPr lang="ru-RU" sz="24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/>
            </a:r>
            <a:br>
              <a:rPr lang="ru-RU" sz="24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ru-RU" sz="2400" b="1" dirty="0"/>
              <a:t>Взаимодействие </a:t>
            </a:r>
            <a:r>
              <a:rPr lang="ru-RU" sz="2400" b="1" dirty="0" smtClean="0"/>
              <a:t>процессов</a:t>
            </a:r>
            <a:endParaRPr lang="ru-RU" sz="2400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717427"/>
              </p:ext>
            </p:extLst>
          </p:nvPr>
        </p:nvGraphicFramePr>
        <p:xfrm>
          <a:off x="323528" y="2060848"/>
          <a:ext cx="8568954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56"/>
                <a:gridCol w="7759198"/>
              </a:tblGrid>
              <a:tr h="648072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Содержание</a:t>
                      </a:r>
                    </a:p>
                    <a:p>
                      <a:pPr algn="ctr"/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1.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Виды </a:t>
                      </a:r>
                      <a:r>
                        <a:rPr lang="ru-RU" sz="2000" b="0" i="0" dirty="0" err="1" smtClean="0">
                          <a:latin typeface="Bad Script" panose="02000000000000000000" pitchFamily="2" charset="0"/>
                        </a:rPr>
                        <a:t>межпроцессного</a:t>
                      </a:r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 взаимодействия.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2.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Механизмы </a:t>
                      </a:r>
                      <a:r>
                        <a:rPr lang="ru-RU" sz="2000" b="0" i="0" dirty="0" err="1" smtClean="0">
                          <a:latin typeface="Bad Script" panose="02000000000000000000" pitchFamily="2" charset="0"/>
                        </a:rPr>
                        <a:t>межпроцессного</a:t>
                      </a:r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 взаимодействия.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smtClean="0">
                          <a:latin typeface="Bad Script" panose="02000000000000000000" pitchFamily="2" charset="0"/>
                        </a:rPr>
                        <a:t>3.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i="0" dirty="0" err="1" smtClean="0">
                          <a:latin typeface="Bad Script" panose="02000000000000000000" pitchFamily="2" charset="0"/>
                        </a:rPr>
                        <a:t>Межпроцессное</a:t>
                      </a:r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 взаимодействие в среде UNIX</a:t>
                      </a:r>
                      <a:r>
                        <a:rPr lang="en-US" sz="2000" b="0" i="0" dirty="0" smtClean="0">
                          <a:latin typeface="Bad Script" panose="02000000000000000000" pitchFamily="2" charset="0"/>
                        </a:rPr>
                        <a:t>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smtClean="0">
                          <a:latin typeface="Bad Script" panose="02000000000000000000" pitchFamily="2" charset="0"/>
                        </a:rPr>
                        <a:t>4.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i="0" dirty="0" err="1" smtClean="0">
                          <a:latin typeface="Bad Script" panose="02000000000000000000" pitchFamily="2" charset="0"/>
                        </a:rPr>
                        <a:t>Межпроцессное</a:t>
                      </a:r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 взаимодействие в </a:t>
                      </a:r>
                      <a:r>
                        <a:rPr lang="en-US" sz="2000" b="0" i="0" dirty="0" smtClean="0">
                          <a:latin typeface="Bad Script" panose="02000000000000000000" pitchFamily="2" charset="0"/>
                        </a:rPr>
                        <a:t>Windows.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2" descr="The Life of a Proce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945" y="4581128"/>
            <a:ext cx="282474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34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Механизмы </a:t>
            </a:r>
            <a:r>
              <a:rPr lang="ru-RU" b="1" dirty="0" err="1"/>
              <a:t>межпроцессного</a:t>
            </a:r>
            <a:r>
              <a:rPr lang="ru-RU" b="1" dirty="0"/>
              <a:t> взаимодействия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836712"/>
            <a:ext cx="849694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Сигналы.</a:t>
            </a:r>
          </a:p>
          <a:p>
            <a:pPr algn="just"/>
            <a:endParaRPr lang="ru-RU" sz="1600" dirty="0"/>
          </a:p>
          <a:p>
            <a:pPr algn="just"/>
            <a:r>
              <a:rPr lang="ru-RU" sz="1600" dirty="0"/>
              <a:t>Механизм сигналов имеет много общих черт с механизмом программных прерываний. Он также предназначен для того, чтобы процессы могли быть оповещены о некоторых событиях. Основное отличие сигналов от прерываний состоит в том, что при помощи сигналов один процесс оповещает другие процессы, а не </a:t>
            </a:r>
            <a:r>
              <a:rPr lang="ru-RU" sz="1600" dirty="0" smtClean="0"/>
              <a:t>операционную систему. </a:t>
            </a:r>
          </a:p>
          <a:p>
            <a:pPr algn="just"/>
            <a:endParaRPr lang="ru-RU" sz="1600" dirty="0"/>
          </a:p>
          <a:p>
            <a:pPr algn="just"/>
            <a:r>
              <a:rPr lang="ru-RU" sz="1600" dirty="0" smtClean="0"/>
              <a:t>В </a:t>
            </a:r>
            <a:r>
              <a:rPr lang="ru-RU" sz="1600" dirty="0"/>
              <a:t>отличие от прерывания сигнал должен иметь точку назначения - процесс-получатель. В ответ на получение сигнала процесс-получатель прерывает свое выполнение и начинает выполнять программный код - обработчик сигнала. После выполнения кода обработчика процесс продолжает свое выполнение. </a:t>
            </a:r>
            <a:endParaRPr lang="ru-RU" sz="1600" dirty="0" smtClean="0"/>
          </a:p>
          <a:p>
            <a:pPr algn="just"/>
            <a:endParaRPr lang="ru-RU" sz="1600" dirty="0"/>
          </a:p>
          <a:p>
            <a:pPr algn="just"/>
            <a:r>
              <a:rPr lang="ru-RU" sz="1600" dirty="0"/>
              <a:t>Существенным отличием от прерываний здесь является то, что каждый процесс может иметь свой набор обработчиков сигналов, а память, в которой хранится программный код обработчика - это память процесса. Обычный обработчик сигнала - функция, которая определена в теле программы. В момент получения сигнала происходит вызов этой функции. </a:t>
            </a:r>
          </a:p>
          <a:p>
            <a:pPr algn="just"/>
            <a:endParaRPr lang="ru-RU" sz="1600" dirty="0" smtClean="0"/>
          </a:p>
          <a:p>
            <a:pPr algn="just"/>
            <a:r>
              <a:rPr lang="ru-RU" sz="1600" dirty="0" smtClean="0"/>
              <a:t>Операционная </a:t>
            </a:r>
            <a:r>
              <a:rPr lang="ru-RU" sz="1600" dirty="0"/>
              <a:t>система поддерживает таблицу обработчиков сигналов для каждого процесса. В ней каждому сигналу ставится в соответствие адрес обработчика сигнала.</a:t>
            </a:r>
          </a:p>
        </p:txBody>
      </p:sp>
    </p:spTree>
    <p:extLst>
      <p:ext uri="{BB962C8B-B14F-4D97-AF65-F5344CB8AC3E}">
        <p14:creationId xmlns:p14="http://schemas.microsoft.com/office/powerpoint/2010/main" val="3766008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Механизмы </a:t>
            </a:r>
            <a:r>
              <a:rPr lang="ru-RU" b="1" dirty="0" err="1"/>
              <a:t>межпроцессного</a:t>
            </a:r>
            <a:r>
              <a:rPr lang="ru-RU" b="1" dirty="0"/>
              <a:t> взаимодействия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836712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Сообщения.</a:t>
            </a:r>
          </a:p>
          <a:p>
            <a:pPr algn="just"/>
            <a:endParaRPr lang="ru-RU" sz="1600" dirty="0"/>
          </a:p>
          <a:p>
            <a:pPr algn="just"/>
            <a:r>
              <a:rPr lang="ru-RU" sz="1600" dirty="0"/>
              <a:t>Механизм сообщений предназначен для обмена данными между процессами. Для этого создается специальная очередь сообщений, поддерживаемая ОС. В очереди накапливаются данные, которые записываются в нее процессами. Накопленные в очереди данные могут быть считаны другими процессами - таким образом происходит передача данных от одного процесса к другому</a:t>
            </a:r>
            <a:r>
              <a:rPr lang="ru-RU" sz="1600" dirty="0" smtClean="0"/>
              <a:t>.</a:t>
            </a:r>
          </a:p>
          <a:p>
            <a:pPr algn="just"/>
            <a:r>
              <a:rPr lang="ru-RU" sz="1600" dirty="0" smtClean="0"/>
              <a:t> </a:t>
            </a:r>
            <a:endParaRPr lang="ru-RU" sz="1600" dirty="0"/>
          </a:p>
          <a:p>
            <a:pPr algn="just"/>
            <a:r>
              <a:rPr lang="ru-RU" sz="1600" dirty="0"/>
              <a:t>Операционная система поддерживает специальную область оперативной памяти, в которой хранит очереди. Обычно UNIX-подобная ОС поддерживает до 1024 очередей сообщений. </a:t>
            </a:r>
            <a:endParaRPr lang="ru-RU" sz="1600" dirty="0" smtClean="0"/>
          </a:p>
          <a:p>
            <a:pPr algn="just"/>
            <a:endParaRPr lang="ru-RU" sz="1600" dirty="0"/>
          </a:p>
          <a:p>
            <a:pPr algn="just"/>
            <a:r>
              <a:rPr lang="ru-RU" sz="1600" dirty="0"/>
              <a:t>Первый процесс, использующий сообщения, должен создать очередь, а остальные процессы должны получить доступ к уже созданной очереди. </a:t>
            </a:r>
            <a:endParaRPr lang="ru-RU" sz="1600" dirty="0" smtClean="0"/>
          </a:p>
          <a:p>
            <a:pPr algn="just"/>
            <a:endParaRPr lang="ru-RU" sz="1600" dirty="0"/>
          </a:p>
          <a:p>
            <a:pPr algn="just"/>
            <a:r>
              <a:rPr lang="ru-RU" sz="1600" dirty="0" smtClean="0"/>
              <a:t>В </a:t>
            </a:r>
            <a:r>
              <a:rPr lang="ru-RU" sz="1600" dirty="0"/>
              <a:t>отличие от взаимодействия при помощи сигналов, в которых выполнение обработчика начинается сразу по получению сигнала, чтение данных из очереди производится процессом-получателем при помощи функции чтения данных из очереди. </a:t>
            </a:r>
            <a:endParaRPr lang="ru-RU" sz="1600" dirty="0" smtClean="0"/>
          </a:p>
          <a:p>
            <a:pPr algn="just"/>
            <a:endParaRPr lang="ru-RU" sz="1600" dirty="0"/>
          </a:p>
          <a:p>
            <a:pPr algn="just"/>
            <a:r>
              <a:rPr lang="ru-RU" sz="1600" dirty="0" smtClean="0"/>
              <a:t>Процесс-отправитель </a:t>
            </a:r>
            <a:r>
              <a:rPr lang="ru-RU" sz="1600" dirty="0"/>
              <a:t>должен следить за тем, чтобы очередь не переполнилась (например, если процесс-получатель давно не считывал из нее данные), поскольку это может вызвать потерю передаваемых данных. </a:t>
            </a:r>
          </a:p>
        </p:txBody>
      </p:sp>
    </p:spTree>
    <p:extLst>
      <p:ext uri="{BB962C8B-B14F-4D97-AF65-F5344CB8AC3E}">
        <p14:creationId xmlns:p14="http://schemas.microsoft.com/office/powerpoint/2010/main" val="1918736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Механизмы </a:t>
            </a:r>
            <a:r>
              <a:rPr lang="ru-RU" b="1" dirty="0" err="1"/>
              <a:t>межпроцессного</a:t>
            </a:r>
            <a:r>
              <a:rPr lang="ru-RU" b="1" dirty="0"/>
              <a:t> взаимодействия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836712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Именованные каналы.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Именованные каналы также предназначены для обмена данными между процессами.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Однако </a:t>
            </a:r>
            <a:r>
              <a:rPr lang="ru-RU" dirty="0"/>
              <a:t>в качестве очереди используется не область оперативной памяти, а файл специального вида.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Процессы </a:t>
            </a:r>
            <a:r>
              <a:rPr lang="ru-RU" dirty="0"/>
              <a:t>могут записывать данные в этот файл и считывать из него данные.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При </a:t>
            </a:r>
            <a:r>
              <a:rPr lang="ru-RU" dirty="0"/>
              <a:t>этом ОС поддерживает равноправный доступ к именованному каналу для всех процессов, использующих его для обмена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3410889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Механизмы </a:t>
            </a:r>
            <a:r>
              <a:rPr lang="ru-RU" b="1" dirty="0" err="1"/>
              <a:t>межпроцессного</a:t>
            </a:r>
            <a:r>
              <a:rPr lang="ru-RU" b="1" dirty="0"/>
              <a:t> взаимодействия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836712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Гнезда (сокеты).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Механизм </a:t>
            </a:r>
            <a:r>
              <a:rPr lang="ru-RU" dirty="0" err="1"/>
              <a:t>межпроцессного</a:t>
            </a:r>
            <a:r>
              <a:rPr lang="ru-RU" dirty="0"/>
              <a:t> взаимодействия при помощи сокетов, в первую очередь, обеспечивает взаимодействие процессов, выполняемых на различных компьютерах.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Каждый </a:t>
            </a:r>
            <a:r>
              <a:rPr lang="ru-RU" dirty="0"/>
              <a:t>процесс создает гнездо, в которое может записывать данные и считывать их из него. Гнезда связаны друг с другом через сетевые протоколы.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Процессы, взаимодействующие друг с другом, обмениваются данными через связанные гнезда, а ядро системы передает данные процессов через сеть, как правило, используя стек протоколов TCP/IP и драйверы сетевых адаптеров.</a:t>
            </a:r>
          </a:p>
        </p:txBody>
      </p:sp>
    </p:spTree>
    <p:extLst>
      <p:ext uri="{BB962C8B-B14F-4D97-AF65-F5344CB8AC3E}">
        <p14:creationId xmlns:p14="http://schemas.microsoft.com/office/powerpoint/2010/main" val="181456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Механизмы </a:t>
            </a:r>
            <a:r>
              <a:rPr lang="ru-RU" b="1" dirty="0" err="1"/>
              <a:t>межпроцессного</a:t>
            </a:r>
            <a:r>
              <a:rPr lang="ru-RU" b="1" dirty="0"/>
              <a:t> взаимодействия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836712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Общая память.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Механизм общей памяти заключается в том, что в адресное пространство двух и более процессов отображается в один и тот же участок физической памяти, адресуемой ОС.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Используя </a:t>
            </a:r>
            <a:r>
              <a:rPr lang="ru-RU" dirty="0"/>
              <a:t>этот общий участок памяти, процессы могут обмениваться данными без участия ядра ОС, что значительно увеличивает скорость работы. </a:t>
            </a:r>
          </a:p>
        </p:txBody>
      </p:sp>
    </p:spTree>
    <p:extLst>
      <p:ext uri="{BB962C8B-B14F-4D97-AF65-F5344CB8AC3E}">
        <p14:creationId xmlns:p14="http://schemas.microsoft.com/office/powerpoint/2010/main" val="505267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Механизмы </a:t>
            </a:r>
            <a:r>
              <a:rPr lang="ru-RU" b="1" dirty="0" err="1"/>
              <a:t>межпроцессного</a:t>
            </a:r>
            <a:r>
              <a:rPr lang="ru-RU" b="1" dirty="0"/>
              <a:t> взаимодействия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836712"/>
            <a:ext cx="84969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Семафоры.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Одна из основных проблем при использовании общей памяти заключается в том, что необходимо предотвращать конфликтные ситуации одновременного доступа. 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Для </a:t>
            </a:r>
            <a:r>
              <a:rPr lang="ru-RU" dirty="0"/>
              <a:t>предотвращения таких ситуаций применяется механизм семафоров - специальных флагов, указывающих на возможность использования того или иного участка памяти.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 </a:t>
            </a:r>
            <a:r>
              <a:rPr lang="ru-RU" dirty="0"/>
              <a:t>момент записи в память процесс ставит семафор, что означает, что память «занята», а по окончанию записи снимает его, что означает освобождение памяти.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Другие процессы перед записью или чтением данных должны проверять состояние семафора и специально обрабатывать ситуацию, когда запись невозможна. В этом случае процесс может либо приостановить свое выполнение до снятия семафора, либо накапливать данные в своем внутреннем буфере и записывать данные из буфера в момент снятия семафора.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Механизм семафоров удобен не только при использовании общей памяти, он может применяться при любом совместном использовании ресурсов.</a:t>
            </a:r>
          </a:p>
        </p:txBody>
      </p:sp>
    </p:spTree>
    <p:extLst>
      <p:ext uri="{BB962C8B-B14F-4D97-AF65-F5344CB8AC3E}">
        <p14:creationId xmlns:p14="http://schemas.microsoft.com/office/powerpoint/2010/main" val="2976984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</a:t>
            </a:r>
            <a:r>
              <a:rPr lang="ru-RU" b="1" dirty="0" err="1" smtClean="0"/>
              <a:t>Межпроцессное</a:t>
            </a:r>
            <a:r>
              <a:rPr lang="ru-RU" b="1" dirty="0" smtClean="0"/>
              <a:t> </a:t>
            </a:r>
            <a:r>
              <a:rPr lang="ru-RU" b="1" dirty="0"/>
              <a:t>взаимодействие в среде UNIX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836712"/>
            <a:ext cx="8496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Наиболее распространенный механизм </a:t>
            </a:r>
            <a:r>
              <a:rPr lang="ru-RU" dirty="0" err="1"/>
              <a:t>межпроцессного</a:t>
            </a:r>
            <a:r>
              <a:rPr lang="ru-RU" dirty="0"/>
              <a:t> взаимодействия, поддерживаемый большинством UNIX-систем - взаимодействие при помощи сигналов.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b="1" dirty="0" smtClean="0"/>
              <a:t>Обмен </a:t>
            </a:r>
            <a:r>
              <a:rPr lang="ru-RU" b="1" dirty="0"/>
              <a:t>сигналами</a:t>
            </a:r>
            <a:r>
              <a:rPr lang="ru-RU" dirty="0"/>
              <a:t> между процессами (пользовательскими или системными) позволяет им обмениваться информацией о наступлении тех или иных событий, важных для выполняющегося процесса.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Инициатором посылки сигнала процессу может </a:t>
            </a:r>
            <a:r>
              <a:rPr lang="ru-RU" dirty="0" smtClean="0"/>
              <a:t>служить: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ядро </a:t>
            </a:r>
            <a:r>
              <a:rPr lang="ru-RU" dirty="0"/>
              <a:t>ОС (например, в случае деления на 0 ядро посылает процессу сигнал, сообщающий об этой исключительной ситуации),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пользователь </a:t>
            </a:r>
            <a:r>
              <a:rPr lang="ru-RU" dirty="0"/>
              <a:t>(например, при прерывании выполнения процесса нажатием на клавиши </a:t>
            </a:r>
            <a:r>
              <a:rPr lang="ru-RU" dirty="0" err="1"/>
              <a:t>Ctrl</a:t>
            </a:r>
            <a:r>
              <a:rPr lang="ru-RU" dirty="0"/>
              <a:t>-C процессу посылается сигнал, соответствующий этой комбинации клавиш</a:t>
            </a:r>
            <a:r>
              <a:rPr lang="ru-RU" dirty="0" smtClean="0"/>
              <a:t>),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другой </a:t>
            </a:r>
            <a:r>
              <a:rPr lang="ru-RU" dirty="0"/>
              <a:t>процесс. </a:t>
            </a:r>
          </a:p>
        </p:txBody>
      </p:sp>
    </p:spTree>
    <p:extLst>
      <p:ext uri="{BB962C8B-B14F-4D97-AF65-F5344CB8AC3E}">
        <p14:creationId xmlns:p14="http://schemas.microsoft.com/office/powerpoint/2010/main" val="2193821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</a:t>
            </a:r>
            <a:r>
              <a:rPr lang="ru-RU" b="1" dirty="0" err="1" smtClean="0"/>
              <a:t>Межпроцессное</a:t>
            </a:r>
            <a:r>
              <a:rPr lang="ru-RU" b="1" dirty="0" smtClean="0"/>
              <a:t> </a:t>
            </a:r>
            <a:r>
              <a:rPr lang="ru-RU" b="1" dirty="0"/>
              <a:t>взаимодействие в среде UNIX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836712"/>
            <a:ext cx="84969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общем случае любой процесс может послать сигнал другому процессу, выполняемому параллельно с ним.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Для </a:t>
            </a:r>
            <a:r>
              <a:rPr lang="ru-RU" dirty="0"/>
              <a:t>посылки сигнала процесс-передатчик должен определить два параметра - PID процесса-получателя сигнала и номер передаваемого сигнала. UNIX-системы поддерживают ограниченное число типов сигналов, обычно около 30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Каждому типу сигнала присваивается свой порядковый номер и мнемоническое обозначение вида SIGALRM, где SIG - общее обозначение мнемоник сигналов, ALRM - обозначение события, с возникновением которого обычно связана посылка данного типа сигнала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Доставка сигнала до процесса-получателя выполняется ОС.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 </a:t>
            </a:r>
            <a:r>
              <a:rPr lang="ru-RU" dirty="0"/>
              <a:t>ответ на получение сигнала процесс-получатель может либо проигнорировать сигнал, либо начать выполнять некоторый программный код, связанный с получением сигнала данного типа. Этот код обычно оформляется в виде отдельных функций, вызываемых при получении сигнала определенного типа. Такие функции получили название функций-обработчиков сигналов (или просто обработчиков сигналов).</a:t>
            </a:r>
          </a:p>
        </p:txBody>
      </p:sp>
    </p:spTree>
    <p:extLst>
      <p:ext uri="{BB962C8B-B14F-4D97-AF65-F5344CB8AC3E}">
        <p14:creationId xmlns:p14="http://schemas.microsoft.com/office/powerpoint/2010/main" val="2582964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</a:t>
            </a:r>
            <a:r>
              <a:rPr lang="ru-RU" b="1" dirty="0" err="1" smtClean="0"/>
              <a:t>Межпроцессное</a:t>
            </a:r>
            <a:r>
              <a:rPr lang="ru-RU" b="1" dirty="0" smtClean="0"/>
              <a:t> </a:t>
            </a:r>
            <a:r>
              <a:rPr lang="ru-RU" b="1" dirty="0"/>
              <a:t>взаимодействие в среде UNIX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836712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Вся совокупность обработчиков сигналов для каждого процесса образует его таблицу обработчиков сигналов. Эта таблица уникальна для каждого процесса. Количество строк в таблице обработчиков равно числу поддерживаемых ОС сигналов. В каждой строке таблицы записывается номер сигнала и адрес в памяти, с которого начинается программный код функции-обработчика - указатель на функцию-обработчик, имеющую следующий формат декларации:</a:t>
            </a:r>
          </a:p>
          <a:p>
            <a:pPr algn="just"/>
            <a:r>
              <a:rPr lang="ru-RU" dirty="0"/>
              <a:t> </a:t>
            </a:r>
          </a:p>
          <a:p>
            <a:pPr algn="ctr"/>
            <a:r>
              <a:rPr lang="en-US" dirty="0"/>
              <a:t>void handler(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sig_num</a:t>
            </a:r>
            <a:r>
              <a:rPr lang="en-US" dirty="0"/>
              <a:t>);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45024"/>
            <a:ext cx="5400600" cy="248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048672" y="3323540"/>
            <a:ext cx="2771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При получении сигнала процесс прерывает свое нормальное выполнение и начинает выполнять программный код функции-обработчика. По завершению выполнения обработчика управление возвращается на команду, следующую за той, при выполнении которой был получен </a:t>
            </a:r>
            <a:r>
              <a:rPr lang="ru-RU" dirty="0" smtClean="0"/>
              <a:t>сигнал.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809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</a:t>
            </a:r>
            <a:r>
              <a:rPr lang="ru-RU" b="1" dirty="0" err="1" smtClean="0"/>
              <a:t>Межпроцессное</a:t>
            </a:r>
            <a:r>
              <a:rPr lang="ru-RU" b="1" dirty="0" smtClean="0"/>
              <a:t> </a:t>
            </a:r>
            <a:r>
              <a:rPr lang="ru-RU" b="1" dirty="0"/>
              <a:t>взаимодействие в среде UNIX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836712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Таблица обработчиков сигналов может не содержать адресов функций-обработчиков для некоторых (возможно даже для всех) типов сигналов.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 </a:t>
            </a:r>
            <a:r>
              <a:rPr lang="ru-RU" dirty="0"/>
              <a:t>этом случае говорят, что для этих типов сигналов не определен пользовательский обработчик.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При </a:t>
            </a:r>
            <a:r>
              <a:rPr lang="ru-RU" dirty="0"/>
              <a:t>получении процессом сигнала такого типа начинает выполняться программный код обработчика по умолчанию, предоставляемого операционной системой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450" y="3284984"/>
            <a:ext cx="6677107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87523" y="5949280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Для большинства типов сигналов обработчик по умолчанию завершает выполнение процесса, получившего сигнал.</a:t>
            </a:r>
          </a:p>
        </p:txBody>
      </p:sp>
    </p:spTree>
    <p:extLst>
      <p:ext uri="{BB962C8B-B14F-4D97-AF65-F5344CB8AC3E}">
        <p14:creationId xmlns:p14="http://schemas.microsoft.com/office/powerpoint/2010/main" val="252496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/>
            <a:r>
              <a:rPr lang="en-US" b="1" dirty="0" smtClean="0"/>
              <a:t>1</a:t>
            </a:r>
            <a:r>
              <a:rPr lang="ru-RU" b="1" dirty="0" smtClean="0"/>
              <a:t>. Виды </a:t>
            </a:r>
            <a:r>
              <a:rPr lang="ru-RU" b="1" dirty="0" err="1"/>
              <a:t>межпроцессного</a:t>
            </a:r>
            <a:r>
              <a:rPr lang="ru-RU" b="1" dirty="0"/>
              <a:t> взаимодействия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836712"/>
            <a:ext cx="849694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Этапы эволюции </a:t>
            </a:r>
            <a:r>
              <a:rPr lang="ru-RU" dirty="0"/>
              <a:t>подходов к проектированию программных </a:t>
            </a:r>
            <a:r>
              <a:rPr lang="ru-RU" dirty="0" smtClean="0"/>
              <a:t>систем:</a:t>
            </a:r>
          </a:p>
          <a:p>
            <a:pPr algn="just"/>
            <a:endParaRPr lang="ru-RU" dirty="0"/>
          </a:p>
          <a:p>
            <a:pPr marL="800100" lvl="1" indent="-342900" algn="just">
              <a:spcBef>
                <a:spcPts val="1800"/>
              </a:spcBef>
              <a:buAutoNum type="arabicPeriod"/>
            </a:pPr>
            <a:r>
              <a:rPr lang="ru-RU" dirty="0" smtClean="0"/>
              <a:t>Монолитные программы.</a:t>
            </a:r>
          </a:p>
          <a:p>
            <a:pPr marL="800100" lvl="1" indent="-342900" algn="just">
              <a:spcBef>
                <a:spcPts val="1800"/>
              </a:spcBef>
              <a:buAutoNum type="arabicPeriod"/>
            </a:pPr>
            <a:r>
              <a:rPr lang="ru-RU" dirty="0"/>
              <a:t>Модульные </a:t>
            </a:r>
            <a:r>
              <a:rPr lang="ru-RU" dirty="0" smtClean="0"/>
              <a:t>программы.</a:t>
            </a:r>
          </a:p>
          <a:p>
            <a:pPr marL="800100" lvl="1" indent="-342900" algn="just">
              <a:spcBef>
                <a:spcPts val="1800"/>
              </a:spcBef>
              <a:buAutoNum type="arabicPeriod"/>
            </a:pPr>
            <a:r>
              <a:rPr lang="ru-RU" dirty="0"/>
              <a:t>Программы, использующие </a:t>
            </a:r>
            <a:r>
              <a:rPr lang="ru-RU" dirty="0" err="1"/>
              <a:t>межпроцессное</a:t>
            </a:r>
            <a:r>
              <a:rPr lang="ru-RU" dirty="0"/>
              <a:t> </a:t>
            </a:r>
            <a:r>
              <a:rPr lang="ru-RU" dirty="0" smtClean="0"/>
              <a:t>взаимодействие.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5420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</a:t>
            </a:r>
            <a:r>
              <a:rPr lang="ru-RU" b="1" dirty="0" err="1" smtClean="0"/>
              <a:t>Межпроцессное</a:t>
            </a:r>
            <a:r>
              <a:rPr lang="ru-RU" b="1" dirty="0" smtClean="0"/>
              <a:t> </a:t>
            </a:r>
            <a:r>
              <a:rPr lang="ru-RU" b="1" dirty="0"/>
              <a:t>взаимодействие в среде UNIX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836712"/>
            <a:ext cx="84969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Для некоторых типов сигналов пользовательский обработчик не может быть определен в принципе.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К </a:t>
            </a:r>
            <a:r>
              <a:rPr lang="ru-RU" dirty="0"/>
              <a:t>таким сигналам относятся сигналы, завершающие выполнение процесса: </a:t>
            </a:r>
            <a:endParaRPr lang="ru-RU" dirty="0" smtClean="0"/>
          </a:p>
          <a:p>
            <a:pPr algn="just"/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smtClean="0"/>
              <a:t>сигнал </a:t>
            </a:r>
            <a:r>
              <a:rPr lang="ru-RU" b="1" dirty="0"/>
              <a:t>SIGSTOP</a:t>
            </a:r>
            <a:r>
              <a:rPr lang="ru-RU" dirty="0"/>
              <a:t>, вызывающий «мягкое» завершение процесса, во время которого могут быть корректно сброшены все буферы ввода/вывода</a:t>
            </a:r>
            <a:r>
              <a:rPr lang="ru-RU" dirty="0" smtClean="0"/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smtClean="0"/>
              <a:t>сигнал </a:t>
            </a:r>
            <a:r>
              <a:rPr lang="ru-RU" b="1" dirty="0"/>
              <a:t>SIGKILL</a:t>
            </a:r>
            <a:r>
              <a:rPr lang="ru-RU" dirty="0"/>
              <a:t>, вызывающий немедленное аварийное завершение работы процесса.</a:t>
            </a:r>
          </a:p>
        </p:txBody>
      </p:sp>
    </p:spTree>
    <p:extLst>
      <p:ext uri="{BB962C8B-B14F-4D97-AF65-F5344CB8AC3E}">
        <p14:creationId xmlns:p14="http://schemas.microsoft.com/office/powerpoint/2010/main" val="4274257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</a:t>
            </a:r>
            <a:r>
              <a:rPr lang="ru-RU" b="1" dirty="0" err="1" smtClean="0"/>
              <a:t>Межпроцессное</a:t>
            </a:r>
            <a:r>
              <a:rPr lang="ru-RU" b="1" dirty="0" smtClean="0"/>
              <a:t> </a:t>
            </a:r>
            <a:r>
              <a:rPr lang="ru-RU" b="1" dirty="0"/>
              <a:t>взаимодействие в среде UNIX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59532" y="1628800"/>
            <a:ext cx="84969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Механизм сигналов удобен для организации </a:t>
            </a:r>
            <a:r>
              <a:rPr lang="ru-RU" dirty="0" err="1"/>
              <a:t>межпроцессного</a:t>
            </a:r>
            <a:r>
              <a:rPr lang="ru-RU" dirty="0"/>
              <a:t> взаимодействия в случаях, не требующих обмена данными между процессами.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Ценой потери производительности сигналы могут применяться и в случае обмена текстовыми </a:t>
            </a:r>
            <a:r>
              <a:rPr lang="ru-RU" dirty="0" smtClean="0"/>
              <a:t>данными.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Кроме того, такой метод обмена данными применим только тогда, когда оба обменивающихся данными процесса работают одновременно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Для обмена данными между процессами (возможно, выполняющимися в разное время) в UNIX-системах существует </a:t>
            </a:r>
            <a:r>
              <a:rPr lang="ru-RU" b="1" dirty="0"/>
              <a:t>механизм</a:t>
            </a:r>
            <a:r>
              <a:rPr lang="ru-RU" dirty="0"/>
              <a:t> </a:t>
            </a:r>
            <a:r>
              <a:rPr lang="ru-RU" b="1" dirty="0"/>
              <a:t>сообщений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Работа этого механизма напоминает использование почтового ящика общего доступа.</a:t>
            </a:r>
          </a:p>
        </p:txBody>
      </p:sp>
    </p:spTree>
    <p:extLst>
      <p:ext uri="{BB962C8B-B14F-4D97-AF65-F5344CB8AC3E}">
        <p14:creationId xmlns:p14="http://schemas.microsoft.com/office/powerpoint/2010/main" val="1736589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</a:t>
            </a:r>
            <a:r>
              <a:rPr lang="ru-RU" b="1" dirty="0" err="1" smtClean="0"/>
              <a:t>Межпроцессное</a:t>
            </a:r>
            <a:r>
              <a:rPr lang="ru-RU" b="1" dirty="0" smtClean="0"/>
              <a:t> </a:t>
            </a:r>
            <a:r>
              <a:rPr lang="ru-RU" b="1" dirty="0"/>
              <a:t>взаимодействие в среде UNIX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836712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Механизм сообщений: 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ОС </a:t>
            </a:r>
            <a:r>
              <a:rPr lang="ru-RU" dirty="0"/>
              <a:t>выделяет специальную область памяти, в которой хранятся последовательности сообщений - так называемые очереди сообщений, в которые процессы могут помещать свои сообщения, как в почтовые ящики.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Каждое </a:t>
            </a:r>
            <a:r>
              <a:rPr lang="ru-RU" dirty="0"/>
              <a:t>сообщение состоит из числового идентификатора и блока данных, несущего передаваемую информацию. </a:t>
            </a:r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5652120" y="3429000"/>
            <a:ext cx="316835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Помещение данных в очередь и их извлечение из очереди идет по принципу FIFO (</a:t>
            </a:r>
            <a:r>
              <a:rPr lang="ru-RU" sz="1400" dirty="0" err="1"/>
              <a:t>first</a:t>
            </a:r>
            <a:r>
              <a:rPr lang="ru-RU" sz="1400" dirty="0"/>
              <a:t> </a:t>
            </a:r>
            <a:r>
              <a:rPr lang="ru-RU" sz="1400" dirty="0" err="1"/>
              <a:t>in-first</a:t>
            </a:r>
            <a:r>
              <a:rPr lang="ru-RU" sz="1400" dirty="0"/>
              <a:t> </a:t>
            </a:r>
            <a:r>
              <a:rPr lang="ru-RU" sz="1400" dirty="0" err="1"/>
              <a:t>out</a:t>
            </a:r>
            <a:r>
              <a:rPr lang="ru-RU" sz="1400" dirty="0"/>
              <a:t>), т.е. из очереди первым извлекается самое старое сообщение. </a:t>
            </a:r>
          </a:p>
          <a:p>
            <a:pPr algn="just"/>
            <a:endParaRPr lang="ru-RU" sz="1400" dirty="0"/>
          </a:p>
          <a:p>
            <a:pPr algn="just"/>
            <a:r>
              <a:rPr lang="ru-RU" sz="1400" dirty="0"/>
              <a:t>Однако поскольку каждое сообщение в очереди имеет идентификатор, то может извлекаться и самое старое сообщение с заданным идентификатором, которое совсем не обязательно будет самым старым сообщением среди всех сообщений очереди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97" y="3429000"/>
            <a:ext cx="503555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223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</a:t>
            </a:r>
            <a:r>
              <a:rPr lang="ru-RU" b="1" dirty="0" err="1" smtClean="0"/>
              <a:t>Межпроцессное</a:t>
            </a:r>
            <a:r>
              <a:rPr lang="ru-RU" b="1" dirty="0" smtClean="0"/>
              <a:t> </a:t>
            </a:r>
            <a:r>
              <a:rPr lang="ru-RU" b="1" dirty="0"/>
              <a:t>взаимодействие в среде UNIX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196752"/>
            <a:ext cx="8496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Созданная очередь существует с момента ее создания процессом ОС и до момента ее явного уничтожения процессом, имеющим на это право, или до момента завершения работы ОС. Время жизни очереди может быть дольше времени жизни процесса, создавшего ее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ОС </a:t>
            </a:r>
            <a:r>
              <a:rPr lang="ru-RU" dirty="0"/>
              <a:t>гарантирует сохранность сообщений и возможность их обработки в порядке поступления в очередь, однако не может гарантировать того, что сообщение будет извлечено из очереди именно тем процессом, для которого оно предназначалось. Это связано с тем, что идентификатор извлекаемого сообщения задает процесс-получатель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Очереди сообщений и сообщения в них существуют независимо от использующих их процессов, поэтому возможна ситуация, когда процесс-отправитель помещает сообщение в очередь и завершает свое выполнение. Процесс-получатель получит это сообщение, несмотря на то, что процесс-отправитель уже недоступен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7920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</a:t>
            </a:r>
            <a:r>
              <a:rPr lang="ru-RU" b="1" dirty="0" err="1" smtClean="0"/>
              <a:t>Межпроцессное</a:t>
            </a:r>
            <a:r>
              <a:rPr lang="ru-RU" b="1" dirty="0" smtClean="0"/>
              <a:t> </a:t>
            </a:r>
            <a:r>
              <a:rPr lang="ru-RU" b="1" dirty="0"/>
              <a:t>взаимодействие в среде UNIX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836712"/>
            <a:ext cx="849694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Каждая очередь сообщений может использоваться несколькими процессами, помещающими сообщения в очередь и извлекающими их из очереди независимо друг от друга. При этом обычно каждый из процессов использует свой набор идентификаторов для сообщений, однако </a:t>
            </a:r>
            <a:r>
              <a:rPr lang="ru-RU" b="1" dirty="0"/>
              <a:t>если несколько процессов используют один и тот же идентификатор</a:t>
            </a:r>
            <a:r>
              <a:rPr lang="ru-RU" dirty="0"/>
              <a:t>, могут возникнуть ситуации, в которых сообщения разных отправителей будут </a:t>
            </a:r>
            <a:r>
              <a:rPr lang="ru-RU" dirty="0" smtClean="0"/>
              <a:t>перемешиваться</a:t>
            </a:r>
            <a:r>
              <a:rPr lang="ru-RU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Возможна ситуация, когда несколько процессов одновременно помещают в очередь два сообщения с одинаковыми идентификаторами. Порядок помещения этих сообщений в очередь будет произвольным и зависит от реализации ядра ОС.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Другая ситуация возникает в случае, когда несколько процессов одновременно пытаются получить из очереди последнее сообщение с заданным идентификатором. Порядок выдачи сообщений процессам также не определен и зависит от реализации ядра ОС.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/>
          </a:p>
          <a:p>
            <a:pPr algn="just"/>
            <a:r>
              <a:rPr lang="ru-RU" dirty="0"/>
              <a:t>Обычно такие ситуации не представляют собой серьезной проблемы, поскольку при аккуратном проектировании все пары процессов, обменивающихся данными через одну очередь, используют непересекающиеся множества идентификаторов. </a:t>
            </a:r>
          </a:p>
        </p:txBody>
      </p:sp>
    </p:spTree>
    <p:extLst>
      <p:ext uri="{BB962C8B-B14F-4D97-AF65-F5344CB8AC3E}">
        <p14:creationId xmlns:p14="http://schemas.microsoft.com/office/powerpoint/2010/main" val="3606373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</a:t>
            </a:r>
            <a:r>
              <a:rPr lang="ru-RU" b="1" dirty="0" err="1" smtClean="0"/>
              <a:t>Межпроцессное</a:t>
            </a:r>
            <a:r>
              <a:rPr lang="ru-RU" b="1" dirty="0" smtClean="0"/>
              <a:t> </a:t>
            </a:r>
            <a:r>
              <a:rPr lang="ru-RU" b="1" dirty="0"/>
              <a:t>взаимодействие в среде UNIX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484784"/>
            <a:ext cx="84969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Один из наиболее часто применяемых механизмов синхронизации - синхронизация при помощи </a:t>
            </a:r>
            <a:r>
              <a:rPr lang="ru-RU" b="1" dirty="0"/>
              <a:t>семафоров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Простейший </a:t>
            </a:r>
            <a:r>
              <a:rPr lang="ru-RU" dirty="0"/>
              <a:t>семафор представляет собой флаг, значение 0 которого соответствует запрету на доступ, а 1 - разрешению на доступ.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Перед </a:t>
            </a:r>
            <a:r>
              <a:rPr lang="ru-RU" dirty="0"/>
              <a:t>доступом к ресурсу процесс должен проверить значение семафора, и если доступ разрешен - установить значение семафора в 0 для того, чтобы заблокировать доступ к ресурсу другим процессам.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После </a:t>
            </a:r>
            <a:r>
              <a:rPr lang="ru-RU" dirty="0"/>
              <a:t>окончания использования ресурса процесс устанавливает значение семафора обратно в 0.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Такой </a:t>
            </a:r>
            <a:r>
              <a:rPr lang="ru-RU" dirty="0"/>
              <a:t>семафор получил название бинарного семафора. </a:t>
            </a:r>
          </a:p>
        </p:txBody>
      </p:sp>
    </p:spTree>
    <p:extLst>
      <p:ext uri="{BB962C8B-B14F-4D97-AF65-F5344CB8AC3E}">
        <p14:creationId xmlns:p14="http://schemas.microsoft.com/office/powerpoint/2010/main" val="3808475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</a:t>
            </a:r>
            <a:r>
              <a:rPr lang="ru-RU" b="1" dirty="0" err="1" smtClean="0"/>
              <a:t>Межпроцессное</a:t>
            </a:r>
            <a:r>
              <a:rPr lang="ru-RU" b="1" dirty="0" smtClean="0"/>
              <a:t> </a:t>
            </a:r>
            <a:r>
              <a:rPr lang="ru-RU" b="1" dirty="0"/>
              <a:t>взаимодействие в среде UNIX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836712"/>
            <a:ext cx="8496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Кроме бинарных семафоров существуют так называемые </a:t>
            </a:r>
            <a:r>
              <a:rPr lang="ru-RU" b="1" dirty="0"/>
              <a:t>семафоры-счетчики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Значение </a:t>
            </a:r>
            <a:r>
              <a:rPr lang="ru-RU" dirty="0"/>
              <a:t>этого семафора представляет собой неотрицательное целое число.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Над </a:t>
            </a:r>
            <a:r>
              <a:rPr lang="ru-RU" dirty="0"/>
              <a:t>таким семафором определено две операции.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smtClean="0"/>
              <a:t>Операция </a:t>
            </a:r>
            <a:r>
              <a:rPr lang="ru-RU" b="1" dirty="0"/>
              <a:t>V </a:t>
            </a:r>
            <a:r>
              <a:rPr lang="ru-RU" dirty="0"/>
              <a:t>(от голл. </a:t>
            </a:r>
            <a:r>
              <a:rPr lang="ru-RU" dirty="0" err="1"/>
              <a:t>verhogen</a:t>
            </a:r>
            <a:r>
              <a:rPr lang="ru-RU" dirty="0"/>
              <a:t>, часто обозначается </a:t>
            </a:r>
            <a:r>
              <a:rPr lang="ru-RU" dirty="0" err="1"/>
              <a:t>wait</a:t>
            </a:r>
            <a:r>
              <a:rPr lang="ru-RU" dirty="0"/>
              <a:t>) останавливает выполнение процесса в случае, если его значение меньше либо равно 0, или уменьшает значение семафора на 1 в противном случае.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smtClean="0"/>
              <a:t>Операция </a:t>
            </a:r>
            <a:r>
              <a:rPr lang="ru-RU" b="1" dirty="0"/>
              <a:t>P </a:t>
            </a:r>
            <a:r>
              <a:rPr lang="ru-RU" dirty="0"/>
              <a:t>(от голл. </a:t>
            </a:r>
            <a:r>
              <a:rPr lang="ru-RU" dirty="0" err="1"/>
              <a:t>prolagen</a:t>
            </a:r>
            <a:r>
              <a:rPr lang="ru-RU" dirty="0"/>
              <a:t>, часто обозначается </a:t>
            </a:r>
            <a:r>
              <a:rPr lang="ru-RU" dirty="0" err="1"/>
              <a:t>post</a:t>
            </a:r>
            <a:r>
              <a:rPr lang="ru-RU" dirty="0"/>
              <a:t>) увеличивает значение семафора на 1 и уведомляет остановленные процессы об увеличении значения семафора, вызывая повторную проверку значения.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Семафоры-счетчики служат для совместного доступа к ограниченному количеству однотипных ресурсов, например, к печатающим устройствам, подключенным к одному компьютеру. Количество доступных устройств записывается в качестве начального значения семафора-счетчика.</a:t>
            </a:r>
          </a:p>
        </p:txBody>
      </p:sp>
    </p:spTree>
    <p:extLst>
      <p:ext uri="{BB962C8B-B14F-4D97-AF65-F5344CB8AC3E}">
        <p14:creationId xmlns:p14="http://schemas.microsoft.com/office/powerpoint/2010/main" val="2788954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</a:t>
            </a:r>
            <a:r>
              <a:rPr lang="ru-RU" b="1" dirty="0" err="1" smtClean="0"/>
              <a:t>Межпроцессное</a:t>
            </a:r>
            <a:r>
              <a:rPr lang="ru-RU" b="1" dirty="0" smtClean="0"/>
              <a:t> </a:t>
            </a:r>
            <a:r>
              <a:rPr lang="ru-RU" b="1" dirty="0"/>
              <a:t>взаимодействие в среде UNIX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836712"/>
            <a:ext cx="849694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Перед тем как занять одно из устройств, процесс выполняет над семафором операцию V.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 </a:t>
            </a:r>
            <a:r>
              <a:rPr lang="ru-RU" dirty="0"/>
              <a:t>случае, если осталось хотя бы одно доступное устройство — значение счетчика уменьшается на 1, отражая таким образом уменьшение количества доступных устройств.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Если </a:t>
            </a:r>
            <a:r>
              <a:rPr lang="ru-RU" dirty="0"/>
              <a:t>не осталось ни одного доступного устройства, то выполнение процесса приостанавливается до тех пор, пока устройство не освободится и значение счетчика не станет положительным.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Поскольку </a:t>
            </a:r>
            <a:r>
              <a:rPr lang="ru-RU" dirty="0"/>
              <a:t>ожидающих освобождения устройства процессов может быть несколько, то они организуются в очередь и доступ к устройству при увеличении значения счетчика получает первый в этой очереди процесс.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После освобождения ресурса (в нашем случае печатающего устройства) процесс выполняет над семафором операцию P, тем самым увеличивая значение счетчика на 1. </a:t>
            </a:r>
          </a:p>
        </p:txBody>
      </p:sp>
    </p:spTree>
    <p:extLst>
      <p:ext uri="{BB962C8B-B14F-4D97-AF65-F5344CB8AC3E}">
        <p14:creationId xmlns:p14="http://schemas.microsoft.com/office/powerpoint/2010/main" val="3073887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</a:t>
            </a:r>
            <a:r>
              <a:rPr lang="ru-RU" b="1" dirty="0" err="1" smtClean="0"/>
              <a:t>Межпроцессное</a:t>
            </a:r>
            <a:r>
              <a:rPr lang="ru-RU" b="1" dirty="0" smtClean="0"/>
              <a:t> </a:t>
            </a:r>
            <a:r>
              <a:rPr lang="ru-RU" b="1" dirty="0"/>
              <a:t>взаимодействие в среде UNIX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836712"/>
            <a:ext cx="8496944" cy="266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Для нормальной работы семафоров-счетчиков в UNIX-системах должны выполняться следующие условия: </a:t>
            </a:r>
            <a:endParaRPr lang="ru-RU" dirty="0" smtClean="0"/>
          </a:p>
          <a:p>
            <a:pPr algn="just"/>
            <a:endParaRPr lang="ru-RU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значение </a:t>
            </a:r>
            <a:r>
              <a:rPr lang="ru-RU" dirty="0"/>
              <a:t>семафора должно быть доступно различным процессам, поэтому должно находиться в адресном пространстве ядра ОС, а не процесса;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операция </a:t>
            </a:r>
            <a:r>
              <a:rPr lang="ru-RU" dirty="0"/>
              <a:t>проверки и изменения значения семафора должна быть реализована в виде одной атомарной операции, не прерываемой другими процессами. Иначе возможна ситуация прерывания процесса между проверкой и уменьшением значения семафора, что приведет семафор в непредсказуемое состояние.</a:t>
            </a:r>
          </a:p>
        </p:txBody>
      </p:sp>
    </p:spTree>
    <p:extLst>
      <p:ext uri="{BB962C8B-B14F-4D97-AF65-F5344CB8AC3E}">
        <p14:creationId xmlns:p14="http://schemas.microsoft.com/office/powerpoint/2010/main" val="3373931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</a:t>
            </a:r>
            <a:r>
              <a:rPr lang="ru-RU" b="1" dirty="0" err="1" smtClean="0"/>
              <a:t>Межпроцессное</a:t>
            </a:r>
            <a:r>
              <a:rPr lang="ru-RU" b="1" dirty="0" smtClean="0"/>
              <a:t> </a:t>
            </a:r>
            <a:r>
              <a:rPr lang="ru-RU" b="1" dirty="0"/>
              <a:t>взаимодействие в среде UNIX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836712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Одним из самых быстрых механизмов </a:t>
            </a:r>
            <a:r>
              <a:rPr lang="ru-RU" dirty="0" err="1"/>
              <a:t>межпроцессного</a:t>
            </a:r>
            <a:r>
              <a:rPr lang="ru-RU" dirty="0"/>
              <a:t> взаимодействия является механизм на основе общей памяти (</a:t>
            </a:r>
            <a:r>
              <a:rPr lang="ru-RU" dirty="0" err="1"/>
              <a:t>shared</a:t>
            </a:r>
            <a:r>
              <a:rPr lang="ru-RU" dirty="0"/>
              <a:t> </a:t>
            </a:r>
            <a:r>
              <a:rPr lang="ru-RU" dirty="0" err="1"/>
              <a:t>memory</a:t>
            </a:r>
            <a:r>
              <a:rPr lang="ru-RU" dirty="0"/>
              <a:t>). Связано это с тем, что при использовании данного механизма несколько процессов одновременно имеют доступ к одной и той же области памяти.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24944"/>
            <a:ext cx="524988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940152" y="2924944"/>
            <a:ext cx="28803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/>
              <a:t>При использовании такого механизма не происходит переноса данных, и операция записи выполняется только один раз. Сразу после этого записанные данные становятся доступны другим процессам, которые обращаются с областью общей памяти так, как если бы эта память принадлежала этим </a:t>
            </a:r>
            <a:r>
              <a:rPr lang="ru-RU" sz="1600" dirty="0" smtClean="0"/>
              <a:t>процессам.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8913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Виды </a:t>
            </a:r>
            <a:r>
              <a:rPr lang="ru-RU" b="1" dirty="0" err="1"/>
              <a:t>межпроцессного</a:t>
            </a:r>
            <a:r>
              <a:rPr lang="ru-RU" b="1" dirty="0"/>
              <a:t> взаимодействия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836712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Монолитные </a:t>
            </a:r>
            <a:r>
              <a:rPr lang="ru-RU" b="1" dirty="0" smtClean="0"/>
              <a:t>программы </a:t>
            </a:r>
            <a:r>
              <a:rPr lang="ru-RU" dirty="0" smtClean="0"/>
              <a:t>содержат </a:t>
            </a:r>
            <a:r>
              <a:rPr lang="ru-RU" dirty="0"/>
              <a:t>в своем коде все необходимые для своей работы инструкции.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Обмен </a:t>
            </a:r>
            <a:r>
              <a:rPr lang="ru-RU" dirty="0"/>
              <a:t>данными внутри таких программ производится при помощи передачи параметров функций и использования глобальных переменных.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При </a:t>
            </a:r>
            <a:r>
              <a:rPr lang="ru-RU" dirty="0"/>
              <a:t>запуске таких программ образуется один процесс, который выполняет всю необходимую работу.</a:t>
            </a:r>
          </a:p>
        </p:txBody>
      </p:sp>
    </p:spTree>
    <p:extLst>
      <p:ext uri="{BB962C8B-B14F-4D97-AF65-F5344CB8AC3E}">
        <p14:creationId xmlns:p14="http://schemas.microsoft.com/office/powerpoint/2010/main" val="184150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</a:t>
            </a:r>
            <a:r>
              <a:rPr lang="ru-RU" b="1" dirty="0" err="1" smtClean="0"/>
              <a:t>Межпроцессное</a:t>
            </a:r>
            <a:r>
              <a:rPr lang="ru-RU" b="1" dirty="0" smtClean="0"/>
              <a:t> </a:t>
            </a:r>
            <a:r>
              <a:rPr lang="ru-RU" b="1" dirty="0"/>
              <a:t>взаимодействие в среде UNIX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412776"/>
            <a:ext cx="8496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При </a:t>
            </a:r>
            <a:r>
              <a:rPr lang="ru-RU" dirty="0"/>
              <a:t>использовании </a:t>
            </a:r>
            <a:r>
              <a:rPr lang="ru-RU" dirty="0" smtClean="0"/>
              <a:t>механизма общей памяти возникают </a:t>
            </a:r>
            <a:r>
              <a:rPr lang="ru-RU" dirty="0"/>
              <a:t>дополнительные проблемы, связанные с одновременным доступом к одному и тому же блоку памяти. </a:t>
            </a:r>
            <a:r>
              <a:rPr lang="ru-RU" dirty="0" smtClean="0"/>
              <a:t>ОС </a:t>
            </a:r>
            <a:r>
              <a:rPr lang="ru-RU" dirty="0"/>
              <a:t>не обеспечивает такого рода контроля, т.е. потенциально может возникать ситуация, когда два или более процесса могут записывать данные в один и тот же участок памяти.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Поэтому </a:t>
            </a:r>
            <a:r>
              <a:rPr lang="ru-RU" dirty="0"/>
              <a:t>задача разграничения доступа к общей памяти также должна решаться программистом.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Эту </a:t>
            </a:r>
            <a:r>
              <a:rPr lang="ru-RU" dirty="0"/>
              <a:t>задачу можно рассматривать как задачу синхронизации процессов. При этом задача синхронизации состоит в том, чтобы в каждый момент времени доступ к области общей памяти имел только один процесс.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Поэтому </a:t>
            </a:r>
            <a:r>
              <a:rPr lang="ru-RU" dirty="0"/>
              <a:t>для решения данной задачи часто используют рассмотренный выше механизм синхронизации процессов при помощи семафоров.</a:t>
            </a:r>
          </a:p>
        </p:txBody>
      </p:sp>
    </p:spTree>
    <p:extLst>
      <p:ext uri="{BB962C8B-B14F-4D97-AF65-F5344CB8AC3E}">
        <p14:creationId xmlns:p14="http://schemas.microsoft.com/office/powerpoint/2010/main" val="2968745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</a:t>
            </a:r>
            <a:r>
              <a:rPr lang="ru-RU" b="1" dirty="0" err="1" smtClean="0"/>
              <a:t>Межпроцессное</a:t>
            </a:r>
            <a:r>
              <a:rPr lang="ru-RU" b="1" dirty="0" smtClean="0"/>
              <a:t> </a:t>
            </a:r>
            <a:r>
              <a:rPr lang="ru-RU" b="1" dirty="0"/>
              <a:t>взаимодействие в среде UNIX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836712"/>
            <a:ext cx="84969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Одним из самых простых способов организации </a:t>
            </a:r>
            <a:r>
              <a:rPr lang="ru-RU" dirty="0" err="1"/>
              <a:t>межпроцессного</a:t>
            </a:r>
            <a:r>
              <a:rPr lang="ru-RU" dirty="0"/>
              <a:t> взаимодействия являются </a:t>
            </a:r>
            <a:r>
              <a:rPr lang="ru-RU" b="1" dirty="0"/>
              <a:t>каналы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Существует </a:t>
            </a:r>
            <a:r>
              <a:rPr lang="ru-RU" dirty="0"/>
              <a:t>два типа каналов - неименованные и </a:t>
            </a:r>
            <a:r>
              <a:rPr lang="ru-RU" dirty="0" smtClean="0"/>
              <a:t>именованные. 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Отличие </a:t>
            </a:r>
            <a:r>
              <a:rPr lang="ru-RU" dirty="0"/>
              <a:t>между этими двумя типами каналов заключается в том, что неименованные каналы могут быть использованы только для связи процессов, являющихся потомками одного и того же родителя, который создал неименованный канал.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69057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</a:t>
            </a:r>
            <a:r>
              <a:rPr lang="ru-RU" b="1" dirty="0" err="1" smtClean="0"/>
              <a:t>Межпроцессное</a:t>
            </a:r>
            <a:r>
              <a:rPr lang="ru-RU" b="1" dirty="0" smtClean="0"/>
              <a:t> </a:t>
            </a:r>
            <a:r>
              <a:rPr lang="ru-RU" b="1" dirty="0"/>
              <a:t>взаимодействие в среде UNIX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59532" y="1268760"/>
            <a:ext cx="8496944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dirty="0" smtClean="0"/>
              <a:t>Для каналов </a:t>
            </a:r>
            <a:r>
              <a:rPr lang="ru-RU" dirty="0"/>
              <a:t>действуют специальные </a:t>
            </a:r>
            <a:r>
              <a:rPr lang="ru-RU" b="1" dirty="0"/>
              <a:t>правила чтения и записи </a:t>
            </a:r>
            <a:r>
              <a:rPr lang="ru-RU" b="1" dirty="0" smtClean="0"/>
              <a:t>данных</a:t>
            </a:r>
            <a:r>
              <a:rPr lang="ru-RU" dirty="0" smtClean="0"/>
              <a:t>: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При </a:t>
            </a:r>
            <a:r>
              <a:rPr lang="ru-RU" dirty="0"/>
              <a:t>чтении меньшего числа данных, чем находится в канале, считывается требуемое количество байт, а остальные данные остаются доступными для дальнейших операций чтения. </a:t>
            </a:r>
            <a:endParaRPr lang="ru-RU" dirty="0" smtClean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же запрашивается больше байт данных, чем содержит канал, то возвращается доступное количество байт. </a:t>
            </a:r>
            <a:endParaRPr lang="ru-RU" dirty="0" smtClean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процесс пытается считать данные из пустого канала, то он блокируется до тех пор, пока в канале не появятся данные, доступные для считывания.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При записи в канал количества байт меньше, чем емкость канала, гарантируется неделимость данной операции. Это означает, что записываемый процессом блок данных будет записан целиком и не будет смешан с данными от других процессов. </a:t>
            </a:r>
            <a:endParaRPr lang="ru-RU" dirty="0" smtClean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же в канал записывается больше байт, чем емкость канала, то в этом случае возможно перемешивание данных от разных процессов и неделимость операций не гарантируется.</a:t>
            </a:r>
          </a:p>
        </p:txBody>
      </p:sp>
    </p:spTree>
    <p:extLst>
      <p:ext uri="{BB962C8B-B14F-4D97-AF65-F5344CB8AC3E}">
        <p14:creationId xmlns:p14="http://schemas.microsoft.com/office/powerpoint/2010/main" val="2659617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</a:t>
            </a:r>
            <a:r>
              <a:rPr lang="ru-RU" b="1" dirty="0" err="1" smtClean="0"/>
              <a:t>Межпроцессное</a:t>
            </a:r>
            <a:r>
              <a:rPr lang="ru-RU" b="1" dirty="0" smtClean="0"/>
              <a:t> </a:t>
            </a:r>
            <a:r>
              <a:rPr lang="ru-RU" b="1" dirty="0"/>
              <a:t>взаимодействие в среде UNIX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59532" y="1628800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Механизм организации </a:t>
            </a:r>
            <a:r>
              <a:rPr lang="ru-RU" dirty="0" err="1"/>
              <a:t>межпроцессного</a:t>
            </a:r>
            <a:r>
              <a:rPr lang="ru-RU" dirty="0"/>
              <a:t> взаимодействия на основе неименованных каналов часто используется для перенаправления выхода одного процесса на вход другого процесса.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Например</a:t>
            </a:r>
            <a:r>
              <a:rPr lang="ru-RU" dirty="0"/>
              <a:t>, для организации постраничного вывода списка процессов в системе можно использовать команду </a:t>
            </a:r>
            <a:endParaRPr lang="ru-RU" dirty="0" smtClean="0"/>
          </a:p>
          <a:p>
            <a:pPr algn="just"/>
            <a:endParaRPr lang="ru-RU" dirty="0"/>
          </a:p>
          <a:p>
            <a:pPr algn="ctr"/>
            <a:r>
              <a:rPr lang="ru-RU" dirty="0" err="1" smtClean="0"/>
              <a:t>ps</a:t>
            </a:r>
            <a:r>
              <a:rPr lang="ru-RU" dirty="0" smtClean="0"/>
              <a:t> </a:t>
            </a:r>
            <a:r>
              <a:rPr lang="ru-RU" dirty="0" err="1"/>
              <a:t>aux</a:t>
            </a:r>
            <a:r>
              <a:rPr lang="ru-RU" dirty="0"/>
              <a:t> | </a:t>
            </a:r>
            <a:r>
              <a:rPr lang="ru-RU" dirty="0" err="1"/>
              <a:t>more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Операция </a:t>
            </a:r>
            <a:r>
              <a:rPr lang="ru-RU" dirty="0"/>
              <a:t>| используется именно для создания неименованного канала и перенаправления данных со стандартного потока вывода процесса </a:t>
            </a:r>
            <a:r>
              <a:rPr lang="ru-RU" dirty="0" err="1"/>
              <a:t>ps</a:t>
            </a:r>
            <a:r>
              <a:rPr lang="ru-RU" dirty="0"/>
              <a:t> в стандартный поток ввода процесса </a:t>
            </a:r>
            <a:r>
              <a:rPr lang="ru-RU" dirty="0" err="1"/>
              <a:t>more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30114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</a:t>
            </a:r>
            <a:r>
              <a:rPr lang="ru-RU" b="1" dirty="0" err="1" smtClean="0"/>
              <a:t>Межпроцессное</a:t>
            </a:r>
            <a:r>
              <a:rPr lang="ru-RU" b="1" dirty="0" smtClean="0"/>
              <a:t> </a:t>
            </a:r>
            <a:r>
              <a:rPr lang="ru-RU" b="1" dirty="0"/>
              <a:t>взаимодействие в среде UNIX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268760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М</a:t>
            </a:r>
            <a:r>
              <a:rPr lang="ru-RU" b="1" dirty="0" smtClean="0"/>
              <a:t>еханизм </a:t>
            </a:r>
            <a:r>
              <a:rPr lang="ru-RU" b="1" dirty="0"/>
              <a:t>сокетов </a:t>
            </a:r>
            <a:r>
              <a:rPr lang="ru-RU" dirty="0"/>
              <a:t>определяет коммуникационные объекты для организации взаимодействия, интерфейс для работы с данными объектами и протокол взаимодействия.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Коммуникационными </a:t>
            </a:r>
            <a:r>
              <a:rPr lang="ru-RU" dirty="0"/>
              <a:t>объектами в этой модели взаимодействия являются сами сокеты, которые можно трактовать как </a:t>
            </a:r>
            <a:r>
              <a:rPr lang="ru-RU" dirty="0" err="1"/>
              <a:t>псевдофайлы</a:t>
            </a:r>
            <a:r>
              <a:rPr lang="ru-RU" dirty="0"/>
              <a:t>, существующие в рамках некоторой виртуальной файловой системы.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Интерфейс </a:t>
            </a:r>
            <a:r>
              <a:rPr lang="ru-RU" dirty="0"/>
              <a:t>определяет набор системных вызовов для работы с сокетами.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Протокол </a:t>
            </a:r>
            <a:r>
              <a:rPr lang="ru-RU" dirty="0"/>
              <a:t>описывает порядок вызова системных вызовов для корректной организации взаимодействия процессов.</a:t>
            </a:r>
          </a:p>
        </p:txBody>
      </p:sp>
    </p:spTree>
    <p:extLst>
      <p:ext uri="{BB962C8B-B14F-4D97-AF65-F5344CB8AC3E}">
        <p14:creationId xmlns:p14="http://schemas.microsoft.com/office/powerpoint/2010/main" val="2671687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</a:t>
            </a:r>
            <a:r>
              <a:rPr lang="ru-RU" b="1" dirty="0" err="1" smtClean="0"/>
              <a:t>Межпроцессное</a:t>
            </a:r>
            <a:r>
              <a:rPr lang="ru-RU" b="1" dirty="0" smtClean="0"/>
              <a:t> </a:t>
            </a:r>
            <a:r>
              <a:rPr lang="ru-RU" b="1" dirty="0"/>
              <a:t>взаимодействие в среде UNIX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59532" y="1124744"/>
            <a:ext cx="84969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Сокеты реализуют механизм двунаправленной передачи данных типа «точка-точка».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Сами </a:t>
            </a:r>
            <a:r>
              <a:rPr lang="ru-RU" dirty="0"/>
              <a:t>сокеты представляют собой конечную точку механизма </a:t>
            </a:r>
            <a:r>
              <a:rPr lang="ru-RU" dirty="0" err="1"/>
              <a:t>межпроцессного</a:t>
            </a:r>
            <a:r>
              <a:rPr lang="ru-RU" dirty="0"/>
              <a:t> взаимодействия, которой приписываются имя, тип и один или несколько связанных с ним процессов.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Механизм </a:t>
            </a:r>
            <a:r>
              <a:rPr lang="ru-RU" dirty="0" err="1"/>
              <a:t>межпроцессного</a:t>
            </a:r>
            <a:r>
              <a:rPr lang="ru-RU" dirty="0"/>
              <a:t> взаимодействия на основе сокетов основан на модели клиент-сервер, согласно которой один процесс, называемый сервером, создает сокет, известный другим процессам-клиентам.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Процессы-клиенты </a:t>
            </a:r>
            <a:r>
              <a:rPr lang="ru-RU" dirty="0"/>
              <a:t>взаимодействуют с сервером, соединяясь с именованным сокетом на стороне сервера. Для этого клиент создает неименованный сокет и запрашивает соединение с именованным сокетом сервера. В случае успешной обработки данного запроса возвращается два именованных сокета - один для клиента и один для сервера, которые уже могут использоваться для чтения или записи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830242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</a:t>
            </a:r>
            <a:r>
              <a:rPr lang="ru-RU" b="1" dirty="0" err="1" smtClean="0"/>
              <a:t>Межпроцессное</a:t>
            </a:r>
            <a:r>
              <a:rPr lang="ru-RU" b="1" dirty="0" smtClean="0"/>
              <a:t> </a:t>
            </a:r>
            <a:r>
              <a:rPr lang="ru-RU" b="1" dirty="0"/>
              <a:t>взаимодействие в среде UNIX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43925" y="1772816"/>
            <a:ext cx="84969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Сокеты существуют в рамках коммуникационных доменов.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Коммуникационный </a:t>
            </a:r>
            <a:r>
              <a:rPr lang="ru-RU" dirty="0"/>
              <a:t>домен представляет собой абстракцию, которая предоставляет структуры данных для адресации сокетов, и транспортные протоколы для передачи данных.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Сам </a:t>
            </a:r>
            <a:r>
              <a:rPr lang="ru-RU" dirty="0"/>
              <a:t>коммуникационный домен можно трактовать как некоторую виртуальную файловую систему.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Сокеты </a:t>
            </a:r>
            <a:r>
              <a:rPr lang="ru-RU" dirty="0"/>
              <a:t>могут связываться с другими сокетами только в том случае, если они принадлежат одному и тому же коммуникационному домену. </a:t>
            </a:r>
          </a:p>
        </p:txBody>
      </p:sp>
    </p:spTree>
    <p:extLst>
      <p:ext uri="{BB962C8B-B14F-4D97-AF65-F5344CB8AC3E}">
        <p14:creationId xmlns:p14="http://schemas.microsoft.com/office/powerpoint/2010/main" val="13654369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</a:t>
            </a:r>
            <a:r>
              <a:rPr lang="ru-RU" b="1" dirty="0" err="1" smtClean="0"/>
              <a:t>Межпроцессное</a:t>
            </a:r>
            <a:r>
              <a:rPr lang="ru-RU" b="1" dirty="0" smtClean="0"/>
              <a:t> </a:t>
            </a:r>
            <a:r>
              <a:rPr lang="ru-RU" b="1" dirty="0"/>
              <a:t>взаимодействие в среде UNIX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836712"/>
            <a:ext cx="84969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ОС UNIX поддерживается несколько типов коммуникационных доменов.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Каждый </a:t>
            </a:r>
            <a:r>
              <a:rPr lang="ru-RU" dirty="0"/>
              <a:t>домен предоставляет свои собственные способы адресации сокетов и коммуникационные протоколы.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Поэтому </a:t>
            </a:r>
            <a:r>
              <a:rPr lang="ru-RU" dirty="0"/>
              <a:t>каждый домен имеет имя, начинающееся с префикса AF_ (</a:t>
            </a:r>
            <a:r>
              <a:rPr lang="ru-RU" dirty="0" err="1"/>
              <a:t>Address</a:t>
            </a:r>
            <a:r>
              <a:rPr lang="ru-RU" dirty="0"/>
              <a:t> </a:t>
            </a:r>
            <a:r>
              <a:rPr lang="ru-RU" dirty="0" err="1"/>
              <a:t>Family</a:t>
            </a:r>
            <a:r>
              <a:rPr lang="ru-RU" dirty="0"/>
              <a:t>), или аналогичное имя, но с префиксом PF_ (</a:t>
            </a:r>
            <a:r>
              <a:rPr lang="ru-RU" dirty="0" err="1"/>
              <a:t>Protocol</a:t>
            </a:r>
            <a:r>
              <a:rPr lang="ru-RU" dirty="0"/>
              <a:t> </a:t>
            </a:r>
            <a:r>
              <a:rPr lang="ru-RU" dirty="0" err="1"/>
              <a:t>Family</a:t>
            </a:r>
            <a:r>
              <a:rPr lang="ru-RU" dirty="0"/>
              <a:t>)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079764"/>
              </p:ext>
            </p:extLst>
          </p:nvPr>
        </p:nvGraphicFramePr>
        <p:xfrm>
          <a:off x="1161378" y="3356992"/>
          <a:ext cx="6893252" cy="2732968"/>
        </p:xfrm>
        <a:graphic>
          <a:graphicData uri="http://schemas.openxmlformats.org/drawingml/2006/table">
            <a:tbl>
              <a:tblPr firstRow="1" firstCol="1" bandRow="1"/>
              <a:tblGrid>
                <a:gridCol w="2040880"/>
                <a:gridCol w="4852372"/>
              </a:tblGrid>
              <a:tr h="3620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Домен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Описание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0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AF_UNIX, AF_LOCAL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Организация межпроцессного взаимодействия в системе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0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AF_INET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Организация сетевого взаимодействия на основе протоколов Internet (TCP/UDP/IP)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0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AF_IPX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Организация сетевого взаимодействия на основе протоколов </a:t>
                      </a:r>
                      <a:r>
                        <a:rPr lang="ru-RU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Novell</a:t>
                      </a: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IPX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0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AF_PACKET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Взаимодействие на уровне интерфейсов устройств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9377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</a:t>
            </a:r>
            <a:r>
              <a:rPr lang="ru-RU" b="1" dirty="0" err="1" smtClean="0"/>
              <a:t>Межпроцессное</a:t>
            </a:r>
            <a:r>
              <a:rPr lang="ru-RU" b="1" dirty="0" smtClean="0"/>
              <a:t> </a:t>
            </a:r>
            <a:r>
              <a:rPr lang="ru-RU" b="1" dirty="0"/>
              <a:t>взаимодействие в среде UNIX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836712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Помимо того, что сокет принадлежит некоторому коммуникационному домену, также каждый сокет имеет тип, задающий семантику коммуникации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549246"/>
              </p:ext>
            </p:extLst>
          </p:nvPr>
        </p:nvGraphicFramePr>
        <p:xfrm>
          <a:off x="899592" y="1772816"/>
          <a:ext cx="7416824" cy="3600399"/>
        </p:xfrm>
        <a:graphic>
          <a:graphicData uri="http://schemas.openxmlformats.org/drawingml/2006/table">
            <a:tbl>
              <a:tblPr firstRow="1" firstCol="1" bandRow="1"/>
              <a:tblGrid>
                <a:gridCol w="1973327"/>
                <a:gridCol w="5443497"/>
              </a:tblGrid>
              <a:tr h="3273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Тип сокета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Описание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19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SOCK_STREAM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Обеспечивает надежную, двунаправленную последовательную и неповторяемую передачу данных без разбиения на пакеты, с поддержкой соединений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19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SOCK_DGRAM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Обеспечивает ненадежные сообщения с ограниченной максимальной длиной, без поддержки установления соединения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19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SOCK_ SEQPACKET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Обеспечивает надежную, двунаправленную последовательную и неповторяемую передачу пакетов данных, с поддержкой соединений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3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SOCK_RAW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Предоставляет доступ к протоколам низкого уровня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23528" y="5733256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Коммуникационные домены могут поддерживать не обязательно все типы сокетов, а только некоторые из них.</a:t>
            </a:r>
          </a:p>
        </p:txBody>
      </p:sp>
    </p:spTree>
    <p:extLst>
      <p:ext uri="{BB962C8B-B14F-4D97-AF65-F5344CB8AC3E}">
        <p14:creationId xmlns:p14="http://schemas.microsoft.com/office/powerpoint/2010/main" val="31521034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/>
            <a:r>
              <a:rPr lang="ru-RU" b="1" dirty="0" smtClean="0"/>
              <a:t>4. </a:t>
            </a:r>
            <a:r>
              <a:rPr lang="ru-RU" b="1" dirty="0" err="1" smtClean="0"/>
              <a:t>Межпроцессное</a:t>
            </a:r>
            <a:r>
              <a:rPr lang="ru-RU" b="1" dirty="0" smtClean="0"/>
              <a:t> </a:t>
            </a:r>
            <a:r>
              <a:rPr lang="ru-RU" b="1" dirty="0"/>
              <a:t>взаимодействие в </a:t>
            </a:r>
            <a:r>
              <a:rPr lang="en-US" b="1" dirty="0"/>
              <a:t>Windows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9532" y="1340768"/>
            <a:ext cx="84969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Как и в других ОС в </a:t>
            </a:r>
            <a:r>
              <a:rPr lang="ru-RU" dirty="0" err="1"/>
              <a:t>Windows</a:t>
            </a:r>
            <a:r>
              <a:rPr lang="ru-RU" dirty="0"/>
              <a:t>, процессы (</a:t>
            </a:r>
            <a:r>
              <a:rPr lang="ru-RU" dirty="0" err="1"/>
              <a:t>process</a:t>
            </a:r>
            <a:r>
              <a:rPr lang="ru-RU" dirty="0"/>
              <a:t>) являются основными объектами, позволяющими пользователям решать их задачи.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Каждый </a:t>
            </a:r>
            <a:r>
              <a:rPr lang="ru-RU" dirty="0"/>
              <a:t>процесс предоставляет ресурсы, необходимые для выполнения соответствующего приложения, а также </a:t>
            </a:r>
            <a:r>
              <a:rPr lang="ru-RU" dirty="0" smtClean="0"/>
              <a:t>имеет: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ассоциированные </a:t>
            </a:r>
            <a:r>
              <a:rPr lang="ru-RU" dirty="0"/>
              <a:t>с ним виртуальное адресное пространство;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исполняемый </a:t>
            </a:r>
            <a:r>
              <a:rPr lang="ru-RU" dirty="0"/>
              <a:t>код;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дескрипторы</a:t>
            </a:r>
            <a:r>
              <a:rPr lang="ru-RU" dirty="0"/>
              <a:t>, связанные с открытыми системными объектами;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контекст </a:t>
            </a:r>
            <a:r>
              <a:rPr lang="ru-RU" dirty="0"/>
              <a:t>безопасности;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уникальный </a:t>
            </a:r>
            <a:r>
              <a:rPr lang="ru-RU" dirty="0"/>
              <a:t>идентификатор процесса;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переменные </a:t>
            </a:r>
            <a:r>
              <a:rPr lang="ru-RU" dirty="0"/>
              <a:t>окружения;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класс </a:t>
            </a:r>
            <a:r>
              <a:rPr lang="ru-RU" dirty="0"/>
              <a:t>приоритета;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минимальный </a:t>
            </a:r>
            <a:r>
              <a:rPr lang="ru-RU" dirty="0"/>
              <a:t>и максимальный размер доступной процессу виртуальной памяти;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по </a:t>
            </a:r>
            <a:r>
              <a:rPr lang="ru-RU" dirty="0"/>
              <a:t>крайней мере, один поток управления. </a:t>
            </a:r>
          </a:p>
        </p:txBody>
      </p:sp>
    </p:spTree>
    <p:extLst>
      <p:ext uri="{BB962C8B-B14F-4D97-AF65-F5344CB8AC3E}">
        <p14:creationId xmlns:p14="http://schemas.microsoft.com/office/powerpoint/2010/main" val="369239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Виды </a:t>
            </a:r>
            <a:r>
              <a:rPr lang="ru-RU" b="1" dirty="0" err="1"/>
              <a:t>межпроцессного</a:t>
            </a:r>
            <a:r>
              <a:rPr lang="ru-RU" b="1" dirty="0"/>
              <a:t> взаимодействия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836712"/>
            <a:ext cx="84969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Модульные </a:t>
            </a:r>
            <a:r>
              <a:rPr lang="ru-RU" b="1" dirty="0" smtClean="0"/>
              <a:t>программы </a:t>
            </a:r>
            <a:r>
              <a:rPr lang="ru-RU" dirty="0" smtClean="0"/>
              <a:t>состоят </a:t>
            </a:r>
            <a:r>
              <a:rPr lang="ru-RU" dirty="0"/>
              <a:t>из отдельных программных модулей с четко определенными интерфейсами вызовов.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Объединение </a:t>
            </a:r>
            <a:r>
              <a:rPr lang="ru-RU" dirty="0"/>
              <a:t>модулей в программу может происходить либо на этапе сборки исполняемого файла (статическая сборка, или </a:t>
            </a: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linking</a:t>
            </a:r>
            <a:r>
              <a:rPr lang="ru-RU" dirty="0"/>
              <a:t>), либо на этапе выполнения программы (динамическая сборка, или </a:t>
            </a:r>
            <a:r>
              <a:rPr lang="ru-RU" dirty="0" err="1"/>
              <a:t>dynamic</a:t>
            </a:r>
            <a:r>
              <a:rPr lang="ru-RU" dirty="0"/>
              <a:t> </a:t>
            </a:r>
            <a:r>
              <a:rPr lang="ru-RU" dirty="0" err="1"/>
              <a:t>linking</a:t>
            </a:r>
            <a:r>
              <a:rPr lang="ru-RU" dirty="0"/>
              <a:t>).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Преимущество </a:t>
            </a:r>
            <a:r>
              <a:rPr lang="ru-RU" dirty="0"/>
              <a:t>модульных программ заключается в достижении некоторого уровня универсальности - один модуль может быть заменен другим.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Однако </a:t>
            </a:r>
            <a:r>
              <a:rPr lang="ru-RU" dirty="0"/>
              <a:t>модульная программа все равно представляет собой один процесс, а данные, необходимые для решения задачи, передаются внутри процесса как параметры функций.</a:t>
            </a:r>
          </a:p>
        </p:txBody>
      </p:sp>
    </p:spTree>
    <p:extLst>
      <p:ext uri="{BB962C8B-B14F-4D97-AF65-F5344CB8AC3E}">
        <p14:creationId xmlns:p14="http://schemas.microsoft.com/office/powerpoint/2010/main" val="32431590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4. </a:t>
            </a:r>
            <a:r>
              <a:rPr lang="ru-RU" b="1" dirty="0" err="1" smtClean="0"/>
              <a:t>Межпроцессное</a:t>
            </a:r>
            <a:r>
              <a:rPr lang="ru-RU" b="1" dirty="0" smtClean="0"/>
              <a:t> </a:t>
            </a:r>
            <a:r>
              <a:rPr lang="ru-RU" b="1" dirty="0"/>
              <a:t>взаимодействие в </a:t>
            </a:r>
            <a:r>
              <a:rPr lang="en-US" b="1" dirty="0"/>
              <a:t>Windows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836712"/>
            <a:ext cx="84969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При старте процесс запускает один единственный поток управления (</a:t>
            </a:r>
            <a:r>
              <a:rPr lang="ru-RU" dirty="0" err="1"/>
              <a:t>thread</a:t>
            </a:r>
            <a:r>
              <a:rPr lang="ru-RU" dirty="0"/>
              <a:t>), называемый первичным потоком (</a:t>
            </a:r>
            <a:r>
              <a:rPr lang="ru-RU" dirty="0" err="1"/>
              <a:t>primary</a:t>
            </a:r>
            <a:r>
              <a:rPr lang="ru-RU" dirty="0"/>
              <a:t> </a:t>
            </a:r>
            <a:r>
              <a:rPr lang="ru-RU" dirty="0" err="1"/>
              <a:t>thread</a:t>
            </a:r>
            <a:r>
              <a:rPr lang="ru-RU" dirty="0"/>
              <a:t>). При этом каждый поток может создавать новый поток управления. В этом смысле процесс представляет собой контейнер, в котором инкапсулируется множество потоков, выполняющих основную вычислительную работу.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Все потоки процесса делят между собой его виртуальное адресное пространство и системные ресурсы.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Кроме </a:t>
            </a:r>
            <a:r>
              <a:rPr lang="ru-RU" dirty="0"/>
              <a:t>этого, каждый поток управления имеет собственные обработчики исключительных ситуаций, приоритет, локальную память потока, уникальный идентификатор потока, и данные о текущем контексте потока.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Контекст </a:t>
            </a:r>
            <a:r>
              <a:rPr lang="ru-RU" dirty="0"/>
              <a:t>потока (</a:t>
            </a:r>
            <a:r>
              <a:rPr lang="ru-RU" dirty="0" err="1"/>
              <a:t>thread</a:t>
            </a:r>
            <a:r>
              <a:rPr lang="ru-RU" dirty="0"/>
              <a:t> </a:t>
            </a:r>
            <a:r>
              <a:rPr lang="ru-RU" dirty="0" err="1"/>
              <a:t>context</a:t>
            </a:r>
            <a:r>
              <a:rPr lang="ru-RU" dirty="0"/>
              <a:t>) включает текущие значения регистров процессора, стек вызовов ядра, блок окружения потока, содержащий данные о размере стека потока, и пользовательский стек в адресном пространстве родительского процесса.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Кроме </a:t>
            </a:r>
            <a:r>
              <a:rPr lang="ru-RU" dirty="0"/>
              <a:t>того, потоки могут иметь собственные контексты безопасности для обработки случаев, когда поток заимствует права, а не наследует их от родительского процесса. </a:t>
            </a:r>
          </a:p>
        </p:txBody>
      </p:sp>
    </p:spTree>
    <p:extLst>
      <p:ext uri="{BB962C8B-B14F-4D97-AF65-F5344CB8AC3E}">
        <p14:creationId xmlns:p14="http://schemas.microsoft.com/office/powerpoint/2010/main" val="39599016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4. </a:t>
            </a:r>
            <a:r>
              <a:rPr lang="ru-RU" b="1" dirty="0" err="1" smtClean="0"/>
              <a:t>Межпроцессное</a:t>
            </a:r>
            <a:r>
              <a:rPr lang="ru-RU" b="1" dirty="0" smtClean="0"/>
              <a:t> </a:t>
            </a:r>
            <a:r>
              <a:rPr lang="ru-RU" b="1" dirty="0"/>
              <a:t>взаимодействие в </a:t>
            </a:r>
            <a:r>
              <a:rPr lang="en-US" b="1" dirty="0"/>
              <a:t>Windows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01635" y="764704"/>
            <a:ext cx="849694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Операционные системы, основанные на ядре </a:t>
            </a:r>
            <a:r>
              <a:rPr lang="ru-RU" dirty="0" err="1"/>
              <a:t>Windows</a:t>
            </a:r>
            <a:r>
              <a:rPr lang="ru-RU" dirty="0"/>
              <a:t> NT, поддерживают </a:t>
            </a:r>
            <a:r>
              <a:rPr lang="ru-RU" dirty="0" smtClean="0"/>
              <a:t>вытесняющую </a:t>
            </a:r>
            <a:r>
              <a:rPr lang="ru-RU" dirty="0"/>
              <a:t>многозадачность (</a:t>
            </a:r>
            <a:r>
              <a:rPr lang="ru-RU" dirty="0" err="1"/>
              <a:t>preemptive</a:t>
            </a:r>
            <a:r>
              <a:rPr lang="ru-RU" dirty="0"/>
              <a:t> </a:t>
            </a:r>
            <a:r>
              <a:rPr lang="ru-RU" dirty="0" err="1"/>
              <a:t>multitasking</a:t>
            </a:r>
            <a:r>
              <a:rPr lang="ru-RU" dirty="0"/>
              <a:t>). Она позволяет создавать эффект одновременного выполнения нескольких потоков в нескольких процессах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При вытесняющей многозадачности ОС специальный системный процесс, называемый вытесняющим планировщиком (</a:t>
            </a:r>
            <a:r>
              <a:rPr lang="ru-RU" dirty="0" err="1"/>
              <a:t>preemptive</a:t>
            </a:r>
            <a:r>
              <a:rPr lang="ru-RU" dirty="0"/>
              <a:t> </a:t>
            </a:r>
            <a:r>
              <a:rPr lang="ru-RU" dirty="0" err="1"/>
              <a:t>scheduler</a:t>
            </a:r>
            <a:r>
              <a:rPr lang="ru-RU" dirty="0"/>
              <a:t>), временно прерывает текущий процесс по истечении времени, выделенного процессу для работы, переводя его в приостановленное состояние. Затем планировщик пробуждает один из приостановленных ранее процессов в зависимости от их приоритетов и выделяет квант процессорного времени для этого процесса. Такой механизм носит название переключения контекста (</a:t>
            </a:r>
            <a:r>
              <a:rPr lang="ru-RU" dirty="0" err="1"/>
              <a:t>context</a:t>
            </a:r>
            <a:r>
              <a:rPr lang="ru-RU" dirty="0"/>
              <a:t> </a:t>
            </a:r>
            <a:r>
              <a:rPr lang="ru-RU" dirty="0" err="1"/>
              <a:t>switching</a:t>
            </a:r>
            <a:r>
              <a:rPr lang="ru-RU" dirty="0"/>
              <a:t>).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При </a:t>
            </a:r>
            <a:r>
              <a:rPr lang="ru-RU" dirty="0" err="1"/>
              <a:t>невытесняющей</a:t>
            </a:r>
            <a:r>
              <a:rPr lang="ru-RU" dirty="0"/>
              <a:t> многозадачности в памяти одновременно могут присутствовать несколько процессов, но процессорное время выделяется только основному процессу до тех пор, пока сам процесс или пользователь не освободит процессор.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В многопроцессорных системах ОС на основе ядра </a:t>
            </a:r>
            <a:r>
              <a:rPr lang="ru-RU" dirty="0" err="1"/>
              <a:t>Windows</a:t>
            </a:r>
            <a:r>
              <a:rPr lang="ru-RU" dirty="0"/>
              <a:t> NT позволяют одновременно выполнять столько потоков, </a:t>
            </a:r>
            <a:r>
              <a:rPr lang="ru-RU" dirty="0" smtClean="0"/>
              <a:t>сколько </a:t>
            </a:r>
            <a:r>
              <a:rPr lang="ru-RU" dirty="0"/>
              <a:t>процессоров (или ядер) установлено в системе. </a:t>
            </a:r>
            <a:r>
              <a:rPr lang="ru-RU" dirty="0" smtClean="0"/>
              <a:t>Только в этом случае </a:t>
            </a:r>
            <a:r>
              <a:rPr lang="ru-RU" dirty="0"/>
              <a:t>реализуется реальная многозадачность, а не ее имитация.</a:t>
            </a:r>
          </a:p>
        </p:txBody>
      </p:sp>
    </p:spTree>
    <p:extLst>
      <p:ext uri="{BB962C8B-B14F-4D97-AF65-F5344CB8AC3E}">
        <p14:creationId xmlns:p14="http://schemas.microsoft.com/office/powerpoint/2010/main" val="12611481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4. </a:t>
            </a:r>
            <a:r>
              <a:rPr lang="ru-RU" b="1" dirty="0" err="1" smtClean="0"/>
              <a:t>Межпроцессное</a:t>
            </a:r>
            <a:r>
              <a:rPr lang="ru-RU" b="1" dirty="0" smtClean="0"/>
              <a:t> </a:t>
            </a:r>
            <a:r>
              <a:rPr lang="ru-RU" b="1" dirty="0"/>
              <a:t>взаимодействие в </a:t>
            </a:r>
            <a:r>
              <a:rPr lang="en-US" b="1" dirty="0"/>
              <a:t>Windows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836712"/>
            <a:ext cx="8496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Как и большинство ОС, поддерживающих одновременную работу нескольких конкурирующих процессов, ОС семейства </a:t>
            </a:r>
            <a:r>
              <a:rPr lang="ru-RU" dirty="0" err="1"/>
              <a:t>Windows</a:t>
            </a:r>
            <a:r>
              <a:rPr lang="ru-RU" dirty="0"/>
              <a:t> поддерживают ряд механизмов синхронизации процессов и потоков.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Это </a:t>
            </a:r>
            <a:r>
              <a:rPr lang="ru-RU" dirty="0"/>
              <a:t>позволяет процессам избегать одновременного использования неразделяемых ресурсов, что чаще всего приводит к краху процессов, а в некоторых случаях и всей системы в целом.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В </a:t>
            </a:r>
            <a:r>
              <a:rPr lang="ru-RU" dirty="0" err="1"/>
              <a:t>Windows</a:t>
            </a:r>
            <a:r>
              <a:rPr lang="ru-RU" dirty="0"/>
              <a:t> ОС поддерживают такие механизмы синхронизации, </a:t>
            </a:r>
            <a:r>
              <a:rPr lang="ru-RU" dirty="0" smtClean="0"/>
              <a:t>как: </a:t>
            </a:r>
          </a:p>
          <a:p>
            <a:pPr algn="just"/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события</a:t>
            </a:r>
            <a:r>
              <a:rPr lang="ru-RU" dirty="0"/>
              <a:t>,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семафоры</a:t>
            </a:r>
            <a:r>
              <a:rPr lang="ru-RU" dirty="0"/>
              <a:t>,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 smtClean="0"/>
              <a:t>мьютексы</a:t>
            </a:r>
            <a:r>
              <a:rPr lang="ru-RU" dirty="0"/>
              <a:t>,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критические </a:t>
            </a:r>
            <a:r>
              <a:rPr lang="ru-RU" dirty="0"/>
              <a:t>области,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а </a:t>
            </a:r>
            <a:r>
              <a:rPr lang="ru-RU" dirty="0"/>
              <a:t>также ряд методов организации разделения ресурсов между конкурирующими процессами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2834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4. </a:t>
            </a:r>
            <a:r>
              <a:rPr lang="ru-RU" b="1" dirty="0" err="1" smtClean="0"/>
              <a:t>Межпроцессное</a:t>
            </a:r>
            <a:r>
              <a:rPr lang="ru-RU" b="1" dirty="0" smtClean="0"/>
              <a:t> </a:t>
            </a:r>
            <a:r>
              <a:rPr lang="ru-RU" b="1" dirty="0"/>
              <a:t>взаимодействие в </a:t>
            </a:r>
            <a:r>
              <a:rPr lang="en-US" b="1" dirty="0"/>
              <a:t>Windows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9532" y="1268760"/>
            <a:ext cx="8496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События</a:t>
            </a:r>
            <a:r>
              <a:rPr lang="ru-RU" dirty="0"/>
              <a:t> (</a:t>
            </a:r>
            <a:r>
              <a:rPr lang="ru-RU" dirty="0" err="1"/>
              <a:t>events</a:t>
            </a:r>
            <a:r>
              <a:rPr lang="ru-RU" dirty="0"/>
              <a:t>) представляют собой объекты механизма синхронизации, предназначенные для извещения потоков о наступлении некоторого </a:t>
            </a:r>
            <a:r>
              <a:rPr lang="ru-RU" dirty="0" err="1"/>
              <a:t>программно</a:t>
            </a:r>
            <a:r>
              <a:rPr lang="ru-RU" dirty="0"/>
              <a:t> управляемого события.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Существует </a:t>
            </a:r>
            <a:r>
              <a:rPr lang="ru-RU" dirty="0"/>
              <a:t>два типа объектов синхронизации - события, сбрасываемые вручную, и события, сбрасываемые автоматически.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b="1" dirty="0"/>
              <a:t>Автоматически сбрасываемые </a:t>
            </a:r>
            <a:r>
              <a:rPr lang="ru-RU" dirty="0"/>
              <a:t>события характеризуются тем, что если такое событие переводится в сигнальное состояние, то система автоматически выбирает ожидающий сигнального состояния поток и передает управление ему. При этом такое событие автоматически переводится в несигнальное состояние.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При </a:t>
            </a:r>
            <a:r>
              <a:rPr lang="ru-RU" dirty="0"/>
              <a:t>работе со </a:t>
            </a:r>
            <a:r>
              <a:rPr lang="ru-RU" b="1" dirty="0"/>
              <a:t>сбрасываемыми вручную </a:t>
            </a:r>
            <a:r>
              <a:rPr lang="ru-RU" dirty="0"/>
              <a:t>событиями ответственность за восстановление несигнального состояния события берет на себя программист. В этом случае он явно должен вызывать функцию </a:t>
            </a:r>
            <a:r>
              <a:rPr lang="ru-RU" dirty="0" err="1"/>
              <a:t>ResetEvent</a:t>
            </a:r>
            <a:r>
              <a:rPr lang="ru-RU" dirty="0"/>
              <a:t>() каждый раз, когда необходимо перевести событие в несигнальное состояние.</a:t>
            </a:r>
          </a:p>
        </p:txBody>
      </p:sp>
    </p:spTree>
    <p:extLst>
      <p:ext uri="{BB962C8B-B14F-4D97-AF65-F5344CB8AC3E}">
        <p14:creationId xmlns:p14="http://schemas.microsoft.com/office/powerpoint/2010/main" val="3101551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4. </a:t>
            </a:r>
            <a:r>
              <a:rPr lang="ru-RU" b="1" dirty="0" err="1" smtClean="0"/>
              <a:t>Межпроцессное</a:t>
            </a:r>
            <a:r>
              <a:rPr lang="ru-RU" b="1" dirty="0" smtClean="0"/>
              <a:t> </a:t>
            </a:r>
            <a:r>
              <a:rPr lang="ru-RU" b="1" dirty="0"/>
              <a:t>взаимодействие в </a:t>
            </a:r>
            <a:r>
              <a:rPr lang="en-US" b="1" dirty="0"/>
              <a:t>Windows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9532" y="1340768"/>
            <a:ext cx="8496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b="1" dirty="0"/>
              <a:t>семафоры</a:t>
            </a:r>
            <a:r>
              <a:rPr lang="ru-RU" dirty="0"/>
              <a:t> представляют собой объекты синхронизации, имеющие внутренний счетчик, значение которого может находиться в диапазоне от 0 до заданного максимального значения.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Этот </a:t>
            </a:r>
            <a:r>
              <a:rPr lang="ru-RU" dirty="0"/>
              <a:t>счетчик уменьшается на 1 каждый раз, когда одному из потоков возвращается управление из функции ожидания (</a:t>
            </a:r>
            <a:r>
              <a:rPr lang="ru-RU" dirty="0" err="1"/>
              <a:t>WaitForSingleObject</a:t>
            </a:r>
            <a:r>
              <a:rPr lang="ru-RU" dirty="0"/>
              <a:t>() и </a:t>
            </a:r>
            <a:r>
              <a:rPr lang="ru-RU" dirty="0" err="1"/>
              <a:t>WaitForMultipleObjects</a:t>
            </a:r>
            <a:r>
              <a:rPr lang="ru-RU" dirty="0"/>
              <a:t>()), и увеличивается на заданное значение каждый раз, когда поток освобождает семафор.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Семафор </a:t>
            </a:r>
            <a:r>
              <a:rPr lang="ru-RU" dirty="0"/>
              <a:t>переходит в сигнальное состояние каждый раз, когда значение счетчика не равно 0, и в несигнальное состояние, когда счетчик равен 0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Количество созданных семафоров, так же, как и количество событий, ограничивается системными ресурсами и лимитом на количество дескрипторов, которое может создать одиночный процесс.</a:t>
            </a:r>
          </a:p>
        </p:txBody>
      </p:sp>
    </p:spTree>
    <p:extLst>
      <p:ext uri="{BB962C8B-B14F-4D97-AF65-F5344CB8AC3E}">
        <p14:creationId xmlns:p14="http://schemas.microsoft.com/office/powerpoint/2010/main" val="18334611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4. </a:t>
            </a:r>
            <a:r>
              <a:rPr lang="ru-RU" b="1" dirty="0" err="1" smtClean="0"/>
              <a:t>Межпроцессное</a:t>
            </a:r>
            <a:r>
              <a:rPr lang="ru-RU" b="1" dirty="0" smtClean="0"/>
              <a:t> </a:t>
            </a:r>
            <a:r>
              <a:rPr lang="ru-RU" b="1" dirty="0"/>
              <a:t>взаимодействие в </a:t>
            </a:r>
            <a:r>
              <a:rPr lang="en-US" b="1" dirty="0"/>
              <a:t>Windows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38075" y="764704"/>
            <a:ext cx="849694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Еще одним средством синхронизации процессов и потоков в </a:t>
            </a:r>
            <a:r>
              <a:rPr lang="ru-RU" dirty="0" err="1"/>
              <a:t>Windows</a:t>
            </a:r>
            <a:r>
              <a:rPr lang="ru-RU" dirty="0"/>
              <a:t> являются </a:t>
            </a:r>
            <a:r>
              <a:rPr lang="ru-RU" b="1" dirty="0" err="1"/>
              <a:t>мьютексы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err="1" smtClean="0"/>
              <a:t>Мьютексы</a:t>
            </a:r>
            <a:r>
              <a:rPr lang="ru-RU" dirty="0" smtClean="0"/>
              <a:t> </a:t>
            </a:r>
            <a:r>
              <a:rPr lang="ru-RU" dirty="0"/>
              <a:t>представляют собой объекты синхронизации, которые переводятся в сигнальное состояние в том случае, если он не принадлежит ни одному потоку.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Если </a:t>
            </a:r>
            <a:r>
              <a:rPr lang="ru-RU" dirty="0"/>
              <a:t>же </a:t>
            </a:r>
            <a:r>
              <a:rPr lang="ru-RU" dirty="0" err="1"/>
              <a:t>мьютекс</a:t>
            </a:r>
            <a:r>
              <a:rPr lang="ru-RU" dirty="0"/>
              <a:t> принадлежит какому-либо потоку, то он переводится в несигнальное состояние. С этой точки зрения </a:t>
            </a:r>
            <a:r>
              <a:rPr lang="ru-RU" dirty="0" err="1"/>
              <a:t>мьютексы</a:t>
            </a:r>
            <a:r>
              <a:rPr lang="ru-RU" dirty="0"/>
              <a:t> удобны при организации взаимно исключающего доступа нескольких потоков к разделяемому ими ресурсу.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Примером </a:t>
            </a:r>
            <a:r>
              <a:rPr lang="ru-RU" dirty="0"/>
              <a:t>такого ресурса может являться такой объект </a:t>
            </a:r>
            <a:r>
              <a:rPr lang="ru-RU" dirty="0" err="1"/>
              <a:t>межпроцессного</a:t>
            </a:r>
            <a:r>
              <a:rPr lang="ru-RU" dirty="0"/>
              <a:t> взаимодействия, как разделяемая память. Записывать данные в этот объект в каждый момент времени должен только один вычислительный поток. Поэтому задача организации взаимно исключающего доступа к такому механизму </a:t>
            </a:r>
            <a:r>
              <a:rPr lang="ru-RU" dirty="0" err="1"/>
              <a:t>межпроцессного</a:t>
            </a:r>
            <a:r>
              <a:rPr lang="ru-RU" dirty="0"/>
              <a:t> взаимодействия является очень важной.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 </a:t>
            </a:r>
            <a:r>
              <a:rPr lang="ru-RU" dirty="0"/>
              <a:t>целом же </a:t>
            </a:r>
            <a:r>
              <a:rPr lang="ru-RU" dirty="0" err="1"/>
              <a:t>мьютексы</a:t>
            </a:r>
            <a:r>
              <a:rPr lang="ru-RU" dirty="0"/>
              <a:t> можно рассматривать как один из вариантов семафоров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Максимальное количество </a:t>
            </a:r>
            <a:r>
              <a:rPr lang="ru-RU" dirty="0" err="1"/>
              <a:t>мьютексов</a:t>
            </a:r>
            <a:r>
              <a:rPr lang="ru-RU" dirty="0"/>
              <a:t>, создаваемых в системе, определяется наличием свободных ресурсов в системе (в особенности, свободной виртуальной памяти) и ограничением на количество дескрипторов в процессе.</a:t>
            </a:r>
          </a:p>
        </p:txBody>
      </p:sp>
    </p:spTree>
    <p:extLst>
      <p:ext uri="{BB962C8B-B14F-4D97-AF65-F5344CB8AC3E}">
        <p14:creationId xmlns:p14="http://schemas.microsoft.com/office/powerpoint/2010/main" val="41177913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4. </a:t>
            </a:r>
            <a:r>
              <a:rPr lang="ru-RU" b="1" dirty="0" err="1" smtClean="0"/>
              <a:t>Межпроцессное</a:t>
            </a:r>
            <a:r>
              <a:rPr lang="ru-RU" b="1" dirty="0" smtClean="0"/>
              <a:t> </a:t>
            </a:r>
            <a:r>
              <a:rPr lang="ru-RU" b="1" dirty="0"/>
              <a:t>взаимодействие в </a:t>
            </a:r>
            <a:r>
              <a:rPr lang="en-US" b="1" dirty="0"/>
              <a:t>Windows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836712"/>
            <a:ext cx="8496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Каналы</a:t>
            </a:r>
            <a:r>
              <a:rPr lang="ru-RU" dirty="0"/>
              <a:t> являются одним из основных механизмов </a:t>
            </a:r>
            <a:r>
              <a:rPr lang="ru-RU" dirty="0" err="1"/>
              <a:t>межпроцессного</a:t>
            </a:r>
            <a:r>
              <a:rPr lang="ru-RU" dirty="0"/>
              <a:t> взаимодействия в </a:t>
            </a:r>
            <a:r>
              <a:rPr lang="ru-RU" dirty="0" err="1"/>
              <a:t>Windows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Так </a:t>
            </a:r>
            <a:r>
              <a:rPr lang="ru-RU" dirty="0"/>
              <a:t>же, как ОС семейства </a:t>
            </a:r>
            <a:r>
              <a:rPr lang="ru-RU" dirty="0" err="1"/>
              <a:t>Linux</a:t>
            </a:r>
            <a:r>
              <a:rPr lang="ru-RU" dirty="0"/>
              <a:t>, </a:t>
            </a:r>
            <a:r>
              <a:rPr lang="ru-RU" dirty="0" err="1"/>
              <a:t>Windows</a:t>
            </a:r>
            <a:r>
              <a:rPr lang="ru-RU" dirty="0"/>
              <a:t> поддерживает два вида каналов - анонимные и именованные.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Каналы </a:t>
            </a:r>
            <a:r>
              <a:rPr lang="ru-RU" dirty="0"/>
              <a:t>используются как обычные файлы, для чтения и записи которых существуют стандартные функции </a:t>
            </a:r>
            <a:r>
              <a:rPr lang="ru-RU" dirty="0" err="1"/>
              <a:t>ReadFile</a:t>
            </a:r>
            <a:r>
              <a:rPr lang="ru-RU" dirty="0"/>
              <a:t>() и </a:t>
            </a:r>
            <a:r>
              <a:rPr lang="ru-RU" dirty="0" err="1"/>
              <a:t>WriteFile</a:t>
            </a:r>
            <a:r>
              <a:rPr lang="ru-RU" dirty="0"/>
              <a:t>().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Анонимные каналы (</a:t>
            </a:r>
            <a:r>
              <a:rPr lang="ru-RU" dirty="0" err="1"/>
              <a:t>anonymous</a:t>
            </a:r>
            <a:r>
              <a:rPr lang="ru-RU" dirty="0"/>
              <a:t> </a:t>
            </a:r>
            <a:r>
              <a:rPr lang="ru-RU" dirty="0" err="1"/>
              <a:t>pipe</a:t>
            </a:r>
            <a:r>
              <a:rPr lang="ru-RU" dirty="0"/>
              <a:t>) представляют собой однонаправленный механизм передачи данных между процессами.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Чаще </a:t>
            </a:r>
            <a:r>
              <a:rPr lang="ru-RU" dirty="0"/>
              <a:t>всего они используются для передачи данных между процессами-родителями и их потомками.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Каждый </a:t>
            </a:r>
            <a:r>
              <a:rPr lang="ru-RU" dirty="0"/>
              <a:t>канал имеет два связанных с ним дескриптора: чтения и записи.</a:t>
            </a:r>
          </a:p>
        </p:txBody>
      </p:sp>
    </p:spTree>
    <p:extLst>
      <p:ext uri="{BB962C8B-B14F-4D97-AF65-F5344CB8AC3E}">
        <p14:creationId xmlns:p14="http://schemas.microsoft.com/office/powerpoint/2010/main" val="22222186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4. </a:t>
            </a:r>
            <a:r>
              <a:rPr lang="ru-RU" b="1" dirty="0" err="1" smtClean="0"/>
              <a:t>Межпроцессное</a:t>
            </a:r>
            <a:r>
              <a:rPr lang="ru-RU" b="1" dirty="0" smtClean="0"/>
              <a:t> </a:t>
            </a:r>
            <a:r>
              <a:rPr lang="ru-RU" b="1" dirty="0"/>
              <a:t>взаимодействие в </a:t>
            </a:r>
            <a:r>
              <a:rPr lang="en-US" b="1" dirty="0"/>
              <a:t>Windows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1975" y="2420888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При создании анонимного канала очень часто указывается, что создаваемые дескрипторы чтения и записи могут быть унаследованы.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Это </a:t>
            </a:r>
            <a:r>
              <a:rPr lang="ru-RU" dirty="0"/>
              <a:t>связано с тем, что при работе с анонимными каналами не существует других способов связывания процессов через канал, кроме как наследование процессами-потомками дескрипторов чтения/записи от создавшего их процесса-родителя. </a:t>
            </a:r>
          </a:p>
        </p:txBody>
      </p:sp>
    </p:spTree>
    <p:extLst>
      <p:ext uri="{BB962C8B-B14F-4D97-AF65-F5344CB8AC3E}">
        <p14:creationId xmlns:p14="http://schemas.microsoft.com/office/powerpoint/2010/main" val="17945680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4. </a:t>
            </a:r>
            <a:r>
              <a:rPr lang="ru-RU" b="1" dirty="0" err="1" smtClean="0"/>
              <a:t>Межпроцессное</a:t>
            </a:r>
            <a:r>
              <a:rPr lang="ru-RU" b="1" dirty="0" smtClean="0"/>
              <a:t> </a:t>
            </a:r>
            <a:r>
              <a:rPr lang="ru-RU" b="1" dirty="0"/>
              <a:t>взаимодействие в </a:t>
            </a:r>
            <a:r>
              <a:rPr lang="en-US" b="1" dirty="0"/>
              <a:t>Windows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836712"/>
            <a:ext cx="849694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При </a:t>
            </a:r>
            <a:r>
              <a:rPr lang="ru-RU" dirty="0"/>
              <a:t>наследовании дескрипторов, связанных с концами анонимных каналов, возникает проблема определения конца передачи данных по </a:t>
            </a:r>
            <a:r>
              <a:rPr lang="ru-RU" dirty="0" smtClean="0"/>
              <a:t>каналу</a:t>
            </a:r>
            <a:r>
              <a:rPr lang="ru-RU" dirty="0"/>
              <a:t>:</a:t>
            </a:r>
            <a:endParaRPr lang="ru-RU" dirty="0" smtClean="0"/>
          </a:p>
          <a:p>
            <a:pPr algn="just"/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Система </a:t>
            </a:r>
            <a:r>
              <a:rPr lang="ru-RU" dirty="0"/>
              <a:t>считает, что передача данных закончилась, если закрыты все дескрипторы записи, ассоциированные с каналом.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Но </a:t>
            </a:r>
            <a:r>
              <a:rPr lang="ru-RU" dirty="0"/>
              <a:t>эти дескрипторы создаются с признаком наследования и наследуются всеми процессами-потомками, в том числе и тем процессом, который считывает данные из канала.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 </a:t>
            </a:r>
            <a:r>
              <a:rPr lang="ru-RU" dirty="0"/>
              <a:t>результате возникает ситуация, когда записывающий процесс закончил передачу данных и закрыл свой дескриптор записи в канал.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Процесс</a:t>
            </a:r>
            <a:r>
              <a:rPr lang="ru-RU" dirty="0"/>
              <a:t>, считывающий данные из канала, не получает уведомления о конце операции записи, так как сам владеет еще одним дескриптором записи. </a:t>
            </a:r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 </a:t>
            </a:r>
            <a:r>
              <a:rPr lang="ru-RU" dirty="0"/>
              <a:t>результате это приводит к зависанию процесса, считывающего данные из канала.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Чтобы </a:t>
            </a:r>
            <a:r>
              <a:rPr lang="ru-RU" dirty="0"/>
              <a:t>этого не происходило, необходимо каждый раз при создании нового процесса помечать те дескрипторы, которые не должны им наследоваться, как ненаследуемые. Это позволяет корректно обрабатывать ситуацию окончания записи данных в канал.</a:t>
            </a:r>
          </a:p>
        </p:txBody>
      </p:sp>
    </p:spTree>
    <p:extLst>
      <p:ext uri="{BB962C8B-B14F-4D97-AF65-F5344CB8AC3E}">
        <p14:creationId xmlns:p14="http://schemas.microsoft.com/office/powerpoint/2010/main" val="18890636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4. </a:t>
            </a:r>
            <a:r>
              <a:rPr lang="ru-RU" b="1" dirty="0" err="1" smtClean="0"/>
              <a:t>Межпроцессное</a:t>
            </a:r>
            <a:r>
              <a:rPr lang="ru-RU" b="1" dirty="0" smtClean="0"/>
              <a:t> </a:t>
            </a:r>
            <a:r>
              <a:rPr lang="ru-RU" b="1" dirty="0"/>
              <a:t>взаимодействие в </a:t>
            </a:r>
            <a:r>
              <a:rPr lang="en-US" b="1" dirty="0"/>
              <a:t>Windows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9532" y="1700808"/>
            <a:ext cx="84969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отличие от неименованных каналов, </a:t>
            </a:r>
            <a:r>
              <a:rPr lang="ru-RU" b="1" dirty="0"/>
              <a:t>именованные каналы </a:t>
            </a:r>
            <a:r>
              <a:rPr lang="ru-RU" dirty="0"/>
              <a:t>могут использоваться не только процессами-потомками и родителями, но и для организации </a:t>
            </a:r>
            <a:r>
              <a:rPr lang="ru-RU" dirty="0" err="1"/>
              <a:t>межпроцессного</a:t>
            </a:r>
            <a:r>
              <a:rPr lang="ru-RU" dirty="0"/>
              <a:t> взаимодействия между независимыми процессами.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Кроме </a:t>
            </a:r>
            <a:r>
              <a:rPr lang="ru-RU" dirty="0"/>
              <a:t>того, именованные каналы позволяют организовывать не только однонаправленный канал связи, но и обеспечивать двустороннюю передачу данных.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Также </a:t>
            </a:r>
            <a:r>
              <a:rPr lang="ru-RU" dirty="0"/>
              <a:t>достоинством именованных каналов является такое их свойство, как возможность одновременного подключения нескольких клиентов к одному и тому же каналу.</a:t>
            </a:r>
          </a:p>
        </p:txBody>
      </p:sp>
    </p:spTree>
    <p:extLst>
      <p:ext uri="{BB962C8B-B14F-4D97-AF65-F5344CB8AC3E}">
        <p14:creationId xmlns:p14="http://schemas.microsoft.com/office/powerpoint/2010/main" val="392701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Виды </a:t>
            </a:r>
            <a:r>
              <a:rPr lang="ru-RU" b="1" dirty="0" err="1"/>
              <a:t>межпроцессного</a:t>
            </a:r>
            <a:r>
              <a:rPr lang="ru-RU" b="1" dirty="0"/>
              <a:t> взаимодействия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836712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Программы, использующие </a:t>
            </a:r>
            <a:r>
              <a:rPr lang="ru-RU" b="1" dirty="0" err="1"/>
              <a:t>межпроцессное</a:t>
            </a:r>
            <a:r>
              <a:rPr lang="ru-RU" b="1" dirty="0"/>
              <a:t> </a:t>
            </a:r>
            <a:r>
              <a:rPr lang="ru-RU" b="1" dirty="0" smtClean="0"/>
              <a:t>взаимодействие</a:t>
            </a:r>
            <a:r>
              <a:rPr lang="ru-RU" dirty="0" smtClean="0"/>
              <a:t>, образуют </a:t>
            </a:r>
            <a:r>
              <a:rPr lang="ru-RU" dirty="0"/>
              <a:t>программный комплекс, предназначенный для решения общей задачи.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Каждая </a:t>
            </a:r>
            <a:r>
              <a:rPr lang="ru-RU" dirty="0"/>
              <a:t>запущенная программа образует один или более процессов.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Каждый </a:t>
            </a:r>
            <a:r>
              <a:rPr lang="ru-RU" dirty="0"/>
              <a:t>из процессов использует для решения задачи либо свои собственные данные и обменивается с другими процессами только результатом своей работы, либо работает с общей областью данных, разделяемых между разными процессами.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Для </a:t>
            </a:r>
            <a:r>
              <a:rPr lang="ru-RU" dirty="0"/>
              <a:t>решения особо сложных задач процессы могут быть запущены на разных физических компьютерах и взаимодействовать через сеть.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603251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4. </a:t>
            </a:r>
            <a:r>
              <a:rPr lang="ru-RU" b="1" dirty="0" err="1" smtClean="0"/>
              <a:t>Межпроцессное</a:t>
            </a:r>
            <a:r>
              <a:rPr lang="ru-RU" b="1" dirty="0" smtClean="0"/>
              <a:t> </a:t>
            </a:r>
            <a:r>
              <a:rPr lang="ru-RU" b="1" dirty="0"/>
              <a:t>взаимодействие в </a:t>
            </a:r>
            <a:r>
              <a:rPr lang="en-US" b="1" dirty="0"/>
              <a:t>Windows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052736"/>
            <a:ext cx="849694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Одним из простейших механизмов организации </a:t>
            </a:r>
            <a:r>
              <a:rPr lang="ru-RU" dirty="0" err="1"/>
              <a:t>межпроцессного</a:t>
            </a:r>
            <a:r>
              <a:rPr lang="ru-RU" dirty="0"/>
              <a:t> взаимодействия в </a:t>
            </a:r>
            <a:r>
              <a:rPr lang="ru-RU" dirty="0" err="1"/>
              <a:t>Windows</a:t>
            </a:r>
            <a:r>
              <a:rPr lang="ru-RU" dirty="0"/>
              <a:t> является </a:t>
            </a:r>
            <a:r>
              <a:rPr lang="ru-RU" b="1" dirty="0"/>
              <a:t>механизм </a:t>
            </a:r>
            <a:r>
              <a:rPr lang="ru-RU" b="1" dirty="0" err="1"/>
              <a:t>mailslots</a:t>
            </a:r>
            <a:r>
              <a:rPr lang="ru-RU" b="1" dirty="0"/>
              <a:t> (почтовые ящики)</a:t>
            </a:r>
            <a:r>
              <a:rPr lang="ru-RU" dirty="0"/>
              <a:t>. Этот механизм позволяет осуществлять одностороннюю связь, которая по своей сути очень напоминает электронную почту: один процесс сохраняет сообщения в почтовом ящике, а второй забирает их оттуда.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Сам по себе почтовый ящик представляет собой </a:t>
            </a:r>
            <a:r>
              <a:rPr lang="ru-RU" dirty="0" err="1"/>
              <a:t>псевдофайл</a:t>
            </a:r>
            <a:r>
              <a:rPr lang="ru-RU" dirty="0"/>
              <a:t>, расположенный в памяти. Для работы с этим </a:t>
            </a:r>
            <a:r>
              <a:rPr lang="ru-RU" dirty="0" err="1"/>
              <a:t>псевдофайлом</a:t>
            </a:r>
            <a:r>
              <a:rPr lang="ru-RU" dirty="0"/>
              <a:t> используются стандартные функции открытия, записи, чтения и закрытия файлов. Однако в отличие от обычных файлов почтовые ящики являются временными файлами, и как только закрывается последний дескриптор, ссылающийся на некоторый почтовый ящик, то и сам ящик, и все сообщения, находящиеся в нем, удаляются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Механизм почтовых ящиков может использоваться не только для организации </a:t>
            </a:r>
            <a:r>
              <a:rPr lang="ru-RU" dirty="0" err="1"/>
              <a:t>межпроцессного</a:t>
            </a:r>
            <a:r>
              <a:rPr lang="ru-RU" dirty="0"/>
              <a:t> взаимодействия на локальной машине, но и в сети между отдельными машинами или целыми доменами. Однако при передаче сообщений между компьютерами следует учитывать тот факт, что пересылаемые сообщения не должны быть длиннее 424 байт.</a:t>
            </a:r>
          </a:p>
        </p:txBody>
      </p:sp>
    </p:spTree>
    <p:extLst>
      <p:ext uri="{BB962C8B-B14F-4D97-AF65-F5344CB8AC3E}">
        <p14:creationId xmlns:p14="http://schemas.microsoft.com/office/powerpoint/2010/main" val="9348748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4. </a:t>
            </a:r>
            <a:r>
              <a:rPr lang="ru-RU" b="1" dirty="0" err="1" smtClean="0"/>
              <a:t>Межпроцессное</a:t>
            </a:r>
            <a:r>
              <a:rPr lang="ru-RU" b="1" dirty="0" smtClean="0"/>
              <a:t> </a:t>
            </a:r>
            <a:r>
              <a:rPr lang="ru-RU" b="1" dirty="0"/>
              <a:t>взаимодействие в </a:t>
            </a:r>
            <a:r>
              <a:rPr lang="en-US" b="1" dirty="0"/>
              <a:t>Windows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836712"/>
            <a:ext cx="84969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отличие от ОС </a:t>
            </a:r>
            <a:r>
              <a:rPr lang="ru-RU" dirty="0" err="1"/>
              <a:t>Unix</a:t>
            </a:r>
            <a:r>
              <a:rPr lang="ru-RU" dirty="0"/>
              <a:t>, в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b="1" dirty="0"/>
              <a:t>отсутствует механизм работы с общей памятью в чистом виде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Вместо </a:t>
            </a:r>
            <a:r>
              <a:rPr lang="ru-RU" dirty="0"/>
              <a:t>этого </a:t>
            </a:r>
            <a:r>
              <a:rPr lang="ru-RU" dirty="0" err="1"/>
              <a:t>Windows</a:t>
            </a:r>
            <a:r>
              <a:rPr lang="ru-RU" dirty="0"/>
              <a:t> поддерживает </a:t>
            </a:r>
            <a:r>
              <a:rPr lang="ru-RU" b="1" dirty="0"/>
              <a:t>механизм работы с отображаемыми файлами</a:t>
            </a:r>
            <a:r>
              <a:rPr lang="ru-RU" dirty="0"/>
              <a:t>. При использовании такого механизма процесс работает с памятью, принадлежащей процессу, но при этом изменяется реальный файл, расположенный на каком-либо устройстве. Механизм отображения файлов в память по своей сути очень похож на механизм работы с файлом подкачки. Более того, в качестве отображаемого файла можно использовать и непосредственно файл подкачки.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При </a:t>
            </a:r>
            <a:r>
              <a:rPr lang="ru-RU" dirty="0"/>
              <a:t>этом полностью имитируется работа с механизмом общей памяти, присутствующим в ОС </a:t>
            </a:r>
            <a:r>
              <a:rPr lang="ru-RU" dirty="0" err="1"/>
              <a:t>Unix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Следует отметить, что так же, как и в ОС </a:t>
            </a:r>
            <a:r>
              <a:rPr lang="ru-RU" dirty="0" err="1"/>
              <a:t>Unix</a:t>
            </a:r>
            <a:r>
              <a:rPr lang="ru-RU" dirty="0"/>
              <a:t>, механизм общей памяти не обладает собственными средствами синхронизации процессов для разделения доступа к одному и тому же разделяемому файлу. Поэтому здесь приходится использовать какой-либо специализированный механизм синхронизации процессов.</a:t>
            </a:r>
          </a:p>
        </p:txBody>
      </p:sp>
    </p:spTree>
    <p:extLst>
      <p:ext uri="{BB962C8B-B14F-4D97-AF65-F5344CB8AC3E}">
        <p14:creationId xmlns:p14="http://schemas.microsoft.com/office/powerpoint/2010/main" val="3089120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2996952"/>
            <a:ext cx="8468074" cy="923330"/>
          </a:xfrm>
          <a:prstGeom prst="rect">
            <a:avLst/>
          </a:prstGeom>
          <a:solidFill>
            <a:schemeClr val="bg1"/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/>
            <a:r>
              <a:rPr lang="ru-RU" sz="5400" b="1" dirty="0" smtClean="0"/>
              <a:t>Вопросы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67414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Виды </a:t>
            </a:r>
            <a:r>
              <a:rPr lang="ru-RU" b="1" dirty="0" err="1"/>
              <a:t>межпроцессного</a:t>
            </a:r>
            <a:r>
              <a:rPr lang="ru-RU" b="1" dirty="0"/>
              <a:t> взаимодействия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836712"/>
            <a:ext cx="8496944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Преимущества </a:t>
            </a:r>
            <a:r>
              <a:rPr lang="ru-RU" b="1" dirty="0"/>
              <a:t>использования </a:t>
            </a:r>
            <a:r>
              <a:rPr lang="ru-RU" b="1" dirty="0" err="1"/>
              <a:t>межпроцессного</a:t>
            </a:r>
            <a:r>
              <a:rPr lang="ru-RU" b="1" dirty="0"/>
              <a:t> </a:t>
            </a:r>
            <a:r>
              <a:rPr lang="ru-RU" b="1" dirty="0" smtClean="0"/>
              <a:t>взаимодействия: </a:t>
            </a:r>
          </a:p>
          <a:p>
            <a:pPr algn="just"/>
            <a:endParaRPr lang="ru-RU" b="1" dirty="0"/>
          </a:p>
          <a:p>
            <a:pPr marL="800100" lvl="1" indent="-342900" algn="just">
              <a:spcBef>
                <a:spcPts val="1800"/>
              </a:spcBef>
              <a:buFont typeface="+mj-lt"/>
              <a:buAutoNum type="arabicPeriod"/>
            </a:pPr>
            <a:r>
              <a:rPr lang="ru-RU" dirty="0" smtClean="0"/>
              <a:t>Универсальность </a:t>
            </a:r>
            <a:r>
              <a:rPr lang="ru-RU" dirty="0"/>
              <a:t>- взаимодействующие процессы могут быть заменены независимо друг от друга при сохранении интерфейса взаимодействия. </a:t>
            </a:r>
          </a:p>
          <a:p>
            <a:pPr marL="800100" lvl="1" indent="-342900" algn="just">
              <a:spcBef>
                <a:spcPts val="1800"/>
              </a:spcBef>
              <a:buFont typeface="+mj-lt"/>
              <a:buAutoNum type="arabicPeriod"/>
            </a:pPr>
            <a:r>
              <a:rPr lang="ru-RU" dirty="0" smtClean="0"/>
              <a:t>Вычислительная </a:t>
            </a:r>
            <a:r>
              <a:rPr lang="ru-RU" dirty="0"/>
              <a:t>нагрузка распределяется между процессами. Это позволяет операционной </a:t>
            </a:r>
            <a:r>
              <a:rPr lang="ru-RU" dirty="0" smtClean="0"/>
              <a:t>системе </a:t>
            </a:r>
            <a:r>
              <a:rPr lang="ru-RU" dirty="0"/>
              <a:t>управлять приоритетами выполнения отдельных частей программного комплекса, выделяя большее или меньшее количество ресурсов ресурсоемким процессам. </a:t>
            </a:r>
          </a:p>
        </p:txBody>
      </p:sp>
    </p:spTree>
    <p:extLst>
      <p:ext uri="{BB962C8B-B14F-4D97-AF65-F5344CB8AC3E}">
        <p14:creationId xmlns:p14="http://schemas.microsoft.com/office/powerpoint/2010/main" val="140561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Виды </a:t>
            </a:r>
            <a:r>
              <a:rPr lang="ru-RU" b="1" dirty="0" err="1"/>
              <a:t>межпроцессного</a:t>
            </a:r>
            <a:r>
              <a:rPr lang="ru-RU" b="1" dirty="0"/>
              <a:t> взаимодействия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59532" y="1124744"/>
            <a:ext cx="84969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Для выполнения многих процессов, решающих общую задачу, ОС необходимо обеспечить средства взаимодействия между ними.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Предоставление </a:t>
            </a:r>
            <a:r>
              <a:rPr lang="ru-RU" dirty="0"/>
              <a:t>средств взаимодействия - задача ОС, а не прикладных программ, </a:t>
            </a:r>
            <a:r>
              <a:rPr lang="ru-RU" dirty="0" smtClean="0"/>
              <a:t>поскольку: </a:t>
            </a:r>
          </a:p>
          <a:p>
            <a:pPr marL="742950" lvl="1" indent="-28575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ru-RU" dirty="0" smtClean="0"/>
              <a:t>необходимо </a:t>
            </a:r>
            <a:r>
              <a:rPr lang="ru-RU" dirty="0"/>
              <a:t>исключить влияние прикладных программ на сами механизмы </a:t>
            </a:r>
            <a:r>
              <a:rPr lang="ru-RU" dirty="0" smtClean="0"/>
              <a:t>обмена; </a:t>
            </a:r>
          </a:p>
          <a:p>
            <a:pPr marL="742950" lvl="1" indent="-28575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ru-RU" dirty="0" smtClean="0"/>
              <a:t>поддержка </a:t>
            </a:r>
            <a:r>
              <a:rPr lang="ru-RU" dirty="0"/>
              <a:t>механизмов обмена может потребовать доступа к ресурсам, недоступным обычным процессам пользователя. 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Типичные </a:t>
            </a:r>
            <a:r>
              <a:rPr lang="ru-RU" dirty="0"/>
              <a:t>механизмы взаимодействия между процессами предназначены для  решения следующих задач: </a:t>
            </a:r>
          </a:p>
          <a:p>
            <a:pPr marL="742950" lvl="1" indent="-28575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ru-RU" dirty="0" smtClean="0"/>
              <a:t>передача </a:t>
            </a:r>
            <a:r>
              <a:rPr lang="ru-RU" dirty="0"/>
              <a:t>данных от одного процесса к другому; </a:t>
            </a:r>
          </a:p>
          <a:p>
            <a:pPr marL="742950" lvl="1" indent="-28575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ru-RU" dirty="0" smtClean="0"/>
              <a:t>совместное </a:t>
            </a:r>
            <a:r>
              <a:rPr lang="ru-RU" dirty="0"/>
              <a:t>использование одних и тех же данных несколькими процессами; </a:t>
            </a:r>
          </a:p>
          <a:p>
            <a:pPr marL="742950" lvl="1" indent="-28575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ru-RU" dirty="0" smtClean="0"/>
              <a:t>извещения </a:t>
            </a:r>
            <a:r>
              <a:rPr lang="ru-RU" dirty="0"/>
              <a:t>об изменении состояния процессов.</a:t>
            </a:r>
          </a:p>
        </p:txBody>
      </p:sp>
    </p:spTree>
    <p:extLst>
      <p:ext uri="{BB962C8B-B14F-4D97-AF65-F5344CB8AC3E}">
        <p14:creationId xmlns:p14="http://schemas.microsoft.com/office/powerpoint/2010/main" val="281548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Механизмы </a:t>
            </a:r>
            <a:r>
              <a:rPr lang="ru-RU" b="1" dirty="0" err="1"/>
              <a:t>межпроцессного</a:t>
            </a:r>
            <a:r>
              <a:rPr lang="ru-RU" b="1" dirty="0"/>
              <a:t> взаимодействия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1772816"/>
            <a:ext cx="68407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Современные </a:t>
            </a:r>
            <a:r>
              <a:rPr lang="ru-RU" dirty="0" smtClean="0"/>
              <a:t>операционные системы </a:t>
            </a:r>
            <a:r>
              <a:rPr lang="ru-RU" dirty="0"/>
              <a:t>реализуют семь основных механизмов </a:t>
            </a:r>
            <a:r>
              <a:rPr lang="ru-RU" dirty="0" err="1"/>
              <a:t>межпроцессного</a:t>
            </a:r>
            <a:r>
              <a:rPr lang="ru-RU" dirty="0"/>
              <a:t> </a:t>
            </a:r>
            <a:r>
              <a:rPr lang="ru-RU" dirty="0" smtClean="0"/>
              <a:t>взаимодействия:</a:t>
            </a:r>
          </a:p>
          <a:p>
            <a:pPr algn="just"/>
            <a:endParaRPr lang="ru-RU" dirty="0"/>
          </a:p>
          <a:p>
            <a:pPr marL="800100" lvl="1" indent="-342900" algn="just">
              <a:buAutoNum type="arabicPeriod"/>
            </a:pPr>
            <a:r>
              <a:rPr lang="ru-RU" dirty="0" smtClean="0"/>
              <a:t>Прерывания</a:t>
            </a:r>
          </a:p>
          <a:p>
            <a:pPr marL="800100" lvl="1" indent="-342900" algn="just">
              <a:buAutoNum type="arabicPeriod"/>
            </a:pPr>
            <a:r>
              <a:rPr lang="ru-RU" dirty="0"/>
              <a:t>Сигналы</a:t>
            </a:r>
            <a:r>
              <a:rPr lang="ru-RU" dirty="0" smtClean="0"/>
              <a:t>.</a:t>
            </a:r>
          </a:p>
          <a:p>
            <a:pPr marL="800100" lvl="1" indent="-342900" algn="just">
              <a:buAutoNum type="arabicPeriod"/>
            </a:pPr>
            <a:r>
              <a:rPr lang="ru-RU" dirty="0"/>
              <a:t>Сообщения</a:t>
            </a:r>
            <a:r>
              <a:rPr lang="ru-RU" dirty="0" smtClean="0"/>
              <a:t>.</a:t>
            </a:r>
          </a:p>
          <a:p>
            <a:pPr marL="800100" lvl="1" indent="-342900" algn="just">
              <a:buAutoNum type="arabicPeriod"/>
            </a:pPr>
            <a:r>
              <a:rPr lang="ru-RU" dirty="0"/>
              <a:t>Именованные каналы</a:t>
            </a:r>
            <a:r>
              <a:rPr lang="ru-RU" dirty="0" smtClean="0"/>
              <a:t>.</a:t>
            </a:r>
          </a:p>
          <a:p>
            <a:pPr marL="800100" lvl="1" indent="-342900" algn="just">
              <a:buAutoNum type="arabicPeriod"/>
            </a:pPr>
            <a:r>
              <a:rPr lang="ru-RU" dirty="0"/>
              <a:t>Гнезда (сокеты</a:t>
            </a:r>
            <a:r>
              <a:rPr lang="ru-RU" dirty="0" smtClean="0"/>
              <a:t>).</a:t>
            </a:r>
          </a:p>
          <a:p>
            <a:pPr marL="800100" lvl="1" indent="-342900" algn="just">
              <a:buAutoNum type="arabicPeriod"/>
            </a:pPr>
            <a:r>
              <a:rPr lang="ru-RU" dirty="0"/>
              <a:t>Общая память.</a:t>
            </a:r>
            <a:endParaRPr lang="ru-RU" dirty="0" smtClean="0"/>
          </a:p>
          <a:p>
            <a:pPr marL="800100" lvl="1" indent="-342900" algn="just">
              <a:buAutoNum type="arabicPeriod"/>
            </a:pPr>
            <a:r>
              <a:rPr lang="ru-RU" dirty="0"/>
              <a:t>Семафоры.</a:t>
            </a:r>
          </a:p>
        </p:txBody>
      </p:sp>
    </p:spTree>
    <p:extLst>
      <p:ext uri="{BB962C8B-B14F-4D97-AF65-F5344CB8AC3E}">
        <p14:creationId xmlns:p14="http://schemas.microsoft.com/office/powerpoint/2010/main" val="1652574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Механизмы </a:t>
            </a:r>
            <a:r>
              <a:rPr lang="ru-RU" b="1" dirty="0" err="1"/>
              <a:t>межпроцессного</a:t>
            </a:r>
            <a:r>
              <a:rPr lang="ru-RU" b="1" dirty="0"/>
              <a:t> взаимодействия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836712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Прерывания</a:t>
            </a:r>
            <a:r>
              <a:rPr lang="ru-RU" sz="1600" b="1" dirty="0" smtClean="0"/>
              <a:t>.</a:t>
            </a:r>
          </a:p>
          <a:p>
            <a:pPr algn="just"/>
            <a:endParaRPr lang="ru-RU" sz="1600" dirty="0"/>
          </a:p>
          <a:p>
            <a:pPr algn="just"/>
            <a:r>
              <a:rPr lang="ru-RU" sz="1600" dirty="0" smtClean="0"/>
              <a:t>В </a:t>
            </a:r>
            <a:r>
              <a:rPr lang="ru-RU" sz="1600" dirty="0"/>
              <a:t>момент получения прерывания ОС должна приостановить выполнение текущих задач и среагировать на поступившее прерывание. </a:t>
            </a:r>
            <a:endParaRPr lang="ru-RU" sz="1600" dirty="0" smtClean="0"/>
          </a:p>
          <a:p>
            <a:pPr algn="just"/>
            <a:endParaRPr lang="ru-RU" sz="1600" dirty="0"/>
          </a:p>
          <a:p>
            <a:pPr algn="just"/>
            <a:r>
              <a:rPr lang="ru-RU" sz="1600" dirty="0"/>
              <a:t>Реакция на прерывание, как правило, заключается в выполнении некоторого программного кода, находящегося в памяти, адресуемой ОС. Операционная система поддерживает специальную область памяти, называемую таблицей прерываний, в которой каждому прерыванию (как правило, идентифицируемому по номеру) ставится в соответствие адрес памяти, по которому находится программный код - обработчик прерывания. </a:t>
            </a:r>
            <a:endParaRPr lang="ru-RU" sz="1600" dirty="0" smtClean="0"/>
          </a:p>
          <a:p>
            <a:pPr algn="just"/>
            <a:endParaRPr lang="ru-RU" sz="1600" dirty="0" smtClean="0"/>
          </a:p>
          <a:p>
            <a:pPr algn="just"/>
            <a:r>
              <a:rPr lang="ru-RU" sz="1600" dirty="0"/>
              <a:t>Обработчик прерываний независим от выполняемых процессов, однако этот программный код может быть переопределен одним из процессов - таким образом устанавливается пользовательский обработчик прерывания. </a:t>
            </a:r>
            <a:endParaRPr lang="ru-RU" sz="1600" dirty="0" smtClean="0"/>
          </a:p>
          <a:p>
            <a:pPr algn="just"/>
            <a:endParaRPr lang="ru-RU" sz="1600" dirty="0"/>
          </a:p>
          <a:p>
            <a:pPr algn="just"/>
            <a:r>
              <a:rPr lang="ru-RU" sz="1600" dirty="0"/>
              <a:t>После выполнения обработчика ОС возвращает управление задачам или завершает выполнение одной или более задач, которые были активны до поступления прерывания</a:t>
            </a:r>
            <a:r>
              <a:rPr lang="ru-RU" sz="1600" dirty="0" smtClean="0"/>
              <a:t>.</a:t>
            </a:r>
          </a:p>
          <a:p>
            <a:pPr algn="just"/>
            <a:endParaRPr lang="ru-RU" sz="1600" dirty="0"/>
          </a:p>
          <a:p>
            <a:pPr algn="just"/>
            <a:r>
              <a:rPr lang="ru-RU" sz="1600" dirty="0"/>
              <a:t>Кроме аппаратных прерываний, поступающих от устройств, существуют программные прерывания, которые могут быть инициированы любым процессом. Таким образом, процесс может сообщить ОС о наступлении какого-либо события в ходе его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25402086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5263</Words>
  <Application>Microsoft Office PowerPoint</Application>
  <PresentationFormat>Экран (4:3)</PresentationFormat>
  <Paragraphs>441</Paragraphs>
  <Slides>52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3" baseType="lpstr">
      <vt:lpstr>Тема Office</vt:lpstr>
      <vt:lpstr>Лекция 7. Взаимодействие процессов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В. Дианов</dc:creator>
  <cp:lastModifiedBy>Dianov</cp:lastModifiedBy>
  <cp:revision>35</cp:revision>
  <dcterms:created xsi:type="dcterms:W3CDTF">2021-02-25T06:32:50Z</dcterms:created>
  <dcterms:modified xsi:type="dcterms:W3CDTF">2022-03-12T10:19:36Z</dcterms:modified>
</cp:coreProperties>
</file>