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0" r:id="rId23"/>
    <p:sldId id="281" r:id="rId24"/>
    <p:sldId id="282" r:id="rId25"/>
    <p:sldId id="277" r:id="rId26"/>
    <p:sldId id="278" r:id="rId27"/>
    <p:sldId id="284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72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830997"/>
          </a:xfrm>
        </p:spPr>
        <p:style>
          <a:lnRef idx="2">
            <a:schemeClr val="dk1"/>
          </a:lnRef>
          <a:fillRef idx="1003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Лекция </a:t>
            </a:r>
            <a:r>
              <a:rPr lang="ru-RU" sz="2400" b="1" dirty="0" smtClean="0"/>
              <a:t>8</a:t>
            </a:r>
            <a:r>
              <a:rPr lang="ru-RU" sz="2400" b="1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.</a:t>
            </a:r>
            <a:r>
              <a:rPr lang="ru-RU" sz="2400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/>
            </a:r>
            <a:br>
              <a:rPr lang="ru-RU" sz="2400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r>
              <a:rPr lang="ru-RU" sz="2400" b="1" dirty="0"/>
              <a:t>Управление </a:t>
            </a:r>
            <a:r>
              <a:rPr lang="ru-RU" sz="2400" b="1" dirty="0" smtClean="0"/>
              <a:t>памятью</a:t>
            </a:r>
            <a:endParaRPr lang="ru-RU" sz="2400" b="1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89936"/>
              </p:ext>
            </p:extLst>
          </p:nvPr>
        </p:nvGraphicFramePr>
        <p:xfrm>
          <a:off x="323528" y="2060848"/>
          <a:ext cx="8568954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756"/>
                <a:gridCol w="7759198"/>
              </a:tblGrid>
              <a:tr h="648072">
                <a:tc gridSpan="2">
                  <a:txBody>
                    <a:bodyPr/>
                    <a:lstStyle/>
                    <a:p>
                      <a:pPr algn="ctr"/>
                      <a:r>
                        <a:rPr lang="ru-RU" sz="2000" b="0" i="0" dirty="0" smtClean="0">
                          <a:latin typeface="Bad Script" panose="02000000000000000000" pitchFamily="2" charset="0"/>
                        </a:rPr>
                        <a:t>Содержание</a:t>
                      </a:r>
                    </a:p>
                    <a:p>
                      <a:pPr algn="ctr"/>
                      <a:endParaRPr lang="ru-RU" sz="2000" b="0" i="0" dirty="0">
                        <a:latin typeface="Bad Script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b="0" i="0" dirty="0" smtClean="0">
                          <a:latin typeface="Bad Script" panose="02000000000000000000" pitchFamily="2" charset="0"/>
                        </a:rPr>
                        <a:t>1.</a:t>
                      </a:r>
                      <a:endParaRPr lang="ru-RU" sz="2000" b="0" i="0" dirty="0">
                        <a:latin typeface="Bad Script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b="0" i="0" dirty="0" smtClean="0">
                          <a:latin typeface="Bad Script" panose="02000000000000000000" pitchFamily="2" charset="0"/>
                        </a:rPr>
                        <a:t>Физическая организация памяти компьютера.</a:t>
                      </a:r>
                      <a:endParaRPr lang="ru-RU" sz="2000" b="0" i="0" dirty="0">
                        <a:latin typeface="Bad Script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2000" b="0" i="0" dirty="0" smtClean="0">
                          <a:latin typeface="Bad Script" panose="02000000000000000000" pitchFamily="2" charset="0"/>
                        </a:rPr>
                        <a:t>2.</a:t>
                      </a:r>
                      <a:endParaRPr lang="ru-RU" sz="2000" b="0" i="0" dirty="0">
                        <a:latin typeface="Bad Script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0" i="0" dirty="0" smtClean="0">
                          <a:latin typeface="Bad Script" panose="02000000000000000000" pitchFamily="2" charset="0"/>
                        </a:rPr>
                        <a:t>Общие подходы к управлению памятью.</a:t>
                      </a:r>
                      <a:endParaRPr lang="ru-RU" sz="2000" b="0" i="0" dirty="0">
                        <a:latin typeface="Bad Script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 smtClean="0">
                          <a:latin typeface="Bad Script" panose="02000000000000000000" pitchFamily="2" charset="0"/>
                        </a:rPr>
                        <a:t>3.</a:t>
                      </a:r>
                      <a:endParaRPr lang="ru-RU" sz="2000" b="0" i="0" dirty="0">
                        <a:latin typeface="Bad Script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0" i="0" dirty="0" smtClean="0">
                          <a:latin typeface="Bad Script" panose="02000000000000000000" pitchFamily="2" charset="0"/>
                        </a:rPr>
                        <a:t>Логическое и физическое адресное пространство.</a:t>
                      </a:r>
                      <a:endParaRPr lang="ru-RU" sz="2000" b="0" i="0" dirty="0">
                        <a:latin typeface="Bad Script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 smtClean="0">
                          <a:latin typeface="Bad Script" panose="02000000000000000000" pitchFamily="2" charset="0"/>
                        </a:rPr>
                        <a:t>4.</a:t>
                      </a:r>
                      <a:endParaRPr lang="ru-RU" sz="2000" b="0" i="0" dirty="0">
                        <a:latin typeface="Bad Script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0" i="0" dirty="0" smtClean="0">
                          <a:latin typeface="Bad Script" panose="02000000000000000000" pitchFamily="2" charset="0"/>
                        </a:rPr>
                        <a:t>Порядок размещения процессов в памяти</a:t>
                      </a:r>
                      <a:r>
                        <a:rPr lang="en-US" sz="2000" b="0" i="0" dirty="0" smtClean="0">
                          <a:latin typeface="Bad Script" panose="02000000000000000000" pitchFamily="2" charset="0"/>
                        </a:rPr>
                        <a:t>.</a:t>
                      </a:r>
                      <a:endParaRPr lang="ru-RU" sz="2000" b="0" i="0" dirty="0">
                        <a:latin typeface="Bad Script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8" name="Picture 4" descr="Samsung рассказала о разработке ОЗУ DDR6 до 17 000 МГц и DDR7 от 32 000 МГц  на 1-нм техпроцесс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630980"/>
            <a:ext cx="3238922" cy="199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889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260648"/>
            <a:ext cx="892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Общие </a:t>
            </a:r>
            <a:r>
              <a:rPr lang="ru-RU" b="1" dirty="0"/>
              <a:t>подходы к управлению </a:t>
            </a:r>
            <a:r>
              <a:rPr lang="ru-RU" b="1" dirty="0" smtClean="0"/>
              <a:t>памятью.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124744"/>
            <a:ext cx="864096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Локальность</a:t>
            </a:r>
            <a:r>
              <a:rPr lang="ru-RU" dirty="0"/>
              <a:t> - смысл её в том, что обычно в течение какого-то отрезка времени ограниченный фрагмент кода работает с ограниченным набором данных.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Понимание </a:t>
            </a:r>
            <a:r>
              <a:rPr lang="ru-RU" dirty="0"/>
              <a:t>данной особенности позволяет организовать иерархию памяти, используя быструю дорогостоящую память для хранения минимума необходимой информации, размещая оставшуюся часть данных на устройствах с более медленным доступом и подкачивая их в быструю память по мере необходимости.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Типичный </a:t>
            </a:r>
            <a:r>
              <a:rPr lang="ru-RU" dirty="0"/>
              <a:t>пример иерархии: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sz="1600" dirty="0" smtClean="0"/>
              <a:t>регистры </a:t>
            </a:r>
            <a:r>
              <a:rPr lang="ru-RU" sz="1600" dirty="0"/>
              <a:t>процессора </a:t>
            </a:r>
            <a:endParaRPr lang="ru-RU" sz="1600" dirty="0" smtClean="0"/>
          </a:p>
          <a:p>
            <a:pPr algn="just"/>
            <a:r>
              <a:rPr lang="ru-RU" sz="1600" dirty="0"/>
              <a:t>	</a:t>
            </a:r>
            <a:r>
              <a:rPr lang="ru-RU" sz="1600" dirty="0" smtClean="0"/>
              <a:t>&lt;--&gt; </a:t>
            </a:r>
            <a:r>
              <a:rPr lang="ru-RU" sz="1600" dirty="0"/>
              <a:t>кэш процессора </a:t>
            </a:r>
            <a:endParaRPr lang="ru-RU" sz="1600" dirty="0" smtClean="0"/>
          </a:p>
          <a:p>
            <a:pPr algn="just"/>
            <a:r>
              <a:rPr lang="ru-RU" sz="1600" dirty="0"/>
              <a:t>	</a:t>
            </a:r>
            <a:r>
              <a:rPr lang="ru-RU" sz="1600" dirty="0" smtClean="0"/>
              <a:t>	&lt;--&gt; </a:t>
            </a:r>
            <a:r>
              <a:rPr lang="ru-RU" sz="1600" dirty="0"/>
              <a:t>оперативная память </a:t>
            </a:r>
            <a:endParaRPr lang="ru-RU" sz="1600" dirty="0" smtClean="0"/>
          </a:p>
          <a:p>
            <a:pPr algn="just"/>
            <a:r>
              <a:rPr lang="ru-RU" sz="1600" dirty="0"/>
              <a:t>	</a:t>
            </a:r>
            <a:r>
              <a:rPr lang="ru-RU" sz="1600" dirty="0" smtClean="0"/>
              <a:t>		&lt;--&gt; </a:t>
            </a:r>
            <a:r>
              <a:rPr lang="ru-RU" sz="1600" dirty="0"/>
              <a:t>внешняя память на магнитных дисках (вторичная память).</a:t>
            </a:r>
            <a:endParaRPr lang="ru-RU" sz="1600" dirty="0" smtClean="0"/>
          </a:p>
        </p:txBody>
      </p:sp>
    </p:spTree>
    <p:extLst>
      <p:ext uri="{BB962C8B-B14F-4D97-AF65-F5344CB8AC3E}">
        <p14:creationId xmlns:p14="http://schemas.microsoft.com/office/powerpoint/2010/main" val="879635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260648"/>
            <a:ext cx="892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Общие </a:t>
            </a:r>
            <a:r>
              <a:rPr lang="ru-RU" b="1" dirty="0"/>
              <a:t>подходы к управлению </a:t>
            </a:r>
            <a:r>
              <a:rPr lang="ru-RU" b="1" dirty="0" smtClean="0"/>
              <a:t>памятью.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124744"/>
            <a:ext cx="86409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err="1"/>
              <a:t>Swapping</a:t>
            </a:r>
            <a:r>
              <a:rPr lang="ru-RU" dirty="0"/>
              <a:t> - использование вторичной памяти (на магнитных дисках) в качестве расширения оперативной памяти даёт дополнительные преимущества вычислительной системе: поскольку оперативной памяти всегда не хватает, то появляется возможность неиспользуемые части программ сбросить (</a:t>
            </a:r>
            <a:r>
              <a:rPr lang="ru-RU" dirty="0" err="1"/>
              <a:t>swap</a:t>
            </a:r>
            <a:r>
              <a:rPr lang="ru-RU" dirty="0"/>
              <a:t> </a:t>
            </a:r>
            <a:r>
              <a:rPr lang="ru-RU" dirty="0" err="1"/>
              <a:t>out</a:t>
            </a:r>
            <a:r>
              <a:rPr lang="ru-RU" dirty="0"/>
              <a:t>) в специальный раздел диска (раздел </a:t>
            </a:r>
            <a:r>
              <a:rPr lang="ru-RU" dirty="0" err="1"/>
              <a:t>swap</a:t>
            </a:r>
            <a:r>
              <a:rPr lang="ru-RU" dirty="0"/>
              <a:t>, в </a:t>
            </a:r>
            <a:r>
              <a:rPr lang="ru-RU" dirty="0" err="1"/>
              <a:t>Windows</a:t>
            </a:r>
            <a:r>
              <a:rPr lang="ru-RU" dirty="0"/>
              <a:t> - просто файл), подкачивая их по мере необходимости.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Тем </a:t>
            </a:r>
            <a:r>
              <a:rPr lang="ru-RU" dirty="0"/>
              <a:t>самым, оперативная память освобождается и в ней могут быть размещены дополнительные программы.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К </a:t>
            </a:r>
            <a:r>
              <a:rPr lang="ru-RU" dirty="0"/>
              <a:t>тому же снимаются ограничения на размер программ.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998491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260648"/>
            <a:ext cx="8928992" cy="369332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 algn="ctr"/>
            <a:r>
              <a:rPr lang="ru-RU" b="1" dirty="0" smtClean="0"/>
              <a:t>3. Логическое </a:t>
            </a:r>
            <a:r>
              <a:rPr lang="ru-RU" b="1" dirty="0"/>
              <a:t>и физическое адресное </a:t>
            </a:r>
            <a:r>
              <a:rPr lang="ru-RU" b="1" dirty="0" smtClean="0"/>
              <a:t>пространство.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124744"/>
            <a:ext cx="86409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Концепция логического адресного пространства</a:t>
            </a:r>
            <a:r>
              <a:rPr lang="ru-RU" dirty="0"/>
              <a:t>, связанного с соответствующим физическим адресным пространством, является одной из основных для управления памятью.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/>
              <a:t>Логическим адресом называется адрес, генерируемый процессором при выполнении машинной команды.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/>
              <a:t>Физический адрес – это реальный адрес в памяти, который "видит" и "понимает" устройство управления памятью (</a:t>
            </a:r>
            <a:r>
              <a:rPr lang="ru-RU" dirty="0" err="1"/>
              <a:t>Memory</a:t>
            </a:r>
            <a:r>
              <a:rPr lang="ru-RU" dirty="0"/>
              <a:t> </a:t>
            </a:r>
            <a:r>
              <a:rPr lang="ru-RU" dirty="0" err="1"/>
              <a:t>Management</a:t>
            </a:r>
            <a:r>
              <a:rPr lang="ru-RU" dirty="0"/>
              <a:t> </a:t>
            </a:r>
            <a:r>
              <a:rPr lang="ru-RU" dirty="0" err="1"/>
              <a:t>Unit</a:t>
            </a:r>
            <a:r>
              <a:rPr lang="ru-RU" dirty="0"/>
              <a:t> – MMU). 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/>
              <a:t>Логические адреса совпадают с физическими при связывании адресов во время компиляции или во время загрузки (т.е. до исполнения программы).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Однако </a:t>
            </a:r>
            <a:r>
              <a:rPr lang="ru-RU" dirty="0"/>
              <a:t>при связывании адресов во время выполнения логические адреса отличаются от физических.</a:t>
            </a:r>
          </a:p>
        </p:txBody>
      </p:sp>
    </p:spTree>
    <p:extLst>
      <p:ext uri="{BB962C8B-B14F-4D97-AF65-F5344CB8AC3E}">
        <p14:creationId xmlns:p14="http://schemas.microsoft.com/office/powerpoint/2010/main" val="3312907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260648"/>
            <a:ext cx="892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3. Логическое </a:t>
            </a:r>
            <a:r>
              <a:rPr lang="ru-RU" b="1" dirty="0"/>
              <a:t>и физическое адресное </a:t>
            </a:r>
            <a:r>
              <a:rPr lang="ru-RU" b="1" dirty="0" smtClean="0"/>
              <a:t>пространство.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124744"/>
            <a:ext cx="86409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Устройство управления памятью </a:t>
            </a:r>
            <a:r>
              <a:rPr lang="ru-RU" dirty="0"/>
              <a:t>(</a:t>
            </a:r>
            <a:r>
              <a:rPr lang="ru-RU" dirty="0" err="1"/>
              <a:t>Memory</a:t>
            </a:r>
            <a:r>
              <a:rPr lang="ru-RU" dirty="0"/>
              <a:t> </a:t>
            </a:r>
            <a:r>
              <a:rPr lang="ru-RU" dirty="0" err="1"/>
              <a:t>Management</a:t>
            </a:r>
            <a:r>
              <a:rPr lang="ru-RU" dirty="0"/>
              <a:t> </a:t>
            </a:r>
            <a:r>
              <a:rPr lang="ru-RU" dirty="0" err="1"/>
              <a:t>Unit</a:t>
            </a:r>
            <a:r>
              <a:rPr lang="ru-RU" dirty="0"/>
              <a:t> – MMU) – это один из модулей аппаратуры, отвечающий за адресацию памяти и связанный с процессором и другими устройствами системной шиной.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С </a:t>
            </a:r>
            <a:r>
              <a:rPr lang="ru-RU" dirty="0"/>
              <a:t>точки зрения поддержки описанных концепций адресации, устройство управления памятью – это аппаратура, преобразующая логический адрес (полученный по общей шине от процессора) в физический (реальный адрес в памяти, по которому и происходит обращение). 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/>
              <a:t>Аппаратура MMU использует значение регистра перемещения, содержащего адрес начала области памяти, выделенной ОС для программы пользователя.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MMU </a:t>
            </a:r>
            <a:r>
              <a:rPr lang="ru-RU" dirty="0"/>
              <a:t>добавляет значение регистра перемещения к (логическому) адресу, сгенерированному пользовательской программой, получая в результате физический адрес.</a:t>
            </a:r>
          </a:p>
        </p:txBody>
      </p:sp>
    </p:spTree>
    <p:extLst>
      <p:ext uri="{BB962C8B-B14F-4D97-AF65-F5344CB8AC3E}">
        <p14:creationId xmlns:p14="http://schemas.microsoft.com/office/powerpoint/2010/main" val="2226746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260648"/>
            <a:ext cx="892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3. Логическое </a:t>
            </a:r>
            <a:r>
              <a:rPr lang="ru-RU" b="1" dirty="0"/>
              <a:t>и физическое адресное </a:t>
            </a:r>
            <a:r>
              <a:rPr lang="ru-RU" b="1" dirty="0" smtClean="0"/>
              <a:t>пространство.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124744"/>
            <a:ext cx="86409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Программа пользователя работает только с логическими адресами и не "видит" физических адресов.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/>
              <a:t>Схема адресации и преобразования логического адреса в физический с использованием регистра перемещения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018" y="2996952"/>
            <a:ext cx="4017963" cy="299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9274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260648"/>
            <a:ext cx="892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3. Логическое </a:t>
            </a:r>
            <a:r>
              <a:rPr lang="ru-RU" b="1" dirty="0"/>
              <a:t>и физическое адресное </a:t>
            </a:r>
            <a:r>
              <a:rPr lang="ru-RU" b="1" dirty="0" smtClean="0"/>
              <a:t>пространство.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39891" y="764704"/>
            <a:ext cx="86409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Перед загрузкой данных или кода в память они должны быть в какой-либо момент связаны с определенными адресами в памяти. </a:t>
            </a:r>
            <a:r>
              <a:rPr lang="ru-RU" b="1" dirty="0"/>
              <a:t>Связывание</a:t>
            </a:r>
            <a:r>
              <a:rPr lang="ru-RU" dirty="0"/>
              <a:t> (или отображение) логического адресного пространства программы с физическими адресами, реально существующими в системе, обычно понимается как преобразование адресных пространств.</a:t>
            </a:r>
            <a:endParaRPr lang="ru-RU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2636911"/>
            <a:ext cx="4608513" cy="3733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860032" y="2386048"/>
            <a:ext cx="403244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/>
              <a:t>Пользовательская программа работает с логическими адресами, которые являются результатом трансляции символьных имен программы (которые «сочинил» программист). Логические адреса </a:t>
            </a:r>
            <a:r>
              <a:rPr lang="ru-RU" sz="1600" dirty="0" err="1"/>
              <a:t>генерятся</a:t>
            </a:r>
            <a:r>
              <a:rPr lang="ru-RU" sz="1600" dirty="0"/>
              <a:t> на этапе создания загрузочного модуля (линковки программы) компилятором и образуют логическое (виртуальное) адресное пространство, которому потом, на этапе выполнения, должно соответствовать физическое адресное пространство. Максимальный размер логического адресного пространства обычно определяется разрядностью процессора (например, 2**32 = 4 Гб) и на персональных компьютерах часто превышает размер физического адресного пространства.</a:t>
            </a:r>
          </a:p>
        </p:txBody>
      </p:sp>
    </p:spTree>
    <p:extLst>
      <p:ext uri="{BB962C8B-B14F-4D97-AF65-F5344CB8AC3E}">
        <p14:creationId xmlns:p14="http://schemas.microsoft.com/office/powerpoint/2010/main" val="674103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260648"/>
            <a:ext cx="892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3. Логическое </a:t>
            </a:r>
            <a:r>
              <a:rPr lang="ru-RU" b="1" dirty="0"/>
              <a:t>и физическое адресное </a:t>
            </a:r>
            <a:r>
              <a:rPr lang="ru-RU" b="1" dirty="0" smtClean="0"/>
              <a:t>пространство.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124744"/>
            <a:ext cx="864096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Связывание может выполняться на разных этапах: </a:t>
            </a:r>
            <a:endParaRPr lang="ru-RU" dirty="0" smtClean="0"/>
          </a:p>
          <a:p>
            <a:pPr algn="just"/>
            <a:endParaRPr lang="ru-RU" dirty="0"/>
          </a:p>
          <a:p>
            <a:pPr marL="342900" indent="-342900" algn="just">
              <a:spcAft>
                <a:spcPts val="1200"/>
              </a:spcAft>
              <a:buAutoNum type="arabicPeriod"/>
            </a:pPr>
            <a:r>
              <a:rPr lang="ru-RU" dirty="0" smtClean="0"/>
              <a:t>Связывание </a:t>
            </a:r>
            <a:r>
              <a:rPr lang="ru-RU" dirty="0"/>
              <a:t>во время компиляции (</a:t>
            </a:r>
            <a:r>
              <a:rPr lang="ru-RU" dirty="0" err="1"/>
              <a:t>compile-time</a:t>
            </a:r>
            <a:r>
              <a:rPr lang="ru-RU" dirty="0"/>
              <a:t>). </a:t>
            </a:r>
            <a:endParaRPr lang="ru-RU" dirty="0" smtClean="0"/>
          </a:p>
          <a:p>
            <a:pPr marL="342900" indent="-342900" algn="just">
              <a:spcAft>
                <a:spcPts val="1200"/>
              </a:spcAft>
              <a:buAutoNum type="arabicPeriod"/>
            </a:pPr>
            <a:r>
              <a:rPr lang="ru-RU" dirty="0"/>
              <a:t>Связывание во время загрузки (</a:t>
            </a:r>
            <a:r>
              <a:rPr lang="ru-RU" dirty="0" err="1"/>
              <a:t>load-time</a:t>
            </a:r>
            <a:r>
              <a:rPr lang="ru-RU" dirty="0"/>
              <a:t>). </a:t>
            </a:r>
            <a:endParaRPr lang="ru-RU" dirty="0" smtClean="0"/>
          </a:p>
          <a:p>
            <a:pPr marL="342900" indent="-342900" algn="just">
              <a:spcAft>
                <a:spcPts val="1200"/>
              </a:spcAft>
              <a:buAutoNum type="arabicPeriod"/>
            </a:pPr>
            <a:r>
              <a:rPr lang="ru-RU" dirty="0"/>
              <a:t>Связывание во время исполнения (</a:t>
            </a:r>
            <a:r>
              <a:rPr lang="ru-RU" dirty="0" err="1"/>
              <a:t>runtime</a:t>
            </a:r>
            <a:r>
              <a:rPr lang="ru-RU" dirty="0"/>
              <a:t>), или динамическое (позднее) связывание.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507934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260648"/>
            <a:ext cx="892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3. Логическое </a:t>
            </a:r>
            <a:r>
              <a:rPr lang="ru-RU" b="1" dirty="0"/>
              <a:t>и физическое адресное </a:t>
            </a:r>
            <a:r>
              <a:rPr lang="ru-RU" b="1" dirty="0" smtClean="0"/>
              <a:t>пространство.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124744"/>
            <a:ext cx="86409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Связывание во время компиляции (</a:t>
            </a:r>
            <a:r>
              <a:rPr lang="ru-RU" b="1" dirty="0" err="1"/>
              <a:t>compile-time</a:t>
            </a:r>
            <a:r>
              <a:rPr lang="ru-RU" b="1" dirty="0"/>
              <a:t>). </a:t>
            </a:r>
            <a:endParaRPr lang="ru-RU" b="1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Если </a:t>
            </a:r>
            <a:r>
              <a:rPr lang="ru-RU" dirty="0"/>
              <a:t>адрес в памяти априорно известен, компилятором может быть сгенерирован код с абсолютными адресами.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При </a:t>
            </a:r>
            <a:r>
              <a:rPr lang="ru-RU" dirty="0"/>
              <a:t>любом изменении размещения программы в памяти должна быть выполнена перекомпиляция.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Данный </a:t>
            </a:r>
            <a:r>
              <a:rPr lang="ru-RU" dirty="0"/>
              <a:t>подход более характерен для ранних компьютерных систем с небольшим объемом памяти, либо для обработки и выполнения системных модулей – частей ядра ОС, для которых характерно использование резидентных абсолютных адресов.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Для </a:t>
            </a:r>
            <a:r>
              <a:rPr lang="ru-RU" dirty="0"/>
              <a:t>пользовательских программ такой подход неудобен, так как не обеспечивает достаточной гибкости, в частности, возможности без изменений перезагрузить код в другую область памяти.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865921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260648"/>
            <a:ext cx="892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3. Логическое </a:t>
            </a:r>
            <a:r>
              <a:rPr lang="ru-RU" b="1" dirty="0"/>
              <a:t>и физическое адресное </a:t>
            </a:r>
            <a:r>
              <a:rPr lang="ru-RU" b="1" dirty="0" smtClean="0"/>
              <a:t>пространство.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124744"/>
            <a:ext cx="864096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Связывание во время загрузки (</a:t>
            </a:r>
            <a:r>
              <a:rPr lang="ru-RU" b="1" dirty="0" err="1"/>
              <a:t>load-time</a:t>
            </a:r>
            <a:r>
              <a:rPr lang="ru-RU" b="1" dirty="0"/>
              <a:t>). </a:t>
            </a:r>
            <a:endParaRPr lang="ru-RU" b="1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Загрузка </a:t>
            </a:r>
            <a:r>
              <a:rPr lang="ru-RU" dirty="0"/>
              <a:t>программы в память – стадия ее обработки системой, предшествующая выполнению программы.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Чтобы </a:t>
            </a:r>
            <a:r>
              <a:rPr lang="ru-RU" dirty="0"/>
              <a:t>начальный адрес области памяти, куда загружается программа, можно было менять, и это не привело бы к необходимости изменения кода программы, применяется следующий </a:t>
            </a:r>
            <a:r>
              <a:rPr lang="ru-RU" dirty="0" smtClean="0"/>
              <a:t>метод: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Генерируется </a:t>
            </a:r>
            <a:r>
              <a:rPr lang="ru-RU" dirty="0"/>
              <a:t>перемещаемый код (</a:t>
            </a:r>
            <a:r>
              <a:rPr lang="ru-RU" dirty="0" err="1"/>
              <a:t>relocatable</a:t>
            </a:r>
            <a:r>
              <a:rPr lang="ru-RU" dirty="0"/>
              <a:t> </a:t>
            </a:r>
            <a:r>
              <a:rPr lang="ru-RU" dirty="0" err="1"/>
              <a:t>code</a:t>
            </a:r>
            <a:r>
              <a:rPr lang="ru-RU" dirty="0"/>
              <a:t>) – код, в котором адресация происходит относительно значения регистра перемещения (</a:t>
            </a:r>
            <a:r>
              <a:rPr lang="ru-RU" dirty="0" err="1"/>
              <a:t>relocation</a:t>
            </a:r>
            <a:r>
              <a:rPr lang="ru-RU" dirty="0"/>
              <a:t> </a:t>
            </a:r>
            <a:r>
              <a:rPr lang="ru-RU" dirty="0" err="1"/>
              <a:t>register</a:t>
            </a:r>
            <a:r>
              <a:rPr lang="ru-RU" dirty="0"/>
              <a:t>), и адрес в памяти равен сумме значения регистра перемещения и адреса, вычисляемого в команде.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Таким </a:t>
            </a:r>
            <a:r>
              <a:rPr lang="ru-RU" dirty="0"/>
              <a:t>образом, при необходимости загрузки кода на другое место в памяти требуется изменить только значение регистра перемещения.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Подобный </a:t>
            </a:r>
            <a:r>
              <a:rPr lang="ru-RU" dirty="0"/>
              <a:t>подход широко используется для программ, написанных на традиционных языках программирования.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764434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260648"/>
            <a:ext cx="892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3. Логическое </a:t>
            </a:r>
            <a:r>
              <a:rPr lang="ru-RU" b="1" dirty="0"/>
              <a:t>и физическое адресное </a:t>
            </a:r>
            <a:r>
              <a:rPr lang="ru-RU" b="1" dirty="0" smtClean="0"/>
              <a:t>пространство.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124744"/>
            <a:ext cx="86409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Связывание во время исполнения (</a:t>
            </a:r>
            <a:r>
              <a:rPr lang="ru-RU" b="1" dirty="0" err="1"/>
              <a:t>runtime</a:t>
            </a:r>
            <a:r>
              <a:rPr lang="ru-RU" b="1" dirty="0"/>
              <a:t>), или динамическое (позднее) связывание</a:t>
            </a:r>
            <a:r>
              <a:rPr lang="ru-RU" dirty="0"/>
              <a:t>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Используется</a:t>
            </a:r>
            <a:r>
              <a:rPr lang="ru-RU" dirty="0"/>
              <a:t>, если процесс во время выполнения может быть перемещен из одного сегмента памяти в другой.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Для </a:t>
            </a:r>
            <a:r>
              <a:rPr lang="ru-RU" dirty="0"/>
              <a:t>реализации связывания во время исполнения требуется аппаратная поддержка отображения адресов – например, регистры базы и границы.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В </a:t>
            </a:r>
            <a:r>
              <a:rPr lang="ru-RU" dirty="0"/>
              <a:t>большинстве систем для пользовательских программ используется, главным образом, именно связывание во время исполнения.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6263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1124744"/>
            <a:ext cx="86409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Главная задача компьютерной системы – выполнять программы.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Программы </a:t>
            </a:r>
            <a:r>
              <a:rPr lang="ru-RU" dirty="0"/>
              <a:t>вместе с данными, к которым они имеют доступ, в процессе выполнения должны (по крайней мере частично) находиться в оперативной памяти.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Операционной </a:t>
            </a:r>
            <a:r>
              <a:rPr lang="ru-RU" dirty="0"/>
              <a:t>системе (ОС) приходится решать задачу распределения памяти между пользовательскими процессами и компонентами ОС.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Эта </a:t>
            </a:r>
            <a:r>
              <a:rPr lang="ru-RU" dirty="0"/>
              <a:t>деятельность называется </a:t>
            </a:r>
            <a:r>
              <a:rPr lang="ru-RU" b="1" dirty="0"/>
              <a:t>управлением памятью</a:t>
            </a:r>
            <a:r>
              <a:rPr lang="ru-RU" dirty="0"/>
              <a:t>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/>
              <a:t>Таким образом, память (</a:t>
            </a:r>
            <a:r>
              <a:rPr lang="ru-RU" dirty="0" err="1"/>
              <a:t>storage</a:t>
            </a:r>
            <a:r>
              <a:rPr lang="ru-RU" dirty="0"/>
              <a:t>, </a:t>
            </a:r>
            <a:r>
              <a:rPr lang="ru-RU" dirty="0" err="1"/>
              <a:t>memory</a:t>
            </a:r>
            <a:r>
              <a:rPr lang="ru-RU" dirty="0"/>
              <a:t>) является важнейшим ресурсом, требующим тщательного управления.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260648"/>
            <a:ext cx="8712968" cy="369332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 algn="ctr"/>
            <a:r>
              <a:rPr lang="en-US" b="1" dirty="0" smtClean="0"/>
              <a:t>1</a:t>
            </a:r>
            <a:r>
              <a:rPr lang="ru-RU" b="1" dirty="0" smtClean="0"/>
              <a:t>. </a:t>
            </a:r>
            <a:r>
              <a:rPr lang="ru-RU" b="1" dirty="0"/>
              <a:t>Физическая организация памяти </a:t>
            </a:r>
            <a:r>
              <a:rPr lang="ru-RU" b="1" dirty="0" smtClean="0"/>
              <a:t>компьютера</a:t>
            </a:r>
            <a:r>
              <a:rPr lang="ru-RU" b="1" dirty="0"/>
              <a:t>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58336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260648"/>
            <a:ext cx="8928992" cy="369332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 algn="ctr"/>
            <a:r>
              <a:rPr lang="ru-RU" b="1" dirty="0" smtClean="0"/>
              <a:t>4. Порядок </a:t>
            </a:r>
            <a:r>
              <a:rPr lang="ru-RU" b="1" dirty="0"/>
              <a:t>размещения процессов в памяти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124744"/>
            <a:ext cx="864096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Любая программа, введенная в систему, должна быть размещена в памяти и оформлена в виде процесса для ее выполнения.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Каждая </a:t>
            </a:r>
            <a:r>
              <a:rPr lang="ru-RU" dirty="0"/>
              <a:t>программа при вводе в систему помещается во входную очередь – совокупность процессов на диске, ожидающих размещения в памяти для выполнения своих программ.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До </a:t>
            </a:r>
            <a:r>
              <a:rPr lang="ru-RU" dirty="0"/>
              <a:t>своего выполнения пользовательские программы проходят в системе несколько стадий.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97744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260648"/>
            <a:ext cx="892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4. Порядок </a:t>
            </a:r>
            <a:r>
              <a:rPr lang="ru-RU" b="1" dirty="0"/>
              <a:t>размещения процессов в </a:t>
            </a:r>
            <a:r>
              <a:rPr lang="ru-RU" b="1" dirty="0" smtClean="0"/>
              <a:t>памяти.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884370"/>
            <a:ext cx="45365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Общая схема </a:t>
            </a:r>
            <a:r>
              <a:rPr lang="ru-RU" dirty="0"/>
              <a:t>многоэтапной обработки пользовательской </a:t>
            </a:r>
            <a:r>
              <a:rPr lang="ru-RU" dirty="0" smtClean="0"/>
              <a:t>программы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867664"/>
            <a:ext cx="3710110" cy="5651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67544" y="2420888"/>
            <a:ext cx="395975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Исходный </a:t>
            </a:r>
            <a:r>
              <a:rPr lang="ru-RU" dirty="0"/>
              <a:t>код программы (в форме текстового файла) на языке высокого уровня или на ассемблере преобразуется компилятором или ассемблером в объектный модуль, содержащий бинарные выполняемые машинные команды и таблицу символов, определенных и использованных в данном модуле кода. Рассмотренная фаза называется временем компиляции.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444208" y="692696"/>
            <a:ext cx="2520280" cy="2592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986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260648"/>
            <a:ext cx="892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4. Порядок </a:t>
            </a:r>
            <a:r>
              <a:rPr lang="ru-RU" b="1" dirty="0"/>
              <a:t>размещения процессов в </a:t>
            </a:r>
            <a:r>
              <a:rPr lang="ru-RU" b="1" dirty="0" smtClean="0"/>
              <a:t>памяти.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884370"/>
            <a:ext cx="45365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Общая схема </a:t>
            </a:r>
            <a:r>
              <a:rPr lang="ru-RU" dirty="0"/>
              <a:t>многоэтапной обработки пользовательской </a:t>
            </a:r>
            <a:r>
              <a:rPr lang="ru-RU" dirty="0" smtClean="0"/>
              <a:t>программы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867664"/>
            <a:ext cx="3710110" cy="5651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6444208" y="3284984"/>
            <a:ext cx="1440160" cy="1584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619795"/>
            <a:ext cx="4572000" cy="47705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sz="1600" dirty="0"/>
              <a:t>Однако объектный модуль не может непосредственно исполняться, так как он содержит неразрешенные ссылки на внешние модули и их компоненты. Следующая фаза обработки программы – редактирование связей. </a:t>
            </a:r>
            <a:endParaRPr lang="ru-RU" sz="1600" dirty="0" smtClean="0"/>
          </a:p>
          <a:p>
            <a:pPr algn="just"/>
            <a:endParaRPr lang="ru-RU" sz="1600" b="1" dirty="0"/>
          </a:p>
          <a:p>
            <a:pPr algn="just"/>
            <a:r>
              <a:rPr lang="ru-RU" sz="1600" b="1" dirty="0" smtClean="0"/>
              <a:t>Редактор </a:t>
            </a:r>
            <a:r>
              <a:rPr lang="ru-RU" sz="1600" b="1" dirty="0"/>
              <a:t>связей </a:t>
            </a:r>
            <a:r>
              <a:rPr lang="ru-RU" sz="1600" dirty="0"/>
              <a:t>(</a:t>
            </a:r>
            <a:r>
              <a:rPr lang="ru-RU" sz="1600" dirty="0" err="1"/>
              <a:t>linker</a:t>
            </a:r>
            <a:r>
              <a:rPr lang="ru-RU" sz="1600" dirty="0"/>
              <a:t>) – системная программа, которая получает на вход один или несколько объектных модулей, а на выходе выдает загрузочный модуль – двоичный код, образованный кодом нескольких объектных модулей, в котором разрешены все межмодульные ссылки - для каждого символа, внешнего для данного объектного модуля A, найден соответствующий символ (процедуры, переменной и т.д.) из другого модуля B, на который ссылается модуль A, и код соответственно откорректирован, т.е. он правильно адресует внешний символ.</a:t>
            </a:r>
          </a:p>
        </p:txBody>
      </p:sp>
    </p:spTree>
    <p:extLst>
      <p:ext uri="{BB962C8B-B14F-4D97-AF65-F5344CB8AC3E}">
        <p14:creationId xmlns:p14="http://schemas.microsoft.com/office/powerpoint/2010/main" val="15005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260648"/>
            <a:ext cx="892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4. Порядок </a:t>
            </a:r>
            <a:r>
              <a:rPr lang="ru-RU" b="1" dirty="0"/>
              <a:t>размещения процессов в </a:t>
            </a:r>
            <a:r>
              <a:rPr lang="ru-RU" b="1" dirty="0" smtClean="0"/>
              <a:t>памяти.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884370"/>
            <a:ext cx="45365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Общая схема </a:t>
            </a:r>
            <a:r>
              <a:rPr lang="ru-RU" dirty="0"/>
              <a:t>многоэтапной обработки пользовательской </a:t>
            </a:r>
            <a:r>
              <a:rPr lang="ru-RU" dirty="0" smtClean="0"/>
              <a:t>программы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867664"/>
            <a:ext cx="3710110" cy="5651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6444208" y="4869160"/>
            <a:ext cx="1440160" cy="1728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772816"/>
            <a:ext cx="4572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sz="1400" dirty="0"/>
              <a:t>Загрузочный модуль может быть загружен в память для исполнения с помощью еще одной системной программы – </a:t>
            </a:r>
            <a:r>
              <a:rPr lang="ru-RU" sz="1400" b="1" dirty="0"/>
              <a:t>загрузчика</a:t>
            </a:r>
            <a:r>
              <a:rPr lang="ru-RU" sz="1400" dirty="0"/>
              <a:t> (</a:t>
            </a:r>
            <a:r>
              <a:rPr lang="ru-RU" sz="1400" dirty="0" err="1"/>
              <a:t>loader</a:t>
            </a:r>
            <a:r>
              <a:rPr lang="ru-RU" sz="1400" dirty="0"/>
              <a:t>), который получает на вход загрузочный модуль и файлы с бинарными кодами системных библиотек, которые использует программа. Загрузчик, объединяя код программы с кодами системных библиотек, создает бинарный образ программы в памяти.  </a:t>
            </a:r>
            <a:endParaRPr lang="ru-RU" sz="1400" dirty="0" smtClean="0"/>
          </a:p>
          <a:p>
            <a:pPr algn="just"/>
            <a:endParaRPr lang="ru-RU" sz="1400" dirty="0"/>
          </a:p>
          <a:p>
            <a:pPr algn="just"/>
            <a:r>
              <a:rPr lang="ru-RU" sz="1400" dirty="0"/>
              <a:t>Фаза вызова редактора связей и загрузчика носит общее название </a:t>
            </a:r>
            <a:r>
              <a:rPr lang="ru-RU" sz="1400" b="1" dirty="0"/>
              <a:t>время загрузки</a:t>
            </a:r>
            <a:r>
              <a:rPr lang="ru-RU" sz="1400" dirty="0"/>
              <a:t>. Во многих ОС функции редактора связей и загрузчика, с целью экономии времени обработки программы в системе, объединены в одной системной программе – редакторе связей и загрузчике (</a:t>
            </a:r>
            <a:r>
              <a:rPr lang="ru-RU" sz="1400" dirty="0" err="1"/>
              <a:t>linker</a:t>
            </a:r>
            <a:r>
              <a:rPr lang="ru-RU" sz="1400" dirty="0"/>
              <a:t> </a:t>
            </a:r>
            <a:r>
              <a:rPr lang="ru-RU" sz="1400" dirty="0" err="1"/>
              <a:t>and</a:t>
            </a:r>
            <a:r>
              <a:rPr lang="ru-RU" sz="1400" dirty="0"/>
              <a:t> </a:t>
            </a:r>
            <a:r>
              <a:rPr lang="ru-RU" sz="1400" dirty="0" err="1"/>
              <a:t>loader</a:t>
            </a:r>
            <a:r>
              <a:rPr lang="ru-RU" sz="1400" dirty="0"/>
              <a:t>). Например, в системе UNIX редактор связей и загрузчик называется </a:t>
            </a:r>
            <a:r>
              <a:rPr lang="ru-RU" sz="1400" dirty="0" err="1"/>
              <a:t>ld</a:t>
            </a:r>
            <a:r>
              <a:rPr lang="ru-RU" sz="1400" dirty="0"/>
              <a:t> (</a:t>
            </a:r>
            <a:r>
              <a:rPr lang="ru-RU" sz="1400" dirty="0" err="1"/>
              <a:t>Linker</a:t>
            </a:r>
            <a:r>
              <a:rPr lang="ru-RU" sz="1400" dirty="0"/>
              <a:t> </a:t>
            </a:r>
            <a:r>
              <a:rPr lang="ru-RU" sz="1400" dirty="0" err="1"/>
              <a:t>and</a:t>
            </a:r>
            <a:r>
              <a:rPr lang="ru-RU" sz="1400" dirty="0"/>
              <a:t> </a:t>
            </a:r>
            <a:r>
              <a:rPr lang="ru-RU" sz="1400" dirty="0" err="1"/>
              <a:t>loaDer</a:t>
            </a:r>
            <a:r>
              <a:rPr lang="ru-RU" sz="1400" dirty="0"/>
              <a:t>). Объединенному загрузчику и редактору связей на вход передается список объектных модулей и список библиотек, и в результате он генерирует исполняемый код. Фаза редактирования связей и загрузки часто на программистском </a:t>
            </a:r>
            <a:r>
              <a:rPr lang="ru-RU" sz="1400" dirty="0" err="1"/>
              <a:t>слэнге</a:t>
            </a:r>
            <a:r>
              <a:rPr lang="ru-RU" sz="1400" dirty="0"/>
              <a:t> называется линковкой (</a:t>
            </a:r>
            <a:r>
              <a:rPr lang="ru-RU" sz="1400" dirty="0" err="1"/>
              <a:t>linking</a:t>
            </a:r>
            <a:r>
              <a:rPr lang="ru-RU" sz="1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222510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260648"/>
            <a:ext cx="892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4. Порядок </a:t>
            </a:r>
            <a:r>
              <a:rPr lang="ru-RU" b="1" dirty="0"/>
              <a:t>размещения процессов в </a:t>
            </a:r>
            <a:r>
              <a:rPr lang="ru-RU" b="1" dirty="0" smtClean="0"/>
              <a:t>памяти.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884370"/>
            <a:ext cx="45365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Общая схема </a:t>
            </a:r>
            <a:r>
              <a:rPr lang="ru-RU" dirty="0"/>
              <a:t>многоэтапной обработки пользовательской </a:t>
            </a:r>
            <a:r>
              <a:rPr lang="ru-RU" dirty="0" smtClean="0"/>
              <a:t>программы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867664"/>
            <a:ext cx="3710110" cy="5651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5027683" y="5129808"/>
            <a:ext cx="1440160" cy="1389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772816"/>
            <a:ext cx="4572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sz="1400" dirty="0"/>
              <a:t>На этапе выполнения, при первом обращении к ним из программы, в память загружаются </a:t>
            </a:r>
            <a:r>
              <a:rPr lang="ru-RU" sz="1400" b="1" dirty="0"/>
              <a:t>динамически линкуемые библиотеки</a:t>
            </a:r>
            <a:r>
              <a:rPr lang="ru-RU" sz="1400" dirty="0"/>
              <a:t> (</a:t>
            </a:r>
            <a:r>
              <a:rPr lang="ru-RU" sz="1400" dirty="0" err="1"/>
              <a:t>dymanically</a:t>
            </a:r>
            <a:r>
              <a:rPr lang="ru-RU" sz="1400" dirty="0"/>
              <a:t> </a:t>
            </a:r>
            <a:r>
              <a:rPr lang="ru-RU" sz="1400" dirty="0" err="1"/>
              <a:t>linked</a:t>
            </a:r>
            <a:r>
              <a:rPr lang="ru-RU" sz="1400" dirty="0"/>
              <a:t> </a:t>
            </a:r>
            <a:r>
              <a:rPr lang="ru-RU" sz="1400" dirty="0" err="1"/>
              <a:t>libraries</a:t>
            </a:r>
            <a:r>
              <a:rPr lang="ru-RU" sz="1400" dirty="0"/>
              <a:t>). Данная разновидность библиотек, реализованная во всех современных ОС, позволяет сэкономить память, занимаемую образом исполняемого кода, который при статической линковке с библиотеками оказывается очень велик</a:t>
            </a:r>
            <a:r>
              <a:rPr lang="ru-RU" sz="1400" dirty="0" smtClean="0"/>
              <a:t>.</a:t>
            </a:r>
          </a:p>
          <a:p>
            <a:pPr algn="just"/>
            <a:endParaRPr lang="ru-RU" sz="1400" dirty="0"/>
          </a:p>
          <a:p>
            <a:pPr algn="just"/>
            <a:r>
              <a:rPr lang="ru-RU" sz="1400" dirty="0"/>
              <a:t>Под динамической загрузкой понимается загрузка подпрограммы в память при первом обращении к ней из пользовательской программы. Это весьма полезный принцип, если требуется сэкономить память, поскольку никакой "лишний" код в этом случае в память не загружается. При статической линковке объем исполняемого кода может оказаться очень большим, именно за счет того, что к файлу бинарного кода добавлен полностью код всех используемых библиотек. При динамической загрузке никакой специальной поддержки от ОС не требуется на этапе разработки программы. </a:t>
            </a:r>
          </a:p>
        </p:txBody>
      </p:sp>
    </p:spTree>
    <p:extLst>
      <p:ext uri="{BB962C8B-B14F-4D97-AF65-F5344CB8AC3E}">
        <p14:creationId xmlns:p14="http://schemas.microsoft.com/office/powerpoint/2010/main" val="2104932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260648"/>
            <a:ext cx="892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4. Порядок </a:t>
            </a:r>
            <a:r>
              <a:rPr lang="ru-RU" b="1" dirty="0"/>
              <a:t>размещения процессов в </a:t>
            </a:r>
            <a:r>
              <a:rPr lang="ru-RU" b="1" dirty="0" smtClean="0"/>
              <a:t>памяти.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72353" y="836712"/>
            <a:ext cx="864096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С </a:t>
            </a:r>
            <a:r>
              <a:rPr lang="ru-RU" dirty="0"/>
              <a:t>динамической загрузкой вызываемых подпрограмм тесно связан другой родственный механизм – </a:t>
            </a:r>
            <a:r>
              <a:rPr lang="ru-RU" b="1" dirty="0"/>
              <a:t>динамическая линковка</a:t>
            </a:r>
            <a:r>
              <a:rPr lang="ru-RU" dirty="0"/>
              <a:t>: линковка во время исполнения программы.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Разумеется</a:t>
            </a:r>
            <a:r>
              <a:rPr lang="ru-RU" dirty="0"/>
              <a:t>, это не означает, что во время выполнения область кода программы расширяется, и к ней добавляется код динамически линкуемой подпрограммы. Используется иная схема. </a:t>
            </a:r>
            <a:endParaRPr lang="ru-RU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В </a:t>
            </a:r>
            <a:r>
              <a:rPr lang="ru-RU" dirty="0"/>
              <a:t>коде программы размещается заглушка для исполнения (</a:t>
            </a:r>
            <a:r>
              <a:rPr lang="ru-RU" dirty="0" err="1"/>
              <a:t>execution</a:t>
            </a:r>
            <a:r>
              <a:rPr lang="ru-RU" dirty="0"/>
              <a:t> </a:t>
            </a:r>
            <a:r>
              <a:rPr lang="ru-RU" dirty="0" err="1"/>
              <a:t>stub</a:t>
            </a:r>
            <a:r>
              <a:rPr lang="ru-RU" dirty="0"/>
              <a:t>) – небольшой фрагмент кода, выполняющий системный вызов модуля ОС, размещающего в памяти код динамически линкуемой библиотечной подпрограммы. </a:t>
            </a:r>
            <a:endParaRPr lang="ru-RU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При </a:t>
            </a:r>
            <a:r>
              <a:rPr lang="ru-RU" dirty="0"/>
              <a:t>первом вызове заглушка заменяет себя на код обращения по адресу динамически размещенной в памяти подпрограммы. </a:t>
            </a:r>
            <a:endParaRPr lang="ru-RU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Операционная </a:t>
            </a:r>
            <a:r>
              <a:rPr lang="ru-RU" dirty="0"/>
              <a:t>система при вызове динамически линкуемого модуля должна проверить, размещен ли его код в адресном пространстве процесса.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Очевидно</a:t>
            </a:r>
            <a:r>
              <a:rPr lang="ru-RU" dirty="0"/>
              <a:t>, что динамическая линковка наиболее целесообразна для библиотек. Файл бинарного кода динамически линкуемой библиотеки имеет в системе UNIX расширение имени .</a:t>
            </a:r>
            <a:r>
              <a:rPr lang="ru-RU" dirty="0" err="1"/>
              <a:t>so</a:t>
            </a:r>
            <a:r>
              <a:rPr lang="ru-RU" dirty="0"/>
              <a:t> (аббревиатура термина </a:t>
            </a:r>
            <a:r>
              <a:rPr lang="ru-RU" dirty="0" err="1"/>
              <a:t>shared</a:t>
            </a:r>
            <a:r>
              <a:rPr lang="ru-RU" dirty="0"/>
              <a:t> </a:t>
            </a:r>
            <a:r>
              <a:rPr lang="ru-RU" dirty="0" err="1"/>
              <a:t>object</a:t>
            </a:r>
            <a:r>
              <a:rPr lang="ru-RU" dirty="0"/>
              <a:t>), в системе </a:t>
            </a:r>
            <a:r>
              <a:rPr lang="ru-RU" dirty="0" err="1"/>
              <a:t>Windows</a:t>
            </a:r>
            <a:r>
              <a:rPr lang="ru-RU" dirty="0"/>
              <a:t> – расширение имени .</a:t>
            </a:r>
            <a:r>
              <a:rPr lang="ru-RU" dirty="0" err="1"/>
              <a:t>dll</a:t>
            </a:r>
            <a:r>
              <a:rPr lang="ru-RU" dirty="0"/>
              <a:t> (аббревиатура от </a:t>
            </a:r>
            <a:r>
              <a:rPr lang="ru-RU" dirty="0" err="1"/>
              <a:t>dynamically</a:t>
            </a:r>
            <a:r>
              <a:rPr lang="ru-RU" dirty="0"/>
              <a:t> </a:t>
            </a:r>
            <a:r>
              <a:rPr lang="ru-RU" dirty="0" err="1"/>
              <a:t>linked</a:t>
            </a:r>
            <a:r>
              <a:rPr lang="ru-RU" dirty="0"/>
              <a:t> </a:t>
            </a:r>
            <a:r>
              <a:rPr lang="ru-RU" dirty="0" err="1"/>
              <a:t>library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5361146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260648"/>
            <a:ext cx="892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4. Порядок </a:t>
            </a:r>
            <a:r>
              <a:rPr lang="ru-RU" b="1" dirty="0"/>
              <a:t>размещения процессов в </a:t>
            </a:r>
            <a:r>
              <a:rPr lang="ru-RU" b="1" dirty="0" smtClean="0"/>
              <a:t>памяти.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124744"/>
            <a:ext cx="8640960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Оптимальное </a:t>
            </a:r>
            <a:r>
              <a:rPr lang="ru-RU" dirty="0"/>
              <a:t>соотношение статической и динамической линковки в </a:t>
            </a:r>
            <a:r>
              <a:rPr lang="ru-RU" dirty="0" smtClean="0"/>
              <a:t>системе: </a:t>
            </a:r>
          </a:p>
          <a:p>
            <a:pPr algn="just"/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Следует соблюдать "золотую середину". Если </a:t>
            </a:r>
            <a:r>
              <a:rPr lang="ru-RU" dirty="0"/>
              <a:t>вообще исключить статическую линковку и все независимые программы загружать только динамически, то в результате очень сильно замедлится суммарное время выполнения </a:t>
            </a:r>
            <a:r>
              <a:rPr lang="ru-RU" dirty="0" smtClean="0"/>
              <a:t>программы (</a:t>
            </a:r>
            <a:r>
              <a:rPr lang="ru-RU" sz="1600" dirty="0" smtClean="0">
                <a:solidFill>
                  <a:srgbClr val="00B0F0"/>
                </a:solidFill>
              </a:rPr>
              <a:t>реализация </a:t>
            </a:r>
            <a:r>
              <a:rPr lang="ru-RU" sz="1600" dirty="0">
                <a:solidFill>
                  <a:srgbClr val="00B0F0"/>
                </a:solidFill>
              </a:rPr>
              <a:t>каждой математической функции как динамически загружаемой программы – слишком "дорогая" операция, требующая вмешательства ОС, по крайней мере, при первом обращении к каждой такой программе, по сравнению с обычным обращением, например, к функции </a:t>
            </a:r>
            <a:r>
              <a:rPr lang="ru-RU" sz="1600" dirty="0" err="1">
                <a:solidFill>
                  <a:srgbClr val="00B0F0"/>
                </a:solidFill>
              </a:rPr>
              <a:t>sin</a:t>
            </a:r>
            <a:r>
              <a:rPr lang="ru-RU" sz="1600" dirty="0">
                <a:solidFill>
                  <a:srgbClr val="00B0F0"/>
                </a:solidFill>
              </a:rPr>
              <a:t> как к подпрограмме (процедуре), элементу статически линкуемой библиотеки, обычной машинной командой вызова </a:t>
            </a:r>
            <a:r>
              <a:rPr lang="ru-RU" sz="1600" dirty="0" smtClean="0">
                <a:solidFill>
                  <a:srgbClr val="00B0F0"/>
                </a:solidFill>
              </a:rPr>
              <a:t>процедуры</a:t>
            </a:r>
            <a:r>
              <a:rPr lang="ru-RU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1132865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3528" y="2996952"/>
            <a:ext cx="8468074" cy="923330"/>
          </a:xfrm>
          <a:prstGeom prst="rect">
            <a:avLst/>
          </a:prstGeom>
          <a:solidFill>
            <a:schemeClr val="bg1"/>
          </a:solidFill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 algn="ctr"/>
            <a:r>
              <a:rPr lang="ru-RU" sz="5400" b="1" dirty="0" smtClean="0"/>
              <a:t>Вопросы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45506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260648"/>
            <a:ext cx="892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1. Физическая </a:t>
            </a:r>
            <a:r>
              <a:rPr lang="ru-RU" b="1" dirty="0"/>
              <a:t>организация памяти </a:t>
            </a:r>
            <a:r>
              <a:rPr lang="ru-RU" b="1" dirty="0" smtClean="0"/>
              <a:t>компьютера.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908720"/>
            <a:ext cx="864096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Запоминающие устройства компьютера разделяют, как минимум, на два уровня: основную (главную, оперативную, физическую) и вторичную (внешнюю) память. 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b="1" dirty="0"/>
              <a:t>Основная память </a:t>
            </a:r>
            <a:r>
              <a:rPr lang="ru-RU" dirty="0"/>
              <a:t>представляет собой упорядоченный массив однобайтовых ячеек, каждая из которых имеет свой уникальный адрес (номер).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Процессор </a:t>
            </a:r>
            <a:r>
              <a:rPr lang="ru-RU" dirty="0"/>
              <a:t>извлекает команду из основной памяти, декодирует и выполняет ее. Для выполнения команды могут потребоваться обращения еще к нескольким ячейкам основной памяти.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Обычно </a:t>
            </a:r>
            <a:r>
              <a:rPr lang="ru-RU" dirty="0"/>
              <a:t>основная память изготавливается с применением полупроводниковых технологий и теряет свое содержимое при отключении питания. 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b="1" dirty="0"/>
              <a:t>Вторичную память </a:t>
            </a:r>
            <a:r>
              <a:rPr lang="ru-RU" dirty="0"/>
              <a:t>(это главным образом диски) также можно рассматривать как одномерное линейное адресное пространство, состоящее из последовательности байтов.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В </a:t>
            </a:r>
            <a:r>
              <a:rPr lang="ru-RU" dirty="0"/>
              <a:t>отличие от оперативной памяти, она является энергонезависимой, имеет существенно большую емкость и используется в качестве расширения основной памяти.</a:t>
            </a:r>
          </a:p>
        </p:txBody>
      </p:sp>
    </p:spTree>
    <p:extLst>
      <p:ext uri="{BB962C8B-B14F-4D97-AF65-F5344CB8AC3E}">
        <p14:creationId xmlns:p14="http://schemas.microsoft.com/office/powerpoint/2010/main" val="3178953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260648"/>
            <a:ext cx="892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1. Физическая </a:t>
            </a:r>
            <a:r>
              <a:rPr lang="ru-RU" b="1" dirty="0"/>
              <a:t>организация памяти </a:t>
            </a:r>
            <a:r>
              <a:rPr lang="ru-RU" b="1" dirty="0" smtClean="0"/>
              <a:t>компьютера.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124744"/>
            <a:ext cx="8640960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Многоуровневую </a:t>
            </a:r>
            <a:r>
              <a:rPr lang="ru-RU" dirty="0" smtClean="0"/>
              <a:t>схему (иерархическую память) используют </a:t>
            </a:r>
            <a:r>
              <a:rPr lang="ru-RU" dirty="0"/>
              <a:t>следующим </a:t>
            </a:r>
            <a:r>
              <a:rPr lang="ru-RU" dirty="0" smtClean="0"/>
              <a:t>образом:</a:t>
            </a:r>
          </a:p>
          <a:p>
            <a:pPr algn="just"/>
            <a:endParaRPr lang="ru-RU" dirty="0"/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 smtClean="0"/>
              <a:t>Информация</a:t>
            </a:r>
            <a:r>
              <a:rPr lang="ru-RU" dirty="0"/>
              <a:t>, которая находится в памяти верхнего уровня, обычно хранится также на уровнях с большими номерами. </a:t>
            </a:r>
            <a:endParaRPr lang="ru-RU" dirty="0" smtClean="0"/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 smtClean="0"/>
              <a:t>Если </a:t>
            </a:r>
            <a:r>
              <a:rPr lang="ru-RU" dirty="0"/>
              <a:t>процессор не обнаруживает нужную информацию на i-м уровне, он начинает искать ее на следующих уровнях. </a:t>
            </a:r>
            <a:endParaRPr lang="ru-RU" dirty="0" smtClean="0"/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 smtClean="0"/>
              <a:t>Когда </a:t>
            </a:r>
            <a:r>
              <a:rPr lang="ru-RU" dirty="0"/>
              <a:t>нужная информация найдена, она переносится в более быстрые уровни.</a:t>
            </a:r>
          </a:p>
        </p:txBody>
      </p:sp>
    </p:spTree>
    <p:extLst>
      <p:ext uri="{BB962C8B-B14F-4D97-AF65-F5344CB8AC3E}">
        <p14:creationId xmlns:p14="http://schemas.microsoft.com/office/powerpoint/2010/main" val="4140071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260648"/>
            <a:ext cx="8928992" cy="369332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Общие </a:t>
            </a:r>
            <a:r>
              <a:rPr lang="ru-RU" b="1" dirty="0"/>
              <a:t>подходы к управлению </a:t>
            </a:r>
            <a:r>
              <a:rPr lang="ru-RU" b="1" dirty="0" smtClean="0"/>
              <a:t>памятью.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124744"/>
            <a:ext cx="864096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Управление памятью в вычислительной системе реализуется на двух уровнях: </a:t>
            </a:r>
            <a:endParaRPr lang="ru-RU" dirty="0" smtClean="0"/>
          </a:p>
          <a:p>
            <a:pPr algn="just"/>
            <a:endParaRPr lang="ru-RU" dirty="0"/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 smtClean="0"/>
              <a:t>на </a:t>
            </a:r>
            <a:r>
              <a:rPr lang="ru-RU" dirty="0"/>
              <a:t>аппаратном уровне работает аппаратный менеджер памяти - он непосредственно управляет страничками физической памяти; на современных интеловских микропроцессорах микросхема менеджера памяти интегрирована в один блок с микропроцессором (в «камень»);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 smtClean="0"/>
              <a:t>на </a:t>
            </a:r>
            <a:r>
              <a:rPr lang="ru-RU" dirty="0"/>
              <a:t>программном уровне работает подсистема операционной системы «Менеджер памяти» - она управляет логической (виртуальной) памятью процессов.</a:t>
            </a:r>
          </a:p>
        </p:txBody>
      </p:sp>
    </p:spTree>
    <p:extLst>
      <p:ext uri="{BB962C8B-B14F-4D97-AF65-F5344CB8AC3E}">
        <p14:creationId xmlns:p14="http://schemas.microsoft.com/office/powerpoint/2010/main" val="3215539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260648"/>
            <a:ext cx="892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Общие </a:t>
            </a:r>
            <a:r>
              <a:rPr lang="ru-RU" b="1" dirty="0"/>
              <a:t>подходы к управлению </a:t>
            </a:r>
            <a:r>
              <a:rPr lang="ru-RU" b="1" dirty="0" smtClean="0"/>
              <a:t>памятью.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124744"/>
            <a:ext cx="864096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К функциям операционной системы по управлению памятью («менеджера памяти») относятся</a:t>
            </a:r>
            <a:r>
              <a:rPr lang="ru-RU" dirty="0" smtClean="0"/>
              <a:t>:</a:t>
            </a:r>
          </a:p>
          <a:p>
            <a:pPr algn="just"/>
            <a:endParaRPr lang="ru-RU" dirty="0"/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 smtClean="0"/>
              <a:t>отображение </a:t>
            </a:r>
            <a:r>
              <a:rPr lang="ru-RU" dirty="0"/>
              <a:t>адресов программы на конкретную область физической памяти,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 smtClean="0"/>
              <a:t>распределение </a:t>
            </a:r>
            <a:r>
              <a:rPr lang="ru-RU" dirty="0"/>
              <a:t>памяти между процессами и защита адресных пространств процессов,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 smtClean="0"/>
              <a:t>выгрузка </a:t>
            </a:r>
            <a:r>
              <a:rPr lang="ru-RU" dirty="0"/>
              <a:t>процессов на диск, в </a:t>
            </a:r>
            <a:r>
              <a:rPr lang="ru-RU" dirty="0" err="1"/>
              <a:t>swap</a:t>
            </a:r>
            <a:r>
              <a:rPr lang="ru-RU" dirty="0"/>
              <a:t>-раздел, и подкачка обратно по необходимости,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 smtClean="0"/>
              <a:t>учет </a:t>
            </a:r>
            <a:r>
              <a:rPr lang="ru-RU" dirty="0"/>
              <a:t>свободной и занятой памяти.</a:t>
            </a:r>
          </a:p>
        </p:txBody>
      </p:sp>
    </p:spTree>
    <p:extLst>
      <p:ext uri="{BB962C8B-B14F-4D97-AF65-F5344CB8AC3E}">
        <p14:creationId xmlns:p14="http://schemas.microsoft.com/office/powerpoint/2010/main" val="2525815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260648"/>
            <a:ext cx="892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Общие </a:t>
            </a:r>
            <a:r>
              <a:rPr lang="ru-RU" b="1" dirty="0"/>
              <a:t>подходы к управлению </a:t>
            </a:r>
            <a:r>
              <a:rPr lang="ru-RU" b="1" dirty="0" smtClean="0"/>
              <a:t>памятью.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124744"/>
            <a:ext cx="864096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Основные идеи, на которых основываются схемы управления памятью</a:t>
            </a:r>
            <a:r>
              <a:rPr lang="ru-RU" dirty="0" smtClean="0"/>
              <a:t>:</a:t>
            </a:r>
          </a:p>
          <a:p>
            <a:pPr algn="just"/>
            <a:endParaRPr lang="ru-RU" dirty="0"/>
          </a:p>
          <a:p>
            <a:pPr marL="342900" indent="-342900" algn="just">
              <a:spcAft>
                <a:spcPts val="1200"/>
              </a:spcAft>
              <a:buAutoNum type="arabicParenR"/>
            </a:pPr>
            <a:r>
              <a:rPr lang="ru-RU" dirty="0" smtClean="0"/>
              <a:t>Сегментация. </a:t>
            </a:r>
          </a:p>
          <a:p>
            <a:pPr marL="342900" indent="-342900" algn="just">
              <a:spcAft>
                <a:spcPts val="1200"/>
              </a:spcAft>
              <a:buAutoNum type="arabicParenR"/>
            </a:pPr>
            <a:r>
              <a:rPr lang="ru-RU" dirty="0"/>
              <a:t>Разделение памяти на физическую и логическую. </a:t>
            </a:r>
            <a:endParaRPr lang="ru-RU" dirty="0" smtClean="0"/>
          </a:p>
          <a:p>
            <a:pPr marL="342900" indent="-342900" algn="just">
              <a:spcAft>
                <a:spcPts val="1200"/>
              </a:spcAft>
              <a:buAutoNum type="arabicParenR"/>
            </a:pPr>
            <a:r>
              <a:rPr lang="ru-RU" dirty="0" smtClean="0"/>
              <a:t>Локальность.</a:t>
            </a:r>
          </a:p>
          <a:p>
            <a:pPr marL="342900" indent="-342900" algn="just">
              <a:spcAft>
                <a:spcPts val="1200"/>
              </a:spcAft>
              <a:buAutoNum type="arabicParenR"/>
            </a:pPr>
            <a:r>
              <a:rPr lang="en-US" dirty="0" smtClean="0"/>
              <a:t>Swapping</a:t>
            </a:r>
            <a:r>
              <a:rPr lang="ru-R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5186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260648"/>
            <a:ext cx="892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Общие </a:t>
            </a:r>
            <a:r>
              <a:rPr lang="ru-RU" b="1" dirty="0"/>
              <a:t>подходы к управлению </a:t>
            </a:r>
            <a:r>
              <a:rPr lang="ru-RU" b="1" dirty="0" smtClean="0"/>
              <a:t>памятью.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124744"/>
            <a:ext cx="86409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Сегментация</a:t>
            </a:r>
            <a:r>
              <a:rPr lang="ru-RU" dirty="0"/>
              <a:t> - память делится на отдельные участки - сегменты, которые операционная система отображает а адресное пространство нескольких процессов с целью исключения дублирования.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В </a:t>
            </a:r>
            <a:r>
              <a:rPr lang="ru-RU" dirty="0"/>
              <a:t>сегменты помещаются общие фрагменты кода (чаще всего, библиотеки) или данные разных типов (код программы, данные, стек и т. д.).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Операционная </a:t>
            </a:r>
            <a:r>
              <a:rPr lang="ru-RU" dirty="0"/>
              <a:t>система контролирует характер работы с сегментами, назначая им атрибуты, например, права доступа или типы операций, разрешенные с данными, хранящимися в сегменте.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Адрес </a:t>
            </a:r>
            <a:r>
              <a:rPr lang="ru-RU" dirty="0"/>
              <a:t>состоит из двух компонентов: номер сегмента, смещение внутри сегмента.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138241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260648"/>
            <a:ext cx="892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Общие </a:t>
            </a:r>
            <a:r>
              <a:rPr lang="ru-RU" b="1" dirty="0"/>
              <a:t>подходы к управлению </a:t>
            </a:r>
            <a:r>
              <a:rPr lang="ru-RU" b="1" dirty="0" smtClean="0"/>
              <a:t>памятью.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124744"/>
            <a:ext cx="86409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Разделение памяти на физическую и логическую</a:t>
            </a:r>
            <a:r>
              <a:rPr lang="ru-RU" dirty="0"/>
              <a:t>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Адреса</a:t>
            </a:r>
            <a:r>
              <a:rPr lang="ru-RU" dirty="0"/>
              <a:t>, к которым обращается процесс, как правило, не те, что реально существуют в оперативной памяти.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Адрес</a:t>
            </a:r>
            <a:r>
              <a:rPr lang="ru-RU" dirty="0"/>
              <a:t>, сгенерированный программой, обычно называют логическим (виртуальным) адресом, тогда как адрес, который видит устройство памяти (то есть нечто, загруженное в адресный регистр) обычно называется физическим адресом.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Задача </a:t>
            </a:r>
            <a:r>
              <a:rPr lang="ru-RU" dirty="0"/>
              <a:t>операционной системы, в какой-то момент времени осуществить связывание (или отображение) логического адресного пространства программы с физическими адресами, реально существующими в системе.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6955015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2438</Words>
  <Application>Microsoft Office PowerPoint</Application>
  <PresentationFormat>Экран (4:3)</PresentationFormat>
  <Paragraphs>188</Paragraphs>
  <Slides>27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8" baseType="lpstr">
      <vt:lpstr>Тема Office</vt:lpstr>
      <vt:lpstr>Лекция 8. Управление памятью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Сергей В. Дианов</dc:creator>
  <cp:lastModifiedBy>Dianov</cp:lastModifiedBy>
  <cp:revision>22</cp:revision>
  <dcterms:created xsi:type="dcterms:W3CDTF">2021-02-25T10:46:25Z</dcterms:created>
  <dcterms:modified xsi:type="dcterms:W3CDTF">2022-03-26T15:17:44Z</dcterms:modified>
</cp:coreProperties>
</file>