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  <p:sldId id="294" r:id="rId40"/>
    <p:sldId id="296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6EF8C-D379-4797-9A2C-BC1ADA5A8376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04D86-1959-4630-A99E-724A4B48B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4D86-1959-4630-A99E-724A4B48BD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ru-RU" sz="2400" b="1" dirty="0" smtClean="0"/>
              <a:t>9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/>
              <a:t>Методы управления памятью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22118"/>
              </p:ext>
            </p:extLst>
          </p:nvPr>
        </p:nvGraphicFramePr>
        <p:xfrm>
          <a:off x="394096" y="1772816"/>
          <a:ext cx="8568954" cy="361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64807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  <a:p>
                      <a:pPr algn="ctr"/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Задача распределения памяти.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Схемы организации памяти.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2</a:t>
                      </a:r>
                      <a:r>
                        <a:rPr lang="en-US" sz="1800" b="0" i="0" dirty="0" smtClean="0">
                          <a:latin typeface="Bad Script" panose="02000000000000000000" pitchFamily="2" charset="0"/>
                        </a:rPr>
                        <a:t>.</a:t>
                      </a:r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Виртуальная память.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2</a:t>
                      </a:r>
                      <a:r>
                        <a:rPr lang="en-US" sz="1800" b="0" i="0" dirty="0" smtClean="0">
                          <a:latin typeface="Bad Script" panose="02000000000000000000" pitchFamily="2" charset="0"/>
                        </a:rPr>
                        <a:t>.</a:t>
                      </a:r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Страничная организация памяти</a:t>
                      </a:r>
                      <a:r>
                        <a:rPr lang="en-US" sz="1800" b="0" i="0" dirty="0" smtClean="0">
                          <a:latin typeface="Bad Script" panose="02000000000000000000" pitchFamily="2" charset="0"/>
                        </a:rPr>
                        <a:t>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2.3.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Сегментная и сегментно-страничная организация памяти</a:t>
                      </a:r>
                      <a:r>
                        <a:rPr lang="ru-RU" sz="1800" b="0" i="0" dirty="0">
                          <a:latin typeface="Bad Script" panose="02000000000000000000" pitchFamily="2" charset="0"/>
                        </a:rPr>
                        <a:t>.</a:t>
                      </a:r>
                      <a:endParaRPr lang="ru-RU" sz="1800" b="0" i="0" dirty="0" smtClean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2.4.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Свопинг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2.5.</a:t>
                      </a:r>
                      <a:endParaRPr lang="ru-RU" sz="18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Ассоциативная память </a:t>
                      </a:r>
                    </a:p>
                    <a:p>
                      <a:pPr marL="177800" indent="0"/>
                      <a:r>
                        <a:rPr lang="ru-RU" sz="1800" b="0" i="0" dirty="0" smtClean="0">
                          <a:latin typeface="Bad Script" panose="02000000000000000000" pitchFamily="2" charset="0"/>
                        </a:rPr>
                        <a:t>и иерархия памяти</a:t>
                      </a:r>
                      <a:r>
                        <a:rPr lang="ru-RU" sz="1800" b="0" i="0" dirty="0">
                          <a:latin typeface="Bad Script" panose="02000000000000000000" pitchFamily="2" charset="0"/>
                        </a:rPr>
                        <a:t>.</a:t>
                      </a:r>
                      <a:endParaRPr lang="ru-RU" sz="1800" b="0" i="0" dirty="0" smtClean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Samsung рассказала о разработке ОЗУ DDR6 до 17 000 МГц и DDR7 от 32 000 МГц  на 1-нм техпроцесс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45" y="4653136"/>
            <a:ext cx="2950890" cy="18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организации памяти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2.1. Виртуальная </a:t>
            </a:r>
            <a:r>
              <a:rPr lang="ru-RU" b="1" dirty="0"/>
              <a:t>память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Виртуальная память - это реально не существующая условная память, и она появилась как решение задачи размещения в памяти программ, размер которых превышает размер доступной физической памяти, тем более, если таких программ много.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Понятие </a:t>
            </a:r>
            <a:r>
              <a:rPr lang="ru-RU" dirty="0"/>
              <a:t>виртуальной памяти базируется на принципе локальности: для реальных программ обычно нет необходимости размещать их в физической памяти целиком всё время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Кроме того, использование виртуальной памяти позволяет решать ещё одну важную задачу: обеспечение контроля доступа к отдельным сегментам памяти и в частности защиту пользовательских программ друг от друга и защиту ОС от пользовательских программ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36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8"/>
            <a:ext cx="84969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2.1. Виртуальная </a:t>
            </a:r>
            <a:r>
              <a:rPr lang="ru-RU" b="1" dirty="0"/>
              <a:t>память</a:t>
            </a:r>
          </a:p>
          <a:p>
            <a:pPr algn="just"/>
            <a:endParaRPr lang="ru-RU" dirty="0"/>
          </a:p>
          <a:p>
            <a:pPr algn="just">
              <a:spcAft>
                <a:spcPts val="1200"/>
              </a:spcAft>
            </a:pPr>
            <a:r>
              <a:rPr lang="ru-RU" dirty="0"/>
              <a:t>Виртуальная память - это совокупность программно-аппаратных средств, позволяющих пользователям писать программы, размер которых превосходит имеющуюся оперативную память; для этого виртуальная память решает следующие задачи: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размещает данные в запоминающих устройствах разного типа, например, часть программы в оперативной памяти, а часть на диске;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перемещает по мере необходимости данные между запоминающими устройствами разного типа, например, подгружает нужную часть программы с диска в оперативную память;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преобразует виртуальные адреса в физические.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9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12671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2.1. Виртуальная </a:t>
            </a:r>
            <a:r>
              <a:rPr lang="ru-RU" b="1" dirty="0"/>
              <a:t>память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Реализация виртуальной памяти получила широкое развитие после появления в процессорах соответствующей аппаратной поддержки. Эта поддержка состоит в том, что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адрес </a:t>
            </a:r>
            <a:r>
              <a:rPr lang="ru-RU" dirty="0"/>
              <a:t>памяти, вырабатываемый командой, интерпретируется аппаратурой не как реальный адрес некоторого элемента оперативной памяти, а как некоторая структура, где адрес является лишь одним из компонентов наряду с атрибутами, характеризующими способ обращения по данному адресу и принадлежность этого адреса какому-либо объекту.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Механизм </a:t>
            </a:r>
            <a:r>
              <a:rPr lang="ru-RU" dirty="0"/>
              <a:t>преобразования виртуальных адресов в физические должен предусматривать ведение таблиц, показывающих, какие области виртуальной памяти в текущий момент находятся в физической памяти и где именно размещаются. Если такое отображение осуществлять побайтно, то информация об отображении была бы велика, и для ее хранения потребовалось бы больше реальной памяти, чем для процессов. Поэтому обычно отображаемая информация группируется в блоки-страницы и программа занимает целое количество страниц памяти.</a:t>
            </a:r>
          </a:p>
        </p:txBody>
      </p:sp>
    </p:spTree>
    <p:extLst>
      <p:ext uri="{BB962C8B-B14F-4D97-AF65-F5344CB8AC3E}">
        <p14:creationId xmlns:p14="http://schemas.microsoft.com/office/powerpoint/2010/main" val="89375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2.2. Страничная </a:t>
            </a:r>
            <a:r>
              <a:rPr lang="ru-RU" b="1" dirty="0"/>
              <a:t>организация памяти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В самом простом и наиболее распространенном случае страничной организации памяти (или </a:t>
            </a:r>
            <a:r>
              <a:rPr lang="ru-RU" dirty="0" err="1"/>
              <a:t>paging</a:t>
            </a:r>
            <a:r>
              <a:rPr lang="ru-RU" dirty="0"/>
              <a:t>) как логическое адресное пространство, так и физическое представляются состоящими из наборов блоков или страниц одинакового размера. При этом образуются логические страницы (</a:t>
            </a:r>
            <a:r>
              <a:rPr lang="ru-RU" dirty="0" err="1"/>
              <a:t>page</a:t>
            </a:r>
            <a:r>
              <a:rPr lang="ru-RU" dirty="0"/>
              <a:t>), а соответствующие единицы в физической памяти называют страничными кадрами (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frames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Страницы </a:t>
            </a:r>
            <a:r>
              <a:rPr lang="ru-RU" dirty="0"/>
              <a:t>(и страничные кадры) имеют фиксированную длину, обычно являющуюся степенью числа 2, и не могут перекрываться. Каждый кадр содержит одну страницу данных.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такой организации внешняя фрагментация отсутствует, а потери из-за внутренней </a:t>
            </a:r>
            <a:r>
              <a:rPr lang="ru-RU" dirty="0" smtClean="0"/>
              <a:t>фрагментации уменьшены, </a:t>
            </a:r>
            <a:r>
              <a:rPr lang="ru-RU" dirty="0"/>
              <a:t>поскольку процесс занимает целое число страниц, ограничены частью последней страницы процесса.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404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2.2. Страничная </a:t>
            </a:r>
            <a:r>
              <a:rPr lang="ru-RU" b="1" dirty="0"/>
              <a:t>организация памяти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Логический адрес в страничной системе – </a:t>
            </a:r>
            <a:endParaRPr lang="ru-RU" dirty="0" smtClean="0"/>
          </a:p>
          <a:p>
            <a:pPr algn="just"/>
            <a:endParaRPr lang="ru-RU" dirty="0"/>
          </a:p>
          <a:p>
            <a:pPr algn="ctr"/>
            <a:r>
              <a:rPr lang="ru-RU" dirty="0" smtClean="0"/>
              <a:t>упорядоченная </a:t>
            </a:r>
            <a:r>
              <a:rPr lang="ru-RU" dirty="0"/>
              <a:t>пара (</a:t>
            </a:r>
            <a:r>
              <a:rPr lang="ru-RU" dirty="0" err="1"/>
              <a:t>p,d</a:t>
            </a:r>
            <a:r>
              <a:rPr lang="ru-RU" dirty="0"/>
              <a:t>),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где </a:t>
            </a:r>
          </a:p>
          <a:p>
            <a:pPr lvl="1" algn="just"/>
            <a:r>
              <a:rPr lang="ru-RU" dirty="0" smtClean="0"/>
              <a:t>p </a:t>
            </a:r>
            <a:r>
              <a:rPr lang="ru-RU" dirty="0"/>
              <a:t>– номер страницы в виртуальной памяти, </a:t>
            </a:r>
            <a:endParaRPr lang="ru-RU" dirty="0" smtClean="0"/>
          </a:p>
          <a:p>
            <a:pPr lvl="1" algn="just"/>
            <a:r>
              <a:rPr lang="ru-RU" dirty="0" smtClean="0"/>
              <a:t>d </a:t>
            </a:r>
            <a:r>
              <a:rPr lang="ru-RU" dirty="0"/>
              <a:t>– смещение в рамках страницы p, на которой размещается адресуемый элемент.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Разбиение </a:t>
            </a:r>
            <a:r>
              <a:rPr lang="ru-RU" dirty="0"/>
              <a:t>адресного пространства на страницы осуществляется вычислительной системой незаметно для программиста. Поэтому адрес является двумерным лишь с точки зрения операционной системы, а с точки зрения программиста адресное пространство процесса остается линейным.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305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2.2. Страничная </a:t>
            </a:r>
            <a:r>
              <a:rPr lang="ru-RU" b="1" dirty="0"/>
              <a:t>организация памяти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Описываемая схема позволяет загрузить процесс, даже если нет непрерывной области кадров, достаточной для размещения процесса целиком.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Но </a:t>
            </a:r>
            <a:r>
              <a:rPr lang="ru-RU" dirty="0"/>
              <a:t>одного базового регистра для осуществления трансляции адреса в данной схеме недостаточно.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Система </a:t>
            </a:r>
            <a:r>
              <a:rPr lang="ru-RU" dirty="0"/>
              <a:t>отображения логических адресов в физические сводится к системе отображения логических страниц в физические и представляет собой таблицу страниц, которая хранится в оперативной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Иногда </a:t>
            </a:r>
            <a:r>
              <a:rPr lang="ru-RU" dirty="0"/>
              <a:t>говорят, что таблица страниц – это кусочно-линейная функция отображения, заданная в табличном виде.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6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2.2. Страничная </a:t>
            </a:r>
            <a:r>
              <a:rPr lang="ru-RU" b="1" dirty="0"/>
              <a:t>организация памяти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i="1" u="sng" dirty="0"/>
              <a:t>Интерпретация логического </a:t>
            </a:r>
            <a:r>
              <a:rPr lang="ru-RU" i="1" u="sng" dirty="0" smtClean="0"/>
              <a:t>адреса.</a:t>
            </a:r>
            <a:r>
              <a:rPr lang="ru-RU" dirty="0" smtClean="0"/>
              <a:t> </a:t>
            </a:r>
            <a:r>
              <a:rPr lang="ru-RU" dirty="0"/>
              <a:t>Если выполняемый процесс обращается к логическому адресу v = (</a:t>
            </a:r>
            <a:r>
              <a:rPr lang="ru-RU" dirty="0" err="1"/>
              <a:t>p,d</a:t>
            </a:r>
            <a:r>
              <a:rPr lang="ru-RU" dirty="0"/>
              <a:t>), механизм отображения ищет номер страницы p в таблице страниц и определяет, что эта страница находится в страничном кадре p', формируя реальный адрес из p' и d.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464496" cy="317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92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2.2. Страничная </a:t>
            </a:r>
            <a:r>
              <a:rPr lang="ru-RU" b="1" dirty="0"/>
              <a:t>организация памяти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Таблица страниц (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 адресуется при помощи специального регистра процессора и позволяет определить номер кадра по логическому адресу.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Помимо </a:t>
            </a:r>
            <a:r>
              <a:rPr lang="ru-RU" dirty="0"/>
              <a:t>этой основной задачи, при помощи атрибутов, записанных в строке таблицы страниц, можно организовать контроль доступа к конкретной странице и ее защиту. 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Различие </a:t>
            </a:r>
            <a:r>
              <a:rPr lang="ru-RU" dirty="0"/>
              <a:t>точек зрения пользователя и системы на используемую </a:t>
            </a:r>
            <a:r>
              <a:rPr lang="ru-RU" dirty="0" smtClean="0"/>
              <a:t>память: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пользователя память - это </a:t>
            </a:r>
            <a:r>
              <a:rPr lang="ru-RU" dirty="0"/>
              <a:t>единое непрерывное пространство, содержащее только одну программу. Реальное отображение скрыто от пользователя и контролируется ОС. Заметим, что процессу пользователя чужая память недоступна. Он не имеет возможности адресовать память за пределами своей таблицы страниц, которая включает только его собственные страницы.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7325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2.2. Страничная </a:t>
            </a:r>
            <a:r>
              <a:rPr lang="ru-RU" b="1" dirty="0"/>
              <a:t>организация памяти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Для управления физической памятью ОС поддерживает структуру таблицы кадров. Она имеет одну запись на каждый физический кадр, показывающий его состояние. 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Отображение </a:t>
            </a:r>
            <a:r>
              <a:rPr lang="ru-RU" dirty="0"/>
              <a:t>адресов должно быть осуществлено корректно даже в сложных случаях и обычно реализуется </a:t>
            </a:r>
            <a:r>
              <a:rPr lang="ru-RU" dirty="0" err="1"/>
              <a:t>аппаратно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ссылки на таблицу процессов используется специальный регистр.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переключении процессов необходимо найти таблицу страниц нового процесса, указатель на которую входит в контекст процесса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27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Сегменты, в отличие от страниц, могут иметь переменный размер.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сегментной организации виртуальный адрес по-прежнему является двумерным и состоит из двух полей – номера сегмента и смещения внутри сегмента.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в отличие от страничной организации, где линейный адрес преобразован в двумерный операционной системой для удобства отображения, здесь </a:t>
            </a:r>
            <a:r>
              <a:rPr lang="ru-RU" dirty="0" err="1"/>
              <a:t>двумерность</a:t>
            </a:r>
            <a:r>
              <a:rPr lang="ru-RU" dirty="0"/>
              <a:t> адреса является следствием представления пользователя о процессе не в виде линейного массива байтов, а как набор сегментов переменного размера (данные, код, стек).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3671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операционных системах может использоваться смежное распределение памяти в нескольких смежных областях.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Свободная </a:t>
            </a:r>
            <a:r>
              <a:rPr lang="ru-RU" dirty="0"/>
              <a:t>область – это смежный блок свободной памяти. Свободные области могут быть произвольно разбросаны по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загрузке процесса ему предоставляется память из любой свободной смежной области, которая достаточно велика для его размещения.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операционная система хранит список свободных областей памяти и список занятых областей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Все </a:t>
            </a:r>
            <a:r>
              <a:rPr lang="ru-RU" dirty="0"/>
              <a:t>эти области могут быть произвольно расположены в памяти и иметь различную длину. </a:t>
            </a:r>
          </a:p>
        </p:txBody>
      </p:sp>
    </p:spTree>
    <p:extLst>
      <p:ext uri="{BB962C8B-B14F-4D97-AF65-F5344CB8AC3E}">
        <p14:creationId xmlns:p14="http://schemas.microsoft.com/office/powerpoint/2010/main" val="418208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Программисты, пишущие на языках низкого уровня, должны иметь представление о сегментной организации, явным образом меняя значения сегментных регистров (это хорошо видно по текстам программ, написанных на Ассемблере).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Логическое </a:t>
            </a:r>
            <a:r>
              <a:rPr lang="ru-RU" dirty="0"/>
              <a:t>адресное пространство – набор сегментов. Каждый сегмент имеет имя, размер и другие параметры (уровень привилегий, разрешенные виды обращений, флаги присутствия).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отличие от страничной схемы, где пользователь задает только один адрес, который разбивается на номер страницы и смещение прозрачным для программиста образом, в сегментной схеме пользователь специфицирует каждый адрес двумя величинами: именем сегмента и смещением.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310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Каждый сегмент – линейная последовательность адресов, начинающаяся с 0.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Максимальный </a:t>
            </a:r>
            <a:r>
              <a:rPr lang="ru-RU" dirty="0"/>
              <a:t>размер сегмента определяется разрядностью процессора (при 32разрядной адресации это 2</a:t>
            </a:r>
            <a:r>
              <a:rPr lang="ru-RU" baseline="30000" dirty="0"/>
              <a:t>32</a:t>
            </a:r>
            <a:r>
              <a:rPr lang="ru-RU" dirty="0"/>
              <a:t> байт или 4 Гбайт).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Размер </a:t>
            </a:r>
            <a:r>
              <a:rPr lang="ru-RU" dirty="0"/>
              <a:t>сегмента может меняться динамически (например, сегмент стека).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элементе таблицы сегментов помимо физического адреса начала сегмента обычно содержится и длина сегмента.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размер смещения в виртуальном адресе выходит за пределы размера сегмента, возникает исключительная ситуация.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917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Логический адрес – упорядоченная пара v=(</a:t>
            </a:r>
            <a:r>
              <a:rPr lang="ru-RU" dirty="0" err="1"/>
              <a:t>s,d</a:t>
            </a:r>
            <a:r>
              <a:rPr lang="ru-RU" dirty="0"/>
              <a:t>), номер сегмента и смещение внутри сегмента. 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07" y="2708920"/>
            <a:ext cx="5694386" cy="3291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09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В системах, где сегменты поддерживаются </a:t>
            </a:r>
            <a:r>
              <a:rPr lang="ru-RU" dirty="0" err="1"/>
              <a:t>аппаратно</a:t>
            </a:r>
            <a:r>
              <a:rPr lang="ru-RU" dirty="0"/>
              <a:t>, эти параметры обычно хранятся в таблице дескрипторов сегментов, а программа обращается к этим дескрипторам по номерам-селекторам.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в контекст каждого процесса входит набор сегментных регистров, содержащих селекторы текущих сегментов кода, стека, данных и т. д. и определяющих, какие сегменты будут использоваться при разных видах обращений к памяти. Это позволяет процессору уже на аппаратном уровне определять допустимость обращений к памяти, упрощая реализацию защиты информации от повреждения и несанкционированного доступа.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Аппаратная </a:t>
            </a:r>
            <a:r>
              <a:rPr lang="ru-RU" dirty="0"/>
              <a:t>поддержка сегментов распространена мало (главным образом на процессорах </a:t>
            </a:r>
            <a:r>
              <a:rPr lang="ru-RU" dirty="0" err="1"/>
              <a:t>Intel</a:t>
            </a:r>
            <a:r>
              <a:rPr lang="ru-RU" dirty="0"/>
              <a:t>). В большинстве ОС сегментация реализуется на уровне, не зависящем от аппаратуры. 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30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7"/>
            <a:ext cx="849694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Хранить в памяти сегменты большого размера целиком так же неудобно, как и хранить процесс непрерывным блоком. Напрашивается идея разбиения сегментов на страницы. </a:t>
            </a:r>
            <a:endParaRPr lang="ru-RU" dirty="0" smtClean="0"/>
          </a:p>
          <a:p>
            <a:pPr algn="just"/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 smtClean="0"/>
              <a:t>При </a:t>
            </a:r>
            <a:r>
              <a:rPr lang="ru-RU" dirty="0"/>
              <a:t>сегментно-страничной организации памяти происходит двухуровневая трансляция виртуального адреса в физический. В этом случае логический адрес состоит из трех полей: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dirty="0" smtClean="0"/>
              <a:t>номера </a:t>
            </a:r>
            <a:r>
              <a:rPr lang="ru-RU" dirty="0"/>
              <a:t>сегмента   логической памяти,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dirty="0" smtClean="0"/>
              <a:t>номера </a:t>
            </a:r>
            <a:r>
              <a:rPr lang="ru-RU" dirty="0"/>
              <a:t>страницы внутри </a:t>
            </a:r>
            <a:r>
              <a:rPr lang="ru-RU" dirty="0" smtClean="0"/>
              <a:t>сегмента,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dirty="0" smtClean="0"/>
              <a:t>смещения </a:t>
            </a:r>
            <a:r>
              <a:rPr lang="ru-RU" dirty="0"/>
              <a:t>внутри страницы. </a:t>
            </a:r>
            <a:endParaRPr lang="ru-RU" dirty="0" smtClean="0"/>
          </a:p>
          <a:p>
            <a:pPr algn="just"/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 smtClean="0"/>
              <a:t>Соответственно</a:t>
            </a:r>
            <a:r>
              <a:rPr lang="ru-RU" dirty="0"/>
              <a:t>, используются две таблицы </a:t>
            </a:r>
            <a:r>
              <a:rPr lang="ru-RU" dirty="0" smtClean="0"/>
              <a:t>отображения: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таблица </a:t>
            </a:r>
            <a:r>
              <a:rPr lang="ru-RU" dirty="0"/>
              <a:t>сегментов, связывающая номер сегмента с таблицей страниц, </a:t>
            </a:r>
            <a:endParaRPr lang="ru-RU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отдельная </a:t>
            </a:r>
            <a:r>
              <a:rPr lang="ru-RU" dirty="0"/>
              <a:t>таблица страниц для каждого сегмента.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498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2.3. Сегментная </a:t>
            </a:r>
            <a:r>
              <a:rPr lang="ru-RU" b="1" dirty="0"/>
              <a:t>и сегментно-страничная организация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Формирование физического адреса при сегментно-страничной организации памяти 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2348879"/>
            <a:ext cx="5940425" cy="24847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23528" y="508518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Сегментно-страничная организация виртуальной памяти позволяет совместно использовать одни и те же сегменты данных и программного кода в виртуальной памяти разных задач (для каждой виртуальной памяти существует отдельная таблица сегментов, но для совместно используемых сегментов поддерживаются общие таблицы страниц).</a:t>
            </a:r>
          </a:p>
        </p:txBody>
      </p:sp>
    </p:spTree>
    <p:extLst>
      <p:ext uri="{BB962C8B-B14F-4D97-AF65-F5344CB8AC3E}">
        <p14:creationId xmlns:p14="http://schemas.microsoft.com/office/powerpoint/2010/main" val="778301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0872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2.4. Свопинг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Загрузка процессора зависит от числа одновременно выполняемых процессов и доли времени, проводимого этими процессами в состоянии ожидания ввода-вывода.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4" y="2657530"/>
            <a:ext cx="5386572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5854986" y="2492896"/>
            <a:ext cx="2965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Для </a:t>
            </a:r>
            <a:r>
              <a:rPr lang="ru-RU" sz="1600" dirty="0"/>
              <a:t>загрузки процессора на 90% достаточно всего трех вычислительных задач. Однако для того, чтобы обеспечить такую же загрузку интерактивными задачами, выполняющими интенсивный ввод-вывод, потребуются десятки таких задач.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Необходимым </a:t>
            </a:r>
            <a:r>
              <a:rPr lang="ru-RU" sz="1600" dirty="0"/>
              <a:t>условием для выполнения задачи является загрузка ее в оперативную память, объем которой ограничен. </a:t>
            </a:r>
          </a:p>
        </p:txBody>
      </p:sp>
    </p:spTree>
    <p:extLst>
      <p:ext uri="{BB962C8B-B14F-4D97-AF65-F5344CB8AC3E}">
        <p14:creationId xmlns:p14="http://schemas.microsoft.com/office/powerpoint/2010/main" val="2114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2.4. Свопинг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Для реализации условия используется метод организации вычислительного процесса, называемый свопингом.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соответствии с ним некоторые процессы (обычно находящиеся в состоянии ожидания) временно выгружаются на диск.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Планировщик </a:t>
            </a:r>
            <a:r>
              <a:rPr lang="ru-RU" dirty="0"/>
              <a:t>операционной системы не исключает их из своего рассмотрения, и при наступлении условий активизации некоторого процесса, находящегося в области свопинга на диске, этот процесс перемещается в оперативную память.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свободного места в оперативной памяти не хватает, то выгружается другой процесс.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643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2.4. Свопинг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При свопинге, в отличие от рассмотренных ранее методов реализации виртуальной памяти, процесс перемещается между памятью и диском целиком, то есть в течение некоторого времени процесс может полностью отсутствовать в оперативной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Существуют </a:t>
            </a:r>
            <a:r>
              <a:rPr lang="ru-RU" dirty="0"/>
              <a:t>различные алгоритмы выбора процессов на загрузку и выгрузку, а также различные способы выделения оперативной и дисковой памяти загружаемому процессу.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0639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Даже для 32-разрядных процессоров с доступным объёмом адресуемого пространства 4 Гб и при размере страницы 4 кб, размер таблицы страниц равен одному миллиону строк, а каждая строка состоит из нескольких байт адреса и атрибутов страницы (обычно 40 байт).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Причём </a:t>
            </a:r>
            <a:r>
              <a:rPr lang="ru-RU" dirty="0"/>
              <a:t>такую виртуальную память имеет каждый процесс в системе, а их могут быть сотни и тысячи.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То </a:t>
            </a:r>
            <a:r>
              <a:rPr lang="ru-RU" dirty="0"/>
              <a:t>есть, процессору при каждом переключении контекста и даже при каждом обращении в память (что происходит в большинстве машинных команд) необходимо обрабатывать сотни таблиц в млн. строк - совсем нетривиальная задача.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908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Общая </a:t>
            </a:r>
            <a:r>
              <a:rPr lang="ru-RU" dirty="0"/>
              <a:t>задача распределения памяти: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Имеется </a:t>
            </a:r>
            <a:r>
              <a:rPr lang="ru-RU" dirty="0"/>
              <a:t>список свободных областей памяти и список занятых областей разного размера. Разработать и реализовать оптимальный (по некоторому критерию) алгоритм выделения свободного смежного участка памяти длины n (слов или байтов).  </a:t>
            </a:r>
            <a:endParaRPr lang="ru-RU" dirty="0" smtClean="0"/>
          </a:p>
          <a:p>
            <a:pPr algn="just"/>
            <a:endParaRPr lang="ru-RU" dirty="0"/>
          </a:p>
          <a:p>
            <a:pPr algn="just">
              <a:spcAft>
                <a:spcPts val="1200"/>
              </a:spcAft>
            </a:pPr>
            <a:r>
              <a:rPr lang="ru-RU" dirty="0"/>
              <a:t>Для решения данной задачи применяются следующие стратегии: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/>
              <a:t>первого подходящего (</a:t>
            </a:r>
            <a:r>
              <a:rPr lang="ru-RU" dirty="0" err="1"/>
              <a:t>first-fit</a:t>
            </a:r>
            <a:r>
              <a:rPr lang="ru-RU" dirty="0"/>
              <a:t>),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/>
              <a:t>наиболее подходящего (</a:t>
            </a:r>
            <a:r>
              <a:rPr lang="ru-RU" dirty="0" err="1"/>
              <a:t>best-fit</a:t>
            </a:r>
            <a:r>
              <a:rPr lang="ru-RU" dirty="0" smtClean="0"/>
              <a:t>),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/>
              <a:t>наименее подходящего (</a:t>
            </a:r>
            <a:r>
              <a:rPr lang="ru-RU" dirty="0" err="1"/>
              <a:t>worst-fit</a:t>
            </a:r>
            <a:r>
              <a:rPr lang="ru-RU" dirty="0"/>
              <a:t>).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7228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Для решения этой задачи, используя свойство локальности, создаются многоуровневые таблицы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используется особенность распределения виртуальной памяти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Предположим</a:t>
            </a:r>
            <a:r>
              <a:rPr lang="ru-RU" dirty="0"/>
              <a:t>,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Мы </a:t>
            </a:r>
            <a:r>
              <a:rPr lang="ru-RU" dirty="0"/>
              <a:t>написали достаточно большую программу, которой нужно ~ 12 Мб памяти: 2 Мб в нижней памяти для сегмента кода, 200 байт в нижней памяти для сегмента констант, 8 Мб в нижней памяти для переменных и 2 Мб в верхней памяти для стека.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Между </a:t>
            </a:r>
            <a:r>
              <a:rPr lang="ru-RU" dirty="0"/>
              <a:t>верхом данных и дном стека - «куча» байт гигантского неиспользуемого пространства размером (4000-12) Мб, которое, естественно, не нужно адресовать.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А </a:t>
            </a:r>
            <a:r>
              <a:rPr lang="ru-RU" dirty="0"/>
              <a:t>для управления страницами в этом случае нужны лишь 4 сравнительно небольших страницы нижнего уровня и одна страница верхнего уровня - ссылочная.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100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Поиск </a:t>
            </a:r>
            <a:r>
              <a:rPr lang="ru-RU" dirty="0"/>
              <a:t>нужной страницы в многоуровневой таблице страниц, требующий несколько обращений к основной памяти, занимает много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Чтобы </a:t>
            </a:r>
            <a:r>
              <a:rPr lang="ru-RU" dirty="0"/>
              <a:t>ускорить работу, опять же учитывая свойство локальности (в каждый момент времени только небольшая часть страниц используется), компьютер снабжается аппаратным устройством для отображения виртуальных страниц в физические без обращения к таблице страниц - небольшую сверхбыструю кэш-память, хранящую необходимую на данный момент часть таблицы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устройство, обычно реализуемое на основе многовходовой памяти, называется ассоциативная память, или ассоциативные регистры, или TLB (</a:t>
            </a:r>
            <a:r>
              <a:rPr lang="ru-RU" dirty="0" err="1"/>
              <a:t>translation</a:t>
            </a:r>
            <a:r>
              <a:rPr lang="ru-RU" dirty="0"/>
              <a:t> </a:t>
            </a:r>
            <a:r>
              <a:rPr lang="ru-RU" dirty="0" err="1"/>
              <a:t>lookaside</a:t>
            </a:r>
            <a:r>
              <a:rPr lang="ru-RU" dirty="0"/>
              <a:t> </a:t>
            </a:r>
            <a:r>
              <a:rPr lang="ru-RU" dirty="0" err="1"/>
              <a:t>buffer</a:t>
            </a:r>
            <a:r>
              <a:rPr lang="ru-RU" dirty="0"/>
              <a:t> - преобразующий «</a:t>
            </a:r>
            <a:r>
              <a:rPr lang="ru-RU" dirty="0" err="1"/>
              <a:t>подглядыватель</a:t>
            </a:r>
            <a:r>
              <a:rPr lang="ru-RU" dirty="0"/>
              <a:t>»).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31006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Объём TLB обычно небольшой и вмещает от 8 до 2048 строк.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Эта </a:t>
            </a:r>
            <a:r>
              <a:rPr lang="ru-RU" dirty="0"/>
              <a:t>память называется ассоциативной, потому что благодаря </a:t>
            </a:r>
            <a:r>
              <a:rPr lang="ru-RU" dirty="0" err="1"/>
              <a:t>многовходовости</a:t>
            </a:r>
            <a:r>
              <a:rPr lang="ru-RU" dirty="0"/>
              <a:t> происходит одновременное сравнение номера виртуальной страницы с соответствующим полем во всех строках этой небольшой таблицы.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Поэтому </a:t>
            </a:r>
            <a:r>
              <a:rPr lang="ru-RU" dirty="0"/>
              <a:t>эта память является дорогостоящей.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строке, поле виртуальной страницы которой совпало с искомым значением, находится номер страничного кадра.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831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Вполне приемлемая производительность современных операционных систем доказывает эффективность использования ассоциативной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Высокое </a:t>
            </a:r>
            <a:r>
              <a:rPr lang="ru-RU" dirty="0"/>
              <a:t>значение вероятности нахождения данных в ассоциативной памяти связано с наличием у кода и данных объективных свойств: пространственной и временной локальности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Однако, при переключении процессов нужно, чтобы новый процесс не видел в ассоциативной памяти информацию, относящуюся к предыдущему процессу, то есть, очищать ее.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означает, что использование ассоциативной памяти увеличивает время переключения контекстов.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85669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В целом, память ЭВМ представляет собой иерархию запоминающих устройств (внутренние регистры процессора, различные типы сверхоперативной и оперативной памяти, диски, ленты), отличающихся средним временем доступа и стоимостью хранения данных в расчете на один бит.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85" y="3140968"/>
            <a:ext cx="5370829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94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Переход от одного вида памяти к другому достаточно резкий в силу различия физических свойств разных видов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Этот </a:t>
            </a:r>
            <a:r>
              <a:rPr lang="ru-RU" dirty="0"/>
              <a:t>переход несколько смягчается (сглаживается) на основе принципа локальности посредством использования кэш-памяти.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Кэш-память </a:t>
            </a:r>
            <a:r>
              <a:rPr lang="ru-RU" dirty="0"/>
              <a:t>- это способ организации совместного функционирования двух типов памяти, отличающихся временем доступа и стоимостью хранения данных, который позволяет уменьшить среднее время доступа к данным за счет динамического копирования в «быстрое» ЗУ наиболее часто используемой информации из «медленного» ЗУ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682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Кэш-памятью часто называют не только способ организации работы двух типов памяти, но и одно из устройств - «быстрое» ЗУ.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Оно </a:t>
            </a:r>
            <a:r>
              <a:rPr lang="ru-RU" dirty="0"/>
              <a:t>стоит дороже и потому, как правило, имеет сравнительно небольшой объем.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Важно</a:t>
            </a:r>
            <a:r>
              <a:rPr lang="ru-RU" dirty="0"/>
              <a:t>, что механизм кэш-памяти является прозрачным для пользователя, который не должен сообщать никакой информации об интенсивности использования данных и не должен никак участвовать в перемещении данных из памяти одного типа в память другого типа - все это делается автоматически системными средствами.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6859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4968" y="90872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Рассмотрим частный случай использования кэш-памяти для уменьшения среднего времени доступа к данным, хранящимся в оперативной памяти.</a:t>
            </a: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5040439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5569356" y="2578893"/>
            <a:ext cx="3228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Для этого между процессором и оперативной памятью помещается сверхбыстрая кэш-память. В качестве таковой может быть использована, например, ассоциативная память. 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dirty="0" smtClean="0"/>
              <a:t>Содержимое </a:t>
            </a:r>
            <a:r>
              <a:rPr lang="ru-RU" sz="1400" dirty="0"/>
              <a:t>кэш-памяти представляет собой совокупность записей обо всех загруженных в нее элементах данных. Каждая запись об элементе данных включает в себя адрес, который этот элемент данных имеет в оперативной памяти, и управляющую информацию: признак модификации и признак обращения к данным за некоторый последний период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7566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08720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2.5. Ассоциативная </a:t>
            </a:r>
            <a:r>
              <a:rPr lang="ru-RU" sz="1600" b="1" dirty="0"/>
              <a:t>память и иерархия памяти</a:t>
            </a:r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dirty="0"/>
              <a:t>В системах, оснащенных кэш-памятью, каждый запрос к оперативной памяти выполняется в соответствии со следующим алгоритмом</a:t>
            </a:r>
            <a:r>
              <a:rPr lang="ru-RU" sz="1600" dirty="0" smtClean="0"/>
              <a:t>:</a:t>
            </a:r>
          </a:p>
          <a:p>
            <a:pPr algn="just"/>
            <a:endParaRPr lang="ru-RU" sz="1600" dirty="0"/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Просматривается </a:t>
            </a:r>
            <a:r>
              <a:rPr lang="ru-RU" sz="1600" dirty="0"/>
              <a:t>содержимое кэш-памяти с целью определения, не находятся ли нужные данные в кэш-памяти; кэш-память не является адресуемой, поэтому поиск нужных данных осуществляется по содержимому - значению поля "адрес в оперативной памяти", взятому из запроса.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Если </a:t>
            </a:r>
            <a:r>
              <a:rPr lang="ru-RU" sz="1600" dirty="0"/>
              <a:t>данные обнаруживаются в кэш-памяти, то они считываются из нее, и результат передается в процессор.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Если </a:t>
            </a:r>
            <a:r>
              <a:rPr lang="ru-RU" sz="1600" dirty="0"/>
              <a:t>нужных данных нет, то они вместе со своим адресом копируются из оперативной памяти в кэш-память, и результат выполнения запроса передается в процессор. При копировании данных может оказаться, что в кэш-памяти нет свободного места, тогда выбираются данные, к которым в последний период было меньше всего обращений, для вытеснения из кэш-памяти. Если вытесняемые данные были модифицированы за время нахождения в кэш-памяти, то они переписываются в оперативную память. Если же эти данные не были модифицированы, то их место в кэш-памяти объявляется свободным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70796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Схемы </a:t>
            </a:r>
            <a:r>
              <a:rPr lang="ru-RU" b="1" dirty="0"/>
              <a:t>организации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2.5. Ассоциативная </a:t>
            </a:r>
            <a:r>
              <a:rPr lang="ru-RU" b="1" dirty="0"/>
              <a:t>память и иерархия памяти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На практике в кэш-память считывается не один элемент данных, к которому произошло обращение, а целый блок данных (в соответствии с принципом локальности), это увеличивает вероятность так называемого "попадания в кэш", то есть нахождения нужных данных в кэш-памяти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Аналогичным образом поступают и для других пар запоминающих устройств, например, для оперативной памяти и внешней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этом случае уменьшается среднее время доступа к данным, расположенным на диске, и роль кэш-памяти выполняет буфер в оперативной памяти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44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Метод первого подходящего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Выбирается </a:t>
            </a:r>
            <a:r>
              <a:rPr lang="ru-RU" dirty="0"/>
              <a:t>первый по списку свободный участок подходящего размера (не меньшего, чем n). </a:t>
            </a:r>
            <a:r>
              <a:rPr lang="ru-RU" dirty="0" smtClean="0"/>
              <a:t>Данная стратегия </a:t>
            </a:r>
            <a:r>
              <a:rPr lang="ru-RU" dirty="0"/>
              <a:t>не всегда </a:t>
            </a:r>
            <a:r>
              <a:rPr lang="ru-RU" dirty="0" smtClean="0"/>
              <a:t>оптимальна. 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Метод </a:t>
            </a:r>
            <a:r>
              <a:rPr lang="ru-RU" b="1" dirty="0"/>
              <a:t>наиболее подходящего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Выбирается </a:t>
            </a:r>
            <a:r>
              <a:rPr lang="ru-RU" dirty="0"/>
              <a:t>из списка наиболее подходящий свободный участок (минимального размера, не меньшего, чем n). В отличие от предыдущего метода, требует просмотра всего списка, если список не упорядочен по размеру областей. Применение метода приводит к образованию оставшейся части самого маленького размера.  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Метод </a:t>
            </a:r>
            <a:r>
              <a:rPr lang="ru-RU" b="1" dirty="0"/>
              <a:t>наименее подходящего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Выбирается </a:t>
            </a:r>
            <a:r>
              <a:rPr lang="ru-RU" dirty="0"/>
              <a:t>из списка подходящая область наибольшего </a:t>
            </a:r>
            <a:r>
              <a:rPr lang="ru-RU" dirty="0" smtClean="0"/>
              <a:t>размера (чтобы </a:t>
            </a:r>
            <a:r>
              <a:rPr lang="ru-RU" dirty="0"/>
              <a:t>избежать </a:t>
            </a:r>
            <a:r>
              <a:rPr lang="ru-RU" dirty="0" smtClean="0"/>
              <a:t>фрагментации).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38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1584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Применение первой и второй стратегий лучше со следующих точек зрения: скорость выполнения и минимальность объема использованной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их применение может создать фрагментацию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Фрагментация</a:t>
            </a:r>
            <a:r>
              <a:rPr lang="ru-RU" dirty="0"/>
              <a:t> – это дробление памяти на мелкие не смежные свободные области маленького размера.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Фрагментация </a:t>
            </a:r>
            <a:r>
              <a:rPr lang="ru-RU" dirty="0"/>
              <a:t>возникает после выполнения системой большого числа запросов на память, таких, что размеры подходящих свободных участков памяти оказываются немного больше, чем требуемые.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если имеется 100 смежных свободных областей памяти по 1000 слов, то после выполнения 100 запросов на память по 999 слов каждый в списке свободной памяти останутся </a:t>
            </a:r>
            <a:r>
              <a:rPr lang="ru-RU" dirty="0" smtClean="0"/>
              <a:t>100 </a:t>
            </a:r>
            <a:r>
              <a:rPr lang="ru-RU" dirty="0"/>
              <a:t>областей по одному слову. </a:t>
            </a:r>
          </a:p>
        </p:txBody>
      </p:sp>
    </p:spTree>
    <p:extLst>
      <p:ext uri="{BB962C8B-B14F-4D97-AF65-F5344CB8AC3E}">
        <p14:creationId xmlns:p14="http://schemas.microsoft.com/office/powerpoint/2010/main" val="30712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Фрагментация бывает внутренняя и внешняя.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b="1" dirty="0"/>
              <a:t>внешней фрагментации </a:t>
            </a:r>
            <a:r>
              <a:rPr lang="ru-RU" dirty="0"/>
              <a:t>имеется достаточно большая область свободной памяти, но она не является непрерывной.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Внутренняя </a:t>
            </a:r>
            <a:r>
              <a:rPr lang="ru-RU" b="1" dirty="0"/>
              <a:t>фрагментация </a:t>
            </a:r>
            <a:r>
              <a:rPr lang="ru-RU" dirty="0"/>
              <a:t>может возникнуть вследствие применения системой специфической стратегии выделения памяти, при которой фактически в ответ на запрос память выделяется несколько большего размера, чем требуется, - например, с точностью до страницы (листа), размер которого – степень двойки.</a:t>
            </a:r>
          </a:p>
        </p:txBody>
      </p:sp>
    </p:spTree>
    <p:extLst>
      <p:ext uri="{BB962C8B-B14F-4D97-AF65-F5344CB8AC3E}">
        <p14:creationId xmlns:p14="http://schemas.microsoft.com/office/powerpoint/2010/main" val="191470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Внешняя фрагментация может быть уменьшена или ликвидирована путем применения </a:t>
            </a:r>
            <a:r>
              <a:rPr lang="ru-RU" b="1" dirty="0" err="1"/>
              <a:t>компактировки</a:t>
            </a:r>
            <a:r>
              <a:rPr lang="ru-RU" dirty="0"/>
              <a:t> (</a:t>
            </a:r>
            <a:r>
              <a:rPr lang="ru-RU" dirty="0" err="1"/>
              <a:t>compaction</a:t>
            </a:r>
            <a:r>
              <a:rPr lang="ru-RU" dirty="0"/>
              <a:t>) – сдвига или перемешивания памяти с целью объединения всех не смежных свободных областей в один непрерывный блок.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Компактировка</a:t>
            </a:r>
            <a:r>
              <a:rPr lang="ru-RU" dirty="0" smtClean="0"/>
              <a:t> </a:t>
            </a:r>
            <a:r>
              <a:rPr lang="ru-RU" dirty="0"/>
              <a:t>может выполняться либо простым сдвигом всех свободных областей памяти, либо путем перестановки занятых областей, с выбором на каждом шаге подходящей свободной области методом наиболее подходящего.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Компактировка</a:t>
            </a:r>
            <a:r>
              <a:rPr lang="ru-RU" dirty="0" smtClean="0"/>
              <a:t> </a:t>
            </a:r>
            <a:r>
              <a:rPr lang="ru-RU" dirty="0"/>
              <a:t>возможна, только если связывание адресов и перемещение происходит динамически.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Компактировка</a:t>
            </a:r>
            <a:r>
              <a:rPr lang="ru-RU" dirty="0" smtClean="0"/>
              <a:t> </a:t>
            </a:r>
            <a:r>
              <a:rPr lang="ru-RU" dirty="0"/>
              <a:t>выполняется во время исполнения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38353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</a:t>
            </a:r>
            <a:r>
              <a:rPr lang="ru-RU" dirty="0" err="1"/>
              <a:t>компактировке</a:t>
            </a:r>
            <a:r>
              <a:rPr lang="ru-RU" dirty="0"/>
              <a:t> памяти и анализе свободных областей может быть выявлена </a:t>
            </a:r>
            <a:r>
              <a:rPr lang="ru-RU" b="1" dirty="0"/>
              <a:t>проблема зависшей задачи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какая-либо </a:t>
            </a:r>
            <a:r>
              <a:rPr lang="ru-RU" dirty="0"/>
              <a:t>задача может "застрять" в памяти, так как выполняет ввод-вывод в свою область памяти (по этой причине откачать ее невозможно).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Решение </a:t>
            </a:r>
            <a:r>
              <a:rPr lang="ru-RU" dirty="0"/>
              <a:t>данной проблемы: ввод-вывод должен выполняться только в специальные буферы, выделяемые для этой цели операционной системой.</a:t>
            </a:r>
          </a:p>
        </p:txBody>
      </p:sp>
    </p:spTree>
    <p:extLst>
      <p:ext uri="{BB962C8B-B14F-4D97-AF65-F5344CB8AC3E}">
        <p14:creationId xmlns:p14="http://schemas.microsoft.com/office/powerpoint/2010/main" val="19429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Задача </a:t>
            </a:r>
            <a:r>
              <a:rPr lang="ru-RU" b="1" dirty="0"/>
              <a:t>распределения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дефиците основной памяти, если программа оказывается настолько велика, что полностью не помещается в память максимально разрешенного объема, необходимо предпринимать специальные меры при разработке программы, чтобы разбить ее на </a:t>
            </a:r>
            <a:r>
              <a:rPr lang="ru-RU" b="1" dirty="0"/>
              <a:t>непересекающиеся группы модулей</a:t>
            </a:r>
            <a:r>
              <a:rPr lang="ru-RU" dirty="0"/>
              <a:t>, такие, что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каждой группе модули логически взаимосвязаны и должны присутствовать в памяти одновременно.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Модули </a:t>
            </a:r>
            <a:r>
              <a:rPr lang="ru-RU" dirty="0"/>
              <a:t>разных групп не обязательно должны вместе загружаться в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778698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3517</Words>
  <Application>Microsoft Office PowerPoint</Application>
  <PresentationFormat>Экран (4:3)</PresentationFormat>
  <Paragraphs>336</Paragraphs>
  <Slides>40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Лекция 9. Методы управления памятью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  Методы управления памятью</dc:title>
  <dc:creator>Сергей В. Дианов</dc:creator>
  <cp:lastModifiedBy>Dianov</cp:lastModifiedBy>
  <cp:revision>29</cp:revision>
  <dcterms:created xsi:type="dcterms:W3CDTF">2021-03-09T07:55:10Z</dcterms:created>
  <dcterms:modified xsi:type="dcterms:W3CDTF">2022-04-05T09:57:02Z</dcterms:modified>
</cp:coreProperties>
</file>