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2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4" r:id="rId16"/>
    <p:sldId id="275" r:id="rId17"/>
    <p:sldId id="270" r:id="rId18"/>
    <p:sldId id="271" r:id="rId19"/>
    <p:sldId id="276" r:id="rId20"/>
    <p:sldId id="272" r:id="rId21"/>
    <p:sldId id="277" r:id="rId22"/>
    <p:sldId id="299" r:id="rId23"/>
    <p:sldId id="300" r:id="rId24"/>
    <p:sldId id="301" r:id="rId25"/>
    <p:sldId id="281" r:id="rId26"/>
    <p:sldId id="282" r:id="rId27"/>
    <p:sldId id="283" r:id="rId28"/>
    <p:sldId id="284" r:id="rId29"/>
    <p:sldId id="273" r:id="rId30"/>
    <p:sldId id="285" r:id="rId31"/>
    <p:sldId id="286" r:id="rId32"/>
    <p:sldId id="287" r:id="rId33"/>
    <p:sldId id="288" r:id="rId34"/>
    <p:sldId id="289" r:id="rId35"/>
    <p:sldId id="278" r:id="rId36"/>
    <p:sldId id="290" r:id="rId37"/>
    <p:sldId id="27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3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6E99C-2EA7-46C7-9EF8-DE73C885C0C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FDF9-7E86-4934-9313-7CB487DC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3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4D86-1959-4630-A99E-724A4B48BD5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830997"/>
          </a:xfr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Лекция </a:t>
            </a:r>
            <a:r>
              <a:rPr lang="ru-RU" sz="2400" b="1" dirty="0" smtClean="0"/>
              <a:t>10</a:t>
            </a:r>
            <a:r>
              <a:rPr lang="ru-RU" sz="24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ru-RU" sz="2400" b="1" dirty="0"/>
              <a:t>Управление виртуальной памятью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23242"/>
              </p:ext>
            </p:extLst>
          </p:nvPr>
        </p:nvGraphicFramePr>
        <p:xfrm>
          <a:off x="395536" y="1556792"/>
          <a:ext cx="8568954" cy="4192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56"/>
                <a:gridCol w="7759198"/>
              </a:tblGrid>
              <a:tr h="504056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Содержание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1.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Исключительные ситуации при работе с памятью.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2.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Стратегии управления страничной памятью.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3.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Алгоритмы замещения страниц.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4.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Управление количеством страниц, выделенным процессу. Модель рабочего множества.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5.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Страничные демоны.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6.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Программная поддержка сегментной модели памяти процесса.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7.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Аспекты функционирования </a:t>
                      </a:r>
                    </a:p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менеджера памяти.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Samsung рассказала о разработке ОЗУ DDR6 до 17 000 МГц и DDR7 от 32 000 МГц  на 1-нм техпроцесс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69160"/>
            <a:ext cx="2950890" cy="181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3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12776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Существует большое количество разнообразных алгоритмов замещения страниц. Все они делятся </a:t>
            </a:r>
            <a:r>
              <a:rPr lang="ru-RU" dirty="0" smtClean="0"/>
              <a:t>на: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локальные,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глобальные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/>
              <a:t>Глобальный алгоритм </a:t>
            </a:r>
            <a:r>
              <a:rPr lang="ru-RU" dirty="0"/>
              <a:t>замещения в случае возникновения исключительной ситуации удовлетворится освобождением любой физической страницы, независимо от того, какому процессу она принадлежала. </a:t>
            </a:r>
            <a:endParaRPr lang="ru-RU" dirty="0" smtClean="0"/>
          </a:p>
          <a:p>
            <a:pPr algn="just"/>
            <a:endParaRPr lang="en-US" dirty="0"/>
          </a:p>
          <a:p>
            <a:pPr algn="just"/>
            <a:r>
              <a:rPr lang="ru-RU" b="1" dirty="0" smtClean="0"/>
              <a:t>Локальные </a:t>
            </a:r>
            <a:r>
              <a:rPr lang="ru-RU" b="1" dirty="0"/>
              <a:t>алгоритмы</a:t>
            </a:r>
            <a:r>
              <a:rPr lang="ru-RU" dirty="0"/>
              <a:t>, в отличие от глобальных, распределяют фиксированное или динамически настраиваемое число страниц для каждого процесса. Когда процесс израсходует все предназначенные ему страницы, система будет удалять из физической памяти одну из его страниц, а не из страниц других процессов.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206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Глобальные алгоритмы имеют ряд </a:t>
            </a:r>
            <a:r>
              <a:rPr lang="ru-RU" dirty="0" smtClean="0"/>
              <a:t>недостатков</a:t>
            </a:r>
            <a:r>
              <a:rPr lang="ru-RU" dirty="0"/>
              <a:t>: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Во-первых</a:t>
            </a:r>
            <a:r>
              <a:rPr lang="ru-RU" dirty="0"/>
              <a:t>, они делают одни процессы чувствительными к поведению других процессов. Например, если один процесс в системе одновременно использует большое количество страниц памяти, то все остальные приложения будут в результате ощущать сильное замедление из-за недостатка кадров памяти для своей работы. </a:t>
            </a:r>
            <a:endParaRPr lang="ru-RU" dirty="0" smtClean="0"/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Во-вторых</a:t>
            </a:r>
            <a:r>
              <a:rPr lang="ru-RU" dirty="0"/>
              <a:t>, некорректно работающее приложение может подорвать работу всей системы (если, конечно, в системе не предусмотрено ограничение на размер памяти, выделяемой процессу), пытаясь захватить больше памяти.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r>
              <a:rPr lang="ru-RU" dirty="0"/>
              <a:t>Поэтому в многозадачной системе иногда приходится использовать более сложные локальные алгоритмы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Применение </a:t>
            </a:r>
            <a:r>
              <a:rPr lang="ru-RU" dirty="0"/>
              <a:t>локальных алгоритмов требует хранения в операционной системе списка физических кадров, выделенных каждому процессу. Этот список страниц иногда называют </a:t>
            </a:r>
            <a:r>
              <a:rPr lang="ru-RU" b="1" dirty="0"/>
              <a:t>резидентным множеством процесса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16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Эффективность алгоритма </a:t>
            </a:r>
            <a:r>
              <a:rPr lang="ru-RU" dirty="0"/>
              <a:t>обычно оценивается на конкретной последовательности ссылок к памяти, для которой подсчитывается число возникающих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. Эта последовательность называется строкой обращений (</a:t>
            </a:r>
            <a:r>
              <a:rPr lang="ru-RU" dirty="0" err="1"/>
              <a:t>reference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Можно </a:t>
            </a:r>
            <a:r>
              <a:rPr lang="ru-RU" dirty="0"/>
              <a:t>генерировать строку обращений искусственным образом при помощи датчика случайных чисел или трассируя конкретную систему.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Последний </a:t>
            </a:r>
            <a:r>
              <a:rPr lang="ru-RU" dirty="0"/>
              <a:t>метод дает слишком много ссылок, для уменьшения числа которых можно: </a:t>
            </a:r>
            <a:endParaRPr lang="ru-RU" dirty="0" smtClean="0"/>
          </a:p>
          <a:p>
            <a:pPr algn="just"/>
            <a:endParaRPr lang="ru-RU" dirty="0"/>
          </a:p>
          <a:p>
            <a:pPr algn="just">
              <a:spcAft>
                <a:spcPts val="1200"/>
              </a:spcAft>
            </a:pPr>
            <a:r>
              <a:rPr lang="ru-RU" dirty="0"/>
              <a:t>- для конкретного размера страниц запоминать только их номера, а не адреса, на которые идет ссылка;  </a:t>
            </a:r>
          </a:p>
          <a:p>
            <a:pPr algn="just">
              <a:spcAft>
                <a:spcPts val="1200"/>
              </a:spcAft>
            </a:pPr>
            <a:r>
              <a:rPr lang="ru-RU" dirty="0"/>
              <a:t>- несколько подряд идущих ссылок на одну страницу фиксировать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65768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844824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Большинство </a:t>
            </a:r>
            <a:r>
              <a:rPr lang="ru-RU" dirty="0"/>
              <a:t>процессоров имеют простейшие аппаратные средства, позволяющие собирать некоторую статистику обращений к памяти. Эти средства обычно включают </a:t>
            </a:r>
            <a:r>
              <a:rPr lang="ru-RU" b="1" dirty="0"/>
              <a:t>два специальных флага на каждый элемент таблицы страниц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Флаг </a:t>
            </a:r>
            <a:r>
              <a:rPr lang="ru-RU" b="1" dirty="0"/>
              <a:t>ссылки</a:t>
            </a:r>
            <a:r>
              <a:rPr lang="ru-RU" dirty="0"/>
              <a:t> (</a:t>
            </a:r>
            <a:r>
              <a:rPr lang="ru-RU" dirty="0" err="1"/>
              <a:t>reference</a:t>
            </a:r>
            <a:r>
              <a:rPr lang="ru-RU" dirty="0"/>
              <a:t> бит) автоматически устанавливается, когда происходит любое обращение к этой странице, а уже рассмотренный выше флаг </a:t>
            </a:r>
            <a:r>
              <a:rPr lang="ru-RU" b="1" dirty="0"/>
              <a:t>изменения</a:t>
            </a:r>
            <a:r>
              <a:rPr lang="ru-RU" dirty="0"/>
              <a:t> (</a:t>
            </a:r>
            <a:r>
              <a:rPr lang="ru-RU" dirty="0" err="1"/>
              <a:t>modify</a:t>
            </a:r>
            <a:r>
              <a:rPr lang="ru-RU" dirty="0"/>
              <a:t> бит) устанавливается, если производится запись в эту страницу.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Операционная </a:t>
            </a:r>
            <a:r>
              <a:rPr lang="ru-RU" dirty="0"/>
              <a:t>система периодически проверяет установку таких флагов, для того чтобы выделить активно используемые страницы, после чего значения этих флагов сбрасываются.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8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Алгоритм FIFO. Выталкивание первой пришедшей страницы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Простейший алгоритм.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Каждой </a:t>
            </a:r>
            <a:r>
              <a:rPr lang="ru-RU" dirty="0"/>
              <a:t>странице присваивается временная метка.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Реализуется </a:t>
            </a:r>
            <a:r>
              <a:rPr lang="ru-RU" dirty="0"/>
              <a:t>это просто созданием очереди страниц, в конец которой страницы попадают, когда загружаются в физическую память, а из начала берутся, когда требуется освободить память.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замещения выбирается старейшая страница.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 </a:t>
            </a:r>
            <a:r>
              <a:rPr lang="ru-RU" dirty="0"/>
              <a:t>сожалению, эта стратегия с достаточной вероятностью будет приводить к замещению активно используемых страниц, например страниц кода текстового процессора при редактировании файла.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замещении активных страниц все работает корректно, но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происходит немедленно. </a:t>
            </a:r>
          </a:p>
        </p:txBody>
      </p:sp>
    </p:spTree>
    <p:extLst>
      <p:ext uri="{BB962C8B-B14F-4D97-AF65-F5344CB8AC3E}">
        <p14:creationId xmlns:p14="http://schemas.microsoft.com/office/powerpoint/2010/main" val="300631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Алгоритм FIFO. Выталкивание первой пришедшей страницы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На первый взгляд кажется очевидным, что чем больше в памяти страничных </a:t>
            </a:r>
            <a:r>
              <a:rPr lang="ru-RU" dirty="0" smtClean="0"/>
              <a:t>кадров для процесса, </a:t>
            </a:r>
            <a:r>
              <a:rPr lang="ru-RU" dirty="0"/>
              <a:t>тем реже будут иметь место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Но </a:t>
            </a:r>
            <a:r>
              <a:rPr lang="ru-RU" dirty="0"/>
              <a:t>это не всегда так.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Как </a:t>
            </a:r>
            <a:r>
              <a:rPr lang="ru-RU" dirty="0"/>
              <a:t>установил </a:t>
            </a:r>
            <a:r>
              <a:rPr lang="ru-RU" dirty="0" err="1"/>
              <a:t>Билэди</a:t>
            </a:r>
            <a:r>
              <a:rPr lang="ru-RU" dirty="0"/>
              <a:t> с коллегами, определенные последовательности обращений к страницам в действительности приводят к увеличению числа страничных нарушений при увеличении кадров, выделенных процессу.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явление носит название "</a:t>
            </a:r>
            <a:r>
              <a:rPr lang="ru-RU" b="1" dirty="0"/>
              <a:t>аномалии </a:t>
            </a:r>
            <a:r>
              <a:rPr lang="ru-RU" b="1" dirty="0" err="1"/>
              <a:t>Билэди</a:t>
            </a:r>
            <a:r>
              <a:rPr lang="ru-RU" dirty="0"/>
              <a:t>" или "аномалии FIFO". </a:t>
            </a:r>
          </a:p>
        </p:txBody>
      </p:sp>
    </p:spTree>
    <p:extLst>
      <p:ext uri="{BB962C8B-B14F-4D97-AF65-F5344CB8AC3E}">
        <p14:creationId xmlns:p14="http://schemas.microsoft.com/office/powerpoint/2010/main" val="283612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1559" y="612671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Алгоритм FIFO. Выталкивание первой пришедшей страницы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Аномалия </a:t>
            </a:r>
            <a:r>
              <a:rPr lang="ru-RU" dirty="0" err="1"/>
              <a:t>Билэди</a:t>
            </a:r>
            <a:r>
              <a:rPr lang="ru-RU" dirty="0"/>
              <a:t>: </a:t>
            </a:r>
          </a:p>
          <a:p>
            <a:pPr algn="just"/>
            <a:r>
              <a:rPr lang="ru-RU" dirty="0"/>
              <a:t>(a) - FIFO с тремя страничными кадрами; </a:t>
            </a:r>
          </a:p>
          <a:p>
            <a:pPr algn="just"/>
            <a:r>
              <a:rPr lang="ru-RU" dirty="0"/>
              <a:t>(b) - FIFO с четырьмя страничными кадрами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67" y="2204864"/>
            <a:ext cx="4752528" cy="34700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316632" y="5805264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Аномалию </a:t>
            </a:r>
            <a:r>
              <a:rPr lang="ru-RU" dirty="0" err="1"/>
              <a:t>Билэди</a:t>
            </a:r>
            <a:r>
              <a:rPr lang="ru-RU" dirty="0"/>
              <a:t> следует считать скорее курьезом, чем фактором, требующим серьезного отношения, который иллюстрирует сложность ОС, где интуитивный подход не всегда приемлем.</a:t>
            </a:r>
          </a:p>
        </p:txBody>
      </p:sp>
    </p:spTree>
    <p:extLst>
      <p:ext uri="{BB962C8B-B14F-4D97-AF65-F5344CB8AC3E}">
        <p14:creationId xmlns:p14="http://schemas.microsoft.com/office/powerpoint/2010/main" val="264811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Оптимальный </a:t>
            </a:r>
            <a:r>
              <a:rPr lang="ru-RU" b="1" dirty="0" smtClean="0"/>
              <a:t>алгоритм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Одним из последствий открытия аномалии </a:t>
            </a:r>
            <a:r>
              <a:rPr lang="ru-RU" dirty="0" err="1"/>
              <a:t>Билэди</a:t>
            </a:r>
            <a:r>
              <a:rPr lang="ru-RU" dirty="0"/>
              <a:t> стал поиск оптимального алгоритма, который при заданной строке обращений имел бы минимальную частоту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 среди всех других алгоритмов. Такой алгоритм был найден. Он прост: </a:t>
            </a:r>
            <a:r>
              <a:rPr lang="ru-RU" b="1" dirty="0"/>
              <a:t>замещай страницу, которая не будет использоваться в течение самого длительного периода времени.</a:t>
            </a:r>
            <a:r>
              <a:rPr lang="ru-RU" dirty="0"/>
              <a:t>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Каждая страница должна быть помечена числом инструкций, которые будут выполнены, прежде чем на эту страницу будет сделана первая ссылка. Выталкиваться должна страница, для которой это число наибольшее.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Этот алгоритм легко описать, но реализовать невозможно. ОС не знает, к какой странице будет следующее обращение</a:t>
            </a:r>
            <a:r>
              <a:rPr lang="ru-RU" dirty="0" smtClean="0"/>
              <a:t>. 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того, чтобы алгоритм замещения был максимально близок к идеальному алгоритму, система должна как можно точнее предсказывать обращения процессов к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Данный </a:t>
            </a:r>
            <a:r>
              <a:rPr lang="ru-RU" b="1" dirty="0"/>
              <a:t>алгоритм применяется для оценки качества реализуемых алгоритмов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765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7" y="692696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Выталкивание дольше всего не использовавшейся страницы. Алгоритм LRU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Одним из приближений к </a:t>
            </a:r>
            <a:r>
              <a:rPr lang="ru-RU" dirty="0" smtClean="0"/>
              <a:t>оптимальному алгоритму является </a:t>
            </a:r>
            <a:r>
              <a:rPr lang="ru-RU" dirty="0"/>
              <a:t>алгоритм, исходящий из эвристического правила, что </a:t>
            </a:r>
            <a:r>
              <a:rPr lang="ru-RU" b="1" dirty="0"/>
              <a:t>недавнее прошлое - хороший ориентир для прогнозирования ближайшего будущего</a:t>
            </a:r>
            <a:r>
              <a:rPr lang="ru-RU" dirty="0"/>
              <a:t>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Ключевое отличие между FIFO и оптимальным алгоритмом заключается в том, что один смотрит назад, а другой вперед.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использовать прошлое для аппроксимации будущего, </a:t>
            </a:r>
            <a:r>
              <a:rPr lang="ru-RU" b="1" dirty="0"/>
              <a:t>имеет смысл замещать страницу, которая не использовалась в течение самого долгого времени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Такой </a:t>
            </a:r>
            <a:r>
              <a:rPr lang="ru-RU" dirty="0"/>
              <a:t>подход называется 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recently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алгоритм (LRU).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10" y="4501976"/>
            <a:ext cx="553777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91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Выталкивание дольше всего не использовавшейся страницы. Алгоритм LRU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LRU - хороший, но </a:t>
            </a:r>
            <a:r>
              <a:rPr lang="ru-RU" b="1" dirty="0"/>
              <a:t>труднореализуемый </a:t>
            </a:r>
            <a:r>
              <a:rPr lang="ru-RU" b="1" dirty="0" smtClean="0"/>
              <a:t>алгоритм</a:t>
            </a:r>
            <a:r>
              <a:rPr lang="ru-RU" dirty="0"/>
              <a:t>: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Необходимо </a:t>
            </a:r>
            <a:r>
              <a:rPr lang="ru-RU" dirty="0"/>
              <a:t>иметь связанный список всех страниц в памяти, в начале которого будут храниться недавно использованные страницы. Причем этот список должен обновляться при каждом обращении к памяти.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Много </a:t>
            </a:r>
            <a:r>
              <a:rPr lang="ru-RU" dirty="0"/>
              <a:t>времени нужно и на поиск страниц в таком списке.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Как оптимальный алгоритм, так и LRU не страдают от аномалии </a:t>
            </a:r>
            <a:r>
              <a:rPr lang="ru-RU" dirty="0" err="1"/>
              <a:t>Билэди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Существует </a:t>
            </a:r>
            <a:r>
              <a:rPr lang="ru-RU" dirty="0"/>
              <a:t>класс алгоритмов, для которых при одной и той же строке обращений множество страниц в памяти для n кадров всегда является подмножеством страниц для n+1 кадра. Эти алгоритмы не проявляют аномалии </a:t>
            </a:r>
            <a:r>
              <a:rPr lang="ru-RU" dirty="0" err="1"/>
              <a:t>Билэди</a:t>
            </a:r>
            <a:r>
              <a:rPr lang="ru-RU" dirty="0"/>
              <a:t> и называются стековыми (</a:t>
            </a:r>
            <a:r>
              <a:rPr lang="ru-RU" dirty="0" err="1"/>
              <a:t>stack</a:t>
            </a:r>
            <a:r>
              <a:rPr lang="ru-RU" dirty="0"/>
              <a:t>) алгоритмами.</a:t>
            </a:r>
          </a:p>
        </p:txBody>
      </p:sp>
    </p:spTree>
    <p:extLst>
      <p:ext uri="{BB962C8B-B14F-4D97-AF65-F5344CB8AC3E}">
        <p14:creationId xmlns:p14="http://schemas.microsoft.com/office/powerpoint/2010/main" val="410929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Исключительные </a:t>
            </a:r>
            <a:r>
              <a:rPr lang="ru-RU" b="1" dirty="0"/>
              <a:t>ситуации при работе с памятью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Отображение виртуального адреса в физический осуществляется при помощи таблицы страниц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/>
              <a:t>Для каждой виртуальной страницы запись в таблице страниц содержит номер соответствующего страничного кадра в оперативной памяти, а также атрибуты страницы для контроля обращений к памяти. 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 случаях, когда нужная страница </a:t>
            </a:r>
            <a:r>
              <a:rPr lang="ru-RU" dirty="0"/>
              <a:t>в памяти отсутствует </a:t>
            </a:r>
            <a:r>
              <a:rPr lang="ru-RU" dirty="0" smtClean="0"/>
              <a:t>или </a:t>
            </a:r>
            <a:r>
              <a:rPr lang="ru-RU" dirty="0"/>
              <a:t>операция обращения к памяти </a:t>
            </a:r>
            <a:r>
              <a:rPr lang="ru-RU" dirty="0" smtClean="0"/>
              <a:t>недопустима,</a:t>
            </a:r>
            <a:r>
              <a:rPr lang="en-US" dirty="0" smtClean="0"/>
              <a:t> </a:t>
            </a:r>
            <a:r>
              <a:rPr lang="ru-RU" dirty="0" smtClean="0"/>
              <a:t>операционная система обычно оповещается с использованием механизма </a:t>
            </a:r>
            <a:r>
              <a:rPr lang="ru-RU" dirty="0"/>
              <a:t>исключительных ситуаций (</a:t>
            </a:r>
            <a:r>
              <a:rPr lang="ru-RU" dirty="0" err="1"/>
              <a:t>exceptions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попытке выполнить подобное обращение к виртуальной странице возникает исключительная ситуация "страничное нарушение" (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), приводящая к вызову специальной последовательности команд для обработки конкретного вида страничного нарушения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333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Выталкивание редко используемой страницы. Алгоритм NFU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Поскольку большинство современных процессоров не предоставляют соответствующей аппаратной поддержки для реализации алгоритма LRU, хотелось бы иметь алгоритм, достаточно близкий к LRU, но не требующий специальной поддержки.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Программная реализация алгоритма, близкого к LRU, - алгоритм NFU (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Frequently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него </a:t>
            </a:r>
            <a:r>
              <a:rPr lang="ru-RU" b="1" dirty="0"/>
              <a:t>требуются программные счетчики, по одному на каждую страницу</a:t>
            </a:r>
            <a:r>
              <a:rPr lang="ru-RU" dirty="0"/>
              <a:t>, которые сначала равны нулю.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При </a:t>
            </a:r>
            <a:r>
              <a:rPr lang="ru-RU" b="1" dirty="0"/>
              <a:t>каждом прерывании по времени </a:t>
            </a:r>
            <a:r>
              <a:rPr lang="ru-RU" dirty="0"/>
              <a:t>(а не после каждой инструкции) операционная система сканирует все страницы в памяти и у каждой страницы с установленным флагом обращения увеличивает на единицу значение счетчика, а флаг обращения сбрасывает.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Таким образом, </a:t>
            </a:r>
            <a:r>
              <a:rPr lang="ru-RU" b="1" dirty="0"/>
              <a:t>кандидатом на освобождение оказывается страница с наименьшим значением счетчика</a:t>
            </a:r>
            <a:r>
              <a:rPr lang="ru-RU" dirty="0"/>
              <a:t>, как страница, к которой реже всего обращались.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17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Выталкивание редко используемой страницы. Алгоритм NFU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Главный </a:t>
            </a:r>
            <a:r>
              <a:rPr lang="ru-RU" b="1" dirty="0"/>
              <a:t>недостаток</a:t>
            </a:r>
            <a:r>
              <a:rPr lang="ru-RU" dirty="0"/>
              <a:t> алгоритма NFU состоит в том, что он </a:t>
            </a:r>
            <a:r>
              <a:rPr lang="ru-RU" b="1" dirty="0"/>
              <a:t>ничего не забывает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страница, к которой очень часто обращались в течение некоторого времени, а потом обращаться перестали, все равно не будет удалена из памяти, потому что ее счетчик содержит большую величину. Например, в многопроходных компиляторах страницы, которые активно использовались во время первого прохода, могут надолго сохранить большие значения счетчика, мешая загрузке полезных в дальнейшем страниц.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Возможна </a:t>
            </a:r>
            <a:r>
              <a:rPr lang="ru-RU" dirty="0"/>
              <a:t>небольшая </a:t>
            </a:r>
            <a:r>
              <a:rPr lang="ru-RU" b="1" dirty="0"/>
              <a:t>модификация</a:t>
            </a:r>
            <a:r>
              <a:rPr lang="ru-RU" dirty="0"/>
              <a:t> алгоритма, которая </a:t>
            </a:r>
            <a:r>
              <a:rPr lang="ru-RU" b="1" dirty="0"/>
              <a:t>позволяет ему </a:t>
            </a:r>
            <a:r>
              <a:rPr lang="ru-RU" b="1" dirty="0" smtClean="0"/>
              <a:t>«забывать»</a:t>
            </a:r>
            <a:r>
              <a:rPr lang="ru-RU" dirty="0" smtClean="0"/>
              <a:t>: 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Достаточно</a:t>
            </a:r>
            <a:r>
              <a:rPr lang="ru-RU" dirty="0"/>
              <a:t>, чтобы </a:t>
            </a:r>
            <a:r>
              <a:rPr lang="ru-RU" b="1" dirty="0"/>
              <a:t>при каждом прерывании по времени содержимое счетчика сдвигалось вправо на 1 </a:t>
            </a:r>
            <a:r>
              <a:rPr lang="ru-RU" b="1" dirty="0" smtClean="0"/>
              <a:t>бит </a:t>
            </a:r>
            <a:r>
              <a:rPr lang="ru-RU" dirty="0" smtClean="0"/>
              <a:t>(целочисленное деление на 2), </a:t>
            </a:r>
            <a:r>
              <a:rPr lang="ru-RU" dirty="0"/>
              <a:t>а уже затем производилось бы его увеличение для страниц с установленным флагом обращения.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Другим, уже более устойчивым </a:t>
            </a:r>
            <a:r>
              <a:rPr lang="ru-RU" b="1" dirty="0"/>
              <a:t>недостатком</a:t>
            </a:r>
            <a:r>
              <a:rPr lang="ru-RU" dirty="0"/>
              <a:t> алгоритма является </a:t>
            </a:r>
            <a:r>
              <a:rPr lang="ru-RU" b="1" dirty="0"/>
              <a:t>длительность процесса сканирования таблиц страниц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48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Not Recently Used / </a:t>
            </a:r>
            <a:r>
              <a:rPr lang="en-US" b="1" dirty="0" smtClean="0"/>
              <a:t>NRU</a:t>
            </a:r>
            <a:r>
              <a:rPr lang="ru-RU" b="1" dirty="0" smtClean="0"/>
              <a:t> (не использовался в последнее время)</a:t>
            </a:r>
            <a:endParaRPr lang="en-US" b="1" dirty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1. По </a:t>
            </a:r>
            <a:r>
              <a:rPr lang="ru-RU" dirty="0"/>
              <a:t>прерыванию </a:t>
            </a:r>
            <a:r>
              <a:rPr lang="ru-RU" dirty="0" smtClean="0"/>
              <a:t>таймера сбрасываются </a:t>
            </a:r>
            <a:r>
              <a:rPr lang="ru-RU" dirty="0"/>
              <a:t>биты </a:t>
            </a:r>
            <a:r>
              <a:rPr lang="ru-RU" dirty="0" smtClean="0"/>
              <a:t>ссылок.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2. При </a:t>
            </a:r>
            <a:r>
              <a:rPr lang="ru-RU" dirty="0"/>
              <a:t>выборе кадра на замещение:</a:t>
            </a:r>
          </a:p>
          <a:p>
            <a:pPr lvl="1" algn="just">
              <a:spcBef>
                <a:spcPts val="1200"/>
              </a:spcBef>
            </a:pPr>
            <a:r>
              <a:rPr lang="ru-RU" dirty="0" smtClean="0"/>
              <a:t>- Все </a:t>
            </a:r>
            <a:r>
              <a:rPr lang="ru-RU" dirty="0"/>
              <a:t>кадры разбиваются на 4 класса:</a:t>
            </a:r>
          </a:p>
          <a:p>
            <a:pPr lvl="2" algn="just">
              <a:spcBef>
                <a:spcPts val="1200"/>
              </a:spcBef>
            </a:pPr>
            <a:r>
              <a:rPr lang="ru-RU" dirty="0"/>
              <a:t>1. </a:t>
            </a:r>
            <a:r>
              <a:rPr lang="en-US" dirty="0"/>
              <a:t>reference = false, modify = false</a:t>
            </a:r>
          </a:p>
          <a:p>
            <a:pPr lvl="2" algn="just">
              <a:spcBef>
                <a:spcPts val="1200"/>
              </a:spcBef>
            </a:pPr>
            <a:r>
              <a:rPr lang="en-US" dirty="0"/>
              <a:t>2. reference = false, modify = true</a:t>
            </a:r>
          </a:p>
          <a:p>
            <a:pPr lvl="2" algn="just">
              <a:spcBef>
                <a:spcPts val="1200"/>
              </a:spcBef>
            </a:pPr>
            <a:r>
              <a:rPr lang="en-US" dirty="0"/>
              <a:t>3. reference = true, modify = false</a:t>
            </a:r>
          </a:p>
          <a:p>
            <a:pPr lvl="2" algn="just">
              <a:spcBef>
                <a:spcPts val="1200"/>
              </a:spcBef>
            </a:pPr>
            <a:r>
              <a:rPr lang="en-US" dirty="0"/>
              <a:t>4. reference = true, modify =true</a:t>
            </a:r>
          </a:p>
          <a:p>
            <a:pPr marL="0" lvl="1" algn="just">
              <a:spcBef>
                <a:spcPts val="1200"/>
              </a:spcBef>
            </a:pPr>
            <a:r>
              <a:rPr lang="ru-RU" dirty="0" smtClean="0"/>
              <a:t>3. </a:t>
            </a:r>
            <a:r>
              <a:rPr lang="ru-RU" b="1" dirty="0" smtClean="0"/>
              <a:t>Выбирается </a:t>
            </a:r>
            <a:r>
              <a:rPr lang="ru-RU" b="1" dirty="0"/>
              <a:t>случайная страница </a:t>
            </a:r>
            <a:r>
              <a:rPr lang="ru-RU" b="1" dirty="0" smtClean="0"/>
              <a:t>из непустого </a:t>
            </a:r>
            <a:r>
              <a:rPr lang="ru-RU" b="1" dirty="0"/>
              <a:t>класса с </a:t>
            </a:r>
            <a:r>
              <a:rPr lang="ru-RU" b="1" dirty="0" smtClean="0"/>
              <a:t>наименьшим </a:t>
            </a:r>
            <a:r>
              <a:rPr lang="ru-RU" b="1" dirty="0" smtClean="0"/>
              <a:t>номером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76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Алгоритм </a:t>
            </a:r>
            <a:r>
              <a:rPr lang="en-US" b="1" dirty="0"/>
              <a:t>Second </a:t>
            </a:r>
            <a:r>
              <a:rPr lang="en-US" b="1" dirty="0" smtClean="0"/>
              <a:t>Chance</a:t>
            </a:r>
            <a:r>
              <a:rPr lang="ru-RU" b="1" dirty="0" smtClean="0"/>
              <a:t> (второй шанс)</a:t>
            </a:r>
            <a:endParaRPr lang="en-US" b="1" dirty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Действуем </a:t>
            </a:r>
            <a:r>
              <a:rPr lang="ru-RU" dirty="0"/>
              <a:t>как в </a:t>
            </a:r>
            <a:r>
              <a:rPr lang="ru-RU" dirty="0" smtClean="0"/>
              <a:t>FIFO.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При выборе страницы на </a:t>
            </a:r>
            <a:r>
              <a:rPr lang="ru-RU" dirty="0" smtClean="0"/>
              <a:t>замещение проверяем </a:t>
            </a:r>
            <a:r>
              <a:rPr lang="ru-RU" dirty="0"/>
              <a:t>флаг ссылки</a:t>
            </a:r>
            <a:r>
              <a:rPr lang="ru-RU" dirty="0" smtClean="0"/>
              <a:t>:</a:t>
            </a:r>
          </a:p>
          <a:p>
            <a:pPr algn="just"/>
            <a:endParaRPr lang="ru-RU" dirty="0"/>
          </a:p>
          <a:p>
            <a:pPr lvl="1" algn="just"/>
            <a:r>
              <a:rPr lang="ru-RU" dirty="0" smtClean="0"/>
              <a:t>- Если </a:t>
            </a:r>
            <a:r>
              <a:rPr lang="ru-RU" dirty="0"/>
              <a:t>сброшен – </a:t>
            </a:r>
            <a:r>
              <a:rPr lang="ru-RU" dirty="0" smtClean="0"/>
              <a:t>замещаем.</a:t>
            </a:r>
          </a:p>
          <a:p>
            <a:pPr lvl="1" algn="just"/>
            <a:endParaRPr lang="ru-RU" dirty="0"/>
          </a:p>
          <a:p>
            <a:pPr lvl="1" algn="just"/>
            <a:r>
              <a:rPr lang="ru-RU" dirty="0" smtClean="0"/>
              <a:t>- Если </a:t>
            </a:r>
            <a:r>
              <a:rPr lang="ru-RU" dirty="0"/>
              <a:t>установлен</a:t>
            </a:r>
            <a:r>
              <a:rPr lang="ru-RU" dirty="0" smtClean="0"/>
              <a:t>:</a:t>
            </a:r>
            <a:endParaRPr lang="ru-RU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сбрасываем </a:t>
            </a:r>
            <a:r>
              <a:rPr lang="ru-RU" dirty="0"/>
              <a:t>флаг и помещаем страницу </a:t>
            </a:r>
            <a:r>
              <a:rPr lang="ru-RU" dirty="0" smtClean="0"/>
              <a:t>в начало </a:t>
            </a:r>
            <a:r>
              <a:rPr lang="ru-RU" dirty="0" smtClean="0"/>
              <a:t>очереди;</a:t>
            </a:r>
            <a:endParaRPr lang="ru-RU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проверяем </a:t>
            </a:r>
            <a:r>
              <a:rPr lang="ru-RU" dirty="0"/>
              <a:t>следующую страницу в </a:t>
            </a:r>
            <a:r>
              <a:rPr lang="ru-RU" dirty="0" smtClean="0"/>
              <a:t>конце </a:t>
            </a:r>
            <a:r>
              <a:rPr lang="ru-RU" dirty="0" smtClean="0"/>
              <a:t>очереди.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50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Алгоритм </a:t>
            </a:r>
            <a:r>
              <a:rPr lang="en-US" b="1" dirty="0"/>
              <a:t>Clock</a:t>
            </a:r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/>
              <a:t>Chance</a:t>
            </a:r>
            <a:r>
              <a:rPr lang="ru-RU" dirty="0"/>
              <a:t> с кольцевым </a:t>
            </a:r>
            <a:r>
              <a:rPr lang="ru-RU" dirty="0" smtClean="0"/>
              <a:t>буфером.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Организуем кольцевой буфер </a:t>
            </a:r>
            <a:r>
              <a:rPr lang="ru-RU" dirty="0" smtClean="0"/>
              <a:t>кадров.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При замещении анализируем флаг </a:t>
            </a:r>
            <a:r>
              <a:rPr lang="ru-RU" dirty="0" smtClean="0"/>
              <a:t>ссылки текущего </a:t>
            </a:r>
            <a:r>
              <a:rPr lang="ru-RU" dirty="0"/>
              <a:t>кадра: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сброшен – </a:t>
            </a:r>
            <a:r>
              <a:rPr lang="ru-RU" dirty="0" smtClean="0"/>
              <a:t>замещаем.</a:t>
            </a:r>
            <a:endParaRPr lang="ru-RU" dirty="0"/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установлен – сбрасываем и сдвигаемся </a:t>
            </a:r>
            <a:r>
              <a:rPr lang="ru-RU" dirty="0" smtClean="0"/>
              <a:t>к следующему </a:t>
            </a:r>
            <a:r>
              <a:rPr lang="ru-RU" dirty="0" smtClean="0"/>
              <a:t>кадру.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7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</a:t>
            </a:r>
            <a:r>
              <a:rPr lang="ru-RU" b="1" dirty="0" smtClean="0"/>
              <a:t>множества.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Трешинг</a:t>
            </a:r>
            <a:endParaRPr lang="ru-RU" b="1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Рабочее множество процесса должно включать достаточное количество страниц. «Достаточность» - сугубо индивидуальное свойство процесса и определяет некоторое число активно используемых страниц, без которого процесс часто генерирует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fault'ы</a:t>
            </a:r>
            <a:r>
              <a:rPr lang="ru-RU" dirty="0"/>
              <a:t>. Эта высокая частота страничных нарушений называется </a:t>
            </a:r>
            <a:r>
              <a:rPr lang="ru-RU" dirty="0" err="1"/>
              <a:t>трешинг</a:t>
            </a:r>
            <a:r>
              <a:rPr lang="ru-RU" dirty="0"/>
              <a:t> (</a:t>
            </a:r>
            <a:r>
              <a:rPr lang="ru-RU" dirty="0" err="1"/>
              <a:t>trashing</a:t>
            </a:r>
            <a:r>
              <a:rPr lang="ru-RU" dirty="0"/>
              <a:t> - пробуксовка).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Процесс </a:t>
            </a:r>
            <a:r>
              <a:rPr lang="ru-RU" b="1" dirty="0"/>
              <a:t>находится в состоянии </a:t>
            </a:r>
            <a:r>
              <a:rPr lang="ru-RU" b="1" dirty="0" err="1"/>
              <a:t>трешинга</a:t>
            </a:r>
            <a:r>
              <a:rPr lang="ru-RU" b="1" dirty="0"/>
              <a:t>, если он больше времени занимается подкачкой страниц, нежели выполнением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Критическая </a:t>
            </a:r>
            <a:r>
              <a:rPr lang="ru-RU" dirty="0"/>
              <a:t>ситуация такого рода возникает вне зависимости от конкретных алгоритмов замещения и </a:t>
            </a:r>
            <a:r>
              <a:rPr lang="ru-RU" b="1" dirty="0"/>
              <a:t>определяется</a:t>
            </a:r>
            <a:r>
              <a:rPr lang="ru-RU" dirty="0"/>
              <a:t> именно свойствами процесса (точнее, его алгоритма, а если ещё точнее, то </a:t>
            </a:r>
            <a:r>
              <a:rPr lang="ru-RU" b="1" dirty="0"/>
              <a:t>качеством программирования</a:t>
            </a:r>
            <a:r>
              <a:rPr lang="ru-RU" dirty="0"/>
              <a:t>).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698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Трешинг</a:t>
            </a:r>
            <a:endParaRPr lang="ru-RU" b="1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Часто результатом </a:t>
            </a:r>
            <a:r>
              <a:rPr lang="ru-RU" dirty="0" err="1"/>
              <a:t>трешинга</a:t>
            </a:r>
            <a:r>
              <a:rPr lang="ru-RU" dirty="0"/>
              <a:t> является снижение производительности вычислительной системы.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Один </a:t>
            </a:r>
            <a:r>
              <a:rPr lang="ru-RU" b="1" dirty="0"/>
              <a:t>из нежелательных сценариев </a:t>
            </a:r>
            <a:r>
              <a:rPr lang="ru-RU" dirty="0"/>
              <a:t>развития событий может выглядеть следующим </a:t>
            </a:r>
            <a:r>
              <a:rPr lang="ru-RU" dirty="0" smtClean="0"/>
              <a:t>образом: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глобальном алгоритме замещения процесс, которому не хватает кадров, начинает отбирать кадры у других процессов, которые в свою очередь начинают заниматься тем же.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результате все процессы попадают в очередь запросов к устройству вторичной памяти (находятся в состоянии ожидания), а очередь процессов в состоянии готовности пустеет.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Загрузка </a:t>
            </a:r>
            <a:r>
              <a:rPr lang="ru-RU" dirty="0"/>
              <a:t>процессора снижается.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Операционная </a:t>
            </a:r>
            <a:r>
              <a:rPr lang="ru-RU" dirty="0"/>
              <a:t>система реагирует на это увеличением степени мультипрограммирования, что приводит к еще большему </a:t>
            </a:r>
            <a:r>
              <a:rPr lang="ru-RU" dirty="0" err="1"/>
              <a:t>трешингу</a:t>
            </a:r>
            <a:r>
              <a:rPr lang="ru-RU" dirty="0"/>
              <a:t> и дальнейшему снижению загрузки процессора.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Таким </a:t>
            </a:r>
            <a:r>
              <a:rPr lang="ru-RU" dirty="0"/>
              <a:t>образом, </a:t>
            </a:r>
            <a:r>
              <a:rPr lang="ru-RU" b="1" dirty="0"/>
              <a:t>пропускная способность системы падает из-за </a:t>
            </a:r>
            <a:r>
              <a:rPr lang="ru-RU" b="1" dirty="0" err="1"/>
              <a:t>трешинга</a:t>
            </a:r>
            <a:r>
              <a:rPr lang="ru-RU" dirty="0"/>
              <a:t>. 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1718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Трешинг</a:t>
            </a:r>
            <a:endParaRPr lang="ru-RU" b="1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Эффект </a:t>
            </a:r>
            <a:r>
              <a:rPr lang="ru-RU" dirty="0" err="1"/>
              <a:t>трешинга</a:t>
            </a:r>
            <a:r>
              <a:rPr lang="ru-RU" dirty="0"/>
              <a:t>, возникающий при использовании глобальных алгоритмов, </a:t>
            </a:r>
            <a:r>
              <a:rPr lang="ru-RU" b="1" dirty="0"/>
              <a:t>может быть ограничен за счет применения локальных алгоритмов </a:t>
            </a:r>
            <a:r>
              <a:rPr lang="ru-RU" b="1" dirty="0" smtClean="0"/>
              <a:t>замещения</a:t>
            </a:r>
            <a:r>
              <a:rPr lang="ru-RU" dirty="0"/>
              <a:t>: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локальных алгоритмах замещения если даже один из процессов попал в </a:t>
            </a:r>
            <a:r>
              <a:rPr lang="ru-RU" dirty="0" err="1"/>
              <a:t>трешинг</a:t>
            </a:r>
            <a:r>
              <a:rPr lang="ru-RU" dirty="0"/>
              <a:t>, это не сказывается на других процессах.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он много времени проводит в очереди к устройству выгрузки, затрудняя подкачку страниц остальных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Критическая ситуация типа </a:t>
            </a:r>
            <a:r>
              <a:rPr lang="ru-RU" dirty="0" err="1"/>
              <a:t>трешинга</a:t>
            </a:r>
            <a:r>
              <a:rPr lang="ru-RU" dirty="0"/>
              <a:t> возникает вне зависимости от конкретных алгоритмов замещения.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Единственным </a:t>
            </a:r>
            <a:r>
              <a:rPr lang="ru-RU" dirty="0"/>
              <a:t>алгоритмом, теоретически гарантирующим отсутствие </a:t>
            </a:r>
            <a:r>
              <a:rPr lang="ru-RU" dirty="0" err="1"/>
              <a:t>трешинга</a:t>
            </a:r>
            <a:r>
              <a:rPr lang="ru-RU" dirty="0"/>
              <a:t>, является рассмотренный выше не реализуемый на практике оптимальный </a:t>
            </a:r>
            <a:r>
              <a:rPr lang="ru-RU" dirty="0" smtClean="0"/>
              <a:t>алгоритм  </a:t>
            </a:r>
          </a:p>
        </p:txBody>
      </p:sp>
    </p:spTree>
    <p:extLst>
      <p:ext uri="{BB962C8B-B14F-4D97-AF65-F5344CB8AC3E}">
        <p14:creationId xmlns:p14="http://schemas.microsoft.com/office/powerpoint/2010/main" val="2506131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Трешинг</a:t>
            </a:r>
            <a:endParaRPr lang="ru-RU" b="1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Итак, </a:t>
            </a:r>
            <a:r>
              <a:rPr lang="ru-RU" dirty="0" err="1"/>
              <a:t>трешинг</a:t>
            </a:r>
            <a:r>
              <a:rPr lang="ru-RU" dirty="0"/>
              <a:t> - это высокая частота страничных нарушений.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Hеобходимо</a:t>
            </a:r>
            <a:r>
              <a:rPr lang="ru-RU" dirty="0" smtClean="0"/>
              <a:t> </a:t>
            </a:r>
            <a:r>
              <a:rPr lang="ru-RU" dirty="0"/>
              <a:t>ее контролировать.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Когда </a:t>
            </a:r>
            <a:r>
              <a:rPr lang="ru-RU" dirty="0"/>
              <a:t>она высока, процесс нуждается в кадрах.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Можно</a:t>
            </a:r>
            <a:r>
              <a:rPr lang="ru-RU" dirty="0"/>
              <a:t>, устанавливая желаемую частоту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, регулировать размер процесса, добавляя или отнимая у него кадры.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Может </a:t>
            </a:r>
            <a:r>
              <a:rPr lang="ru-RU" dirty="0"/>
              <a:t>оказаться целесообразным выгрузить процесс целиком.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Освободившиеся </a:t>
            </a:r>
            <a:r>
              <a:rPr lang="ru-RU" dirty="0"/>
              <a:t>кадры выделяются другим процессам с высокой частотой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89975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Модель рабочего множества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Для предотвращения </a:t>
            </a:r>
            <a:r>
              <a:rPr lang="ru-RU" dirty="0" err="1"/>
              <a:t>трешинга</a:t>
            </a:r>
            <a:r>
              <a:rPr lang="ru-RU" dirty="0"/>
              <a:t> требуется выделять процессу столько кадров, сколько ему нужно.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Чтобы узнать</a:t>
            </a:r>
            <a:r>
              <a:rPr lang="ru-RU" dirty="0"/>
              <a:t>, сколько </a:t>
            </a:r>
            <a:r>
              <a:rPr lang="ru-RU" dirty="0" smtClean="0"/>
              <a:t>их ему нужно, необходимо </a:t>
            </a:r>
            <a:r>
              <a:rPr lang="ru-RU" dirty="0"/>
              <a:t>попытаться выяснить, как много кадров процесс реально использует.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решения этой задачи </a:t>
            </a:r>
            <a:r>
              <a:rPr lang="ru-RU" dirty="0" err="1"/>
              <a:t>Деннинг</a:t>
            </a:r>
            <a:r>
              <a:rPr lang="ru-RU" dirty="0"/>
              <a:t> использовал модель рабочего множества, которая основана на </a:t>
            </a:r>
            <a:r>
              <a:rPr lang="ru-RU" b="1" dirty="0"/>
              <a:t>применении принципа локальности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Процессы начинают работать, не имея в памяти необходимых страниц. В результате при выполнении первой же машинной инструкции возникает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, требующий подкачки порции кода. Следующий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происходит при локализации глобальных переменных и еще один - при выделении памяти для стека.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После </a:t>
            </a:r>
            <a:r>
              <a:rPr lang="ru-RU" dirty="0"/>
              <a:t>того как процесс собрал большую часть необходимых ему страниц,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 возникают редко.</a:t>
            </a:r>
          </a:p>
        </p:txBody>
      </p:sp>
    </p:spTree>
    <p:extLst>
      <p:ext uri="{BB962C8B-B14F-4D97-AF65-F5344CB8AC3E}">
        <p14:creationId xmlns:p14="http://schemas.microsoft.com/office/powerpoint/2010/main" val="335598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Исключительные </a:t>
            </a:r>
            <a:r>
              <a:rPr lang="ru-RU" b="1" dirty="0"/>
              <a:t>ситуации при работе с памятью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Страничное нарушение может происходить в самых разных случаях: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отсутствии страницы в оперативной памяти, </a:t>
            </a:r>
            <a:endParaRPr lang="ru-RU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попытке записи в страницу с атрибутом </a:t>
            </a:r>
            <a:r>
              <a:rPr lang="ru-RU" dirty="0" smtClean="0"/>
              <a:t>«только чтение»,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попытке чтения или записи страницы с атрибутом </a:t>
            </a:r>
            <a:r>
              <a:rPr lang="ru-RU" dirty="0" smtClean="0"/>
              <a:t>«только выполнение».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любом из этих случаев вызывается </a:t>
            </a:r>
            <a:r>
              <a:rPr lang="ru-RU" b="1" dirty="0"/>
              <a:t>обработчик страничного нарушения</a:t>
            </a:r>
            <a:r>
              <a:rPr lang="ru-RU" dirty="0"/>
              <a:t>, являющийся частью операционной системы.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Ему </a:t>
            </a:r>
            <a:r>
              <a:rPr lang="ru-RU" dirty="0"/>
              <a:t>обычно </a:t>
            </a:r>
            <a:r>
              <a:rPr lang="ru-RU" dirty="0" smtClean="0"/>
              <a:t>передается: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причина </a:t>
            </a:r>
            <a:r>
              <a:rPr lang="ru-RU" dirty="0"/>
              <a:t>возникновения исключительной </a:t>
            </a:r>
            <a:r>
              <a:rPr lang="ru-RU" dirty="0" smtClean="0"/>
              <a:t>ситуации;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виртуальный </a:t>
            </a:r>
            <a:r>
              <a:rPr lang="ru-RU" dirty="0"/>
              <a:t>адрес, обращение к которому вызвало нарушение.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789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Модель рабочего множества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Таким образом, существует набор страниц (P1, P2, ... </a:t>
            </a:r>
            <a:r>
              <a:rPr lang="ru-RU" dirty="0" err="1"/>
              <a:t>Pn</a:t>
            </a:r>
            <a:r>
              <a:rPr lang="ru-RU" dirty="0"/>
              <a:t>), активно использующихся вместе, который позволяет процессу в момент времени t в течение некоторого периода T производительно работать, избегая большого количества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Этот </a:t>
            </a:r>
            <a:r>
              <a:rPr lang="ru-RU" dirty="0"/>
              <a:t>набор страниц называется рабочим множеством W(</a:t>
            </a:r>
            <a:r>
              <a:rPr lang="ru-RU" dirty="0" err="1"/>
              <a:t>t,T</a:t>
            </a:r>
            <a:r>
              <a:rPr lang="ru-RU" dirty="0"/>
              <a:t>) (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) процесса. Число страниц в рабочем множестве определяется параметром Т, является неубывающей функцией T и относительно невелико.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Иногда </a:t>
            </a:r>
            <a:r>
              <a:rPr lang="ru-RU" dirty="0"/>
              <a:t>T называют размером окна рабочего множества, через которое ведется наблюдение за </a:t>
            </a:r>
            <a:r>
              <a:rPr lang="ru-RU" dirty="0" smtClean="0"/>
              <a:t>процессом: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23" y="4869161"/>
            <a:ext cx="5974554" cy="520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497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Модель рабочего множества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Можно написать </a:t>
            </a:r>
            <a:r>
              <a:rPr lang="ru-RU" dirty="0"/>
              <a:t>тестовую программу, которая систематически работает с большим диапазоном адресов. Но, к счастью, большинство реальных процессов не ведут себя подобным образом, а проявляют свойство локальности. В течение любой фазы вычислений процесс работает с небольшим количеством страниц.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Когда процесс выполняется, он двигается от одного рабочего множества к другому.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Программа </a:t>
            </a:r>
            <a:r>
              <a:rPr lang="ru-RU" b="1" dirty="0"/>
              <a:t>обычно состоит из нескольких рабочих множеств, которые могут перекрываться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когда вызвана процедура, она определяет новое рабочее множество, состоящее из страниц, содержащих инструкции процедуры, ее локальные и глобальные переменные. После ее завершения процесс покидает это рабочее множество, но может вернуться к нему при новом вызове процедуры.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Таким </a:t>
            </a:r>
            <a:r>
              <a:rPr lang="ru-RU" dirty="0"/>
              <a:t>образом, </a:t>
            </a:r>
            <a:r>
              <a:rPr lang="ru-RU" b="1" dirty="0"/>
              <a:t>рабочее множество определяется кодом и данными программы</a:t>
            </a:r>
            <a:r>
              <a:rPr lang="ru-RU" dirty="0"/>
              <a:t>. Если процессу выделять меньше кадров, чем ему требуется для поддержки рабочего множества, он будет находиться в состоянии </a:t>
            </a:r>
            <a:r>
              <a:rPr lang="ru-RU" dirty="0" err="1"/>
              <a:t>трешинга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4471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Модель рабочего множества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Принцип локальности ссылок препятствует частым изменениям рабочих наборов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Формально </a:t>
            </a:r>
            <a:r>
              <a:rPr lang="ru-RU" dirty="0"/>
              <a:t>это можно выразить следующим </a:t>
            </a:r>
            <a:r>
              <a:rPr lang="ru-RU" dirty="0" smtClean="0"/>
              <a:t>образом: </a:t>
            </a:r>
          </a:p>
          <a:p>
            <a:pPr algn="just"/>
            <a:endParaRPr lang="ru-RU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в период времени (t-T, t) программа обращалась к страницам W(</a:t>
            </a:r>
            <a:r>
              <a:rPr lang="ru-RU" dirty="0" err="1"/>
              <a:t>t,T</a:t>
            </a:r>
            <a:r>
              <a:rPr lang="ru-RU" dirty="0"/>
              <a:t>), то при надлежащем выборе T с большой вероятностью эта программа будет обращаться к тем же страницам в период времени (t, </a:t>
            </a:r>
            <a:r>
              <a:rPr lang="ru-RU" dirty="0" err="1"/>
              <a:t>t+T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Принцип </a:t>
            </a:r>
            <a:r>
              <a:rPr lang="ru-RU" b="1" dirty="0"/>
              <a:t>локальности утверждает, что если не слишком далеко заглядывать в будущее, то можно достаточно точно его прогнозировать исходя из прошлого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Понятно</a:t>
            </a:r>
            <a:r>
              <a:rPr lang="ru-RU" dirty="0"/>
              <a:t>, что с течением времени рабочий набор процесса может изменяться (как по составу страниц, так и по их числу</a:t>
            </a:r>
            <a:r>
              <a:rPr lang="ru-RU" dirty="0" smtClean="0"/>
              <a:t>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72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052736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Модель рабочего множества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Наиболее </a:t>
            </a:r>
            <a:r>
              <a:rPr lang="ru-RU" b="1" dirty="0"/>
              <a:t>важное свойство рабочего множества - его размер</a:t>
            </a:r>
            <a:r>
              <a:rPr lang="ru-RU" dirty="0"/>
              <a:t>. ОС должна выделить каждому процессу достаточное число кадров, чтобы поместилось его рабочее </a:t>
            </a:r>
            <a:r>
              <a:rPr lang="ru-RU" dirty="0" smtClean="0"/>
              <a:t>множество: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кадры еще остались, то может быть инициирован другой процесс.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рабочие множества процессов не помещаются в память и начинается </a:t>
            </a:r>
            <a:r>
              <a:rPr lang="ru-RU" dirty="0" err="1"/>
              <a:t>трешинг</a:t>
            </a:r>
            <a:r>
              <a:rPr lang="ru-RU" dirty="0"/>
              <a:t>, то один из процессов можно выгрузить на диск.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Решение о размещении процессов в памяти должно, следовательно, базироваться на размере его рабочего множества. </a:t>
            </a:r>
            <a:r>
              <a:rPr lang="ru-RU" dirty="0" smtClean="0"/>
              <a:t>Для </a:t>
            </a:r>
            <a:r>
              <a:rPr lang="ru-RU" dirty="0"/>
              <a:t>впервые инициируемых процессов это решение может быть принято </a:t>
            </a:r>
            <a:r>
              <a:rPr lang="ru-RU" dirty="0" smtClean="0"/>
              <a:t>эвристически: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 </a:t>
            </a:r>
            <a:r>
              <a:rPr lang="ru-RU" dirty="0"/>
              <a:t>время работы процесса система должна уметь определять: расширяет процесс свое рабочее множество или перемещается на новое рабочее множество.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в состав атрибутов страницы включить время последнего использования </a:t>
            </a:r>
            <a:r>
              <a:rPr lang="ru-RU" dirty="0" err="1"/>
              <a:t>t</a:t>
            </a:r>
            <a:r>
              <a:rPr lang="ru-RU" baseline="-25000" dirty="0" err="1"/>
              <a:t>i</a:t>
            </a:r>
            <a:r>
              <a:rPr lang="ru-RU" dirty="0"/>
              <a:t> (для страницы с номером i), то принадлежность i-й страницы к рабочему набору, определяемому параметром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ru-RU" dirty="0"/>
              <a:t>в момент времени t будет выражаться неравенством: t-T &lt; </a:t>
            </a:r>
            <a:r>
              <a:rPr lang="ru-RU" dirty="0" err="1"/>
              <a:t>t</a:t>
            </a:r>
            <a:r>
              <a:rPr lang="ru-RU" baseline="-25000" dirty="0" err="1"/>
              <a:t>i</a:t>
            </a:r>
            <a:r>
              <a:rPr lang="ru-RU" dirty="0"/>
              <a:t> &lt; t.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247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Управление </a:t>
            </a:r>
            <a:r>
              <a:rPr lang="ru-RU" b="1" dirty="0"/>
              <a:t>количеством страниц, выделенным процессу. Модель рабочего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052736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Модель рабочего множества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Другой способ реализации данного подхода может быть основан на отслеживании количества страничных нарушений, вызываемых </a:t>
            </a:r>
            <a:r>
              <a:rPr lang="ru-RU" dirty="0" smtClean="0"/>
              <a:t>процессом: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процесс часто генерирует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 и память не слишком заполнена, то система может увеличить число выделенных ему кадров.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же процесс не вызывает исключительных ситуаций в течение некоторого времени и уровень генерации ниже какого-то порога, то число кадров процесса может быть урезано.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Этот </a:t>
            </a:r>
            <a:r>
              <a:rPr lang="ru-RU" dirty="0"/>
              <a:t>способ регулирует лишь размер множества страниц, принадлежащих процессу, и должен быть дополнен какой-либо стратегией замещения страниц.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Несмотря </a:t>
            </a:r>
            <a:r>
              <a:rPr lang="ru-RU" dirty="0"/>
              <a:t>на то, что система при этом может пробуксовывать в моменты перехода от одного рабочего множества к другому, предлагаемое решение в состоянии обеспечить наилучшую производительность для каждого процесса, не требуя никакой дополнительной настройки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150218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Страничные демоны.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772816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Подсистема </a:t>
            </a:r>
            <a:r>
              <a:rPr lang="ru-RU" dirty="0"/>
              <a:t>виртуальной памяти работает производительно при наличии резерва свободных страничных кадров.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Алгоритмы</a:t>
            </a:r>
            <a:r>
              <a:rPr lang="ru-RU" b="1" dirty="0"/>
              <a:t>, обеспечивающие поддержку системы в состоянии отсутствия </a:t>
            </a:r>
            <a:r>
              <a:rPr lang="ru-RU" b="1" dirty="0" err="1"/>
              <a:t>трешинга</a:t>
            </a:r>
            <a:r>
              <a:rPr lang="ru-RU" b="1" dirty="0"/>
              <a:t>, реализованы в составе фоновых процессов </a:t>
            </a:r>
            <a:r>
              <a:rPr lang="ru-RU" dirty="0"/>
              <a:t>(их часто называют демонами или сервисами), которые периодически "просыпаются" и инспектируют состояние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свободных кадров оказывается мало, они могут сменить стратегию замещения.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Их </a:t>
            </a:r>
            <a:r>
              <a:rPr lang="ru-RU" b="1" dirty="0"/>
              <a:t>задача - поддерживать систему в состоянии наилучшей производительности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425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Страничные </a:t>
            </a:r>
            <a:r>
              <a:rPr lang="ru-RU" b="1" dirty="0"/>
              <a:t>демоны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Примером</a:t>
            </a:r>
            <a:r>
              <a:rPr lang="ru-RU" dirty="0" smtClean="0"/>
              <a:t> </a:t>
            </a:r>
            <a:r>
              <a:rPr lang="ru-RU" dirty="0"/>
              <a:t>такого рода процесса может быть фоновый процесс - </a:t>
            </a:r>
            <a:r>
              <a:rPr lang="ru-RU" b="1" dirty="0"/>
              <a:t>сборщик страниц</a:t>
            </a:r>
            <a:r>
              <a:rPr lang="ru-RU" dirty="0"/>
              <a:t>, реализующий облегченный вариант алгоритма откачки, основанный на использовании рабочего набора и применяемый во многих клонах ОС </a:t>
            </a:r>
            <a:r>
              <a:rPr lang="ru-RU" dirty="0" err="1"/>
              <a:t>Unix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Данный </a:t>
            </a:r>
            <a:r>
              <a:rPr lang="ru-RU" dirty="0"/>
              <a:t>демон производит откачку страниц, не входящих в рабочие наборы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Он </a:t>
            </a:r>
            <a:r>
              <a:rPr lang="ru-RU" dirty="0"/>
              <a:t>начинает активно работать, когда количество страниц в списке свободных страниц достигает установленного нижнего порога, и пытается выталкивать страницы в соответствии с собственной стратегией.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Но если возникает требование страницы в условиях, когда список свободных страниц пуст, то начинает работать механизм свопинга, поскольку простое отнятие страницы у любого процесса (включая тот, который затребовал бы страницу) потенциально вело бы к ситуации </a:t>
            </a:r>
            <a:r>
              <a:rPr lang="ru-RU" dirty="0" err="1"/>
              <a:t>thrashing</a:t>
            </a:r>
            <a:r>
              <a:rPr lang="ru-RU" dirty="0"/>
              <a:t>, и разрушало бы рабочий набор некоторого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Любой </a:t>
            </a:r>
            <a:r>
              <a:rPr lang="ru-RU" dirty="0"/>
              <a:t>процесс, затребовавший страницу не из своего текущего рабочего набора, становится в очередь на выгрузку в расчете на то, что после завершения выгрузки хотя бы одного из процессов свободной памяти уже может быть достаточно.</a:t>
            </a:r>
          </a:p>
        </p:txBody>
      </p:sp>
    </p:spTree>
    <p:extLst>
      <p:ext uri="{BB962C8B-B14F-4D97-AF65-F5344CB8AC3E}">
        <p14:creationId xmlns:p14="http://schemas.microsoft.com/office/powerpoint/2010/main" val="347815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6. Программная </a:t>
            </a:r>
            <a:r>
              <a:rPr lang="ru-RU" b="1" dirty="0"/>
              <a:t>поддержка сегментной модели памяти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Реализация функций операционной системы, связанных с поддержкой памяти, - ведение таблиц страниц, трансляция адреса, обработка страничных ошибок, управление ассоциативной памятью и др. - тесно связана со структурами данных, обеспечивающими удобное представление адресного пространства процесса. Формат этих структур сильно зависит от аппаратуры и особенностей конкретной ОС.</a:t>
            </a:r>
            <a:endParaRPr lang="en-US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" y="2980817"/>
            <a:ext cx="3665855" cy="23450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4860032" y="2860684"/>
            <a:ext cx="3917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Чаще всего виртуальная память процесса ОС разбивается на сегменты пяти типов: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сегмент </a:t>
            </a:r>
            <a:r>
              <a:rPr lang="ru-RU" dirty="0" smtClean="0"/>
              <a:t>кода </a:t>
            </a:r>
            <a:r>
              <a:rPr lang="ru-RU" dirty="0"/>
              <a:t>программы,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сегмент </a:t>
            </a:r>
            <a:r>
              <a:rPr lang="ru-RU" dirty="0" smtClean="0"/>
              <a:t>данных</a:t>
            </a:r>
            <a:r>
              <a:rPr lang="ru-RU" dirty="0"/>
              <a:t>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сегмент </a:t>
            </a:r>
            <a:r>
              <a:rPr lang="ru-RU" dirty="0" smtClean="0"/>
              <a:t>стека</a:t>
            </a:r>
            <a:r>
              <a:rPr lang="ru-RU" dirty="0"/>
              <a:t>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разделяемый сегмент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сегмент </a:t>
            </a:r>
            <a:r>
              <a:rPr lang="ru-RU" dirty="0"/>
              <a:t>файлов, отображаемых в </a:t>
            </a:r>
            <a:r>
              <a:rPr lang="ru-RU" dirty="0" smtClean="0"/>
              <a:t>память.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78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6. Программная </a:t>
            </a:r>
            <a:r>
              <a:rPr lang="ru-RU" b="1" dirty="0"/>
              <a:t>поддержка сегментной модели памяти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Сегмент программного кода </a:t>
            </a:r>
            <a:r>
              <a:rPr lang="ru-RU" dirty="0"/>
              <a:t>содержит только команды и не модифицируется в ходе выполнения процесса. Обычно страницы данного сегмента имеют атрибут </a:t>
            </a:r>
            <a:r>
              <a:rPr lang="ru-RU" dirty="0" err="1"/>
              <a:t>read-only</a:t>
            </a:r>
            <a:r>
              <a:rPr lang="ru-RU" dirty="0"/>
              <a:t>. Следствием этого является возможность использования одного экземпляра кода для разных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/>
              <a:t>Сегмент данных</a:t>
            </a:r>
            <a:r>
              <a:rPr lang="ru-RU" dirty="0"/>
              <a:t>, содержащий переменные программы и сегмент стека, содержащий автоматические переменные, могут динамически менять свой размер (обычно данные в сторону увеличения адресов, а стек - в сторону уменьшения) и содержимое, должны быть доступны по чтению и записи и являются приватными сегментами процесса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 целью обобществления памяти между несколькими процессами создаются </a:t>
            </a:r>
            <a:r>
              <a:rPr lang="ru-RU" b="1" dirty="0"/>
              <a:t>разделяемые сегменты</a:t>
            </a:r>
            <a:r>
              <a:rPr lang="ru-RU" dirty="0"/>
              <a:t>, допускающие доступ по чтению и записи. Вариантом разделяемого сегмента может быть сегмент файла, отображаемого в память. Специфика таких сегментов состоит в том, что из них откачка осуществляется не в системную область выгрузки, а непосредственно в отображаемый файл. Реализация разделяемых сегментов основана на том, что логические страницы различных процессов связываются с одними и теми же страничными кадрами. </a:t>
            </a:r>
          </a:p>
        </p:txBody>
      </p:sp>
    </p:spTree>
    <p:extLst>
      <p:ext uri="{BB962C8B-B14F-4D97-AF65-F5344CB8AC3E}">
        <p14:creationId xmlns:p14="http://schemas.microsoft.com/office/powerpoint/2010/main" val="3148156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6. Программная </a:t>
            </a:r>
            <a:r>
              <a:rPr lang="ru-RU" b="1" dirty="0"/>
              <a:t>поддержка сегментной модели памяти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Сегменты представляют собой непрерывные области (в </a:t>
            </a:r>
            <a:r>
              <a:rPr lang="ru-RU" dirty="0" err="1"/>
              <a:t>Linux</a:t>
            </a:r>
            <a:r>
              <a:rPr lang="ru-RU" dirty="0"/>
              <a:t> они так и называются - области) в виртуальном адресном пространстве процесса, выровненные по границам страниц.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Каждая </a:t>
            </a:r>
            <a:r>
              <a:rPr lang="ru-RU" dirty="0"/>
              <a:t>область состоит из набора страниц с одним и тем же режимом защиты.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Между </a:t>
            </a:r>
            <a:r>
              <a:rPr lang="ru-RU" dirty="0"/>
              <a:t>областями в виртуальном пространстве могут быть свободные участки.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Естественно</a:t>
            </a:r>
            <a:r>
              <a:rPr lang="ru-RU" dirty="0"/>
              <a:t>, что подобные объекты описаны соответствующими структурами </a:t>
            </a:r>
            <a:r>
              <a:rPr lang="ru-RU" dirty="0" smtClean="0"/>
              <a:t>(например</a:t>
            </a:r>
            <a:r>
              <a:rPr lang="ru-RU" dirty="0"/>
              <a:t>, структуры </a:t>
            </a:r>
            <a:r>
              <a:rPr lang="ru-RU" dirty="0" err="1"/>
              <a:t>mm_struct</a:t>
            </a:r>
            <a:r>
              <a:rPr lang="ru-RU" dirty="0"/>
              <a:t> и </a:t>
            </a:r>
            <a:r>
              <a:rPr lang="ru-RU" dirty="0" err="1"/>
              <a:t>vm_area_struct</a:t>
            </a:r>
            <a:r>
              <a:rPr lang="ru-RU" dirty="0"/>
              <a:t> в </a:t>
            </a:r>
            <a:r>
              <a:rPr lang="ru-RU" dirty="0" err="1"/>
              <a:t>Linux</a:t>
            </a:r>
            <a:r>
              <a:rPr lang="ru-RU" dirty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95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Исключительные </a:t>
            </a:r>
            <a:r>
              <a:rPr lang="ru-RU" b="1" dirty="0"/>
              <a:t>ситуации при работе с памятью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24744"/>
            <a:ext cx="849694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Обработка страничного </a:t>
            </a:r>
            <a:r>
              <a:rPr lang="ru-RU" dirty="0"/>
              <a:t>нарушения </a:t>
            </a:r>
            <a:r>
              <a:rPr lang="ru-RU" dirty="0" smtClean="0"/>
              <a:t>- обращения </a:t>
            </a:r>
            <a:r>
              <a:rPr lang="ru-RU" dirty="0"/>
              <a:t>к отсутствующей странице, </a:t>
            </a:r>
            <a:r>
              <a:rPr lang="ru-RU" dirty="0" smtClean="0"/>
              <a:t>во </a:t>
            </a:r>
            <a:r>
              <a:rPr lang="ru-RU" dirty="0"/>
              <a:t>многом определяет производительность страничной системы.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Когда </a:t>
            </a:r>
            <a:r>
              <a:rPr lang="ru-RU" dirty="0"/>
              <a:t>программа обращается к виртуальной странице, отсутствующей в основной памяти, операционная система </a:t>
            </a:r>
            <a:r>
              <a:rPr lang="ru-RU" dirty="0" smtClean="0"/>
              <a:t>должна: 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выделить </a:t>
            </a:r>
            <a:r>
              <a:rPr lang="ru-RU" dirty="0"/>
              <a:t>страницу основной памяти, </a:t>
            </a:r>
            <a:endParaRPr lang="ru-RU" dirty="0" smtClean="0"/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переместить </a:t>
            </a:r>
            <a:r>
              <a:rPr lang="ru-RU" dirty="0"/>
              <a:t>в нее копию виртуальной страницы из внешней </a:t>
            </a:r>
            <a:r>
              <a:rPr lang="ru-RU" dirty="0" smtClean="0"/>
              <a:t>памяти,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модифицировать </a:t>
            </a:r>
            <a:r>
              <a:rPr lang="ru-RU" dirty="0"/>
              <a:t>соответствующий элемент таблицы страниц.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Повышение производительности вычислительной системы может быть </a:t>
            </a:r>
            <a:r>
              <a:rPr lang="ru-RU" dirty="0" smtClean="0"/>
              <a:t>достигнуто за счет: 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уменьшения </a:t>
            </a:r>
            <a:r>
              <a:rPr lang="ru-RU" dirty="0"/>
              <a:t>частоты страничных нарушений</a:t>
            </a:r>
            <a:r>
              <a:rPr lang="ru-RU" dirty="0" smtClean="0"/>
              <a:t>, 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увеличения </a:t>
            </a:r>
            <a:r>
              <a:rPr lang="ru-RU" dirty="0"/>
              <a:t>скорости их обработки.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776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6. Программная </a:t>
            </a:r>
            <a:r>
              <a:rPr lang="ru-RU" b="1" dirty="0"/>
              <a:t>поддержка сегментной модели памяти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0157" y="866600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Часть работы по организации сегментов может происходить с участием программиста.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Особенно </a:t>
            </a:r>
            <a:r>
              <a:rPr lang="ru-RU" dirty="0"/>
              <a:t>это заметно при низкоуровневом программировании. В частности, отдельные области памяти могут быть поименованы и использоваться для обмена данными между процессами. Два процесса могут общаться через разделяемую область памяти при условии, что им известно ее имя (пароль). Обычно это делается при помощи специальных вызовов (например, </a:t>
            </a:r>
            <a:r>
              <a:rPr lang="ru-RU" dirty="0" err="1"/>
              <a:t>map</a:t>
            </a:r>
            <a:r>
              <a:rPr lang="ru-RU" dirty="0"/>
              <a:t> и </a:t>
            </a:r>
            <a:r>
              <a:rPr lang="ru-RU" dirty="0" err="1"/>
              <a:t>unmap</a:t>
            </a:r>
            <a:r>
              <a:rPr lang="ru-RU" dirty="0"/>
              <a:t>), входящих в состав интерфейса виртуальной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Загрузка исполняемого файла (системный вызов </a:t>
            </a:r>
            <a:r>
              <a:rPr lang="ru-RU" dirty="0" err="1"/>
              <a:t>exec</a:t>
            </a:r>
            <a:r>
              <a:rPr lang="ru-RU" dirty="0"/>
              <a:t>) осуществляется обычно через отображение (</a:t>
            </a:r>
            <a:r>
              <a:rPr lang="ru-RU" dirty="0" err="1"/>
              <a:t>mapping</a:t>
            </a:r>
            <a:r>
              <a:rPr lang="ru-RU" dirty="0"/>
              <a:t>) его частей (кода, данных) в соответствующие сегменты адресного пространства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сегмент кода является сегментом отображаемого в память файла, содержащего исполняемую программу. При попытке выполнить первую же инструкцию система обнаруживает, что нужной части кода в памяти нет, генерирует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и подкачивает эту часть кода с диска. Далее процедура повторяется до тех пор, пока вся программа не окажется в оперативной памяти. </a:t>
            </a:r>
          </a:p>
        </p:txBody>
      </p:sp>
    </p:spTree>
    <p:extLst>
      <p:ext uri="{BB962C8B-B14F-4D97-AF65-F5344CB8AC3E}">
        <p14:creationId xmlns:p14="http://schemas.microsoft.com/office/powerpoint/2010/main" val="4181743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6. Программная </a:t>
            </a:r>
            <a:r>
              <a:rPr lang="ru-RU" b="1" dirty="0"/>
              <a:t>поддержка сегментной модели памяти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Размер </a:t>
            </a:r>
            <a:r>
              <a:rPr lang="ru-RU" sz="1600" dirty="0"/>
              <a:t>сегмента данных динамически меняется.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Организация поддержки </a:t>
            </a:r>
            <a:r>
              <a:rPr lang="ru-RU" sz="1600" dirty="0"/>
              <a:t>сегментов данных в </a:t>
            </a:r>
            <a:r>
              <a:rPr lang="ru-RU" sz="1600" dirty="0" err="1"/>
              <a:t>Unix</a:t>
            </a:r>
            <a:r>
              <a:rPr lang="ru-RU" sz="1600" dirty="0"/>
              <a:t>. </a:t>
            </a:r>
            <a:endParaRPr lang="ru-RU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Пользователь</a:t>
            </a:r>
            <a:r>
              <a:rPr lang="ru-RU" sz="1600" dirty="0"/>
              <a:t>, запрашивая (библиотечные вызовы </a:t>
            </a:r>
            <a:r>
              <a:rPr lang="ru-RU" sz="1600" dirty="0" err="1"/>
              <a:t>malloc</a:t>
            </a:r>
            <a:r>
              <a:rPr lang="ru-RU" sz="1600" dirty="0"/>
              <a:t>, </a:t>
            </a:r>
            <a:r>
              <a:rPr lang="ru-RU" sz="1600" dirty="0" err="1"/>
              <a:t>new</a:t>
            </a:r>
            <a:r>
              <a:rPr lang="ru-RU" sz="1600" dirty="0"/>
              <a:t>) или освобождая (</a:t>
            </a:r>
            <a:r>
              <a:rPr lang="ru-RU" sz="1600" dirty="0" err="1"/>
              <a:t>free</a:t>
            </a:r>
            <a:r>
              <a:rPr lang="ru-RU" sz="1600" dirty="0"/>
              <a:t>, </a:t>
            </a:r>
            <a:r>
              <a:rPr lang="ru-RU" sz="1600" dirty="0" err="1"/>
              <a:t>delete</a:t>
            </a:r>
            <a:r>
              <a:rPr lang="ru-RU" sz="1600" dirty="0"/>
              <a:t>) память для динамических данных, фактически изменяет границу выделенной процессу памяти через системный вызов </a:t>
            </a:r>
            <a:r>
              <a:rPr lang="ru-RU" sz="1600" dirty="0" err="1"/>
              <a:t>brk</a:t>
            </a:r>
            <a:r>
              <a:rPr lang="ru-RU" sz="1600" dirty="0"/>
              <a:t> (от слова </a:t>
            </a:r>
            <a:r>
              <a:rPr lang="ru-RU" sz="1600" dirty="0" err="1"/>
              <a:t>break</a:t>
            </a:r>
            <a:r>
              <a:rPr lang="ru-RU" sz="1600" dirty="0"/>
              <a:t>), который модифицирует значение переменной </a:t>
            </a:r>
            <a:r>
              <a:rPr lang="ru-RU" sz="1600" dirty="0" err="1"/>
              <a:t>brk</a:t>
            </a:r>
            <a:r>
              <a:rPr lang="ru-RU" sz="1600" dirty="0"/>
              <a:t> из структуры данных процесса. </a:t>
            </a:r>
            <a:endParaRPr lang="ru-RU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В </a:t>
            </a:r>
            <a:r>
              <a:rPr lang="ru-RU" sz="1600" dirty="0"/>
              <a:t>результате происходит выделение физической памяти, граница </a:t>
            </a:r>
            <a:r>
              <a:rPr lang="ru-RU" sz="1600" dirty="0" err="1"/>
              <a:t>brk</a:t>
            </a:r>
            <a:r>
              <a:rPr lang="ru-RU" sz="1600" dirty="0"/>
              <a:t> смещается в сторону увеличения виртуальных адресов, а соответствующие строки таблиц страниц получают осмысленные значения. </a:t>
            </a:r>
            <a:endParaRPr lang="ru-RU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При </a:t>
            </a:r>
            <a:r>
              <a:rPr lang="ru-RU" sz="1600" dirty="0"/>
              <a:t>помощи того же вызова </a:t>
            </a:r>
            <a:r>
              <a:rPr lang="ru-RU" sz="1600" dirty="0" err="1"/>
              <a:t>brk</a:t>
            </a:r>
            <a:r>
              <a:rPr lang="ru-RU" sz="1600" dirty="0"/>
              <a:t> пользователь может уменьшить размер сегмента данных.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На </a:t>
            </a:r>
            <a:r>
              <a:rPr lang="ru-RU" sz="1600" dirty="0"/>
              <a:t>практике освобожденная пользователем виртуальная память (библиотечные вызовы </a:t>
            </a:r>
            <a:r>
              <a:rPr lang="ru-RU" sz="1600" dirty="0" err="1"/>
              <a:t>free</a:t>
            </a:r>
            <a:r>
              <a:rPr lang="ru-RU" sz="1600" dirty="0"/>
              <a:t>, </a:t>
            </a:r>
            <a:r>
              <a:rPr lang="ru-RU" sz="1600" dirty="0" err="1"/>
              <a:t>delete</a:t>
            </a:r>
            <a:r>
              <a:rPr lang="ru-RU" sz="1600" dirty="0"/>
              <a:t>) системе не возвращается. На это есть две причины. </a:t>
            </a:r>
            <a:endParaRPr lang="ru-RU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Во-первых</a:t>
            </a:r>
            <a:r>
              <a:rPr lang="ru-RU" sz="1600" dirty="0"/>
              <a:t>, для уменьшения размеров сегмента данных необходимо организовать его уплотнение или "сборку мусора". </a:t>
            </a:r>
            <a:endParaRPr lang="ru-RU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Во-вторых</a:t>
            </a:r>
            <a:r>
              <a:rPr lang="ru-RU" sz="1600" dirty="0"/>
              <a:t>, незанятые внутри сегмента данных области естественным образом будут вытолкнуты из оперативной памяти вследствие того, что к ним не будет обращений.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Ведение </a:t>
            </a:r>
            <a:r>
              <a:rPr lang="ru-RU" sz="1600" dirty="0"/>
              <a:t>списков занятых и свободных областей памяти в сегменте данных пользователя осуществляется на уровне системных библиотек.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06408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7. Аспекты </a:t>
            </a:r>
            <a:r>
              <a:rPr lang="ru-RU" b="1" dirty="0"/>
              <a:t>функционирования менеджера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Корректная работа менеджера памяти помимо принципиальных вопросов, связанных с выбором абстрактной модели виртуальной памяти и ее аппаратной поддержкой, обеспечивается также множеством нюансов и мелких деталей.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качестве примера такого рода компонента рассмотрим более подробно локализацию страниц в памяти, которая применяется в тех случаях, когда поддержка страничной системы приводит к необходимости разрешить определенным страницам, хранящим буферы ввода-вывода, другие важные данные и код, быть блокированными в памяти.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312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7. Аспекты </a:t>
            </a:r>
            <a:r>
              <a:rPr lang="ru-RU" b="1" dirty="0"/>
              <a:t>функционирования менеджера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Рассмотрим случай, когда система виртуальной памяти может вступить в конфликт с подсистемой ввода-вывода.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процесс может запросить ввод в буфер и ожидать его завершения. Управление будет передано другому процессу, который может вызвать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и, с отличной от нуля вероятностью, спровоцировать выгрузку той страницы, куда должен быть осуществлен ввод первым процессом.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Подобные </a:t>
            </a:r>
            <a:r>
              <a:rPr lang="ru-RU" dirty="0"/>
              <a:t>ситуации нуждаются в дополнительном контроле, особенно если ввод-вывод реализован с использованием механизма прямого доступа к памяти (DMA).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Одно из решений данной проблемы - вводить данные в не вытесняемый буфер в пространстве ядра, а затем копировать их в пользовательское пространство.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Второе решение - локализовать страницы в памяти, используя специальный бит локализации, входящий в состав атрибутов страницы. Локализованная страница замещению не подлежит. Бит локализации сбрасывается после завершения операции ввода-вывода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988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7. Аспекты </a:t>
            </a:r>
            <a:r>
              <a:rPr lang="ru-RU" b="1" dirty="0"/>
              <a:t>функционирования менеджера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980728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Другое использование бита локализации может иметь место и при нормальном замещении страниц.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Рассмотрим </a:t>
            </a:r>
            <a:r>
              <a:rPr lang="ru-RU" dirty="0"/>
              <a:t>следующую цепь событий.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Низкоприоритетный </a:t>
            </a:r>
            <a:r>
              <a:rPr lang="ru-RU" dirty="0"/>
              <a:t>процесс после длительного ожидания получил в свое распоряжение процессор и подкачал с диска нужную ему страницу.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он сразу после этого будет вытеснен высокоприоритетным процессом, последний может легко заместить вновь подкачанную страницу низкоприоритетного, так как на нее не было ссылок.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Имеет </a:t>
            </a:r>
            <a:r>
              <a:rPr lang="ru-RU" dirty="0"/>
              <a:t>смысл вновь загруженные страницы помечать битом локализации до первой ссылки, иначе низкоприоритетный процесс так и не начнет работать.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Использование </a:t>
            </a:r>
            <a:r>
              <a:rPr lang="ru-RU" dirty="0"/>
              <a:t>бита локализации может быть опасным, если забыть его отключить. Если такая ситуация имеет место, страница становится неиспользуемой.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SunOS</a:t>
            </a:r>
            <a:r>
              <a:rPr lang="ru-RU" dirty="0" smtClean="0"/>
              <a:t> </a:t>
            </a:r>
            <a:r>
              <a:rPr lang="ru-RU" dirty="0"/>
              <a:t>разрешает использование данного бита в качестве подсказки, которую можно игнорировать, когда пул свободных кадров становится слишком маленьким.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947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7. Аспекты </a:t>
            </a:r>
            <a:r>
              <a:rPr lang="ru-RU" b="1" dirty="0"/>
              <a:t>функционирования менеджера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758" y="764704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Другим важным применением локализации является ее использование в системах мягкого реального времени.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Рассмотрим </a:t>
            </a:r>
            <a:r>
              <a:rPr lang="ru-RU" dirty="0"/>
              <a:t>процесс или нить реального времени. Вообще говоря, виртуальная память - антитеза вычислений реального времени, так как дает непредсказуемые задержки при подкачке страниц. Поэтому системы реального времени почти не используют виртуальную память.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ОС </a:t>
            </a:r>
            <a:r>
              <a:rPr lang="ru-RU" dirty="0" err="1"/>
              <a:t>Solaris</a:t>
            </a:r>
            <a:r>
              <a:rPr lang="ru-RU" dirty="0"/>
              <a:t> поддерживает как реальное время, так и разделение времени. Для решения проблемы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, </a:t>
            </a:r>
            <a:r>
              <a:rPr lang="ru-RU" dirty="0" err="1"/>
              <a:t>Solaris</a:t>
            </a:r>
            <a:r>
              <a:rPr lang="ru-RU" dirty="0"/>
              <a:t> разрешает процессам сообщать системе, какие страницы важны для процесса, и локализовать их в памяти. В результате возможно выполнение процесса, реализующего задачу реального времени, содержащего локализованные страницы, где временные задержки страничной системы будут минимизированы.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Помимо системы локализации страниц, есть и другие интересные проблемы, возникающие в процессе управления памятью.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Так</a:t>
            </a:r>
            <a:r>
              <a:rPr lang="ru-RU" dirty="0"/>
              <a:t>, например, бывает непросто осуществить повторное выполнение инструкции, вызвавшей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Представляют </a:t>
            </a:r>
            <a:r>
              <a:rPr lang="ru-RU" dirty="0"/>
              <a:t>интерес и алгоритмы отложенного выделения памяти (копирование при записи и др.).</a:t>
            </a:r>
          </a:p>
        </p:txBody>
      </p:sp>
    </p:spTree>
    <p:extLst>
      <p:ext uri="{BB962C8B-B14F-4D97-AF65-F5344CB8AC3E}">
        <p14:creationId xmlns:p14="http://schemas.microsoft.com/office/powerpoint/2010/main" val="4139149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996952"/>
            <a:ext cx="8468074" cy="92333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sz="5400" b="1" dirty="0" smtClean="0"/>
              <a:t>Вопросы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0200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Исключительные </a:t>
            </a:r>
            <a:r>
              <a:rPr lang="ru-RU" b="1" dirty="0"/>
              <a:t>ситуации при работе с памятью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dirty="0"/>
              <a:t>Время эффективного доступа к отсутствующей в оперативной памяти странице складывается из: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обслуживания </a:t>
            </a:r>
            <a:r>
              <a:rPr lang="ru-RU" dirty="0"/>
              <a:t>исключительной ситуации (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); 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чтения </a:t>
            </a:r>
            <a:r>
              <a:rPr lang="ru-RU" dirty="0"/>
              <a:t>(подкачки) страницы из вторичной памяти (иногда, при недостатке места в основной памяти, необходимо вытолкнуть одну из страниц из основной памяти во вторичную, то есть осуществить замещение страницы);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возобновления </a:t>
            </a:r>
            <a:r>
              <a:rPr lang="ru-RU" dirty="0"/>
              <a:t>выполнения процесса, вызвавшего данный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Для решения первой и третьей задач ОС выполняет до нескольких сот машинных инструкций в течение нескольких десятков микросекунд. Время подкачки страницы близко к нескольким десяткам миллисекунд.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Проведенные </a:t>
            </a:r>
            <a:r>
              <a:rPr lang="ru-RU" dirty="0"/>
              <a:t>исследования показывают, что вероятности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5x10</a:t>
            </a:r>
            <a:r>
              <a:rPr lang="ru-RU" baseline="30000" dirty="0"/>
              <a:t>-7</a:t>
            </a:r>
            <a:r>
              <a:rPr lang="ru-RU" dirty="0"/>
              <a:t> оказывается достаточно, чтобы снизить производительность страничной схемы управления памятью на 10%.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Таким </a:t>
            </a:r>
            <a:r>
              <a:rPr lang="ru-RU" dirty="0"/>
              <a:t>образом, уменьшение частоты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 является одной из ключевых задач системы управления памятью. Ее решение обычно связано с правильным выбором алгоритма замещения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264749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Стратегии </a:t>
            </a:r>
            <a:r>
              <a:rPr lang="ru-RU" b="1" dirty="0"/>
              <a:t>управления страничной памятью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Программное обеспечение подсистемы управления памятью связано с реализацией следующих стратегий: </a:t>
            </a:r>
            <a:endParaRPr lang="ru-RU" dirty="0" smtClean="0"/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b="1" dirty="0" smtClean="0"/>
              <a:t>Стратегия </a:t>
            </a:r>
            <a:r>
              <a:rPr lang="ru-RU" b="1" dirty="0"/>
              <a:t>выборки </a:t>
            </a:r>
            <a:r>
              <a:rPr lang="ru-RU" dirty="0"/>
              <a:t>(</a:t>
            </a:r>
            <a:r>
              <a:rPr lang="ru-RU" dirty="0" err="1"/>
              <a:t>fetch</a:t>
            </a:r>
            <a:r>
              <a:rPr lang="ru-RU" dirty="0"/>
              <a:t> </a:t>
            </a:r>
            <a:r>
              <a:rPr lang="ru-RU" dirty="0" err="1"/>
              <a:t>policy</a:t>
            </a:r>
            <a:r>
              <a:rPr lang="ru-RU" dirty="0"/>
              <a:t>) - в какой момент следует переписать страницу из вторичной памяти в первичную. </a:t>
            </a: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algn="just"/>
            <a:r>
              <a:rPr lang="ru-RU" dirty="0" smtClean="0"/>
              <a:t>Существует </a:t>
            </a:r>
            <a:r>
              <a:rPr lang="ru-RU" dirty="0"/>
              <a:t>два основных варианта выборки - по запросу и с упреждением.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Алгоритм </a:t>
            </a:r>
            <a:r>
              <a:rPr lang="ru-RU" b="1" dirty="0"/>
              <a:t>выборки по запросу </a:t>
            </a:r>
            <a:r>
              <a:rPr lang="ru-RU" dirty="0"/>
              <a:t>вступает в действие в тот момент, когда процесс обращается к отсутствующей странице, содержимое которой находится на диске. Его реализация заключается в загрузке страницы с диска в свободную физическую страницу и коррекции соответствующей записи таблицы страниц.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Алгоритм </a:t>
            </a:r>
            <a:r>
              <a:rPr lang="ru-RU" b="1" dirty="0"/>
              <a:t>выборки с упреждением </a:t>
            </a:r>
            <a:r>
              <a:rPr lang="ru-RU" dirty="0"/>
              <a:t>осуществляет опережающее чтение, то есть кроме страницы, вызвавшей исключительную ситуацию, в память также загружается несколько страниц, окружающих ее (обычно соседние страницы располагаются во внешней памяти последовательно и могут быть считаны за одно обращение к диску). Такой алгоритм призван уменьшить накладные расходы, связанные с большим количеством исключительных ситуаций, возникающих при работе со значительными объемами данных или кода; кроме того, оптимизируется работа с диском. </a:t>
            </a:r>
          </a:p>
        </p:txBody>
      </p:sp>
    </p:spTree>
    <p:extLst>
      <p:ext uri="{BB962C8B-B14F-4D97-AF65-F5344CB8AC3E}">
        <p14:creationId xmlns:p14="http://schemas.microsoft.com/office/powerpoint/2010/main" val="375183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Стратегии </a:t>
            </a:r>
            <a:r>
              <a:rPr lang="ru-RU" b="1" dirty="0"/>
              <a:t>управления страничной памятью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2. </a:t>
            </a:r>
            <a:r>
              <a:rPr lang="ru-RU" b="1" dirty="0"/>
              <a:t>Стратегия размещения </a:t>
            </a:r>
            <a:r>
              <a:rPr lang="ru-RU" dirty="0"/>
              <a:t>(</a:t>
            </a:r>
            <a:r>
              <a:rPr lang="ru-RU" dirty="0" err="1"/>
              <a:t>placement</a:t>
            </a:r>
            <a:r>
              <a:rPr lang="ru-RU" dirty="0"/>
              <a:t> </a:t>
            </a:r>
            <a:r>
              <a:rPr lang="ru-RU" dirty="0" err="1"/>
              <a:t>policy</a:t>
            </a:r>
            <a:r>
              <a:rPr lang="ru-RU" dirty="0"/>
              <a:t>) - в какой участок первичной памяти поместить поступающую страницу. В системах со страничной организацией все просто - в любой свободный страничный кадр. В случае систем с сегментной организацией необходима стратегия, аналогичная стратегии с динамическим распределением.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3. </a:t>
            </a:r>
            <a:r>
              <a:rPr lang="ru-RU" b="1" dirty="0"/>
              <a:t>Стратегия замещения </a:t>
            </a:r>
            <a:r>
              <a:rPr lang="ru-RU" dirty="0"/>
              <a:t>(</a:t>
            </a:r>
            <a:r>
              <a:rPr lang="ru-RU" dirty="0" err="1"/>
              <a:t>replacement</a:t>
            </a:r>
            <a:r>
              <a:rPr lang="ru-RU" dirty="0"/>
              <a:t> </a:t>
            </a:r>
            <a:r>
              <a:rPr lang="ru-RU" dirty="0" err="1"/>
              <a:t>policy</a:t>
            </a:r>
            <a:r>
              <a:rPr lang="ru-RU" dirty="0"/>
              <a:t>) - какую страницу нужно вытолкнуть во внешнюю память, чтобы освободить место в оперативной памяти. Разумная стратегия замещения, реализованная в соответствующем алгоритме замещения страниц, позволяет хранить в памяти самую необходимую информацию и тем самым снизить частоту страничных нарушений. Замещение должно происходить с учетом выделенного каждому процессу количества кадров. Кроме того, нужно решить, должна ли замещаемая страница принадлежать процессу, который инициировал замещение, или она должна быть выбрана среди всех кадров основной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5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29176"/>
            <a:ext cx="8496944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Задачи и классификация алгоритмов замещения страниц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Наиболее ответственным действием менеджера памяти является </a:t>
            </a:r>
            <a:r>
              <a:rPr lang="ru-RU" b="1" dirty="0"/>
              <a:t>выделение кадра оперативной памяти</a:t>
            </a:r>
            <a:r>
              <a:rPr lang="ru-RU" dirty="0"/>
              <a:t> для размещения в ней виртуальной страницы, находящейся во внешней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>
              <a:spcAft>
                <a:spcPts val="600"/>
              </a:spcAft>
            </a:pPr>
            <a:r>
              <a:rPr lang="ru-RU" dirty="0" smtClean="0"/>
              <a:t>В ситуации, </a:t>
            </a:r>
            <a:r>
              <a:rPr lang="ru-RU" dirty="0"/>
              <a:t>когда размер виртуальной памяти для каждого процесса может существенно превосходить размер основной </a:t>
            </a:r>
            <a:r>
              <a:rPr lang="ru-RU" dirty="0" smtClean="0"/>
              <a:t>памяти, при </a:t>
            </a:r>
            <a:r>
              <a:rPr lang="ru-RU" dirty="0"/>
              <a:t>выделении страницы основной памяти с большой вероятностью не удастся найти свободный страничный кадр. В этом случае операционная система в соответствии с заложенными в нее критериями должна: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найти </a:t>
            </a:r>
            <a:r>
              <a:rPr lang="ru-RU" dirty="0"/>
              <a:t>некоторую занятую страницу основной памяти; 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переместить </a:t>
            </a:r>
            <a:r>
              <a:rPr lang="ru-RU" dirty="0"/>
              <a:t>в случае надобности ее содержимое во внешнюю память; 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переписать </a:t>
            </a:r>
            <a:r>
              <a:rPr lang="ru-RU" dirty="0"/>
              <a:t>в этот страничный кадр содержимое нужной виртуальной страницы из внешней памяти; 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должным </a:t>
            </a:r>
            <a:r>
              <a:rPr lang="ru-RU" dirty="0"/>
              <a:t>образом модифицировать необходимый элемент соответствующей таблицы страниц; 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продолжить </a:t>
            </a:r>
            <a:r>
              <a:rPr lang="ru-RU" dirty="0"/>
              <a:t>выполнение процесса, которому эта виртуальная страница понадобилась.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84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Алгоритмы </a:t>
            </a:r>
            <a:r>
              <a:rPr lang="ru-RU" b="1" dirty="0"/>
              <a:t>замещения страниц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 </a:t>
            </a:r>
            <a:r>
              <a:rPr lang="ru-RU" dirty="0"/>
              <a:t>замещении приходится дважды передавать страницу между основной и вторичной памятью.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 </a:t>
            </a:r>
            <a:r>
              <a:rPr lang="ru-RU" dirty="0"/>
              <a:t>замещения может быть оптимизирован за счет использования бита модификации (один из атрибутов страницы в таблице страниц).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Бит </a:t>
            </a:r>
            <a:r>
              <a:rPr lang="ru-RU" b="1" dirty="0"/>
              <a:t>модификации </a:t>
            </a:r>
            <a:r>
              <a:rPr lang="ru-RU" dirty="0"/>
              <a:t>устанавливается компьютером, если хотя бы один байт был записан на страницу.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выборе кандидата на замещение проверяется бит </a:t>
            </a:r>
            <a:r>
              <a:rPr lang="ru-RU" dirty="0" smtClean="0"/>
              <a:t>модификации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бит не установлен, нет необходимости переписывать данную страницу на диск, ее копия на диске уже имеется.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Подобный </a:t>
            </a:r>
            <a:r>
              <a:rPr lang="ru-RU" dirty="0"/>
              <a:t>метод также применяется к </a:t>
            </a:r>
            <a:r>
              <a:rPr lang="ru-RU" dirty="0" err="1"/>
              <a:t>read</a:t>
            </a:r>
            <a:r>
              <a:rPr lang="ru-RU" dirty="0"/>
              <a:t>-</a:t>
            </a:r>
            <a:r>
              <a:rPr lang="ru-RU" dirty="0" err="1"/>
              <a:t>only</a:t>
            </a:r>
            <a:r>
              <a:rPr lang="ru-RU" dirty="0"/>
              <a:t>-страницам, они никогда не модифицируются.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Эта </a:t>
            </a:r>
            <a:r>
              <a:rPr lang="ru-RU" dirty="0"/>
              <a:t>схема уменьшает время обработки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624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5116</Words>
  <Application>Microsoft Office PowerPoint</Application>
  <PresentationFormat>Экран (4:3)</PresentationFormat>
  <Paragraphs>460</Paragraphs>
  <Slides>46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Лекция 10. Управление виртуальной памятью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В. Дианов</dc:creator>
  <cp:lastModifiedBy>Dianov</cp:lastModifiedBy>
  <cp:revision>50</cp:revision>
  <dcterms:created xsi:type="dcterms:W3CDTF">2021-03-09T11:33:21Z</dcterms:created>
  <dcterms:modified xsi:type="dcterms:W3CDTF">2022-04-12T05:22:34Z</dcterms:modified>
</cp:coreProperties>
</file>