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D59DB-A89E-4768-8A9B-C8FE3B925DA5}" type="datetimeFigureOut">
              <a:rPr lang="ru-RU" smtClean="0"/>
              <a:t>19.04.2022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E939-508D-44AE-86E7-D4392B834A9A}" type="slidenum">
              <a:rPr lang="ru-RU" smtClean="0"/>
              <a:t>‹#›</a:t>
            </a:fld>
            <a:endParaRPr lang="ru-RU"/>
          </a:p>
        </p:txBody>
      </p:sp>
    </p:spTree>
    <p:extLst>
      <p:ext uri="{BB962C8B-B14F-4D97-AF65-F5344CB8AC3E}">
        <p14:creationId xmlns:p14="http://schemas.microsoft.com/office/powerpoint/2010/main" val="417698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8304D86-1959-4630-A99E-724A4B48BD58}" type="slidenum">
              <a:rPr lang="ru-RU" smtClean="0"/>
              <a:t>1</a:t>
            </a:fld>
            <a:endParaRPr lang="ru-RU"/>
          </a:p>
        </p:txBody>
      </p:sp>
    </p:spTree>
    <p:extLst>
      <p:ext uri="{BB962C8B-B14F-4D97-AF65-F5344CB8AC3E}">
        <p14:creationId xmlns:p14="http://schemas.microsoft.com/office/powerpoint/2010/main" val="79087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19.04.2022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19.04.2022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19.04.2022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19.04.2022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830997"/>
          </a:xfrm>
        </p:spPr>
        <p:style>
          <a:lnRef idx="2">
            <a:schemeClr val="dk1"/>
          </a:lnRef>
          <a:fillRef idx="1003">
            <a:schemeClr val="lt2"/>
          </a:fillRef>
          <a:effectRef idx="0">
            <a:schemeClr val="dk1"/>
          </a:effectRef>
          <a:fontRef idx="minor">
            <a:schemeClr val="dk1"/>
          </a:fontRef>
        </p:style>
        <p:txBody>
          <a:bodyPr wrap="square">
            <a:spAutoFit/>
          </a:bodyPr>
          <a:lstStyle/>
          <a:p>
            <a:r>
              <a:rPr lang="ru-RU" sz="2400" b="1" dirty="0">
                <a:solidFill>
                  <a:schemeClr val="dk1"/>
                </a:solidFill>
                <a:latin typeface="+mn-lt"/>
                <a:ea typeface="+mn-ea"/>
                <a:cs typeface="+mn-cs"/>
              </a:rPr>
              <a:t>Лекция </a:t>
            </a:r>
            <a:r>
              <a:rPr lang="ru-RU" sz="2400" b="1" dirty="0" smtClean="0"/>
              <a:t>11</a:t>
            </a:r>
            <a:r>
              <a:rPr lang="ru-RU" sz="2400" b="1" dirty="0" smtClean="0">
                <a:solidFill>
                  <a:schemeClr val="dk1"/>
                </a:solidFill>
                <a:latin typeface="+mn-lt"/>
                <a:ea typeface="+mn-ea"/>
                <a:cs typeface="+mn-cs"/>
              </a:rPr>
              <a:t>.</a:t>
            </a:r>
            <a:r>
              <a:rPr lang="ru-RU" sz="2400" b="1" dirty="0">
                <a:solidFill>
                  <a:schemeClr val="dk1"/>
                </a:solidFill>
                <a:latin typeface="+mn-lt"/>
                <a:ea typeface="+mn-ea"/>
                <a:cs typeface="+mn-cs"/>
              </a:rPr>
              <a:t/>
            </a:r>
            <a:br>
              <a:rPr lang="ru-RU" sz="2400" b="1" dirty="0">
                <a:solidFill>
                  <a:schemeClr val="dk1"/>
                </a:solidFill>
                <a:latin typeface="+mn-lt"/>
                <a:ea typeface="+mn-ea"/>
                <a:cs typeface="+mn-cs"/>
              </a:rPr>
            </a:br>
            <a:r>
              <a:rPr lang="ru-RU" sz="2400" b="1" dirty="0"/>
              <a:t>Файловая система</a:t>
            </a:r>
          </a:p>
        </p:txBody>
      </p:sp>
      <p:graphicFrame>
        <p:nvGraphicFramePr>
          <p:cNvPr id="4" name="Таблица 3"/>
          <p:cNvGraphicFramePr>
            <a:graphicFrameLocks noGrp="1"/>
          </p:cNvGraphicFramePr>
          <p:nvPr>
            <p:extLst>
              <p:ext uri="{D42A27DB-BD31-4B8C-83A1-F6EECF244321}">
                <p14:modId xmlns:p14="http://schemas.microsoft.com/office/powerpoint/2010/main" val="2706726356"/>
              </p:ext>
            </p:extLst>
          </p:nvPr>
        </p:nvGraphicFramePr>
        <p:xfrm>
          <a:off x="395536" y="1556792"/>
          <a:ext cx="8568954" cy="3673976"/>
        </p:xfrm>
        <a:graphic>
          <a:graphicData uri="http://schemas.openxmlformats.org/drawingml/2006/table">
            <a:tbl>
              <a:tblPr firstRow="1" bandRow="1">
                <a:tableStyleId>{2D5ABB26-0587-4C30-8999-92F81FD0307C}</a:tableStyleId>
              </a:tblPr>
              <a:tblGrid>
                <a:gridCol w="809756"/>
                <a:gridCol w="7759198"/>
              </a:tblGrid>
              <a:tr h="504056">
                <a:tc gridSpan="2">
                  <a:txBody>
                    <a:bodyPr/>
                    <a:lstStyle/>
                    <a:p>
                      <a:pPr algn="ctr"/>
                      <a:r>
                        <a:rPr lang="ru-RU" sz="2000" b="0" i="0" dirty="0" smtClean="0">
                          <a:latin typeface="Bad Script" panose="02000000000000000000" pitchFamily="2" charset="0"/>
                        </a:rPr>
                        <a:t>Содержание</a:t>
                      </a:r>
                    </a:p>
                  </a:txBody>
                  <a:tcPr>
                    <a:solidFill>
                      <a:schemeClr val="bg1"/>
                    </a:solidFill>
                  </a:tcPr>
                </a:tc>
                <a:tc hMerge="1">
                  <a:txBody>
                    <a:bodyPr/>
                    <a:lstStyle/>
                    <a:p>
                      <a:endParaRPr lang="ru-RU" dirty="0"/>
                    </a:p>
                  </a:txBody>
                  <a:tcPr/>
                </a:tc>
              </a:tr>
              <a:tr h="370840">
                <a:tc>
                  <a:txBody>
                    <a:bodyPr/>
                    <a:lstStyle/>
                    <a:p>
                      <a:r>
                        <a:rPr lang="ru-RU" sz="2000" b="0" i="0" dirty="0" smtClean="0">
                          <a:latin typeface="Bad Script" panose="02000000000000000000" pitchFamily="2" charset="0"/>
                        </a:rPr>
                        <a:t>1.</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Общее понятие файловой системы.</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2.</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Файлы.</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3.</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Организация файлов и доступ к ним.</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4.</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Операции над файлами.</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5.</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Директории.</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6.</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Организация доступа к архиву файлов.</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7.</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Операции над директориями.</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8.</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Защита файлов.</a:t>
                      </a:r>
                      <a:endParaRPr lang="ru-RU" sz="2000" b="0" i="0" dirty="0">
                        <a:latin typeface="Bad Script" panose="02000000000000000000" pitchFamily="2" charset="0"/>
                      </a:endParaRPr>
                    </a:p>
                  </a:txBody>
                  <a:tcPr>
                    <a:solidFill>
                      <a:schemeClr val="bg1"/>
                    </a:solidFill>
                  </a:tcPr>
                </a:tc>
              </a:tr>
            </a:tbl>
          </a:graphicData>
        </a:graphic>
      </p:graphicFrame>
      <p:pic>
        <p:nvPicPr>
          <p:cNvPr id="1026" name="Picture 2" descr="файловая система PH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4437112"/>
            <a:ext cx="3321621"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2. Файлы</a:t>
            </a:r>
            <a:endParaRPr lang="ru-RU" b="1" dirty="0"/>
          </a:p>
        </p:txBody>
      </p:sp>
      <p:sp>
        <p:nvSpPr>
          <p:cNvPr id="3" name="Прямоугольник 2"/>
          <p:cNvSpPr/>
          <p:nvPr/>
        </p:nvSpPr>
        <p:spPr>
          <a:xfrm>
            <a:off x="323528" y="764704"/>
            <a:ext cx="8501446" cy="5632311"/>
          </a:xfrm>
          <a:prstGeom prst="rect">
            <a:avLst/>
          </a:prstGeom>
        </p:spPr>
        <p:txBody>
          <a:bodyPr wrap="square">
            <a:spAutoFit/>
          </a:bodyPr>
          <a:lstStyle/>
          <a:p>
            <a:pPr algn="just"/>
            <a:r>
              <a:rPr lang="ru-RU" dirty="0"/>
              <a:t>Обычные (или регулярные) файлы реально представляют собой набор блоков (возможно, пустой) на устройстве внешней памяти, на котором поддерживается файловая система. Такие файлы могут содержать как текстовую информацию (обычно в формате ASCII), так и произвольную двоичную (бинарную) информацию. </a:t>
            </a:r>
          </a:p>
          <a:p>
            <a:pPr algn="just"/>
            <a:endParaRPr lang="ru-RU" dirty="0" smtClean="0"/>
          </a:p>
          <a:p>
            <a:pPr algn="just"/>
            <a:r>
              <a:rPr lang="ru-RU" dirty="0" smtClean="0"/>
              <a:t>Текстовые </a:t>
            </a:r>
            <a:r>
              <a:rPr lang="ru-RU" dirty="0"/>
              <a:t>файлы содержат символьные строки, которые можно распечатать, увидеть на экране или редактировать обычным текстовым редактором.  </a:t>
            </a:r>
            <a:endParaRPr lang="ru-RU" dirty="0" smtClean="0"/>
          </a:p>
          <a:p>
            <a:pPr algn="just"/>
            <a:endParaRPr lang="ru-RU" dirty="0"/>
          </a:p>
          <a:p>
            <a:pPr algn="just"/>
            <a:r>
              <a:rPr lang="ru-RU" dirty="0" smtClean="0"/>
              <a:t>Нетекстовые</a:t>
            </a:r>
            <a:r>
              <a:rPr lang="ru-RU" dirty="0"/>
              <a:t>, или бинарные, </a:t>
            </a:r>
            <a:r>
              <a:rPr lang="ru-RU" dirty="0" smtClean="0"/>
              <a:t>файлы обычно имеют </a:t>
            </a:r>
            <a:r>
              <a:rPr lang="ru-RU" dirty="0"/>
              <a:t>некоторую внутреннюю структуру. Например, исполняемый файл в ОС </a:t>
            </a:r>
            <a:r>
              <a:rPr lang="ru-RU" dirty="0" err="1"/>
              <a:t>Unix</a:t>
            </a:r>
            <a:r>
              <a:rPr lang="ru-RU" dirty="0"/>
              <a:t> имеет пять секций: заголовок, текст, данные, биты </a:t>
            </a:r>
            <a:r>
              <a:rPr lang="ru-RU" dirty="0" err="1"/>
              <a:t>реаллокации</a:t>
            </a:r>
            <a:r>
              <a:rPr lang="ru-RU" dirty="0"/>
              <a:t> и символьную таблицу. </a:t>
            </a:r>
            <a:endParaRPr lang="ru-RU" dirty="0" smtClean="0"/>
          </a:p>
          <a:p>
            <a:pPr algn="just"/>
            <a:endParaRPr lang="ru-RU" dirty="0"/>
          </a:p>
          <a:p>
            <a:pPr algn="just"/>
            <a:r>
              <a:rPr lang="ru-RU" dirty="0" smtClean="0"/>
              <a:t>ОС </a:t>
            </a:r>
            <a:r>
              <a:rPr lang="ru-RU" dirty="0"/>
              <a:t>выполняет файл, только если он имеет нужный формат. Другим примером бинарного файла может быть архивный файл. Типизация файлов не слишком строгая. </a:t>
            </a:r>
            <a:endParaRPr lang="ru-RU" dirty="0" smtClean="0"/>
          </a:p>
          <a:p>
            <a:pPr algn="just"/>
            <a:endParaRPr lang="ru-RU" dirty="0"/>
          </a:p>
          <a:p>
            <a:pPr algn="just"/>
            <a:r>
              <a:rPr lang="ru-RU" dirty="0"/>
              <a:t>Обычно прикладные программы, работающие с файлами, распознают тип файла по его имени в соответствии с общепринятыми соглашениями. Например, файлы с расширениями .c, .</a:t>
            </a:r>
            <a:r>
              <a:rPr lang="ru-RU" dirty="0" err="1"/>
              <a:t>pas</a:t>
            </a:r>
            <a:r>
              <a:rPr lang="ru-RU" dirty="0"/>
              <a:t>, .</a:t>
            </a:r>
            <a:r>
              <a:rPr lang="ru-RU" dirty="0" err="1"/>
              <a:t>txt</a:t>
            </a:r>
            <a:r>
              <a:rPr lang="ru-RU" dirty="0"/>
              <a:t> - ASCII-файлы, файлы с расширениями .</a:t>
            </a:r>
            <a:r>
              <a:rPr lang="ru-RU" dirty="0" err="1"/>
              <a:t>exe</a:t>
            </a:r>
            <a:r>
              <a:rPr lang="ru-RU" dirty="0"/>
              <a:t> - выполнимые, файлы с расширениями .</a:t>
            </a:r>
            <a:r>
              <a:rPr lang="ru-RU" dirty="0" err="1"/>
              <a:t>obj</a:t>
            </a:r>
            <a:r>
              <a:rPr lang="ru-RU" dirty="0"/>
              <a:t>, .</a:t>
            </a:r>
            <a:r>
              <a:rPr lang="ru-RU" dirty="0" err="1"/>
              <a:t>zip</a:t>
            </a:r>
            <a:r>
              <a:rPr lang="ru-RU" dirty="0"/>
              <a:t> - бинарные и т. д.</a:t>
            </a:r>
          </a:p>
        </p:txBody>
      </p:sp>
    </p:spTree>
    <p:extLst>
      <p:ext uri="{BB962C8B-B14F-4D97-AF65-F5344CB8AC3E}">
        <p14:creationId xmlns:p14="http://schemas.microsoft.com/office/powerpoint/2010/main" val="257194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2. Файлы</a:t>
            </a:r>
            <a:endParaRPr lang="ru-RU" b="1" dirty="0"/>
          </a:p>
        </p:txBody>
      </p:sp>
      <p:sp>
        <p:nvSpPr>
          <p:cNvPr id="3" name="Прямоугольник 2"/>
          <p:cNvSpPr/>
          <p:nvPr/>
        </p:nvSpPr>
        <p:spPr>
          <a:xfrm>
            <a:off x="323528" y="764704"/>
            <a:ext cx="8501446" cy="4585871"/>
          </a:xfrm>
          <a:prstGeom prst="rect">
            <a:avLst/>
          </a:prstGeom>
        </p:spPr>
        <p:txBody>
          <a:bodyPr wrap="square">
            <a:spAutoFit/>
          </a:bodyPr>
          <a:lstStyle/>
          <a:p>
            <a:pPr algn="just"/>
            <a:r>
              <a:rPr lang="ru-RU" dirty="0"/>
              <a:t>Кроме имени ОС часто связывают с каждым файлом и другую информацию, например дату модификации, размер и т.д. </a:t>
            </a:r>
            <a:endParaRPr lang="ru-RU" dirty="0" smtClean="0"/>
          </a:p>
          <a:p>
            <a:pPr algn="just"/>
            <a:endParaRPr lang="ru-RU" dirty="0"/>
          </a:p>
          <a:p>
            <a:pPr algn="just"/>
            <a:r>
              <a:rPr lang="ru-RU" dirty="0" smtClean="0"/>
              <a:t>Эти </a:t>
            </a:r>
            <a:r>
              <a:rPr lang="ru-RU" dirty="0"/>
              <a:t>другие характеристики файлов называются атрибутами. </a:t>
            </a:r>
            <a:endParaRPr lang="ru-RU" dirty="0" smtClean="0"/>
          </a:p>
          <a:p>
            <a:pPr algn="just"/>
            <a:endParaRPr lang="ru-RU" dirty="0"/>
          </a:p>
          <a:p>
            <a:pPr algn="just"/>
            <a:r>
              <a:rPr lang="ru-RU" dirty="0" smtClean="0"/>
              <a:t>Список </a:t>
            </a:r>
            <a:r>
              <a:rPr lang="ru-RU" dirty="0"/>
              <a:t>атрибутов в разных ОС может варьироваться. Обычно он содержит следующие элементы: </a:t>
            </a:r>
            <a:endParaRPr lang="ru-RU" dirty="0" smtClean="0"/>
          </a:p>
          <a:p>
            <a:pPr marL="742950" lvl="1" indent="-285750" algn="just">
              <a:spcBef>
                <a:spcPts val="1200"/>
              </a:spcBef>
              <a:buFont typeface="Arial" panose="020B0604020202020204" pitchFamily="34" charset="0"/>
              <a:buChar char="•"/>
            </a:pPr>
            <a:r>
              <a:rPr lang="ru-RU" dirty="0" smtClean="0"/>
              <a:t>основную </a:t>
            </a:r>
            <a:r>
              <a:rPr lang="ru-RU" dirty="0"/>
              <a:t>информацию (имя, тип файла), </a:t>
            </a:r>
            <a:endParaRPr lang="ru-RU" dirty="0" smtClean="0"/>
          </a:p>
          <a:p>
            <a:pPr marL="742950" lvl="1" indent="-285750" algn="just">
              <a:spcBef>
                <a:spcPts val="1200"/>
              </a:spcBef>
              <a:buFont typeface="Arial" panose="020B0604020202020204" pitchFamily="34" charset="0"/>
              <a:buChar char="•"/>
            </a:pPr>
            <a:r>
              <a:rPr lang="ru-RU" dirty="0" smtClean="0"/>
              <a:t>адресную </a:t>
            </a:r>
            <a:r>
              <a:rPr lang="ru-RU" dirty="0"/>
              <a:t>информацию (устройство, начальный адрес, размер), </a:t>
            </a:r>
            <a:endParaRPr lang="ru-RU" dirty="0" smtClean="0"/>
          </a:p>
          <a:p>
            <a:pPr marL="742950" lvl="1" indent="-285750" algn="just">
              <a:spcBef>
                <a:spcPts val="1200"/>
              </a:spcBef>
              <a:buFont typeface="Arial" panose="020B0604020202020204" pitchFamily="34" charset="0"/>
              <a:buChar char="•"/>
            </a:pPr>
            <a:r>
              <a:rPr lang="ru-RU" dirty="0" smtClean="0"/>
              <a:t>информацию </a:t>
            </a:r>
            <a:r>
              <a:rPr lang="ru-RU" dirty="0"/>
              <a:t>об управлении доступом (владелец, допустимые </a:t>
            </a:r>
            <a:r>
              <a:rPr lang="ru-RU" dirty="0" smtClean="0"/>
              <a:t>операции), </a:t>
            </a:r>
          </a:p>
          <a:p>
            <a:pPr marL="742950" lvl="1" indent="-285750" algn="just">
              <a:spcBef>
                <a:spcPts val="1200"/>
              </a:spcBef>
              <a:buFont typeface="Arial" panose="020B0604020202020204" pitchFamily="34" charset="0"/>
              <a:buChar char="•"/>
            </a:pPr>
            <a:r>
              <a:rPr lang="ru-RU" dirty="0" smtClean="0"/>
              <a:t>информацию </a:t>
            </a:r>
            <a:r>
              <a:rPr lang="ru-RU" dirty="0"/>
              <a:t>об использовании (даты создания, последнего чтения, модификации и др.). </a:t>
            </a:r>
            <a:endParaRPr lang="ru-RU" dirty="0" smtClean="0"/>
          </a:p>
          <a:p>
            <a:pPr algn="just"/>
            <a:endParaRPr lang="ru-RU" dirty="0"/>
          </a:p>
          <a:p>
            <a:pPr algn="just"/>
            <a:r>
              <a:rPr lang="ru-RU" dirty="0" smtClean="0"/>
              <a:t>Список </a:t>
            </a:r>
            <a:r>
              <a:rPr lang="ru-RU" dirty="0"/>
              <a:t>атрибутов обычно хранится в структуре директорий.</a:t>
            </a:r>
          </a:p>
        </p:txBody>
      </p:sp>
    </p:spTree>
    <p:extLst>
      <p:ext uri="{BB962C8B-B14F-4D97-AF65-F5344CB8AC3E}">
        <p14:creationId xmlns:p14="http://schemas.microsoft.com/office/powerpoint/2010/main" val="76248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2585323"/>
          </a:xfrm>
          <a:prstGeom prst="rect">
            <a:avLst/>
          </a:prstGeom>
        </p:spPr>
        <p:txBody>
          <a:bodyPr wrap="square">
            <a:spAutoFit/>
          </a:bodyPr>
          <a:lstStyle/>
          <a:p>
            <a:pPr algn="just"/>
            <a:r>
              <a:rPr lang="ru-RU" dirty="0"/>
              <a:t>Программист воспринимает файл в виде набора однородных записей. </a:t>
            </a:r>
            <a:endParaRPr lang="ru-RU" dirty="0" smtClean="0"/>
          </a:p>
          <a:p>
            <a:pPr algn="just"/>
            <a:endParaRPr lang="ru-RU" dirty="0"/>
          </a:p>
          <a:p>
            <a:pPr algn="just"/>
            <a:r>
              <a:rPr lang="ru-RU" dirty="0" smtClean="0"/>
              <a:t>Запись </a:t>
            </a:r>
            <a:r>
              <a:rPr lang="ru-RU" dirty="0"/>
              <a:t>- это наименьший элемент данных, который может быть обработан как единое целое прикладной программой при обмене с внешним устройством. Причем в большинстве ОС размер записи равен одному байту. </a:t>
            </a:r>
            <a:endParaRPr lang="ru-RU" dirty="0" smtClean="0"/>
          </a:p>
          <a:p>
            <a:pPr algn="just"/>
            <a:endParaRPr lang="ru-RU" dirty="0"/>
          </a:p>
          <a:p>
            <a:pPr algn="just"/>
            <a:r>
              <a:rPr lang="ru-RU" dirty="0" smtClean="0"/>
              <a:t>В </a:t>
            </a:r>
            <a:r>
              <a:rPr lang="ru-RU" dirty="0"/>
              <a:t>то время как приложения оперируют записями, физический обмен с устройством осуществляется большими единицами (обычно блоками). Поэтому записи объединяются в блоки для вывода и </a:t>
            </a:r>
            <a:r>
              <a:rPr lang="ru-RU" dirty="0" err="1"/>
              <a:t>разблокируются</a:t>
            </a:r>
            <a:r>
              <a:rPr lang="ru-RU" dirty="0"/>
              <a:t> - для ввода.</a:t>
            </a:r>
          </a:p>
        </p:txBody>
      </p:sp>
    </p:spTree>
    <p:extLst>
      <p:ext uri="{BB962C8B-B14F-4D97-AF65-F5344CB8AC3E}">
        <p14:creationId xmlns:p14="http://schemas.microsoft.com/office/powerpoint/2010/main" val="131452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3970318"/>
          </a:xfrm>
          <a:prstGeom prst="rect">
            <a:avLst/>
          </a:prstGeom>
        </p:spPr>
        <p:txBody>
          <a:bodyPr wrap="square">
            <a:spAutoFit/>
          </a:bodyPr>
          <a:lstStyle/>
          <a:p>
            <a:pPr algn="just"/>
            <a:r>
              <a:rPr lang="ru-RU" dirty="0"/>
              <a:t>ОС поддерживают несколько вариантов структуризации файлов. </a:t>
            </a:r>
            <a:endParaRPr lang="ru-RU" dirty="0" smtClean="0"/>
          </a:p>
          <a:p>
            <a:pPr algn="just"/>
            <a:endParaRPr lang="ru-RU" dirty="0"/>
          </a:p>
          <a:p>
            <a:pPr algn="just"/>
            <a:r>
              <a:rPr lang="ru-RU" dirty="0"/>
              <a:t>Простейший вариант - так называемый последовательный файл. То есть файл является последовательностью записей. </a:t>
            </a:r>
            <a:endParaRPr lang="ru-RU" dirty="0" smtClean="0"/>
          </a:p>
          <a:p>
            <a:pPr algn="just"/>
            <a:endParaRPr lang="ru-RU" dirty="0"/>
          </a:p>
          <a:p>
            <a:pPr algn="just"/>
            <a:r>
              <a:rPr lang="ru-RU" dirty="0" smtClean="0"/>
              <a:t>Поскольку </a:t>
            </a:r>
            <a:r>
              <a:rPr lang="ru-RU" dirty="0"/>
              <a:t>записи, как правило, однобайтовые, файл представляет собой неструктурированную последовательность байтов. </a:t>
            </a:r>
            <a:endParaRPr lang="ru-RU" dirty="0" smtClean="0"/>
          </a:p>
          <a:p>
            <a:pPr algn="just"/>
            <a:endParaRPr lang="ru-RU" dirty="0"/>
          </a:p>
          <a:p>
            <a:pPr algn="just"/>
            <a:r>
              <a:rPr lang="ru-RU" dirty="0" smtClean="0"/>
              <a:t>Обработка </a:t>
            </a:r>
            <a:r>
              <a:rPr lang="ru-RU" dirty="0"/>
              <a:t>подобных файлов предполагает последовательное чтение записей от начала файла, причем конкретная запись определяется ее положением в файле. </a:t>
            </a:r>
            <a:endParaRPr lang="ru-RU" dirty="0" smtClean="0"/>
          </a:p>
          <a:p>
            <a:pPr algn="just"/>
            <a:endParaRPr lang="ru-RU" dirty="0"/>
          </a:p>
          <a:p>
            <a:pPr algn="just"/>
            <a:r>
              <a:rPr lang="ru-RU" dirty="0" smtClean="0"/>
              <a:t>Такой </a:t>
            </a:r>
            <a:r>
              <a:rPr lang="ru-RU" dirty="0"/>
              <a:t>способ доступа называется последовательным (модель ленты). Если в качестве носителя файла используется магнитная лента, то так и делается. Текущая позиция считывания может быть возвращена к началу файла (</a:t>
            </a:r>
            <a:r>
              <a:rPr lang="ru-RU" dirty="0" err="1"/>
              <a:t>rewound</a:t>
            </a:r>
            <a:r>
              <a:rPr lang="ru-RU" dirty="0"/>
              <a:t>). </a:t>
            </a:r>
          </a:p>
        </p:txBody>
      </p:sp>
    </p:spTree>
    <p:extLst>
      <p:ext uri="{BB962C8B-B14F-4D97-AF65-F5344CB8AC3E}">
        <p14:creationId xmlns:p14="http://schemas.microsoft.com/office/powerpoint/2010/main" val="5572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5386090"/>
          </a:xfrm>
          <a:prstGeom prst="rect">
            <a:avLst/>
          </a:prstGeom>
        </p:spPr>
        <p:txBody>
          <a:bodyPr wrap="square">
            <a:spAutoFit/>
          </a:bodyPr>
          <a:lstStyle/>
          <a:p>
            <a:pPr algn="just"/>
            <a:r>
              <a:rPr lang="ru-RU" dirty="0"/>
              <a:t>В реальной практике файлы хранятся на устройствах прямого (</a:t>
            </a:r>
            <a:r>
              <a:rPr lang="ru-RU" dirty="0" err="1"/>
              <a:t>random</a:t>
            </a:r>
            <a:r>
              <a:rPr lang="ru-RU" dirty="0"/>
              <a:t>) доступа, например на дисках, поэтому содержимое файла может быть разбросано по разным блокам диска, которые можно считывать в произвольном порядке. </a:t>
            </a:r>
            <a:endParaRPr lang="ru-RU" dirty="0" smtClean="0"/>
          </a:p>
          <a:p>
            <a:pPr algn="just"/>
            <a:endParaRPr lang="ru-RU" dirty="0"/>
          </a:p>
          <a:p>
            <a:pPr algn="just"/>
            <a:r>
              <a:rPr lang="ru-RU" dirty="0" smtClean="0"/>
              <a:t>Причем </a:t>
            </a:r>
            <a:r>
              <a:rPr lang="ru-RU" dirty="0"/>
              <a:t>номер блока однозначно определяется позицией внутри файла. Здесь имеется в виду относительный номер, специфицирующий данный блок среди блоков диска, принадлежащих файлу. </a:t>
            </a:r>
            <a:endParaRPr lang="ru-RU" dirty="0" smtClean="0"/>
          </a:p>
          <a:p>
            <a:pPr algn="just"/>
            <a:endParaRPr lang="ru-RU" dirty="0"/>
          </a:p>
          <a:p>
            <a:pPr algn="just"/>
            <a:r>
              <a:rPr lang="ru-RU" dirty="0" smtClean="0"/>
              <a:t>Естественно</a:t>
            </a:r>
            <a:r>
              <a:rPr lang="ru-RU" dirty="0"/>
              <a:t>, что в этом случае для доступа к середине файла просмотр всего файла с самого начала не обязателен. </a:t>
            </a:r>
            <a:endParaRPr lang="ru-RU" dirty="0" smtClean="0"/>
          </a:p>
          <a:p>
            <a:pPr algn="just"/>
            <a:endParaRPr lang="ru-RU" dirty="0"/>
          </a:p>
          <a:p>
            <a:pPr algn="just"/>
            <a:r>
              <a:rPr lang="ru-RU" dirty="0" smtClean="0"/>
              <a:t>Для </a:t>
            </a:r>
            <a:r>
              <a:rPr lang="ru-RU" dirty="0"/>
              <a:t>специфицирования места, с которого надо начинать чтение, используются два способа: </a:t>
            </a:r>
            <a:endParaRPr lang="ru-RU" dirty="0" smtClean="0"/>
          </a:p>
          <a:p>
            <a:pPr marL="742950" lvl="1" indent="-285750" algn="just">
              <a:spcBef>
                <a:spcPts val="1200"/>
              </a:spcBef>
              <a:buFont typeface="Arial" panose="020B0604020202020204" pitchFamily="34" charset="0"/>
              <a:buChar char="•"/>
            </a:pPr>
            <a:r>
              <a:rPr lang="ru-RU" dirty="0" smtClean="0"/>
              <a:t>с начала;</a:t>
            </a:r>
          </a:p>
          <a:p>
            <a:pPr marL="742950" lvl="1" indent="-285750" algn="just">
              <a:spcBef>
                <a:spcPts val="1200"/>
              </a:spcBef>
              <a:buFont typeface="Arial" panose="020B0604020202020204" pitchFamily="34" charset="0"/>
              <a:buChar char="•"/>
            </a:pPr>
            <a:r>
              <a:rPr lang="ru-RU" dirty="0" smtClean="0"/>
              <a:t>с </a:t>
            </a:r>
            <a:r>
              <a:rPr lang="ru-RU" dirty="0"/>
              <a:t>текущей позиции, которую дает операция </a:t>
            </a:r>
            <a:r>
              <a:rPr lang="ru-RU" dirty="0" err="1"/>
              <a:t>seek</a:t>
            </a:r>
            <a:r>
              <a:rPr lang="ru-RU" dirty="0"/>
              <a:t>. </a:t>
            </a:r>
            <a:endParaRPr lang="ru-RU" dirty="0" smtClean="0"/>
          </a:p>
          <a:p>
            <a:pPr algn="just"/>
            <a:endParaRPr lang="ru-RU" dirty="0"/>
          </a:p>
          <a:p>
            <a:pPr algn="just"/>
            <a:r>
              <a:rPr lang="ru-RU" dirty="0" smtClean="0"/>
              <a:t>Файл</a:t>
            </a:r>
            <a:r>
              <a:rPr lang="ru-RU" dirty="0"/>
              <a:t>, байты которого могут быть считаны в произвольном порядке, называется файлом прямого доступа.</a:t>
            </a:r>
          </a:p>
        </p:txBody>
      </p:sp>
    </p:spTree>
    <p:extLst>
      <p:ext uri="{BB962C8B-B14F-4D97-AF65-F5344CB8AC3E}">
        <p14:creationId xmlns:p14="http://schemas.microsoft.com/office/powerpoint/2010/main" val="4180209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4524315"/>
          </a:xfrm>
          <a:prstGeom prst="rect">
            <a:avLst/>
          </a:prstGeom>
        </p:spPr>
        <p:txBody>
          <a:bodyPr wrap="square">
            <a:spAutoFit/>
          </a:bodyPr>
          <a:lstStyle/>
          <a:p>
            <a:pPr algn="just"/>
            <a:r>
              <a:rPr lang="ru-RU" dirty="0"/>
              <a:t>Таким образом, файл, состоящий из однобайтовых записей на устройстве прямого доступа, - наиболее распространенный способ организации файла. </a:t>
            </a:r>
            <a:endParaRPr lang="ru-RU" dirty="0" smtClean="0"/>
          </a:p>
          <a:p>
            <a:pPr algn="just"/>
            <a:endParaRPr lang="ru-RU" dirty="0"/>
          </a:p>
          <a:p>
            <a:pPr algn="just"/>
            <a:r>
              <a:rPr lang="ru-RU" dirty="0" smtClean="0"/>
              <a:t>Базовыми </a:t>
            </a:r>
            <a:r>
              <a:rPr lang="ru-RU" dirty="0"/>
              <a:t>операциями для такого рода файлов являются считывание или запись символа в текущую позицию. В большинстве языков высокого уровня предусмотрены операторы посимвольной пересылки данных в файл или из него. </a:t>
            </a:r>
            <a:endParaRPr lang="ru-RU" dirty="0" smtClean="0"/>
          </a:p>
          <a:p>
            <a:pPr algn="just"/>
            <a:endParaRPr lang="ru-RU" dirty="0"/>
          </a:p>
          <a:p>
            <a:pPr algn="just"/>
            <a:r>
              <a:rPr lang="ru-RU" dirty="0"/>
              <a:t>Подобную логическую структуру имеют файлы во многих файловых системах, например в файловых системах ОС </a:t>
            </a:r>
            <a:r>
              <a:rPr lang="ru-RU" dirty="0" err="1"/>
              <a:t>Unix</a:t>
            </a:r>
            <a:r>
              <a:rPr lang="ru-RU" dirty="0"/>
              <a:t> и MS-DOS. </a:t>
            </a:r>
            <a:endParaRPr lang="ru-RU" dirty="0" smtClean="0"/>
          </a:p>
          <a:p>
            <a:pPr algn="just"/>
            <a:endParaRPr lang="ru-RU" dirty="0"/>
          </a:p>
          <a:p>
            <a:pPr algn="just"/>
            <a:r>
              <a:rPr lang="ru-RU" dirty="0" smtClean="0"/>
              <a:t>ОС </a:t>
            </a:r>
            <a:r>
              <a:rPr lang="ru-RU" dirty="0"/>
              <a:t>не осуществляет никакой интерпретации содержимого файла. </a:t>
            </a:r>
            <a:endParaRPr lang="ru-RU" dirty="0" smtClean="0"/>
          </a:p>
          <a:p>
            <a:pPr algn="just"/>
            <a:endParaRPr lang="ru-RU" dirty="0"/>
          </a:p>
          <a:p>
            <a:pPr algn="just"/>
            <a:r>
              <a:rPr lang="ru-RU" dirty="0" smtClean="0"/>
              <a:t>Эта </a:t>
            </a:r>
            <a:r>
              <a:rPr lang="ru-RU" dirty="0"/>
              <a:t>схема обеспечивает максимальную гибкость и универсальность. С помощью базовых системных вызовов (или функций библиотеки ввода/вывода) пользователи могут как угодно структурировать файлы. В частности, многие СУБД хранят свои базы данных в обычных файлах.</a:t>
            </a:r>
          </a:p>
        </p:txBody>
      </p:sp>
    </p:spTree>
    <p:extLst>
      <p:ext uri="{BB962C8B-B14F-4D97-AF65-F5344CB8AC3E}">
        <p14:creationId xmlns:p14="http://schemas.microsoft.com/office/powerpoint/2010/main" val="275322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4247317"/>
          </a:xfrm>
          <a:prstGeom prst="rect">
            <a:avLst/>
          </a:prstGeom>
        </p:spPr>
        <p:txBody>
          <a:bodyPr wrap="square">
            <a:spAutoFit/>
          </a:bodyPr>
          <a:lstStyle/>
          <a:p>
            <a:pPr algn="just"/>
            <a:r>
              <a:rPr lang="ru-RU" dirty="0"/>
              <a:t>Известны и другие формы организации файлов и способы доступа к ним, которые использовались в ранних ОС, а также применяются сегодня в больших </a:t>
            </a:r>
            <a:r>
              <a:rPr lang="ru-RU" dirty="0" err="1"/>
              <a:t>мэйнфреймах</a:t>
            </a:r>
            <a:r>
              <a:rPr lang="ru-RU" dirty="0"/>
              <a:t> (</a:t>
            </a:r>
            <a:r>
              <a:rPr lang="ru-RU" dirty="0" err="1"/>
              <a:t>mainframe</a:t>
            </a:r>
            <a:r>
              <a:rPr lang="ru-RU" dirty="0"/>
              <a:t>), ориентированных на коммерческую обработку данных. </a:t>
            </a:r>
            <a:endParaRPr lang="ru-RU" dirty="0" smtClean="0"/>
          </a:p>
          <a:p>
            <a:pPr algn="just"/>
            <a:endParaRPr lang="ru-RU" dirty="0"/>
          </a:p>
          <a:p>
            <a:pPr algn="just"/>
            <a:r>
              <a:rPr lang="ru-RU" dirty="0"/>
              <a:t>Один из способов - хранение файла в виде последовательности записей фиксированной длины, каждая из которых имеет внутреннюю структуру. </a:t>
            </a:r>
            <a:endParaRPr lang="ru-RU" dirty="0" smtClean="0"/>
          </a:p>
          <a:p>
            <a:pPr algn="just"/>
            <a:endParaRPr lang="ru-RU" dirty="0"/>
          </a:p>
          <a:p>
            <a:pPr algn="just"/>
            <a:r>
              <a:rPr lang="ru-RU" dirty="0" smtClean="0"/>
              <a:t>Операция </a:t>
            </a:r>
            <a:r>
              <a:rPr lang="ru-RU" dirty="0"/>
              <a:t>чтения производится над записью, а операция записи переписывает или добавляет запись целиком. </a:t>
            </a:r>
            <a:endParaRPr lang="ru-RU" dirty="0" smtClean="0"/>
          </a:p>
          <a:p>
            <a:pPr algn="just"/>
            <a:endParaRPr lang="ru-RU" dirty="0"/>
          </a:p>
          <a:p>
            <a:pPr algn="just"/>
            <a:r>
              <a:rPr lang="ru-RU" dirty="0" smtClean="0"/>
              <a:t>Ранее </a:t>
            </a:r>
            <a:r>
              <a:rPr lang="ru-RU" dirty="0"/>
              <a:t>использовались записи по 80 байт (это соответствовало числу позиций в перфокарте) или по 132 символа (ширина принтера). В ОС CP/M файлы были последовательностями 128-символьных записей. </a:t>
            </a:r>
            <a:endParaRPr lang="ru-RU" dirty="0" smtClean="0"/>
          </a:p>
          <a:p>
            <a:pPr algn="just"/>
            <a:endParaRPr lang="ru-RU" dirty="0"/>
          </a:p>
          <a:p>
            <a:pPr algn="just"/>
            <a:r>
              <a:rPr lang="ru-RU" dirty="0" smtClean="0"/>
              <a:t>С </a:t>
            </a:r>
            <a:r>
              <a:rPr lang="ru-RU" dirty="0"/>
              <a:t>введением CRT-терминалов данная идея утратила популярность.</a:t>
            </a:r>
          </a:p>
        </p:txBody>
      </p:sp>
    </p:spTree>
    <p:extLst>
      <p:ext uri="{BB962C8B-B14F-4D97-AF65-F5344CB8AC3E}">
        <p14:creationId xmlns:p14="http://schemas.microsoft.com/office/powerpoint/2010/main" val="213716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3416320"/>
          </a:xfrm>
          <a:prstGeom prst="rect">
            <a:avLst/>
          </a:prstGeom>
        </p:spPr>
        <p:txBody>
          <a:bodyPr wrap="square">
            <a:spAutoFit/>
          </a:bodyPr>
          <a:lstStyle/>
          <a:p>
            <a:pPr algn="just"/>
            <a:r>
              <a:rPr lang="ru-RU" dirty="0"/>
              <a:t>Другой способ представления файлов - последовательность записей переменной длины, каждая из которых содержит ключевое поле в фиксированной позиции внутри </a:t>
            </a:r>
            <a:r>
              <a:rPr lang="ru-RU" dirty="0" smtClean="0"/>
              <a:t>записи. </a:t>
            </a:r>
          </a:p>
          <a:p>
            <a:pPr algn="just"/>
            <a:endParaRPr lang="ru-RU" dirty="0"/>
          </a:p>
          <a:p>
            <a:pPr algn="just"/>
            <a:r>
              <a:rPr lang="ru-RU" dirty="0" smtClean="0"/>
              <a:t>Базисная </a:t>
            </a:r>
            <a:r>
              <a:rPr lang="ru-RU" dirty="0"/>
              <a:t>операция в данном случае - считать запись с каким-либо значением ключа. </a:t>
            </a:r>
            <a:endParaRPr lang="ru-RU" dirty="0" smtClean="0"/>
          </a:p>
          <a:p>
            <a:pPr algn="just"/>
            <a:endParaRPr lang="ru-RU" dirty="0"/>
          </a:p>
          <a:p>
            <a:pPr algn="just"/>
            <a:r>
              <a:rPr lang="ru-RU" dirty="0" smtClean="0"/>
              <a:t>Записи </a:t>
            </a:r>
            <a:r>
              <a:rPr lang="ru-RU" dirty="0"/>
              <a:t>могут располагаться в файле последовательно (например, отсортированные по значению ключевого поля) или в более сложном порядке. </a:t>
            </a:r>
            <a:endParaRPr lang="ru-RU" dirty="0" smtClean="0"/>
          </a:p>
          <a:p>
            <a:pPr algn="just"/>
            <a:endParaRPr lang="ru-RU" dirty="0"/>
          </a:p>
          <a:p>
            <a:pPr algn="just"/>
            <a:r>
              <a:rPr lang="ru-RU" dirty="0" smtClean="0"/>
              <a:t>Метод </a:t>
            </a:r>
            <a:r>
              <a:rPr lang="ru-RU" dirty="0"/>
              <a:t>доступа по значению ключевого поля к записям последовательного файла называется индексно-последовательным.</a:t>
            </a:r>
          </a:p>
        </p:txBody>
      </p:sp>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1384378" y="4797152"/>
            <a:ext cx="6379745" cy="1008112"/>
          </a:xfrm>
          <a:prstGeom prst="rect">
            <a:avLst/>
          </a:prstGeom>
          <a:noFill/>
          <a:ln>
            <a:noFill/>
          </a:ln>
        </p:spPr>
      </p:pic>
    </p:spTree>
    <p:extLst>
      <p:ext uri="{BB962C8B-B14F-4D97-AF65-F5344CB8AC3E}">
        <p14:creationId xmlns:p14="http://schemas.microsoft.com/office/powerpoint/2010/main" val="78168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4247317"/>
          </a:xfrm>
          <a:prstGeom prst="rect">
            <a:avLst/>
          </a:prstGeom>
        </p:spPr>
        <p:txBody>
          <a:bodyPr wrap="square">
            <a:spAutoFit/>
          </a:bodyPr>
          <a:lstStyle/>
          <a:p>
            <a:pPr algn="just"/>
            <a:r>
              <a:rPr lang="ru-RU" dirty="0"/>
              <a:t>В некоторых системах ускорение доступа к файлу обеспечивается конструированием индекса файла. </a:t>
            </a:r>
            <a:endParaRPr lang="ru-RU" dirty="0" smtClean="0"/>
          </a:p>
          <a:p>
            <a:pPr algn="just"/>
            <a:endParaRPr lang="ru-RU" dirty="0"/>
          </a:p>
          <a:p>
            <a:pPr algn="just"/>
            <a:r>
              <a:rPr lang="ru-RU" dirty="0" smtClean="0"/>
              <a:t>Индекс </a:t>
            </a:r>
            <a:r>
              <a:rPr lang="ru-RU" dirty="0"/>
              <a:t>обычно хранится на том же устройстве, что и сам файл, и состоит из списка элементов, каждый из которых содержит идентификатор записи, за которым следует указание о местоположении данной записи. </a:t>
            </a:r>
            <a:endParaRPr lang="ru-RU" dirty="0" smtClean="0"/>
          </a:p>
          <a:p>
            <a:pPr algn="just"/>
            <a:endParaRPr lang="ru-RU" dirty="0"/>
          </a:p>
          <a:p>
            <a:pPr algn="just"/>
            <a:r>
              <a:rPr lang="ru-RU" dirty="0" smtClean="0"/>
              <a:t>Для </a:t>
            </a:r>
            <a:r>
              <a:rPr lang="ru-RU" dirty="0"/>
              <a:t>поиска записи вначале происходит обращение к индексу, где находится указатель на нужную запись. </a:t>
            </a:r>
            <a:endParaRPr lang="ru-RU" dirty="0" smtClean="0"/>
          </a:p>
          <a:p>
            <a:pPr algn="just"/>
            <a:endParaRPr lang="ru-RU" dirty="0"/>
          </a:p>
          <a:p>
            <a:pPr algn="just"/>
            <a:r>
              <a:rPr lang="ru-RU" dirty="0" smtClean="0"/>
              <a:t>Такие </a:t>
            </a:r>
            <a:r>
              <a:rPr lang="ru-RU" dirty="0"/>
              <a:t>файлы называются индексированными, а метод доступа к ним - доступ с использованием индекса. </a:t>
            </a:r>
            <a:endParaRPr lang="ru-RU" dirty="0" smtClean="0"/>
          </a:p>
          <a:p>
            <a:pPr algn="just"/>
            <a:endParaRPr lang="ru-RU" dirty="0"/>
          </a:p>
          <a:p>
            <a:pPr algn="just"/>
            <a:r>
              <a:rPr lang="ru-RU" dirty="0" smtClean="0"/>
              <a:t>Следует </a:t>
            </a:r>
            <a:r>
              <a:rPr lang="ru-RU" dirty="0"/>
              <a:t>отметить, что почти всегда главным фактором увеличения скорости доступа является избыточность данных. </a:t>
            </a:r>
          </a:p>
        </p:txBody>
      </p:sp>
    </p:spTree>
    <p:extLst>
      <p:ext uri="{BB962C8B-B14F-4D97-AF65-F5344CB8AC3E}">
        <p14:creationId xmlns:p14="http://schemas.microsoft.com/office/powerpoint/2010/main" val="50659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3. Организация </a:t>
            </a:r>
            <a:r>
              <a:rPr lang="ru-RU" b="1" dirty="0"/>
              <a:t>файлов и доступ к ним</a:t>
            </a:r>
          </a:p>
        </p:txBody>
      </p:sp>
      <p:sp>
        <p:nvSpPr>
          <p:cNvPr id="3" name="Прямоугольник 2"/>
          <p:cNvSpPr/>
          <p:nvPr/>
        </p:nvSpPr>
        <p:spPr>
          <a:xfrm>
            <a:off x="323528" y="764704"/>
            <a:ext cx="8501446" cy="3139321"/>
          </a:xfrm>
          <a:prstGeom prst="rect">
            <a:avLst/>
          </a:prstGeom>
        </p:spPr>
        <p:txBody>
          <a:bodyPr wrap="square">
            <a:spAutoFit/>
          </a:bodyPr>
          <a:lstStyle/>
          <a:p>
            <a:pPr algn="just"/>
            <a:r>
              <a:rPr lang="ru-RU" dirty="0"/>
              <a:t>Способ выделения дискового пространства при помощи индексных узлов, применяемый в ряде ОС (</a:t>
            </a:r>
            <a:r>
              <a:rPr lang="ru-RU" dirty="0" err="1"/>
              <a:t>Unix</a:t>
            </a:r>
            <a:r>
              <a:rPr lang="ru-RU" dirty="0"/>
              <a:t> и некоторых других), может служить другим примером организации индекса. </a:t>
            </a:r>
            <a:endParaRPr lang="ru-RU" dirty="0" smtClean="0"/>
          </a:p>
          <a:p>
            <a:pPr algn="just"/>
            <a:endParaRPr lang="ru-RU" dirty="0"/>
          </a:p>
          <a:p>
            <a:pPr algn="just"/>
            <a:r>
              <a:rPr lang="ru-RU" dirty="0" smtClean="0"/>
              <a:t>В </a:t>
            </a:r>
            <a:r>
              <a:rPr lang="ru-RU" dirty="0"/>
              <a:t>этом случае ОС использует древовидную организацию блоков, при которой блоки, составляющие файл, являются листьями дерева, а каждый внутренний узел содержит указатели на множество блоков файла. </a:t>
            </a:r>
            <a:endParaRPr lang="ru-RU" dirty="0" smtClean="0"/>
          </a:p>
          <a:p>
            <a:pPr algn="just"/>
            <a:endParaRPr lang="ru-RU" dirty="0"/>
          </a:p>
          <a:p>
            <a:pPr algn="just"/>
            <a:r>
              <a:rPr lang="ru-RU" dirty="0" smtClean="0"/>
              <a:t>Для </a:t>
            </a:r>
            <a:r>
              <a:rPr lang="ru-RU" dirty="0"/>
              <a:t>больших файлов индекс может быть слишком велик. В этом случае создают индекс для индексного файла (блоки промежуточного уровня или блоки косвенной адресации).</a:t>
            </a:r>
          </a:p>
        </p:txBody>
      </p:sp>
    </p:spTree>
    <p:extLst>
      <p:ext uri="{BB962C8B-B14F-4D97-AF65-F5344CB8AC3E}">
        <p14:creationId xmlns:p14="http://schemas.microsoft.com/office/powerpoint/2010/main" val="26569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1. Общее </a:t>
            </a:r>
            <a:r>
              <a:rPr lang="ru-RU" b="1" dirty="0"/>
              <a:t>понятие файловой системы</a:t>
            </a:r>
          </a:p>
        </p:txBody>
      </p:sp>
      <p:sp>
        <p:nvSpPr>
          <p:cNvPr id="3" name="Прямоугольник 2"/>
          <p:cNvSpPr/>
          <p:nvPr/>
        </p:nvSpPr>
        <p:spPr>
          <a:xfrm>
            <a:off x="323528" y="764704"/>
            <a:ext cx="8501446" cy="4524315"/>
          </a:xfrm>
          <a:prstGeom prst="rect">
            <a:avLst/>
          </a:prstGeom>
        </p:spPr>
        <p:txBody>
          <a:bodyPr wrap="square">
            <a:spAutoFit/>
          </a:bodyPr>
          <a:lstStyle/>
          <a:p>
            <a:pPr algn="just"/>
            <a:r>
              <a:rPr lang="ru-RU" dirty="0"/>
              <a:t>Файловая система - это часть операционной системы, назначение которой состоит в том, чтобы организовать эффективную работу с данными, хранящимися во внешней памяти, и обеспечить пользователю удобный интерфейс при работе с такими данными. </a:t>
            </a:r>
            <a:endParaRPr lang="en-US" dirty="0" smtClean="0"/>
          </a:p>
          <a:p>
            <a:pPr algn="just"/>
            <a:endParaRPr lang="en-US" dirty="0"/>
          </a:p>
          <a:p>
            <a:pPr algn="just"/>
            <a:r>
              <a:rPr lang="ru-RU" dirty="0" smtClean="0"/>
              <a:t>Организовать </a:t>
            </a:r>
            <a:r>
              <a:rPr lang="ru-RU" dirty="0"/>
              <a:t>хранение информации на магнитном диске непросто. Это требует, например, хорошего знания устройства контроллера диска, особенностей работы с его регистрами. </a:t>
            </a:r>
            <a:endParaRPr lang="en-US" dirty="0" smtClean="0"/>
          </a:p>
          <a:p>
            <a:pPr algn="just"/>
            <a:endParaRPr lang="en-US" dirty="0"/>
          </a:p>
          <a:p>
            <a:pPr algn="just"/>
            <a:r>
              <a:rPr lang="ru-RU" dirty="0" smtClean="0"/>
              <a:t>Непосредственное </a:t>
            </a:r>
            <a:r>
              <a:rPr lang="ru-RU" dirty="0"/>
              <a:t>взаимодействие с диском - прерогатива компонента системы ввода-вывода ОС, называемого драйвером диска. </a:t>
            </a:r>
            <a:endParaRPr lang="en-US" dirty="0" smtClean="0"/>
          </a:p>
          <a:p>
            <a:pPr algn="just"/>
            <a:endParaRPr lang="en-US" dirty="0"/>
          </a:p>
          <a:p>
            <a:pPr algn="just"/>
            <a:r>
              <a:rPr lang="ru-RU" dirty="0" smtClean="0"/>
              <a:t>Для </a:t>
            </a:r>
            <a:r>
              <a:rPr lang="ru-RU" dirty="0"/>
              <a:t>того чтобы избавить пользователя компьютера от сложностей взаимодействия с аппаратурой, была придумана ясная абстрактная модель файловой системы. Операции записи или чтения файла концептуально проще, чем низкоуровневые операции работы с устройствами.</a:t>
            </a:r>
          </a:p>
        </p:txBody>
      </p:sp>
    </p:spTree>
    <p:extLst>
      <p:ext uri="{BB962C8B-B14F-4D97-AF65-F5344CB8AC3E}">
        <p14:creationId xmlns:p14="http://schemas.microsoft.com/office/powerpoint/2010/main" val="271082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4. Операции </a:t>
            </a:r>
            <a:r>
              <a:rPr lang="ru-RU" b="1" dirty="0"/>
              <a:t>над файлами</a:t>
            </a:r>
          </a:p>
        </p:txBody>
      </p:sp>
      <p:sp>
        <p:nvSpPr>
          <p:cNvPr id="3" name="Прямоугольник 2"/>
          <p:cNvSpPr/>
          <p:nvPr/>
        </p:nvSpPr>
        <p:spPr>
          <a:xfrm>
            <a:off x="323528" y="764704"/>
            <a:ext cx="8501446" cy="3877985"/>
          </a:xfrm>
          <a:prstGeom prst="rect">
            <a:avLst/>
          </a:prstGeom>
        </p:spPr>
        <p:txBody>
          <a:bodyPr wrap="square">
            <a:spAutoFit/>
          </a:bodyPr>
          <a:lstStyle/>
          <a:p>
            <a:pPr algn="just"/>
            <a:r>
              <a:rPr lang="ru-RU" dirty="0"/>
              <a:t>Операционная система должна предоставить в распоряжение пользователя набор операций для работы с файлами, реализованных через системные вызовы. </a:t>
            </a:r>
            <a:endParaRPr lang="ru-RU" dirty="0" smtClean="0"/>
          </a:p>
          <a:p>
            <a:pPr algn="just"/>
            <a:endParaRPr lang="ru-RU" dirty="0"/>
          </a:p>
          <a:p>
            <a:pPr algn="just"/>
            <a:r>
              <a:rPr lang="ru-RU" dirty="0" smtClean="0"/>
              <a:t>Чаще </a:t>
            </a:r>
            <a:r>
              <a:rPr lang="ru-RU" dirty="0"/>
              <a:t>всего при работе с файлом пользователь выполняет не одну, а несколько </a:t>
            </a:r>
            <a:r>
              <a:rPr lang="ru-RU" dirty="0" smtClean="0"/>
              <a:t>операций: </a:t>
            </a:r>
          </a:p>
          <a:p>
            <a:pPr marL="742950" lvl="1" indent="-285750" algn="just">
              <a:spcBef>
                <a:spcPts val="1200"/>
              </a:spcBef>
              <a:buFont typeface="Arial" panose="020B0604020202020204" pitchFamily="34" charset="0"/>
              <a:buChar char="•"/>
            </a:pPr>
            <a:r>
              <a:rPr lang="ru-RU" dirty="0" smtClean="0"/>
              <a:t>Во-первых</a:t>
            </a:r>
            <a:r>
              <a:rPr lang="ru-RU" dirty="0"/>
              <a:t>, нужно найти данные файла и его атрибуты по символьному </a:t>
            </a:r>
            <a:r>
              <a:rPr lang="ru-RU" dirty="0" smtClean="0"/>
              <a:t>имени. </a:t>
            </a:r>
          </a:p>
          <a:p>
            <a:pPr marL="742950" lvl="1" indent="-285750" algn="just">
              <a:spcBef>
                <a:spcPts val="1200"/>
              </a:spcBef>
              <a:buFont typeface="Arial" panose="020B0604020202020204" pitchFamily="34" charset="0"/>
              <a:buChar char="•"/>
            </a:pPr>
            <a:r>
              <a:rPr lang="ru-RU" dirty="0" smtClean="0"/>
              <a:t>Во-вторых</a:t>
            </a:r>
            <a:r>
              <a:rPr lang="ru-RU" dirty="0"/>
              <a:t>, считать необходимые атрибуты файла в отведенную область оперативной памяти и проанализировать права пользователя на выполнение требуемой операции. </a:t>
            </a:r>
            <a:endParaRPr lang="ru-RU" dirty="0" smtClean="0"/>
          </a:p>
          <a:p>
            <a:pPr marL="742950" lvl="1" indent="-285750" algn="just">
              <a:spcBef>
                <a:spcPts val="1200"/>
              </a:spcBef>
              <a:buFont typeface="Arial" panose="020B0604020202020204" pitchFamily="34" charset="0"/>
              <a:buChar char="•"/>
            </a:pPr>
            <a:r>
              <a:rPr lang="ru-RU" dirty="0" smtClean="0"/>
              <a:t>Затем </a:t>
            </a:r>
            <a:r>
              <a:rPr lang="ru-RU" dirty="0"/>
              <a:t>следует выполнить операцию, после чего освободить занимаемую данными файла область памяти.</a:t>
            </a:r>
          </a:p>
        </p:txBody>
      </p:sp>
    </p:spTree>
    <p:extLst>
      <p:ext uri="{BB962C8B-B14F-4D97-AF65-F5344CB8AC3E}">
        <p14:creationId xmlns:p14="http://schemas.microsoft.com/office/powerpoint/2010/main" val="342177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4. Операции </a:t>
            </a:r>
            <a:r>
              <a:rPr lang="ru-RU" b="1" dirty="0"/>
              <a:t>над файлами</a:t>
            </a:r>
          </a:p>
        </p:txBody>
      </p:sp>
      <p:sp>
        <p:nvSpPr>
          <p:cNvPr id="3" name="Прямоугольник 2"/>
          <p:cNvSpPr/>
          <p:nvPr/>
        </p:nvSpPr>
        <p:spPr>
          <a:xfrm>
            <a:off x="323528" y="764704"/>
            <a:ext cx="8501446" cy="5539978"/>
          </a:xfrm>
          <a:prstGeom prst="rect">
            <a:avLst/>
          </a:prstGeom>
        </p:spPr>
        <p:txBody>
          <a:bodyPr wrap="square">
            <a:spAutoFit/>
          </a:bodyPr>
          <a:lstStyle/>
          <a:p>
            <a:pPr algn="just"/>
            <a:r>
              <a:rPr lang="ru-RU" dirty="0" smtClean="0"/>
              <a:t>Основные </a:t>
            </a:r>
            <a:r>
              <a:rPr lang="ru-RU" dirty="0"/>
              <a:t>файловые операции ОС </a:t>
            </a:r>
            <a:r>
              <a:rPr lang="ru-RU" dirty="0" err="1"/>
              <a:t>Unix</a:t>
            </a:r>
            <a:r>
              <a:rPr lang="ru-RU" dirty="0"/>
              <a:t>: </a:t>
            </a:r>
          </a:p>
          <a:p>
            <a:pPr marL="285750" indent="-285750" algn="just">
              <a:spcBef>
                <a:spcPts val="1200"/>
              </a:spcBef>
              <a:buFont typeface="Arial" panose="020B0604020202020204" pitchFamily="34" charset="0"/>
              <a:buChar char="•"/>
            </a:pPr>
            <a:r>
              <a:rPr lang="ru-RU" dirty="0" smtClean="0"/>
              <a:t>Создание </a:t>
            </a:r>
            <a:r>
              <a:rPr lang="ru-RU" dirty="0"/>
              <a:t>файла, не содержащего данных. Смысл данного вызова - объявить, что файл существует, и присвоить ему ряд атрибутов. При этом выделяется место для файла на диске и вносится запись в каталог.  </a:t>
            </a:r>
          </a:p>
          <a:p>
            <a:pPr marL="285750" indent="-285750" algn="just">
              <a:spcBef>
                <a:spcPts val="1200"/>
              </a:spcBef>
              <a:buFont typeface="Arial" panose="020B0604020202020204" pitchFamily="34" charset="0"/>
              <a:buChar char="•"/>
            </a:pPr>
            <a:r>
              <a:rPr lang="ru-RU" dirty="0" smtClean="0"/>
              <a:t>Удаление </a:t>
            </a:r>
            <a:r>
              <a:rPr lang="ru-RU" dirty="0"/>
              <a:t>файла и освобождение занимаемого им дискового пространства.  </a:t>
            </a:r>
          </a:p>
          <a:p>
            <a:pPr marL="285750" indent="-285750" algn="just">
              <a:spcBef>
                <a:spcPts val="1200"/>
              </a:spcBef>
              <a:buFont typeface="Arial" panose="020B0604020202020204" pitchFamily="34" charset="0"/>
              <a:buChar char="•"/>
            </a:pPr>
            <a:r>
              <a:rPr lang="ru-RU" dirty="0" smtClean="0"/>
              <a:t>Открытие </a:t>
            </a:r>
            <a:r>
              <a:rPr lang="ru-RU" dirty="0"/>
              <a:t>файла. Перед использованием файла процесс должен его открыть. Цель данного системного вызова - разрешить системе проанализировать атрибуты файла и проверить права доступа к нему, а также считать в оперативную память список адресов блоков файла для быстрого доступа к его данным. Открытие файла является процедурой создания дескриптора или управляющего блока файла. Дескриптор (описатель) файла хранит всю информацию о нем. Иногда, в соответствии с парадигмой, принятой в языках программирования, под дескриптором понимается альтернативное имя файла или указатель на описание файла в таблице открытых файлов, используемый при последующей работе с файлом. Например, на языке </a:t>
            </a:r>
            <a:r>
              <a:rPr lang="ru-RU" dirty="0" err="1"/>
              <a:t>Cи</a:t>
            </a:r>
            <a:r>
              <a:rPr lang="ru-RU" dirty="0"/>
              <a:t> операция открытия файла «</a:t>
            </a:r>
            <a:r>
              <a:rPr lang="ru-RU" dirty="0" err="1"/>
              <a:t>fd</a:t>
            </a:r>
            <a:r>
              <a:rPr lang="ru-RU" dirty="0"/>
              <a:t>=</a:t>
            </a:r>
            <a:r>
              <a:rPr lang="ru-RU" dirty="0" err="1"/>
              <a:t>open</a:t>
            </a:r>
            <a:r>
              <a:rPr lang="ru-RU" dirty="0"/>
              <a:t>(</a:t>
            </a:r>
            <a:r>
              <a:rPr lang="ru-RU" dirty="0" err="1"/>
              <a:t>pathname,flags,modes</a:t>
            </a:r>
            <a:r>
              <a:rPr lang="ru-RU" dirty="0"/>
              <a:t>);» возвращает дескриптор </a:t>
            </a:r>
            <a:r>
              <a:rPr lang="ru-RU" dirty="0" err="1"/>
              <a:t>fd</a:t>
            </a:r>
            <a:r>
              <a:rPr lang="ru-RU" dirty="0"/>
              <a:t>, который может быть задействован при выполнении операций чтения «</a:t>
            </a:r>
            <a:r>
              <a:rPr lang="ru-RU" dirty="0" err="1"/>
              <a:t>read</a:t>
            </a:r>
            <a:r>
              <a:rPr lang="ru-RU" dirty="0"/>
              <a:t>(</a:t>
            </a:r>
            <a:r>
              <a:rPr lang="ru-RU" dirty="0" err="1"/>
              <a:t>fd,buffer,count</a:t>
            </a:r>
            <a:r>
              <a:rPr lang="ru-RU" dirty="0"/>
              <a:t>);» или записи.  </a:t>
            </a:r>
          </a:p>
        </p:txBody>
      </p:sp>
    </p:spTree>
    <p:extLst>
      <p:ext uri="{BB962C8B-B14F-4D97-AF65-F5344CB8AC3E}">
        <p14:creationId xmlns:p14="http://schemas.microsoft.com/office/powerpoint/2010/main" val="1761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4. Операции </a:t>
            </a:r>
            <a:r>
              <a:rPr lang="ru-RU" b="1" dirty="0"/>
              <a:t>над файлами</a:t>
            </a:r>
          </a:p>
        </p:txBody>
      </p:sp>
      <p:sp>
        <p:nvSpPr>
          <p:cNvPr id="3" name="Прямоугольник 2"/>
          <p:cNvSpPr/>
          <p:nvPr/>
        </p:nvSpPr>
        <p:spPr>
          <a:xfrm>
            <a:off x="323528" y="764704"/>
            <a:ext cx="8501446" cy="5016758"/>
          </a:xfrm>
          <a:prstGeom prst="rect">
            <a:avLst/>
          </a:prstGeom>
        </p:spPr>
        <p:txBody>
          <a:bodyPr wrap="square">
            <a:spAutoFit/>
          </a:bodyPr>
          <a:lstStyle/>
          <a:p>
            <a:pPr marL="285750" indent="-285750" algn="just">
              <a:spcBef>
                <a:spcPts val="1200"/>
              </a:spcBef>
              <a:buFont typeface="Arial" panose="020B0604020202020204" pitchFamily="34" charset="0"/>
              <a:buChar char="•"/>
            </a:pPr>
            <a:r>
              <a:rPr lang="ru-RU" dirty="0" smtClean="0"/>
              <a:t>Закрытие </a:t>
            </a:r>
            <a:r>
              <a:rPr lang="ru-RU" dirty="0"/>
              <a:t>файла. Если работа с файлом завершена, его атрибуты и адреса блоков на диске больше не нужны. В этом случае файл нужно закрыть, чтобы освободить место во внутренних таблицах файловой системы.  </a:t>
            </a:r>
          </a:p>
          <a:p>
            <a:pPr marL="285750" indent="-285750" algn="just">
              <a:spcBef>
                <a:spcPts val="1200"/>
              </a:spcBef>
              <a:buFont typeface="Arial" panose="020B0604020202020204" pitchFamily="34" charset="0"/>
              <a:buChar char="•"/>
            </a:pPr>
            <a:r>
              <a:rPr lang="ru-RU" dirty="0" smtClean="0"/>
              <a:t>Позиционирование</a:t>
            </a:r>
            <a:r>
              <a:rPr lang="ru-RU" dirty="0"/>
              <a:t>. Дает возможность специфицировать место внутри файла, откуда будет производиться считывание (или запись) данных, то есть задать текущую позицию.  </a:t>
            </a:r>
          </a:p>
          <a:p>
            <a:pPr marL="285750" indent="-285750" algn="just">
              <a:spcBef>
                <a:spcPts val="1200"/>
              </a:spcBef>
              <a:buFont typeface="Arial" panose="020B0604020202020204" pitchFamily="34" charset="0"/>
              <a:buChar char="•"/>
            </a:pPr>
            <a:r>
              <a:rPr lang="ru-RU" dirty="0" smtClean="0"/>
              <a:t>Чтение </a:t>
            </a:r>
            <a:r>
              <a:rPr lang="ru-RU" dirty="0"/>
              <a:t>данных из файла. Обычно это делается с текущей позиции. Пользователь должен задать объем считываемых данных и предоставить для них буфер в оперативной памяти.  </a:t>
            </a:r>
          </a:p>
          <a:p>
            <a:pPr marL="285750" indent="-285750" algn="just">
              <a:spcBef>
                <a:spcPts val="1200"/>
              </a:spcBef>
              <a:buFont typeface="Arial" panose="020B0604020202020204" pitchFamily="34" charset="0"/>
              <a:buChar char="•"/>
            </a:pPr>
            <a:r>
              <a:rPr lang="ru-RU" dirty="0" smtClean="0"/>
              <a:t>Запись </a:t>
            </a:r>
            <a:r>
              <a:rPr lang="ru-RU" dirty="0"/>
              <a:t>данных в файл с текущей позиции. Если текущая позиция находится в конце файла, его размер увеличивается, в противном случае запись осуществляется на место имеющихся данных, которые, таким образом, теряются. </a:t>
            </a:r>
            <a:endParaRPr lang="ru-RU" dirty="0" smtClean="0"/>
          </a:p>
          <a:p>
            <a:pPr marL="285750" indent="-285750" algn="just">
              <a:spcBef>
                <a:spcPts val="1200"/>
              </a:spcBef>
              <a:buFont typeface="Arial" panose="020B0604020202020204" pitchFamily="34" charset="0"/>
              <a:buChar char="•"/>
            </a:pPr>
            <a:endParaRPr lang="ru-RU" dirty="0"/>
          </a:p>
          <a:p>
            <a:pPr algn="just">
              <a:spcBef>
                <a:spcPts val="1200"/>
              </a:spcBef>
            </a:pPr>
            <a:r>
              <a:rPr lang="ru-RU" dirty="0"/>
              <a:t>Есть и другие операции, например переименование файла, получение атрибутов файла и т. д. </a:t>
            </a:r>
          </a:p>
        </p:txBody>
      </p:sp>
    </p:spTree>
    <p:extLst>
      <p:ext uri="{BB962C8B-B14F-4D97-AF65-F5344CB8AC3E}">
        <p14:creationId xmlns:p14="http://schemas.microsoft.com/office/powerpoint/2010/main" val="190326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4. Операции </a:t>
            </a:r>
            <a:r>
              <a:rPr lang="ru-RU" b="1" dirty="0"/>
              <a:t>над файлами</a:t>
            </a:r>
          </a:p>
        </p:txBody>
      </p:sp>
      <p:sp>
        <p:nvSpPr>
          <p:cNvPr id="3" name="Прямоугольник 2"/>
          <p:cNvSpPr/>
          <p:nvPr/>
        </p:nvSpPr>
        <p:spPr>
          <a:xfrm>
            <a:off x="323528" y="764704"/>
            <a:ext cx="8501446" cy="5078313"/>
          </a:xfrm>
          <a:prstGeom prst="rect">
            <a:avLst/>
          </a:prstGeom>
        </p:spPr>
        <p:txBody>
          <a:bodyPr wrap="square">
            <a:spAutoFit/>
          </a:bodyPr>
          <a:lstStyle/>
          <a:p>
            <a:pPr algn="just"/>
            <a:r>
              <a:rPr lang="ru-RU" dirty="0"/>
              <a:t>Существует два способа выполнить последовательность действий над </a:t>
            </a:r>
            <a:r>
              <a:rPr lang="ru-RU" dirty="0" smtClean="0"/>
              <a:t>файлами</a:t>
            </a:r>
            <a:r>
              <a:rPr lang="ru-RU" dirty="0"/>
              <a:t>:</a:t>
            </a:r>
            <a:endParaRPr lang="ru-RU" dirty="0" smtClean="0"/>
          </a:p>
          <a:p>
            <a:pPr algn="just"/>
            <a:endParaRPr lang="ru-RU" dirty="0"/>
          </a:p>
          <a:p>
            <a:pPr marL="742950" lvl="1" indent="-285750" algn="just">
              <a:buFont typeface="Arial" panose="020B0604020202020204" pitchFamily="34" charset="0"/>
              <a:buChar char="•"/>
            </a:pPr>
            <a:r>
              <a:rPr lang="ru-RU" dirty="0"/>
              <a:t>В первом случае для каждой операции выполняются как универсальные, так и уникальные действия (схема </a:t>
            </a:r>
            <a:r>
              <a:rPr lang="ru-RU" dirty="0" err="1"/>
              <a:t>stateless</a:t>
            </a:r>
            <a:r>
              <a:rPr lang="ru-RU" dirty="0"/>
              <a:t>). Например, последовательность операций может быть такой: </a:t>
            </a:r>
            <a:r>
              <a:rPr lang="ru-RU" dirty="0" err="1"/>
              <a:t>open</a:t>
            </a:r>
            <a:r>
              <a:rPr lang="ru-RU" dirty="0"/>
              <a:t>, read1, </a:t>
            </a:r>
            <a:r>
              <a:rPr lang="ru-RU" dirty="0" err="1"/>
              <a:t>close</a:t>
            </a:r>
            <a:r>
              <a:rPr lang="ru-RU" dirty="0"/>
              <a:t>, ... </a:t>
            </a:r>
            <a:r>
              <a:rPr lang="ru-RU" dirty="0" err="1"/>
              <a:t>open</a:t>
            </a:r>
            <a:r>
              <a:rPr lang="ru-RU" dirty="0"/>
              <a:t>, read2, </a:t>
            </a:r>
            <a:r>
              <a:rPr lang="ru-RU" dirty="0" err="1"/>
              <a:t>close</a:t>
            </a:r>
            <a:r>
              <a:rPr lang="ru-RU" dirty="0"/>
              <a:t>, ... </a:t>
            </a:r>
            <a:r>
              <a:rPr lang="ru-RU" dirty="0" err="1"/>
              <a:t>open</a:t>
            </a:r>
            <a:r>
              <a:rPr lang="ru-RU" dirty="0"/>
              <a:t>, read3, </a:t>
            </a:r>
            <a:r>
              <a:rPr lang="ru-RU" dirty="0" err="1"/>
              <a:t>close</a:t>
            </a:r>
            <a:r>
              <a:rPr lang="ru-RU" dirty="0"/>
              <a:t>. </a:t>
            </a:r>
            <a:endParaRPr lang="ru-RU" dirty="0" smtClean="0"/>
          </a:p>
          <a:p>
            <a:pPr marL="742950" lvl="1" indent="-285750" algn="just">
              <a:buFont typeface="Arial" panose="020B0604020202020204" pitchFamily="34" charset="0"/>
              <a:buChar char="•"/>
            </a:pPr>
            <a:endParaRPr lang="ru-RU" dirty="0"/>
          </a:p>
          <a:p>
            <a:pPr marL="742950" lvl="1" indent="-285750" algn="just">
              <a:buFont typeface="Arial" panose="020B0604020202020204" pitchFamily="34" charset="0"/>
              <a:buChar char="•"/>
            </a:pPr>
            <a:r>
              <a:rPr lang="ru-RU" dirty="0"/>
              <a:t>Альтернативный способ - это когда универсальные действия выполняются в начале и в конце последовательности операций, а для каждой промежуточной операции выполняются только уникальные действия. В этом случае последовательность вышеприведенных операций будет выглядеть так: </a:t>
            </a:r>
            <a:r>
              <a:rPr lang="ru-RU" dirty="0" err="1"/>
              <a:t>open</a:t>
            </a:r>
            <a:r>
              <a:rPr lang="ru-RU" dirty="0"/>
              <a:t>, read1, ... read2, ... read3, </a:t>
            </a:r>
            <a:r>
              <a:rPr lang="ru-RU" dirty="0" err="1"/>
              <a:t>close</a:t>
            </a:r>
            <a:r>
              <a:rPr lang="ru-RU" dirty="0"/>
              <a:t>. </a:t>
            </a:r>
            <a:endParaRPr lang="ru-RU" dirty="0" smtClean="0"/>
          </a:p>
          <a:p>
            <a:pPr algn="just"/>
            <a:endParaRPr lang="ru-RU" dirty="0"/>
          </a:p>
          <a:p>
            <a:pPr algn="just"/>
            <a:r>
              <a:rPr lang="ru-RU" dirty="0"/>
              <a:t>Большинство ОС использует второй способ, более экономичный и быстрый. </a:t>
            </a:r>
            <a:endParaRPr lang="ru-RU" dirty="0" smtClean="0"/>
          </a:p>
          <a:p>
            <a:pPr algn="just"/>
            <a:endParaRPr lang="ru-RU" dirty="0"/>
          </a:p>
          <a:p>
            <a:pPr algn="just"/>
            <a:r>
              <a:rPr lang="ru-RU" dirty="0" smtClean="0"/>
              <a:t>Первый </a:t>
            </a:r>
            <a:r>
              <a:rPr lang="ru-RU" dirty="0"/>
              <a:t>способ более устойчив к сбоям, поскольку результаты каждой операции становятся независимыми от результатов предыдущей операции; поэтому он иногда применяется в распределенных файловых системах (например, </a:t>
            </a:r>
            <a:r>
              <a:rPr lang="ru-RU" dirty="0" err="1"/>
              <a:t>Sun</a:t>
            </a:r>
            <a:r>
              <a:rPr lang="ru-RU" dirty="0"/>
              <a:t> NFS).</a:t>
            </a:r>
          </a:p>
        </p:txBody>
      </p:sp>
    </p:spTree>
    <p:extLst>
      <p:ext uri="{BB962C8B-B14F-4D97-AF65-F5344CB8AC3E}">
        <p14:creationId xmlns:p14="http://schemas.microsoft.com/office/powerpoint/2010/main" val="2082721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5. Директории</a:t>
            </a:r>
            <a:endParaRPr lang="ru-RU" b="1" dirty="0"/>
          </a:p>
        </p:txBody>
      </p:sp>
      <p:sp>
        <p:nvSpPr>
          <p:cNvPr id="3" name="Прямоугольник 2"/>
          <p:cNvSpPr/>
          <p:nvPr/>
        </p:nvSpPr>
        <p:spPr>
          <a:xfrm>
            <a:off x="323528" y="764704"/>
            <a:ext cx="8501446" cy="3693319"/>
          </a:xfrm>
          <a:prstGeom prst="rect">
            <a:avLst/>
          </a:prstGeom>
        </p:spPr>
        <p:txBody>
          <a:bodyPr wrap="square">
            <a:spAutoFit/>
          </a:bodyPr>
          <a:lstStyle/>
          <a:p>
            <a:pPr algn="just"/>
            <a:r>
              <a:rPr lang="ru-RU" dirty="0"/>
              <a:t>Количество файлов на компьютере может быть большим. </a:t>
            </a:r>
            <a:r>
              <a:rPr lang="ru-RU" dirty="0" smtClean="0"/>
              <a:t>Отдельные </a:t>
            </a:r>
            <a:r>
              <a:rPr lang="ru-RU" dirty="0"/>
              <a:t>системы хранят тысячи файлов, занимающие сотни гигабайтов дискового пространства. </a:t>
            </a:r>
            <a:endParaRPr lang="ru-RU" dirty="0" smtClean="0"/>
          </a:p>
          <a:p>
            <a:pPr algn="just"/>
            <a:endParaRPr lang="ru-RU" dirty="0"/>
          </a:p>
          <a:p>
            <a:pPr algn="just"/>
            <a:r>
              <a:rPr lang="ru-RU" dirty="0" smtClean="0"/>
              <a:t>Эффективное </a:t>
            </a:r>
            <a:r>
              <a:rPr lang="ru-RU" dirty="0"/>
              <a:t>управление этими данными подразумевает наличие в них четкой логической структуры. </a:t>
            </a:r>
            <a:endParaRPr lang="ru-RU" dirty="0" smtClean="0"/>
          </a:p>
          <a:p>
            <a:pPr algn="just"/>
            <a:endParaRPr lang="ru-RU" dirty="0"/>
          </a:p>
          <a:p>
            <a:pPr algn="just"/>
            <a:r>
              <a:rPr lang="ru-RU" dirty="0" smtClean="0"/>
              <a:t>Все </a:t>
            </a:r>
            <a:r>
              <a:rPr lang="ru-RU" dirty="0"/>
              <a:t>современные файловые системы поддерживают многоуровневое именование файлов за счет наличия во внешней памяти дополнительных файлов со специальной структурой - каталогов (или директорий</a:t>
            </a:r>
            <a:r>
              <a:rPr lang="ru-RU" dirty="0" smtClean="0"/>
              <a:t>).</a:t>
            </a:r>
          </a:p>
          <a:p>
            <a:pPr algn="just"/>
            <a:endParaRPr lang="ru-RU" dirty="0"/>
          </a:p>
          <a:p>
            <a:pPr algn="just"/>
            <a:r>
              <a:rPr lang="ru-RU" dirty="0"/>
              <a:t>Каждый каталог содержит список каталогов и/или файлов, содержащихся в данном каталоге. Каталоги имеют один и тот же внутренний формат, где каждому файлу соответствует одна запись в файле </a:t>
            </a:r>
            <a:r>
              <a:rPr lang="ru-RU" dirty="0" smtClean="0"/>
              <a:t>директории.</a:t>
            </a:r>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1568942" y="4725144"/>
            <a:ext cx="6006116" cy="1779289"/>
          </a:xfrm>
          <a:prstGeom prst="rect">
            <a:avLst/>
          </a:prstGeom>
          <a:noFill/>
          <a:ln>
            <a:noFill/>
          </a:ln>
        </p:spPr>
      </p:pic>
    </p:spTree>
    <p:extLst>
      <p:ext uri="{BB962C8B-B14F-4D97-AF65-F5344CB8AC3E}">
        <p14:creationId xmlns:p14="http://schemas.microsoft.com/office/powerpoint/2010/main" val="480233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5. Директории</a:t>
            </a:r>
            <a:endParaRPr lang="ru-RU" b="1" dirty="0"/>
          </a:p>
        </p:txBody>
      </p:sp>
      <p:sp>
        <p:nvSpPr>
          <p:cNvPr id="3" name="Прямоугольник 2"/>
          <p:cNvSpPr/>
          <p:nvPr/>
        </p:nvSpPr>
        <p:spPr>
          <a:xfrm>
            <a:off x="323528" y="764704"/>
            <a:ext cx="8501446" cy="1754326"/>
          </a:xfrm>
          <a:prstGeom prst="rect">
            <a:avLst/>
          </a:prstGeom>
        </p:spPr>
        <p:txBody>
          <a:bodyPr wrap="square">
            <a:spAutoFit/>
          </a:bodyPr>
          <a:lstStyle/>
          <a:p>
            <a:pPr algn="just"/>
            <a:r>
              <a:rPr lang="ru-RU" dirty="0"/>
              <a:t>Число директорий зависит от системы. В ранних ОС имелась только одна корневая директория, затем появились директории для пользователей (по одной директории на пользователя). </a:t>
            </a:r>
            <a:endParaRPr lang="ru-RU" dirty="0" smtClean="0"/>
          </a:p>
          <a:p>
            <a:pPr algn="just"/>
            <a:endParaRPr lang="ru-RU" dirty="0"/>
          </a:p>
          <a:p>
            <a:pPr algn="just"/>
            <a:r>
              <a:rPr lang="ru-RU" dirty="0" smtClean="0"/>
              <a:t>В </a:t>
            </a:r>
            <a:r>
              <a:rPr lang="ru-RU" dirty="0"/>
              <a:t>современных ОС используется произвольная структура дерева директорий. Таким образом, файлы на диске образуют иерархическую древовидную </a:t>
            </a:r>
            <a:r>
              <a:rPr lang="ru-RU" dirty="0" smtClean="0"/>
              <a:t>структуру.</a:t>
            </a:r>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2138175" y="3284984"/>
            <a:ext cx="4872152" cy="2736304"/>
          </a:xfrm>
          <a:prstGeom prst="rect">
            <a:avLst/>
          </a:prstGeom>
          <a:noFill/>
          <a:ln>
            <a:noFill/>
          </a:ln>
        </p:spPr>
      </p:pic>
    </p:spTree>
    <p:extLst>
      <p:ext uri="{BB962C8B-B14F-4D97-AF65-F5344CB8AC3E}">
        <p14:creationId xmlns:p14="http://schemas.microsoft.com/office/powerpoint/2010/main" val="798031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5. Директории</a:t>
            </a:r>
            <a:endParaRPr lang="ru-RU" b="1" dirty="0"/>
          </a:p>
        </p:txBody>
      </p:sp>
      <p:sp>
        <p:nvSpPr>
          <p:cNvPr id="3" name="Прямоугольник 2"/>
          <p:cNvSpPr/>
          <p:nvPr/>
        </p:nvSpPr>
        <p:spPr>
          <a:xfrm>
            <a:off x="323528" y="764704"/>
            <a:ext cx="8501446" cy="4247317"/>
          </a:xfrm>
          <a:prstGeom prst="rect">
            <a:avLst/>
          </a:prstGeom>
        </p:spPr>
        <p:txBody>
          <a:bodyPr wrap="square">
            <a:spAutoFit/>
          </a:bodyPr>
          <a:lstStyle/>
          <a:p>
            <a:pPr algn="just"/>
            <a:r>
              <a:rPr lang="ru-RU" dirty="0"/>
              <a:t>Существует несколько эквивалентных способов изображения дерева. </a:t>
            </a:r>
            <a:endParaRPr lang="ru-RU" dirty="0" smtClean="0"/>
          </a:p>
          <a:p>
            <a:pPr algn="just"/>
            <a:endParaRPr lang="ru-RU" dirty="0"/>
          </a:p>
          <a:p>
            <a:pPr algn="just"/>
            <a:r>
              <a:rPr lang="ru-RU" dirty="0" smtClean="0"/>
              <a:t>Структура </a:t>
            </a:r>
            <a:r>
              <a:rPr lang="ru-RU" dirty="0"/>
              <a:t>перевернутого дерева, приведенного на рисунке, наиболее распространена. Верхнюю вершину называют корнем. Если элемент дерева не может иметь потомков, он называется терминальной вершиной или листом (в данном случае является файлом). </a:t>
            </a:r>
            <a:r>
              <a:rPr lang="ru-RU" dirty="0" err="1"/>
              <a:t>Нелистовые</a:t>
            </a:r>
            <a:r>
              <a:rPr lang="ru-RU" dirty="0"/>
              <a:t> вершины - справочники или каталоги содержат списки листовых и </a:t>
            </a:r>
            <a:r>
              <a:rPr lang="ru-RU" dirty="0" err="1"/>
              <a:t>нелистовых</a:t>
            </a:r>
            <a:r>
              <a:rPr lang="ru-RU" dirty="0"/>
              <a:t> вершин. Путь от корня к файлу однозначно определяет файл.  </a:t>
            </a:r>
            <a:endParaRPr lang="ru-RU" dirty="0" smtClean="0"/>
          </a:p>
          <a:p>
            <a:pPr algn="just"/>
            <a:endParaRPr lang="ru-RU" dirty="0"/>
          </a:p>
          <a:p>
            <a:pPr algn="just"/>
            <a:r>
              <a:rPr lang="ru-RU" dirty="0"/>
              <a:t>Подобные древовидные структуры являются графами, не имеющими циклов. Можно считать, что ребра графа направлены вниз, а корень - вершина, не имеющая входящих ребер. </a:t>
            </a:r>
            <a:endParaRPr lang="ru-RU" dirty="0" smtClean="0"/>
          </a:p>
          <a:p>
            <a:pPr algn="just"/>
            <a:endParaRPr lang="ru-RU" dirty="0"/>
          </a:p>
          <a:p>
            <a:pPr algn="just"/>
            <a:r>
              <a:rPr lang="ru-RU" dirty="0" smtClean="0"/>
              <a:t>Нужно </a:t>
            </a:r>
            <a:r>
              <a:rPr lang="ru-RU" dirty="0"/>
              <a:t>отметить, что связывание файлов, которое практикуется в ряде операционных систем, может приводить к образованию циклов в графе.</a:t>
            </a:r>
          </a:p>
        </p:txBody>
      </p:sp>
    </p:spTree>
    <p:extLst>
      <p:ext uri="{BB962C8B-B14F-4D97-AF65-F5344CB8AC3E}">
        <p14:creationId xmlns:p14="http://schemas.microsoft.com/office/powerpoint/2010/main" val="721952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5. Директории</a:t>
            </a:r>
            <a:endParaRPr lang="ru-RU" b="1" dirty="0"/>
          </a:p>
        </p:txBody>
      </p:sp>
      <p:sp>
        <p:nvSpPr>
          <p:cNvPr id="3" name="Прямоугольник 2"/>
          <p:cNvSpPr/>
          <p:nvPr/>
        </p:nvSpPr>
        <p:spPr>
          <a:xfrm>
            <a:off x="323528" y="764704"/>
            <a:ext cx="8501446" cy="5078313"/>
          </a:xfrm>
          <a:prstGeom prst="rect">
            <a:avLst/>
          </a:prstGeom>
        </p:spPr>
        <p:txBody>
          <a:bodyPr wrap="square">
            <a:spAutoFit/>
          </a:bodyPr>
          <a:lstStyle/>
          <a:p>
            <a:pPr algn="just"/>
            <a:r>
              <a:rPr lang="ru-RU" dirty="0"/>
              <a:t>Внутри одного каталога имена листовых файлов уникальны. </a:t>
            </a:r>
            <a:endParaRPr lang="ru-RU" dirty="0" smtClean="0"/>
          </a:p>
          <a:p>
            <a:pPr algn="just"/>
            <a:endParaRPr lang="ru-RU" dirty="0"/>
          </a:p>
          <a:p>
            <a:pPr algn="just"/>
            <a:r>
              <a:rPr lang="ru-RU" dirty="0" smtClean="0"/>
              <a:t>Имена </a:t>
            </a:r>
            <a:r>
              <a:rPr lang="ru-RU" dirty="0"/>
              <a:t>файлов, находящихся в разных каталогах, могут совпадать. </a:t>
            </a:r>
            <a:endParaRPr lang="ru-RU" dirty="0" smtClean="0"/>
          </a:p>
          <a:p>
            <a:pPr algn="just"/>
            <a:endParaRPr lang="ru-RU" dirty="0"/>
          </a:p>
          <a:p>
            <a:pPr algn="just"/>
            <a:r>
              <a:rPr lang="ru-RU" dirty="0" smtClean="0"/>
              <a:t>Для </a:t>
            </a:r>
            <a:r>
              <a:rPr lang="ru-RU" dirty="0"/>
              <a:t>того чтобы однозначно определить файл по его имени (избежать коллизии имен), принято именовать файл так называемым абсолютным или полным именем (</a:t>
            </a:r>
            <a:r>
              <a:rPr lang="ru-RU" dirty="0" err="1"/>
              <a:t>pathname</a:t>
            </a:r>
            <a:r>
              <a:rPr lang="ru-RU" dirty="0"/>
              <a:t>), состоящим из списка имен вложенных каталогов, по которому можно найти путь от корня к файлу плюс имя файла в каталоге, непосредственно содержащем данный файл. </a:t>
            </a:r>
            <a:endParaRPr lang="ru-RU" dirty="0" smtClean="0"/>
          </a:p>
          <a:p>
            <a:pPr algn="just"/>
            <a:endParaRPr lang="ru-RU" dirty="0"/>
          </a:p>
          <a:p>
            <a:pPr algn="just"/>
            <a:r>
              <a:rPr lang="ru-RU" dirty="0" smtClean="0"/>
              <a:t>То </a:t>
            </a:r>
            <a:r>
              <a:rPr lang="ru-RU" dirty="0"/>
              <a:t>есть полное имя включает цепочку имен - путь к файлу, например /</a:t>
            </a:r>
            <a:r>
              <a:rPr lang="ru-RU" dirty="0" err="1"/>
              <a:t>usr</a:t>
            </a:r>
            <a:r>
              <a:rPr lang="ru-RU" dirty="0"/>
              <a:t>/</a:t>
            </a:r>
            <a:r>
              <a:rPr lang="ru-RU" dirty="0" err="1"/>
              <a:t>games</a:t>
            </a:r>
            <a:r>
              <a:rPr lang="ru-RU" dirty="0"/>
              <a:t>/</a:t>
            </a:r>
            <a:r>
              <a:rPr lang="ru-RU" dirty="0" err="1"/>
              <a:t>doom</a:t>
            </a:r>
            <a:r>
              <a:rPr lang="ru-RU" dirty="0"/>
              <a:t>. Такие имена уникальны. </a:t>
            </a:r>
            <a:endParaRPr lang="ru-RU" dirty="0" smtClean="0"/>
          </a:p>
          <a:p>
            <a:pPr algn="just"/>
            <a:endParaRPr lang="ru-RU" dirty="0"/>
          </a:p>
          <a:p>
            <a:pPr algn="just"/>
            <a:r>
              <a:rPr lang="ru-RU" dirty="0" smtClean="0"/>
              <a:t>Компоненты </a:t>
            </a:r>
            <a:r>
              <a:rPr lang="ru-RU" dirty="0"/>
              <a:t>пути разделяют различными символами: "/" (</a:t>
            </a:r>
            <a:r>
              <a:rPr lang="ru-RU" dirty="0" err="1"/>
              <a:t>слэш</a:t>
            </a:r>
            <a:r>
              <a:rPr lang="ru-RU" dirty="0"/>
              <a:t>) в </a:t>
            </a:r>
            <a:r>
              <a:rPr lang="ru-RU" dirty="0" err="1"/>
              <a:t>Unix</a:t>
            </a:r>
            <a:r>
              <a:rPr lang="ru-RU" dirty="0"/>
              <a:t> или обратными </a:t>
            </a:r>
            <a:r>
              <a:rPr lang="ru-RU" dirty="0" err="1"/>
              <a:t>слэшем</a:t>
            </a:r>
            <a:r>
              <a:rPr lang="ru-RU" dirty="0"/>
              <a:t> в MS-DOS (в </a:t>
            </a:r>
            <a:r>
              <a:rPr lang="ru-RU" dirty="0" err="1"/>
              <a:t>Multics</a:t>
            </a:r>
            <a:r>
              <a:rPr lang="ru-RU" dirty="0"/>
              <a:t> - "&gt;"). </a:t>
            </a:r>
            <a:endParaRPr lang="ru-RU" dirty="0" smtClean="0"/>
          </a:p>
          <a:p>
            <a:pPr algn="just"/>
            <a:endParaRPr lang="ru-RU" dirty="0"/>
          </a:p>
          <a:p>
            <a:pPr algn="just"/>
            <a:r>
              <a:rPr lang="ru-RU" dirty="0" smtClean="0"/>
              <a:t>Таким </a:t>
            </a:r>
            <a:r>
              <a:rPr lang="ru-RU" dirty="0"/>
              <a:t>образом, использование древовидных каталогов минимизирует сложность назначения уникальных имен. </a:t>
            </a:r>
          </a:p>
        </p:txBody>
      </p:sp>
    </p:spTree>
    <p:extLst>
      <p:ext uri="{BB962C8B-B14F-4D97-AF65-F5344CB8AC3E}">
        <p14:creationId xmlns:p14="http://schemas.microsoft.com/office/powerpoint/2010/main" val="323791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5. Директории</a:t>
            </a:r>
            <a:endParaRPr lang="ru-RU" b="1" dirty="0"/>
          </a:p>
        </p:txBody>
      </p:sp>
      <p:sp>
        <p:nvSpPr>
          <p:cNvPr id="3" name="Прямоугольник 2"/>
          <p:cNvSpPr/>
          <p:nvPr/>
        </p:nvSpPr>
        <p:spPr>
          <a:xfrm>
            <a:off x="323528" y="764704"/>
            <a:ext cx="8501446" cy="5632311"/>
          </a:xfrm>
          <a:prstGeom prst="rect">
            <a:avLst/>
          </a:prstGeom>
        </p:spPr>
        <p:txBody>
          <a:bodyPr wrap="square">
            <a:spAutoFit/>
          </a:bodyPr>
          <a:lstStyle/>
          <a:p>
            <a:pPr algn="just"/>
            <a:r>
              <a:rPr lang="ru-RU" dirty="0"/>
              <a:t>Указывать полное имя не всегда удобно, поэтому применяют другой способ задания имени - </a:t>
            </a:r>
            <a:r>
              <a:rPr lang="ru-RU" b="1" dirty="0"/>
              <a:t>относительный путь к файлу</a:t>
            </a:r>
            <a:r>
              <a:rPr lang="ru-RU" dirty="0"/>
              <a:t>. Он использует концепцию рабочей или текущей директории, которая обычно входит в состав атрибутов процесса, работающего с данным файлом. На файлы в такой директории можно ссылаться только по имени, при этом поиск файла будет осуществляться в рабочем каталоге. Это удобнее, но по существу, это то же самое, что и абсолютная форма. </a:t>
            </a:r>
            <a:endParaRPr lang="ru-RU" dirty="0" smtClean="0"/>
          </a:p>
          <a:p>
            <a:pPr algn="just"/>
            <a:endParaRPr lang="ru-RU" dirty="0"/>
          </a:p>
          <a:p>
            <a:pPr algn="just"/>
            <a:r>
              <a:rPr lang="ru-RU" dirty="0"/>
              <a:t>Для получения доступа к файлу и локализации его блоков система должна выполнить навигацию по каталогам. </a:t>
            </a:r>
            <a:endParaRPr lang="ru-RU" dirty="0" smtClean="0"/>
          </a:p>
          <a:p>
            <a:pPr algn="just"/>
            <a:endParaRPr lang="ru-RU" dirty="0"/>
          </a:p>
          <a:p>
            <a:pPr algn="just"/>
            <a:r>
              <a:rPr lang="ru-RU" dirty="0" smtClean="0"/>
              <a:t>Рассмотрим </a:t>
            </a:r>
            <a:r>
              <a:rPr lang="ru-RU" dirty="0"/>
              <a:t>для примера путь /</a:t>
            </a:r>
            <a:r>
              <a:rPr lang="ru-RU" dirty="0" err="1"/>
              <a:t>usr</a:t>
            </a:r>
            <a:r>
              <a:rPr lang="ru-RU" dirty="0"/>
              <a:t>/</a:t>
            </a:r>
            <a:r>
              <a:rPr lang="ru-RU" dirty="0" err="1"/>
              <a:t>linux</a:t>
            </a:r>
            <a:r>
              <a:rPr lang="ru-RU" dirty="0"/>
              <a:t>/</a:t>
            </a:r>
            <a:r>
              <a:rPr lang="ru-RU" dirty="0" err="1"/>
              <a:t>progr.c</a:t>
            </a:r>
            <a:r>
              <a:rPr lang="ru-RU" dirty="0"/>
              <a:t>. Алгоритм одинаков для всех иерархических </a:t>
            </a:r>
            <a:r>
              <a:rPr lang="ru-RU" dirty="0" smtClean="0"/>
              <a:t>систем: </a:t>
            </a:r>
          </a:p>
          <a:p>
            <a:pPr marL="742950" lvl="1" indent="-285750" algn="just">
              <a:buFont typeface="Arial" panose="020B0604020202020204" pitchFamily="34" charset="0"/>
              <a:buChar char="•"/>
            </a:pPr>
            <a:r>
              <a:rPr lang="ru-RU" dirty="0" smtClean="0"/>
              <a:t>Сначала </a:t>
            </a:r>
            <a:r>
              <a:rPr lang="ru-RU" dirty="0"/>
              <a:t>в фиксированном месте на диске находится корневая директория. </a:t>
            </a:r>
            <a:endParaRPr lang="ru-RU" dirty="0" smtClean="0"/>
          </a:p>
          <a:p>
            <a:pPr marL="742950" lvl="1" indent="-285750" algn="just">
              <a:buFont typeface="Arial" panose="020B0604020202020204" pitchFamily="34" charset="0"/>
              <a:buChar char="•"/>
            </a:pPr>
            <a:r>
              <a:rPr lang="ru-RU" dirty="0" smtClean="0"/>
              <a:t>Затем </a:t>
            </a:r>
            <a:r>
              <a:rPr lang="ru-RU" dirty="0"/>
              <a:t>находится компонент пути </a:t>
            </a:r>
            <a:r>
              <a:rPr lang="ru-RU" dirty="0" err="1"/>
              <a:t>usr</a:t>
            </a:r>
            <a:r>
              <a:rPr lang="ru-RU" dirty="0"/>
              <a:t>, т. е. в корневой директории ищется файл /</a:t>
            </a:r>
            <a:r>
              <a:rPr lang="ru-RU" dirty="0" err="1"/>
              <a:t>usr</a:t>
            </a:r>
            <a:r>
              <a:rPr lang="ru-RU" dirty="0"/>
              <a:t>. Исследуя этот файл, система понимает, что данный файл является каталогом, и блоки его данных рассматривает как список файлов, и ищет следующий компонент </a:t>
            </a:r>
            <a:r>
              <a:rPr lang="ru-RU" dirty="0" err="1"/>
              <a:t>linux</a:t>
            </a:r>
            <a:r>
              <a:rPr lang="ru-RU" dirty="0"/>
              <a:t> в нем. </a:t>
            </a:r>
            <a:endParaRPr lang="ru-RU" dirty="0" smtClean="0"/>
          </a:p>
          <a:p>
            <a:pPr marL="742950" lvl="1" indent="-285750" algn="just">
              <a:buFont typeface="Arial" panose="020B0604020202020204" pitchFamily="34" charset="0"/>
              <a:buChar char="•"/>
            </a:pPr>
            <a:r>
              <a:rPr lang="ru-RU" dirty="0" smtClean="0"/>
              <a:t>Из </a:t>
            </a:r>
            <a:r>
              <a:rPr lang="ru-RU" dirty="0"/>
              <a:t>строки для </a:t>
            </a:r>
            <a:r>
              <a:rPr lang="ru-RU" dirty="0" err="1"/>
              <a:t>linux</a:t>
            </a:r>
            <a:r>
              <a:rPr lang="ru-RU" dirty="0"/>
              <a:t> находится файл, соответствующий компоненту </a:t>
            </a:r>
            <a:r>
              <a:rPr lang="ru-RU" dirty="0" err="1"/>
              <a:t>usr</a:t>
            </a:r>
            <a:r>
              <a:rPr lang="ru-RU" dirty="0"/>
              <a:t>/</a:t>
            </a:r>
            <a:r>
              <a:rPr lang="ru-RU" dirty="0" err="1"/>
              <a:t>linux</a:t>
            </a:r>
            <a:r>
              <a:rPr lang="ru-RU" dirty="0"/>
              <a:t>/. </a:t>
            </a:r>
            <a:endParaRPr lang="ru-RU" dirty="0" smtClean="0"/>
          </a:p>
          <a:p>
            <a:pPr marL="742950" lvl="1" indent="-285750" algn="just">
              <a:buFont typeface="Arial" panose="020B0604020202020204" pitchFamily="34" charset="0"/>
              <a:buChar char="•"/>
            </a:pPr>
            <a:r>
              <a:rPr lang="ru-RU" dirty="0" smtClean="0"/>
              <a:t>Затем </a:t>
            </a:r>
            <a:r>
              <a:rPr lang="ru-RU" dirty="0"/>
              <a:t>находится компонент </a:t>
            </a:r>
            <a:r>
              <a:rPr lang="ru-RU" dirty="0" err="1"/>
              <a:t>progr.c</a:t>
            </a:r>
            <a:r>
              <a:rPr lang="ru-RU" dirty="0"/>
              <a:t>, который открывается, заносится в таблицу открытых файлов и сохраняется в ней до закрытия файла.</a:t>
            </a:r>
          </a:p>
        </p:txBody>
      </p:sp>
    </p:spTree>
    <p:extLst>
      <p:ext uri="{BB962C8B-B14F-4D97-AF65-F5344CB8AC3E}">
        <p14:creationId xmlns:p14="http://schemas.microsoft.com/office/powerpoint/2010/main" val="2648656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5. Директории</a:t>
            </a:r>
            <a:endParaRPr lang="ru-RU" b="1" dirty="0"/>
          </a:p>
        </p:txBody>
      </p:sp>
      <p:sp>
        <p:nvSpPr>
          <p:cNvPr id="3" name="Прямоугольник 2"/>
          <p:cNvSpPr/>
          <p:nvPr/>
        </p:nvSpPr>
        <p:spPr>
          <a:xfrm>
            <a:off x="323528" y="764704"/>
            <a:ext cx="8501446" cy="4555093"/>
          </a:xfrm>
          <a:prstGeom prst="rect">
            <a:avLst/>
          </a:prstGeom>
        </p:spPr>
        <p:txBody>
          <a:bodyPr wrap="square">
            <a:spAutoFit/>
          </a:bodyPr>
          <a:lstStyle/>
          <a:p>
            <a:pPr algn="just"/>
            <a:r>
              <a:rPr lang="ru-RU" dirty="0"/>
              <a:t>Отклонение от типовой обработки компонентов </a:t>
            </a:r>
            <a:r>
              <a:rPr lang="ru-RU" dirty="0" err="1"/>
              <a:t>pathname</a:t>
            </a:r>
            <a:r>
              <a:rPr lang="ru-RU" dirty="0"/>
              <a:t> может возникнуть в том случае, когда этот компонент является не обычным каталогом с соответствующим ему индексным узлом и списком файлов, а служит точкой связывания (принято говорить "точкой монтирования") двух файловых архивов</a:t>
            </a:r>
            <a:r>
              <a:rPr lang="ru-RU" dirty="0" smtClean="0"/>
              <a:t>.</a:t>
            </a:r>
          </a:p>
          <a:p>
            <a:pPr algn="just"/>
            <a:endParaRPr lang="ru-RU" dirty="0"/>
          </a:p>
          <a:p>
            <a:pPr algn="just"/>
            <a:r>
              <a:rPr lang="ru-RU" dirty="0"/>
              <a:t>Многие прикладные программы работают с файлами, находящимися в текущей директории, не указывая явным образом ее имени. </a:t>
            </a:r>
            <a:r>
              <a:rPr lang="ru-RU" dirty="0" smtClean="0"/>
              <a:t/>
            </a:r>
            <a:br>
              <a:rPr lang="ru-RU" dirty="0" smtClean="0"/>
            </a:br>
            <a:endParaRPr lang="ru-RU" dirty="0" smtClean="0"/>
          </a:p>
          <a:p>
            <a:pPr algn="just"/>
            <a:r>
              <a:rPr lang="ru-RU" dirty="0" smtClean="0"/>
              <a:t>Это </a:t>
            </a:r>
            <a:r>
              <a:rPr lang="ru-RU" dirty="0"/>
              <a:t>дает пользователю возможность произвольным образом именовать каталоги, содержащие различные программные пакеты. </a:t>
            </a:r>
            <a:endParaRPr lang="ru-RU" dirty="0" smtClean="0"/>
          </a:p>
          <a:p>
            <a:pPr algn="just"/>
            <a:endParaRPr lang="ru-RU" dirty="0"/>
          </a:p>
          <a:p>
            <a:pPr algn="just"/>
            <a:r>
              <a:rPr lang="ru-RU" dirty="0" smtClean="0"/>
              <a:t>Для </a:t>
            </a:r>
            <a:r>
              <a:rPr lang="ru-RU" dirty="0"/>
              <a:t>реализации этой возможности в большинстве ОС, поддерживающих иерархическую структуру директорий, используется </a:t>
            </a:r>
            <a:r>
              <a:rPr lang="ru-RU" dirty="0" smtClean="0"/>
              <a:t>обозначение: </a:t>
            </a:r>
          </a:p>
          <a:p>
            <a:pPr marL="1200150" lvl="2" indent="-285750" algn="just">
              <a:spcBef>
                <a:spcPts val="1200"/>
              </a:spcBef>
              <a:buFont typeface="Arial" panose="020B0604020202020204" pitchFamily="34" charset="0"/>
              <a:buChar char="•"/>
            </a:pPr>
            <a:r>
              <a:rPr lang="ru-RU" dirty="0" smtClean="0"/>
              <a:t>"." </a:t>
            </a:r>
            <a:r>
              <a:rPr lang="ru-RU" dirty="0"/>
              <a:t>- для текущей </a:t>
            </a:r>
            <a:r>
              <a:rPr lang="ru-RU" dirty="0" smtClean="0"/>
              <a:t>директории,</a:t>
            </a:r>
          </a:p>
          <a:p>
            <a:pPr marL="1200150" lvl="2" indent="-285750" algn="just">
              <a:spcBef>
                <a:spcPts val="1200"/>
              </a:spcBef>
              <a:buFont typeface="Arial" panose="020B0604020202020204" pitchFamily="34" charset="0"/>
              <a:buChar char="•"/>
            </a:pPr>
            <a:r>
              <a:rPr lang="ru-RU" dirty="0" smtClean="0"/>
              <a:t>".." </a:t>
            </a:r>
            <a:r>
              <a:rPr lang="ru-RU" dirty="0"/>
              <a:t>- для родительской.</a:t>
            </a:r>
          </a:p>
        </p:txBody>
      </p:sp>
    </p:spTree>
    <p:extLst>
      <p:ext uri="{BB962C8B-B14F-4D97-AF65-F5344CB8AC3E}">
        <p14:creationId xmlns:p14="http://schemas.microsoft.com/office/powerpoint/2010/main" val="333015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1. Общее </a:t>
            </a:r>
            <a:r>
              <a:rPr lang="ru-RU" b="1" dirty="0"/>
              <a:t>понятие файловой системы</a:t>
            </a:r>
          </a:p>
        </p:txBody>
      </p:sp>
      <p:sp>
        <p:nvSpPr>
          <p:cNvPr id="3" name="Прямоугольник 2"/>
          <p:cNvSpPr/>
          <p:nvPr/>
        </p:nvSpPr>
        <p:spPr>
          <a:xfrm>
            <a:off x="323528" y="764704"/>
            <a:ext cx="8501446" cy="5386090"/>
          </a:xfrm>
          <a:prstGeom prst="rect">
            <a:avLst/>
          </a:prstGeom>
        </p:spPr>
        <p:txBody>
          <a:bodyPr wrap="square">
            <a:spAutoFit/>
          </a:bodyPr>
          <a:lstStyle/>
          <a:p>
            <a:pPr algn="just"/>
            <a:r>
              <a:rPr lang="ru-RU" sz="1600" b="1" dirty="0"/>
              <a:t>Основная идея использования внешней памяти</a:t>
            </a:r>
            <a:r>
              <a:rPr lang="ru-RU" sz="1600" dirty="0"/>
              <a:t> состоит в </a:t>
            </a:r>
            <a:r>
              <a:rPr lang="ru-RU" sz="1600" dirty="0" smtClean="0"/>
              <a:t>следующем</a:t>
            </a:r>
            <a:r>
              <a:rPr lang="ru-RU" sz="1600" dirty="0"/>
              <a:t>:</a:t>
            </a:r>
            <a:r>
              <a:rPr lang="ru-RU" sz="1600" dirty="0" smtClean="0"/>
              <a:t> </a:t>
            </a:r>
          </a:p>
          <a:p>
            <a:pPr marL="285750" indent="-285750" algn="just">
              <a:spcBef>
                <a:spcPts val="1200"/>
              </a:spcBef>
              <a:buFont typeface="Arial" panose="020B0604020202020204" pitchFamily="34" charset="0"/>
              <a:buChar char="•"/>
            </a:pPr>
            <a:r>
              <a:rPr lang="ru-RU" sz="1600" dirty="0" smtClean="0"/>
              <a:t>ОС </a:t>
            </a:r>
            <a:r>
              <a:rPr lang="ru-RU" sz="1600" dirty="0"/>
              <a:t>делит память на блоки фиксированного </a:t>
            </a:r>
            <a:r>
              <a:rPr lang="ru-RU" sz="1600" dirty="0" smtClean="0"/>
              <a:t>размера. </a:t>
            </a:r>
          </a:p>
          <a:p>
            <a:pPr marL="285750" indent="-285750" algn="just">
              <a:spcBef>
                <a:spcPts val="1200"/>
              </a:spcBef>
              <a:buFont typeface="Arial" panose="020B0604020202020204" pitchFamily="34" charset="0"/>
              <a:buChar char="•"/>
            </a:pPr>
            <a:r>
              <a:rPr lang="ru-RU" sz="1600" dirty="0" smtClean="0"/>
              <a:t>Файл</a:t>
            </a:r>
            <a:r>
              <a:rPr lang="ru-RU" sz="1600" dirty="0"/>
              <a:t>, обычно представляющий собой неструктурированную последовательность однобайтовых записей, хранится в виде последовательности блоков (не обязательно смежных); каждый блок хранит целое число записей. </a:t>
            </a:r>
            <a:endParaRPr lang="ru-RU" sz="1600" dirty="0" smtClean="0"/>
          </a:p>
          <a:p>
            <a:pPr marL="285750" indent="-285750" algn="just">
              <a:spcBef>
                <a:spcPts val="1200"/>
              </a:spcBef>
              <a:buFont typeface="Arial" panose="020B0604020202020204" pitchFamily="34" charset="0"/>
              <a:buChar char="•"/>
            </a:pPr>
            <a:r>
              <a:rPr lang="ru-RU" sz="1600" dirty="0" smtClean="0"/>
              <a:t>В </a:t>
            </a:r>
            <a:r>
              <a:rPr lang="ru-RU" sz="1600" dirty="0"/>
              <a:t>некоторых ОС (MS-DOS) адреса блоков, содержащих данные файла, могут быть организованы в связный список и вынесены в отдельную таблицу в памяти. В других ОС (</a:t>
            </a:r>
            <a:r>
              <a:rPr lang="ru-RU" sz="1600" dirty="0" err="1"/>
              <a:t>Unix</a:t>
            </a:r>
            <a:r>
              <a:rPr lang="ru-RU" sz="1600" dirty="0"/>
              <a:t>) адреса блоков данных файла хранятся в отдельном блоке внешней памяти (так называемом индексе или индексном узле). Этот прием, называемый индексацией, является наиболее распространенным для приложений, требующих произвольного доступа к записям файлов. Индекс файла состоит из списка элементов, каждый из которых содержит номер блока в файле и сведения о местоположении данного блока. </a:t>
            </a:r>
            <a:endParaRPr lang="ru-RU" sz="1600" dirty="0" smtClean="0"/>
          </a:p>
          <a:p>
            <a:pPr marL="285750" indent="-285750" algn="just">
              <a:spcBef>
                <a:spcPts val="1200"/>
              </a:spcBef>
              <a:buFont typeface="Arial" panose="020B0604020202020204" pitchFamily="34" charset="0"/>
              <a:buChar char="•"/>
            </a:pPr>
            <a:r>
              <a:rPr lang="ru-RU" sz="1600" dirty="0" smtClean="0"/>
              <a:t>Считывание </a:t>
            </a:r>
            <a:r>
              <a:rPr lang="ru-RU" sz="1600" dirty="0"/>
              <a:t>очередного байта осуществляется с так называемой текущей позиции, которая характеризуется смещением от начала файла. Зная размер блока, легко вычислить номер блока, содержащего текущую позицию. Адрес же нужного блока диска можно затем извлечь из индекса файла. </a:t>
            </a:r>
            <a:endParaRPr lang="ru-RU" sz="1600" dirty="0" smtClean="0"/>
          </a:p>
          <a:p>
            <a:pPr algn="just"/>
            <a:endParaRPr lang="ru-RU" sz="1600" dirty="0"/>
          </a:p>
          <a:p>
            <a:pPr algn="just"/>
            <a:r>
              <a:rPr lang="ru-RU" sz="1600" dirty="0" smtClean="0"/>
              <a:t>Базовой </a:t>
            </a:r>
            <a:r>
              <a:rPr lang="ru-RU" sz="1600" dirty="0"/>
              <a:t>операцией, выполняемой по отношению к файлу, является чтение блока с диска и перенос его в буфер, находящийся в основной памяти.</a:t>
            </a:r>
          </a:p>
        </p:txBody>
      </p:sp>
    </p:spTree>
    <p:extLst>
      <p:ext uri="{BB962C8B-B14F-4D97-AF65-F5344CB8AC3E}">
        <p14:creationId xmlns:p14="http://schemas.microsoft.com/office/powerpoint/2010/main" val="1142040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6. Организация доступа к архиву файлов</a:t>
            </a:r>
            <a:endParaRPr lang="ru-RU" b="1" dirty="0"/>
          </a:p>
        </p:txBody>
      </p:sp>
      <p:sp>
        <p:nvSpPr>
          <p:cNvPr id="3" name="Прямоугольник 2"/>
          <p:cNvSpPr/>
          <p:nvPr/>
        </p:nvSpPr>
        <p:spPr>
          <a:xfrm>
            <a:off x="323528" y="764704"/>
            <a:ext cx="8501446" cy="5078313"/>
          </a:xfrm>
          <a:prstGeom prst="rect">
            <a:avLst/>
          </a:prstGeom>
        </p:spPr>
        <p:txBody>
          <a:bodyPr wrap="square">
            <a:spAutoFit/>
          </a:bodyPr>
          <a:lstStyle/>
          <a:p>
            <a:pPr algn="just"/>
            <a:r>
              <a:rPr lang="ru-RU" dirty="0"/>
              <a:t>Задание пути к файлу в файловых системах некоторых ОС отличается тем, с чего начинается эта цепочка имен. </a:t>
            </a:r>
            <a:endParaRPr lang="ru-RU" dirty="0" smtClean="0"/>
          </a:p>
          <a:p>
            <a:pPr algn="just"/>
            <a:endParaRPr lang="ru-RU" dirty="0"/>
          </a:p>
          <a:p>
            <a:pPr algn="just"/>
            <a:r>
              <a:rPr lang="ru-RU" dirty="0" smtClean="0"/>
              <a:t>В </a:t>
            </a:r>
            <a:r>
              <a:rPr lang="ru-RU" dirty="0"/>
              <a:t>современных ОС принято разбивать физические диски на логические диски (это низкоуровневая операция), иногда называемые разделами (</a:t>
            </a:r>
            <a:r>
              <a:rPr lang="ru-RU" dirty="0" err="1"/>
              <a:t>partitions</a:t>
            </a:r>
            <a:r>
              <a:rPr lang="ru-RU" dirty="0"/>
              <a:t>). </a:t>
            </a:r>
            <a:endParaRPr lang="ru-RU" dirty="0" smtClean="0"/>
          </a:p>
          <a:p>
            <a:pPr algn="just"/>
            <a:endParaRPr lang="ru-RU" dirty="0"/>
          </a:p>
          <a:p>
            <a:pPr algn="just"/>
            <a:r>
              <a:rPr lang="ru-RU" dirty="0" smtClean="0"/>
              <a:t>Бывает</a:t>
            </a:r>
            <a:r>
              <a:rPr lang="ru-RU" dirty="0"/>
              <a:t>, что, наоборот, объединяют несколько физических дисков в один логический диск (например, это можно сделать в ОС </a:t>
            </a:r>
            <a:r>
              <a:rPr lang="ru-RU" dirty="0" err="1"/>
              <a:t>Windows</a:t>
            </a:r>
            <a:r>
              <a:rPr lang="ru-RU" dirty="0"/>
              <a:t> NT). </a:t>
            </a:r>
            <a:endParaRPr lang="ru-RU" dirty="0" smtClean="0"/>
          </a:p>
          <a:p>
            <a:pPr algn="just"/>
            <a:endParaRPr lang="ru-RU" dirty="0"/>
          </a:p>
          <a:p>
            <a:pPr algn="just"/>
            <a:r>
              <a:rPr lang="ru-RU" dirty="0" smtClean="0"/>
              <a:t>В </a:t>
            </a:r>
            <a:r>
              <a:rPr lang="ru-RU" dirty="0"/>
              <a:t>дальнейшем мы будем игнорировать проблему физического выделения пространства для файлов и считать, что каждый раздел представляет собой отдельный (виртуальный) диск. </a:t>
            </a:r>
            <a:endParaRPr lang="ru-RU" dirty="0" smtClean="0"/>
          </a:p>
          <a:p>
            <a:pPr algn="just"/>
            <a:endParaRPr lang="ru-RU" dirty="0"/>
          </a:p>
          <a:p>
            <a:pPr algn="just"/>
            <a:r>
              <a:rPr lang="ru-RU" dirty="0" smtClean="0"/>
              <a:t>Диск </a:t>
            </a:r>
            <a:r>
              <a:rPr lang="ru-RU" dirty="0"/>
              <a:t>содержит иерархическую древовидную структуру, состоящую из набора файлов, каждый из которых является хранилищем данных пользователя, и каталогов или директорий (то есть файлов, которые содержат перечень других файлов, входящих в состав каталога), необходимых для хранения информации о файлах системы.</a:t>
            </a:r>
          </a:p>
        </p:txBody>
      </p:sp>
    </p:spTree>
    <p:extLst>
      <p:ext uri="{BB962C8B-B14F-4D97-AF65-F5344CB8AC3E}">
        <p14:creationId xmlns:p14="http://schemas.microsoft.com/office/powerpoint/2010/main" val="1933017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6. Организация </a:t>
            </a:r>
            <a:r>
              <a:rPr lang="ru-RU" b="1" dirty="0"/>
              <a:t>доступа к архиву файлов</a:t>
            </a:r>
          </a:p>
        </p:txBody>
      </p:sp>
      <p:sp>
        <p:nvSpPr>
          <p:cNvPr id="3" name="Прямоугольник 2"/>
          <p:cNvSpPr/>
          <p:nvPr/>
        </p:nvSpPr>
        <p:spPr>
          <a:xfrm>
            <a:off x="323528" y="764704"/>
            <a:ext cx="8501446" cy="4524315"/>
          </a:xfrm>
          <a:prstGeom prst="rect">
            <a:avLst/>
          </a:prstGeom>
        </p:spPr>
        <p:txBody>
          <a:bodyPr wrap="square">
            <a:spAutoFit/>
          </a:bodyPr>
          <a:lstStyle/>
          <a:p>
            <a:pPr algn="just"/>
            <a:r>
              <a:rPr lang="ru-RU" dirty="0"/>
              <a:t>В некоторых системах управления файлами требуется, чтобы каждый архив файлов целиком располагался на одном диске (разделе диска). </a:t>
            </a:r>
            <a:endParaRPr lang="ru-RU" dirty="0" smtClean="0"/>
          </a:p>
          <a:p>
            <a:pPr algn="just"/>
            <a:endParaRPr lang="ru-RU" dirty="0"/>
          </a:p>
          <a:p>
            <a:pPr algn="just"/>
            <a:r>
              <a:rPr lang="ru-RU" dirty="0" smtClean="0"/>
              <a:t>В </a:t>
            </a:r>
            <a:r>
              <a:rPr lang="ru-RU" dirty="0"/>
              <a:t>этом случае полное имя файла начинается с имени дискового устройства, на котором установлен соответствующий диск (буквы диска). Например, c:\util\nu\ndd.exe. Такой способ именования используется в файловых системах DEC и </a:t>
            </a:r>
            <a:r>
              <a:rPr lang="ru-RU" dirty="0" err="1"/>
              <a:t>Microsoft</a:t>
            </a:r>
            <a:r>
              <a:rPr lang="ru-RU" dirty="0"/>
              <a:t>. </a:t>
            </a:r>
            <a:endParaRPr lang="ru-RU" dirty="0" smtClean="0"/>
          </a:p>
          <a:p>
            <a:pPr algn="just"/>
            <a:endParaRPr lang="ru-RU" dirty="0"/>
          </a:p>
          <a:p>
            <a:pPr algn="just"/>
            <a:r>
              <a:rPr lang="ru-RU" dirty="0"/>
              <a:t>В других системах (</a:t>
            </a:r>
            <a:r>
              <a:rPr lang="ru-RU" dirty="0" err="1"/>
              <a:t>Multics</a:t>
            </a:r>
            <a:r>
              <a:rPr lang="ru-RU" dirty="0"/>
              <a:t>) вся совокупность файлов и каталогов представляет собой единое дерево. Сама система, выполняя поиск файлов по имени, начиная с корня, требовала установки необходимых дисков. </a:t>
            </a:r>
            <a:endParaRPr lang="ru-RU" dirty="0" smtClean="0"/>
          </a:p>
          <a:p>
            <a:pPr algn="just"/>
            <a:endParaRPr lang="ru-RU" dirty="0"/>
          </a:p>
          <a:p>
            <a:pPr algn="just"/>
            <a:r>
              <a:rPr lang="ru-RU" dirty="0"/>
              <a:t>В ОС </a:t>
            </a:r>
            <a:r>
              <a:rPr lang="ru-RU" dirty="0" err="1"/>
              <a:t>Unix</a:t>
            </a:r>
            <a:r>
              <a:rPr lang="ru-RU" dirty="0"/>
              <a:t> предполагается наличие нескольких архивов файлов, каждый на своем разделе, один из которых считается корневым. После запуска системы можно "смонтировать" корневую файловую систему и ряд изолированных файловых систем в одну общую файловую систему. </a:t>
            </a:r>
          </a:p>
        </p:txBody>
      </p:sp>
    </p:spTree>
    <p:extLst>
      <p:ext uri="{BB962C8B-B14F-4D97-AF65-F5344CB8AC3E}">
        <p14:creationId xmlns:p14="http://schemas.microsoft.com/office/powerpoint/2010/main" val="1171488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6. Организация </a:t>
            </a:r>
            <a:r>
              <a:rPr lang="ru-RU" b="1" dirty="0"/>
              <a:t>доступа к архиву файлов</a:t>
            </a:r>
          </a:p>
        </p:txBody>
      </p:sp>
      <p:sp>
        <p:nvSpPr>
          <p:cNvPr id="3" name="Прямоугольник 2"/>
          <p:cNvSpPr/>
          <p:nvPr/>
        </p:nvSpPr>
        <p:spPr>
          <a:xfrm>
            <a:off x="323528" y="764704"/>
            <a:ext cx="8501446" cy="4247317"/>
          </a:xfrm>
          <a:prstGeom prst="rect">
            <a:avLst/>
          </a:prstGeom>
        </p:spPr>
        <p:txBody>
          <a:bodyPr wrap="square">
            <a:spAutoFit/>
          </a:bodyPr>
          <a:lstStyle/>
          <a:p>
            <a:pPr algn="just"/>
            <a:r>
              <a:rPr lang="ru-RU" dirty="0"/>
              <a:t>Технически </a:t>
            </a:r>
            <a:r>
              <a:rPr lang="ru-RU" dirty="0" smtClean="0"/>
              <a:t>монтирование осуществляется </a:t>
            </a:r>
            <a:r>
              <a:rPr lang="ru-RU" dirty="0"/>
              <a:t>с помощью создания в корневой файловой системе специальных пустых каталогов. </a:t>
            </a:r>
            <a:endParaRPr lang="ru-RU" dirty="0" smtClean="0"/>
          </a:p>
          <a:p>
            <a:pPr algn="just"/>
            <a:endParaRPr lang="ru-RU" dirty="0"/>
          </a:p>
          <a:p>
            <a:pPr algn="just"/>
            <a:r>
              <a:rPr lang="ru-RU" dirty="0" smtClean="0"/>
              <a:t>Специальный </a:t>
            </a:r>
            <a:r>
              <a:rPr lang="ru-RU" dirty="0"/>
              <a:t>системный вызов </a:t>
            </a:r>
            <a:r>
              <a:rPr lang="ru-RU" dirty="0" err="1"/>
              <a:t>mount</a:t>
            </a:r>
            <a:r>
              <a:rPr lang="ru-RU" dirty="0"/>
              <a:t> ОС </a:t>
            </a:r>
            <a:r>
              <a:rPr lang="ru-RU" dirty="0" err="1"/>
              <a:t>Unix</a:t>
            </a:r>
            <a:r>
              <a:rPr lang="ru-RU" dirty="0"/>
              <a:t> позволяет подключить к одному из этих пустых каталогов корневой каталог указанного архива файлов. </a:t>
            </a:r>
            <a:endParaRPr lang="ru-RU" dirty="0" smtClean="0"/>
          </a:p>
          <a:p>
            <a:pPr algn="just"/>
            <a:endParaRPr lang="ru-RU" dirty="0"/>
          </a:p>
          <a:p>
            <a:pPr algn="just"/>
            <a:r>
              <a:rPr lang="ru-RU" dirty="0" smtClean="0"/>
              <a:t>После </a:t>
            </a:r>
            <a:r>
              <a:rPr lang="ru-RU" dirty="0"/>
              <a:t>монтирования общей файловой системы именование файлов производится так же, как если бы она с самого начала была централизованной. </a:t>
            </a:r>
            <a:endParaRPr lang="ru-RU" dirty="0" smtClean="0"/>
          </a:p>
          <a:p>
            <a:pPr algn="just"/>
            <a:endParaRPr lang="ru-RU" dirty="0"/>
          </a:p>
          <a:p>
            <a:pPr algn="just"/>
            <a:r>
              <a:rPr lang="ru-RU" dirty="0" smtClean="0"/>
              <a:t>Задачей </a:t>
            </a:r>
            <a:r>
              <a:rPr lang="ru-RU" dirty="0"/>
              <a:t>ОС является беспрепятственный проход точки монтирования при получении доступа к файлу по цепочке имен. </a:t>
            </a:r>
            <a:endParaRPr lang="ru-RU" dirty="0" smtClean="0"/>
          </a:p>
          <a:p>
            <a:pPr algn="just"/>
            <a:endParaRPr lang="ru-RU" dirty="0"/>
          </a:p>
          <a:p>
            <a:pPr algn="just"/>
            <a:r>
              <a:rPr lang="ru-RU" dirty="0" smtClean="0"/>
              <a:t>Если </a:t>
            </a:r>
            <a:r>
              <a:rPr lang="ru-RU" dirty="0"/>
              <a:t>учесть, что обычно монтирование файловой системы производится при загрузке системы, пользователи ОС </a:t>
            </a:r>
            <a:r>
              <a:rPr lang="ru-RU" dirty="0" err="1"/>
              <a:t>Unix</a:t>
            </a:r>
            <a:r>
              <a:rPr lang="ru-RU" dirty="0"/>
              <a:t> обычно и не задумываются о происхождении общей файловой системы.</a:t>
            </a:r>
          </a:p>
        </p:txBody>
      </p:sp>
    </p:spTree>
    <p:extLst>
      <p:ext uri="{BB962C8B-B14F-4D97-AF65-F5344CB8AC3E}">
        <p14:creationId xmlns:p14="http://schemas.microsoft.com/office/powerpoint/2010/main" val="366249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7. Операции </a:t>
            </a:r>
            <a:r>
              <a:rPr lang="ru-RU" b="1" dirty="0"/>
              <a:t>над директориями</a:t>
            </a:r>
          </a:p>
        </p:txBody>
      </p:sp>
      <p:sp>
        <p:nvSpPr>
          <p:cNvPr id="3" name="Прямоугольник 2"/>
          <p:cNvSpPr/>
          <p:nvPr/>
        </p:nvSpPr>
        <p:spPr>
          <a:xfrm>
            <a:off x="323528" y="764704"/>
            <a:ext cx="8501446" cy="3693319"/>
          </a:xfrm>
          <a:prstGeom prst="rect">
            <a:avLst/>
          </a:prstGeom>
        </p:spPr>
        <p:txBody>
          <a:bodyPr wrap="square">
            <a:spAutoFit/>
          </a:bodyPr>
          <a:lstStyle/>
          <a:p>
            <a:pPr algn="just"/>
            <a:r>
              <a:rPr lang="ru-RU" dirty="0"/>
              <a:t>Как и в случае с файлами, система обязана обеспечить пользователя набором операций, необходимых для работы с директориями, реализованных через системные вызовы. </a:t>
            </a:r>
            <a:endParaRPr lang="ru-RU" dirty="0" smtClean="0"/>
          </a:p>
          <a:p>
            <a:pPr algn="just"/>
            <a:endParaRPr lang="ru-RU" dirty="0"/>
          </a:p>
          <a:p>
            <a:pPr algn="just"/>
            <a:r>
              <a:rPr lang="ru-RU" dirty="0" smtClean="0"/>
              <a:t>Несмотря </a:t>
            </a:r>
            <a:r>
              <a:rPr lang="ru-RU" dirty="0"/>
              <a:t>на то, что директории - это файлы, логика работы с ними отличается от логики работы с обычными файлами и определяется природой этих объектов, предназначенных для поддержки структуры файлового архива. </a:t>
            </a:r>
            <a:endParaRPr lang="ru-RU" dirty="0" smtClean="0"/>
          </a:p>
          <a:p>
            <a:pPr algn="just"/>
            <a:endParaRPr lang="ru-RU" dirty="0"/>
          </a:p>
          <a:p>
            <a:pPr algn="just"/>
            <a:r>
              <a:rPr lang="ru-RU" dirty="0" smtClean="0"/>
              <a:t>Совокупность </a:t>
            </a:r>
            <a:r>
              <a:rPr lang="ru-RU" dirty="0"/>
              <a:t>системных вызовов для управления директориями зависит от особенностей конкретной ОС. </a:t>
            </a:r>
            <a:endParaRPr lang="ru-RU" dirty="0" smtClean="0"/>
          </a:p>
          <a:p>
            <a:pPr algn="just"/>
            <a:endParaRPr lang="ru-RU" dirty="0"/>
          </a:p>
          <a:p>
            <a:pPr algn="just"/>
            <a:r>
              <a:rPr lang="ru-RU" dirty="0" smtClean="0"/>
              <a:t>Операции </a:t>
            </a:r>
            <a:r>
              <a:rPr lang="ru-RU" dirty="0"/>
              <a:t>над директориями являются прерогативой ОС, то есть пользователь не может, например, выполнить запись в каталог начиная с текущей позиции.</a:t>
            </a:r>
          </a:p>
        </p:txBody>
      </p:sp>
    </p:spTree>
    <p:extLst>
      <p:ext uri="{BB962C8B-B14F-4D97-AF65-F5344CB8AC3E}">
        <p14:creationId xmlns:p14="http://schemas.microsoft.com/office/powerpoint/2010/main" val="3794655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7. Операции </a:t>
            </a:r>
            <a:r>
              <a:rPr lang="ru-RU" b="1" dirty="0"/>
              <a:t>над директориями</a:t>
            </a:r>
          </a:p>
        </p:txBody>
      </p:sp>
      <p:sp>
        <p:nvSpPr>
          <p:cNvPr id="3" name="Прямоугольник 2"/>
          <p:cNvSpPr/>
          <p:nvPr/>
        </p:nvSpPr>
        <p:spPr>
          <a:xfrm>
            <a:off x="323528" y="764704"/>
            <a:ext cx="8501446" cy="5170646"/>
          </a:xfrm>
          <a:prstGeom prst="rect">
            <a:avLst/>
          </a:prstGeom>
        </p:spPr>
        <p:txBody>
          <a:bodyPr wrap="square">
            <a:spAutoFit/>
          </a:bodyPr>
          <a:lstStyle/>
          <a:p>
            <a:pPr algn="just"/>
            <a:r>
              <a:rPr lang="ru-RU" dirty="0" smtClean="0"/>
              <a:t>Некоторые </a:t>
            </a:r>
            <a:r>
              <a:rPr lang="ru-RU" dirty="0"/>
              <a:t>системные вызовы, необходимые для работы с директориями</a:t>
            </a:r>
            <a:r>
              <a:rPr lang="ru-RU" dirty="0" smtClean="0"/>
              <a:t>:</a:t>
            </a:r>
          </a:p>
          <a:p>
            <a:pPr algn="just"/>
            <a:endParaRPr lang="ru-RU" dirty="0"/>
          </a:p>
          <a:p>
            <a:pPr marL="285750" indent="-285750" algn="just">
              <a:spcBef>
                <a:spcPts val="1200"/>
              </a:spcBef>
              <a:buFont typeface="Arial" panose="020B0604020202020204" pitchFamily="34" charset="0"/>
              <a:buChar char="•"/>
            </a:pPr>
            <a:r>
              <a:rPr lang="ru-RU" dirty="0" smtClean="0"/>
              <a:t>Создание </a:t>
            </a:r>
            <a:r>
              <a:rPr lang="ru-RU" dirty="0"/>
              <a:t>директории. Вновь созданная директория включает записи с именами '.' и '..', однако считается пустой.  </a:t>
            </a:r>
          </a:p>
          <a:p>
            <a:pPr marL="285750" indent="-285750" algn="just">
              <a:spcBef>
                <a:spcPts val="1200"/>
              </a:spcBef>
              <a:buFont typeface="Arial" panose="020B0604020202020204" pitchFamily="34" charset="0"/>
              <a:buChar char="•"/>
            </a:pPr>
            <a:r>
              <a:rPr lang="ru-RU" dirty="0" smtClean="0"/>
              <a:t>Удаление </a:t>
            </a:r>
            <a:r>
              <a:rPr lang="ru-RU" dirty="0"/>
              <a:t>директории. Удалена может быть только пустая директория.  </a:t>
            </a:r>
          </a:p>
          <a:p>
            <a:pPr marL="285750" indent="-285750" algn="just">
              <a:spcBef>
                <a:spcPts val="1200"/>
              </a:spcBef>
              <a:buFont typeface="Arial" panose="020B0604020202020204" pitchFamily="34" charset="0"/>
              <a:buChar char="•"/>
            </a:pPr>
            <a:r>
              <a:rPr lang="ru-RU" dirty="0" smtClean="0"/>
              <a:t>Открытие </a:t>
            </a:r>
            <a:r>
              <a:rPr lang="ru-RU" dirty="0"/>
              <a:t>директории для последующего чтения. Например, чтобы перечислить файлы, входящие в директорию, процесс должен открыть директорию и считать имена всех файлов, которые она включает.  </a:t>
            </a:r>
          </a:p>
          <a:p>
            <a:pPr marL="285750" indent="-285750" algn="just">
              <a:spcBef>
                <a:spcPts val="1200"/>
              </a:spcBef>
              <a:buFont typeface="Arial" panose="020B0604020202020204" pitchFamily="34" charset="0"/>
              <a:buChar char="•"/>
            </a:pPr>
            <a:r>
              <a:rPr lang="ru-RU" dirty="0" smtClean="0"/>
              <a:t>Закрытие </a:t>
            </a:r>
            <a:r>
              <a:rPr lang="ru-RU" dirty="0"/>
              <a:t>директории после ее чтения для освобождения места во внутренних системных таблицах</a:t>
            </a:r>
            <a:r>
              <a:rPr lang="ru-RU" dirty="0" smtClean="0"/>
              <a:t>.</a:t>
            </a:r>
          </a:p>
          <a:p>
            <a:pPr marL="285750" indent="-285750" algn="just">
              <a:spcBef>
                <a:spcPts val="1200"/>
              </a:spcBef>
              <a:buFont typeface="Arial" panose="020B0604020202020204" pitchFamily="34" charset="0"/>
              <a:buChar char="•"/>
            </a:pPr>
            <a:r>
              <a:rPr lang="ru-RU" dirty="0"/>
              <a:t>Поиск. Данный системный вызов возвращает содержимое текущей записи в открытой директории. Вообще говоря, для этих целей может использоваться системный вызов </a:t>
            </a:r>
            <a:r>
              <a:rPr lang="ru-RU" dirty="0" err="1"/>
              <a:t>Read</a:t>
            </a:r>
            <a:r>
              <a:rPr lang="ru-RU" dirty="0"/>
              <a:t>, но в этом случае от программиста потребуется знание внутренней структуры директории</a:t>
            </a:r>
            <a:r>
              <a:rPr lang="ru-RU" dirty="0" smtClean="0"/>
              <a:t>.</a:t>
            </a:r>
          </a:p>
          <a:p>
            <a:pPr marL="285750" indent="-285750" algn="just">
              <a:spcBef>
                <a:spcPts val="1200"/>
              </a:spcBef>
              <a:buFont typeface="Arial" panose="020B0604020202020204" pitchFamily="34" charset="0"/>
              <a:buChar char="•"/>
            </a:pPr>
            <a:r>
              <a:rPr lang="ru-RU" dirty="0" smtClean="0"/>
              <a:t>Получение </a:t>
            </a:r>
            <a:r>
              <a:rPr lang="ru-RU" dirty="0"/>
              <a:t>списка файлов в директории. </a:t>
            </a:r>
          </a:p>
        </p:txBody>
      </p:sp>
    </p:spTree>
    <p:extLst>
      <p:ext uri="{BB962C8B-B14F-4D97-AF65-F5344CB8AC3E}">
        <p14:creationId xmlns:p14="http://schemas.microsoft.com/office/powerpoint/2010/main" val="578188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7. Операции </a:t>
            </a:r>
            <a:r>
              <a:rPr lang="ru-RU" b="1" dirty="0"/>
              <a:t>над директориями</a:t>
            </a:r>
          </a:p>
        </p:txBody>
      </p:sp>
      <p:sp>
        <p:nvSpPr>
          <p:cNvPr id="3" name="Прямоугольник 2"/>
          <p:cNvSpPr/>
          <p:nvPr/>
        </p:nvSpPr>
        <p:spPr>
          <a:xfrm>
            <a:off x="323528" y="764704"/>
            <a:ext cx="8501446" cy="3139321"/>
          </a:xfrm>
          <a:prstGeom prst="rect">
            <a:avLst/>
          </a:prstGeom>
        </p:spPr>
        <p:txBody>
          <a:bodyPr wrap="square">
            <a:spAutoFit/>
          </a:bodyPr>
          <a:lstStyle/>
          <a:p>
            <a:pPr marL="285750" indent="-285750" algn="just">
              <a:buFont typeface="Arial" panose="020B0604020202020204" pitchFamily="34" charset="0"/>
              <a:buChar char="•"/>
            </a:pPr>
            <a:r>
              <a:rPr lang="ru-RU" dirty="0" smtClean="0"/>
              <a:t>Переименование</a:t>
            </a:r>
            <a:r>
              <a:rPr lang="ru-RU" dirty="0"/>
              <a:t>. Имена директорий можно менять, как и имена файлов.  </a:t>
            </a:r>
          </a:p>
          <a:p>
            <a:pPr marL="285750" indent="-285750" algn="just">
              <a:buFont typeface="Arial" panose="020B0604020202020204" pitchFamily="34" charset="0"/>
              <a:buChar char="•"/>
            </a:pPr>
            <a:r>
              <a:rPr lang="ru-RU" dirty="0" smtClean="0"/>
              <a:t>Создание </a:t>
            </a:r>
            <a:r>
              <a:rPr lang="ru-RU" dirty="0"/>
              <a:t>файла. При создании нового файла необходимо добавить в директорию соответствующий элемент.  </a:t>
            </a:r>
          </a:p>
          <a:p>
            <a:pPr marL="285750" indent="-285750" algn="just">
              <a:buFont typeface="Arial" panose="020B0604020202020204" pitchFamily="34" charset="0"/>
              <a:buChar char="•"/>
            </a:pPr>
            <a:r>
              <a:rPr lang="ru-RU" dirty="0" smtClean="0"/>
              <a:t>Удаление </a:t>
            </a:r>
            <a:r>
              <a:rPr lang="ru-RU" dirty="0"/>
              <a:t>файла. Удаление из директории соответствующего элемента. Если удаляемый файл присутствует только в одной директории, то он вообще удаляется из файловой системы, в противном случае система ограничивается только удалением специфицируемой записи.  </a:t>
            </a:r>
          </a:p>
          <a:p>
            <a:pPr algn="just"/>
            <a:endParaRPr lang="ru-RU" dirty="0" smtClean="0"/>
          </a:p>
          <a:p>
            <a:pPr algn="just"/>
            <a:r>
              <a:rPr lang="ru-RU" dirty="0" smtClean="0"/>
              <a:t>Очевидно</a:t>
            </a:r>
            <a:r>
              <a:rPr lang="ru-RU" dirty="0"/>
              <a:t>, что создание и удаление файлов предполагает также выполнение соответствующих файловых операций. Имеется еще ряд других системных вызовов, например связанных с защитой информации.</a:t>
            </a:r>
          </a:p>
        </p:txBody>
      </p:sp>
    </p:spTree>
    <p:extLst>
      <p:ext uri="{BB962C8B-B14F-4D97-AF65-F5344CB8AC3E}">
        <p14:creationId xmlns:p14="http://schemas.microsoft.com/office/powerpoint/2010/main" val="1809670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8. Защита </a:t>
            </a:r>
            <a:r>
              <a:rPr lang="ru-RU" b="1" dirty="0"/>
              <a:t>файлов</a:t>
            </a:r>
          </a:p>
        </p:txBody>
      </p:sp>
      <p:sp>
        <p:nvSpPr>
          <p:cNvPr id="3" name="Прямоугольник 2"/>
          <p:cNvSpPr/>
          <p:nvPr/>
        </p:nvSpPr>
        <p:spPr>
          <a:xfrm>
            <a:off x="323528" y="764704"/>
            <a:ext cx="8501446" cy="4801314"/>
          </a:xfrm>
          <a:prstGeom prst="rect">
            <a:avLst/>
          </a:prstGeom>
        </p:spPr>
        <p:txBody>
          <a:bodyPr wrap="square">
            <a:spAutoFit/>
          </a:bodyPr>
          <a:lstStyle/>
          <a:p>
            <a:pPr algn="just"/>
            <a:r>
              <a:rPr lang="ru-RU" dirty="0"/>
              <a:t>Информация в компьютерной системе должна быть защищена как от физического разрушения (</a:t>
            </a:r>
            <a:r>
              <a:rPr lang="ru-RU" dirty="0" err="1"/>
              <a:t>reliability</a:t>
            </a:r>
            <a:r>
              <a:rPr lang="ru-RU" dirty="0"/>
              <a:t>), так и от несанкционированного доступа (</a:t>
            </a:r>
            <a:r>
              <a:rPr lang="ru-RU" dirty="0" err="1"/>
              <a:t>protection</a:t>
            </a:r>
            <a:r>
              <a:rPr lang="ru-RU" dirty="0"/>
              <a:t>). </a:t>
            </a:r>
            <a:endParaRPr lang="ru-RU" dirty="0" smtClean="0"/>
          </a:p>
          <a:p>
            <a:pPr algn="just"/>
            <a:endParaRPr lang="ru-RU" dirty="0"/>
          </a:p>
          <a:p>
            <a:pPr algn="just"/>
            <a:r>
              <a:rPr lang="ru-RU" b="1" dirty="0" smtClean="0"/>
              <a:t>Отдельные аспекты </a:t>
            </a:r>
            <a:r>
              <a:rPr lang="ru-RU" b="1" dirty="0"/>
              <a:t>защиты, связанных с контролем доступа к файлам</a:t>
            </a:r>
            <a:r>
              <a:rPr lang="ru-RU" b="1" dirty="0" smtClean="0"/>
              <a:t>.</a:t>
            </a:r>
          </a:p>
          <a:p>
            <a:pPr algn="just"/>
            <a:r>
              <a:rPr lang="ru-RU" dirty="0" smtClean="0"/>
              <a:t>  </a:t>
            </a:r>
            <a:endParaRPr lang="ru-RU" dirty="0"/>
          </a:p>
          <a:p>
            <a:pPr algn="just"/>
            <a:r>
              <a:rPr lang="ru-RU" dirty="0"/>
              <a:t>Наличие в системе многих пользователей предполагает организацию контролируемого доступа к </a:t>
            </a:r>
            <a:r>
              <a:rPr lang="ru-RU" dirty="0" smtClean="0"/>
              <a:t>файлам: </a:t>
            </a:r>
          </a:p>
          <a:p>
            <a:pPr algn="just"/>
            <a:endParaRPr lang="ru-RU" dirty="0"/>
          </a:p>
          <a:p>
            <a:pPr marL="742950" lvl="1" indent="-285750" algn="just">
              <a:buFont typeface="Arial" panose="020B0604020202020204" pitchFamily="34" charset="0"/>
              <a:buChar char="•"/>
            </a:pPr>
            <a:r>
              <a:rPr lang="ru-RU" dirty="0" smtClean="0"/>
              <a:t>Выполнение </a:t>
            </a:r>
            <a:r>
              <a:rPr lang="ru-RU" dirty="0"/>
              <a:t>любой операции над файлом должно быть разрешено только в случае наличия у пользователя соответствующих привилегий. </a:t>
            </a:r>
            <a:endParaRPr lang="ru-RU" dirty="0" smtClean="0"/>
          </a:p>
          <a:p>
            <a:pPr algn="just"/>
            <a:endParaRPr lang="ru-RU" dirty="0"/>
          </a:p>
          <a:p>
            <a:pPr algn="just"/>
            <a:r>
              <a:rPr lang="ru-RU" dirty="0" smtClean="0"/>
              <a:t>Обычно </a:t>
            </a:r>
            <a:r>
              <a:rPr lang="ru-RU" dirty="0"/>
              <a:t>контролируются следующие операции: чтение, запись и выполнение. </a:t>
            </a:r>
            <a:endParaRPr lang="ru-RU" dirty="0" smtClean="0"/>
          </a:p>
          <a:p>
            <a:pPr algn="just"/>
            <a:endParaRPr lang="ru-RU" dirty="0"/>
          </a:p>
          <a:p>
            <a:pPr algn="just"/>
            <a:r>
              <a:rPr lang="ru-RU" dirty="0" smtClean="0"/>
              <a:t>Другие </a:t>
            </a:r>
            <a:r>
              <a:rPr lang="ru-RU" dirty="0"/>
              <a:t>операции, например копирование файлов или их переименование, также могут контролироваться. Однако они чаще реализуются через перечисленные. Так, операцию копирования файлов можно представить как операцию чтения и последующую операцию записи.</a:t>
            </a:r>
          </a:p>
        </p:txBody>
      </p:sp>
    </p:spTree>
    <p:extLst>
      <p:ext uri="{BB962C8B-B14F-4D97-AF65-F5344CB8AC3E}">
        <p14:creationId xmlns:p14="http://schemas.microsoft.com/office/powerpoint/2010/main" val="3326371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8. Защита </a:t>
            </a:r>
            <a:r>
              <a:rPr lang="ru-RU" b="1" dirty="0"/>
              <a:t>файлов</a:t>
            </a:r>
          </a:p>
        </p:txBody>
      </p:sp>
      <p:sp>
        <p:nvSpPr>
          <p:cNvPr id="3" name="Прямоугольник 2"/>
          <p:cNvSpPr/>
          <p:nvPr/>
        </p:nvSpPr>
        <p:spPr>
          <a:xfrm>
            <a:off x="323528" y="764704"/>
            <a:ext cx="8501446" cy="5109091"/>
          </a:xfrm>
          <a:prstGeom prst="rect">
            <a:avLst/>
          </a:prstGeom>
        </p:spPr>
        <p:txBody>
          <a:bodyPr wrap="square">
            <a:spAutoFit/>
          </a:bodyPr>
          <a:lstStyle/>
          <a:p>
            <a:pPr algn="just"/>
            <a:r>
              <a:rPr lang="ru-RU" dirty="0"/>
              <a:t>Наиболее общий подход к защите файлов от несанкционированного использования - сделать доступ зависящим от идентификатора пользователя, то есть связать с каждым файлом или директорией список прав доступа (</a:t>
            </a:r>
            <a:r>
              <a:rPr lang="ru-RU" dirty="0" err="1"/>
              <a:t>access</a:t>
            </a:r>
            <a:r>
              <a:rPr lang="ru-RU" dirty="0"/>
              <a:t> </a:t>
            </a:r>
            <a:r>
              <a:rPr lang="ru-RU" dirty="0" err="1"/>
              <a:t>control</a:t>
            </a:r>
            <a:r>
              <a:rPr lang="ru-RU" dirty="0"/>
              <a:t> </a:t>
            </a:r>
            <a:r>
              <a:rPr lang="ru-RU" dirty="0" err="1"/>
              <a:t>list</a:t>
            </a:r>
            <a:r>
              <a:rPr lang="ru-RU" dirty="0"/>
              <a:t>), где перечислены имена пользователей и типы разрешенных для них способов доступа к файлу. </a:t>
            </a:r>
            <a:endParaRPr lang="ru-RU" dirty="0" smtClean="0"/>
          </a:p>
          <a:p>
            <a:pPr algn="just"/>
            <a:endParaRPr lang="ru-RU" dirty="0"/>
          </a:p>
          <a:p>
            <a:pPr algn="just"/>
            <a:r>
              <a:rPr lang="ru-RU" dirty="0" smtClean="0"/>
              <a:t>Любой </a:t>
            </a:r>
            <a:r>
              <a:rPr lang="ru-RU" dirty="0"/>
              <a:t>запрос на выполнение операции сверяется с таким списком. </a:t>
            </a:r>
            <a:endParaRPr lang="ru-RU" dirty="0" smtClean="0"/>
          </a:p>
          <a:p>
            <a:pPr algn="just"/>
            <a:endParaRPr lang="ru-RU" dirty="0"/>
          </a:p>
          <a:p>
            <a:pPr algn="just"/>
            <a:r>
              <a:rPr lang="ru-RU" dirty="0" smtClean="0"/>
              <a:t>Основная </a:t>
            </a:r>
            <a:r>
              <a:rPr lang="ru-RU" dirty="0"/>
              <a:t>проблема реализации данного способа - список может быть длинным. Чтобы разрешить всем пользователям читать файл, необходимо всех их внести в список. </a:t>
            </a:r>
            <a:endParaRPr lang="ru-RU" dirty="0" smtClean="0"/>
          </a:p>
          <a:p>
            <a:pPr algn="just"/>
            <a:endParaRPr lang="ru-RU" dirty="0"/>
          </a:p>
          <a:p>
            <a:pPr algn="just"/>
            <a:r>
              <a:rPr lang="ru-RU" dirty="0" smtClean="0"/>
              <a:t>У </a:t>
            </a:r>
            <a:r>
              <a:rPr lang="ru-RU" dirty="0"/>
              <a:t>такой техники есть два нежелательных следствия: </a:t>
            </a:r>
          </a:p>
          <a:p>
            <a:pPr marL="742950" lvl="1" indent="-285750" algn="just">
              <a:spcBef>
                <a:spcPts val="1200"/>
              </a:spcBef>
              <a:buFont typeface="Arial" panose="020B0604020202020204" pitchFamily="34" charset="0"/>
              <a:buChar char="•"/>
            </a:pPr>
            <a:r>
              <a:rPr lang="ru-RU" dirty="0" smtClean="0"/>
              <a:t>Конструирование </a:t>
            </a:r>
            <a:r>
              <a:rPr lang="ru-RU" dirty="0"/>
              <a:t>подобного списка может оказаться сложной задачей, особенно если мы не знаем заранее пользователей системы.  </a:t>
            </a:r>
          </a:p>
          <a:p>
            <a:pPr marL="742950" lvl="1" indent="-285750" algn="just">
              <a:spcBef>
                <a:spcPts val="1200"/>
              </a:spcBef>
              <a:buFont typeface="Arial" panose="020B0604020202020204" pitchFamily="34" charset="0"/>
              <a:buChar char="•"/>
            </a:pPr>
            <a:r>
              <a:rPr lang="ru-RU" dirty="0" smtClean="0"/>
              <a:t>Запись </a:t>
            </a:r>
            <a:r>
              <a:rPr lang="ru-RU" dirty="0"/>
              <a:t>в директории должна иметь переменный размер (включать список потенциальных пользователей).</a:t>
            </a:r>
          </a:p>
        </p:txBody>
      </p:sp>
    </p:spTree>
    <p:extLst>
      <p:ext uri="{BB962C8B-B14F-4D97-AF65-F5344CB8AC3E}">
        <p14:creationId xmlns:p14="http://schemas.microsoft.com/office/powerpoint/2010/main" val="1402291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8. Защита </a:t>
            </a:r>
            <a:r>
              <a:rPr lang="ru-RU" b="1" dirty="0"/>
              <a:t>файлов</a:t>
            </a:r>
          </a:p>
        </p:txBody>
      </p:sp>
      <p:sp>
        <p:nvSpPr>
          <p:cNvPr id="3" name="Прямоугольник 2"/>
          <p:cNvSpPr/>
          <p:nvPr/>
        </p:nvSpPr>
        <p:spPr>
          <a:xfrm>
            <a:off x="323528" y="764704"/>
            <a:ext cx="8501446" cy="4431983"/>
          </a:xfrm>
          <a:prstGeom prst="rect">
            <a:avLst/>
          </a:prstGeom>
        </p:spPr>
        <p:txBody>
          <a:bodyPr wrap="square">
            <a:spAutoFit/>
          </a:bodyPr>
          <a:lstStyle/>
          <a:p>
            <a:pPr algn="just"/>
            <a:r>
              <a:rPr lang="ru-RU" dirty="0"/>
              <a:t>Для решения этих проблем создают классификации пользователей, например, в ОС </a:t>
            </a:r>
            <a:r>
              <a:rPr lang="ru-RU" dirty="0" err="1"/>
              <a:t>Unix</a:t>
            </a:r>
            <a:r>
              <a:rPr lang="ru-RU" dirty="0"/>
              <a:t> все пользователи разделены на три группы: </a:t>
            </a:r>
          </a:p>
          <a:p>
            <a:pPr marL="285750" indent="-285750" algn="just">
              <a:spcBef>
                <a:spcPts val="1200"/>
              </a:spcBef>
              <a:buFont typeface="Arial" panose="020B0604020202020204" pitchFamily="34" charset="0"/>
              <a:buChar char="•"/>
            </a:pPr>
            <a:r>
              <a:rPr lang="ru-RU" dirty="0" smtClean="0"/>
              <a:t>Владелец </a:t>
            </a:r>
            <a:r>
              <a:rPr lang="ru-RU" dirty="0"/>
              <a:t>(</a:t>
            </a:r>
            <a:r>
              <a:rPr lang="ru-RU" dirty="0" err="1"/>
              <a:t>Owner</a:t>
            </a:r>
            <a:r>
              <a:rPr lang="ru-RU" dirty="0"/>
              <a:t>).  </a:t>
            </a:r>
          </a:p>
          <a:p>
            <a:pPr marL="285750" indent="-285750" algn="just">
              <a:spcBef>
                <a:spcPts val="1200"/>
              </a:spcBef>
              <a:buFont typeface="Arial" panose="020B0604020202020204" pitchFamily="34" charset="0"/>
              <a:buChar char="•"/>
            </a:pPr>
            <a:r>
              <a:rPr lang="ru-RU" dirty="0" smtClean="0"/>
              <a:t>Группа </a:t>
            </a:r>
            <a:r>
              <a:rPr lang="ru-RU" dirty="0"/>
              <a:t>(</a:t>
            </a:r>
            <a:r>
              <a:rPr lang="ru-RU" dirty="0" err="1"/>
              <a:t>Group</a:t>
            </a:r>
            <a:r>
              <a:rPr lang="ru-RU" dirty="0"/>
              <a:t>). </a:t>
            </a:r>
            <a:r>
              <a:rPr lang="ru-RU" dirty="0" err="1"/>
              <a:t>Hабор</a:t>
            </a:r>
            <a:r>
              <a:rPr lang="ru-RU" dirty="0"/>
              <a:t> пользователей, разделяющих файл и нуждающихся в типовом способе доступа к нему.  </a:t>
            </a:r>
          </a:p>
          <a:p>
            <a:pPr marL="285750" indent="-285750" algn="just">
              <a:spcBef>
                <a:spcPts val="1200"/>
              </a:spcBef>
              <a:buFont typeface="Arial" panose="020B0604020202020204" pitchFamily="34" charset="0"/>
              <a:buChar char="•"/>
            </a:pPr>
            <a:r>
              <a:rPr lang="ru-RU" dirty="0"/>
              <a:t>Остальные (</a:t>
            </a:r>
            <a:r>
              <a:rPr lang="ru-RU" dirty="0" err="1"/>
              <a:t>Univers</a:t>
            </a:r>
            <a:r>
              <a:rPr lang="ru-RU" dirty="0"/>
              <a:t>).  </a:t>
            </a:r>
            <a:endParaRPr lang="ru-RU" dirty="0" smtClean="0"/>
          </a:p>
          <a:p>
            <a:pPr marL="285750" indent="-285750" algn="just">
              <a:buFontTx/>
              <a:buChar char="-"/>
            </a:pPr>
            <a:endParaRPr lang="ru-RU" dirty="0"/>
          </a:p>
          <a:p>
            <a:pPr algn="just"/>
            <a:r>
              <a:rPr lang="ru-RU" dirty="0"/>
              <a:t>Это позволяет реализовать конденсированную версию списка прав доступа. </a:t>
            </a:r>
            <a:endParaRPr lang="ru-RU" dirty="0" smtClean="0"/>
          </a:p>
          <a:p>
            <a:pPr algn="just"/>
            <a:endParaRPr lang="ru-RU" dirty="0"/>
          </a:p>
          <a:p>
            <a:pPr algn="just"/>
            <a:r>
              <a:rPr lang="ru-RU" dirty="0" smtClean="0"/>
              <a:t>В </a:t>
            </a:r>
            <a:r>
              <a:rPr lang="ru-RU" dirty="0"/>
              <a:t>рамках такой ограниченной классификации задаются только три поля (по одному для каждой группы) для каждой контролируемой операции. </a:t>
            </a:r>
            <a:endParaRPr lang="ru-RU" dirty="0" smtClean="0"/>
          </a:p>
          <a:p>
            <a:pPr algn="just"/>
            <a:endParaRPr lang="ru-RU" dirty="0"/>
          </a:p>
          <a:p>
            <a:pPr algn="just"/>
            <a:r>
              <a:rPr lang="ru-RU" dirty="0" smtClean="0"/>
              <a:t>В </a:t>
            </a:r>
            <a:r>
              <a:rPr lang="ru-RU" dirty="0"/>
              <a:t>итоге в </a:t>
            </a:r>
            <a:r>
              <a:rPr lang="ru-RU" dirty="0" err="1"/>
              <a:t>Unix</a:t>
            </a:r>
            <a:r>
              <a:rPr lang="ru-RU" dirty="0"/>
              <a:t> операции чтения, записи и исполнения контролируются при помощи 9 бит (</a:t>
            </a:r>
            <a:r>
              <a:rPr lang="ru-RU" dirty="0" err="1"/>
              <a:t>rwxrwxrwx</a:t>
            </a:r>
            <a:r>
              <a:rPr lang="ru-RU" dirty="0"/>
              <a:t>).</a:t>
            </a:r>
          </a:p>
        </p:txBody>
      </p:sp>
    </p:spTree>
    <p:extLst>
      <p:ext uri="{BB962C8B-B14F-4D97-AF65-F5344CB8AC3E}">
        <p14:creationId xmlns:p14="http://schemas.microsoft.com/office/powerpoint/2010/main" val="1445423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996952"/>
            <a:ext cx="8468074" cy="923330"/>
          </a:xfrm>
          <a:prstGeom prst="rect">
            <a:avLst/>
          </a:prstGeom>
          <a:solidFill>
            <a:schemeClr val="bg1"/>
          </a:solidFill>
        </p:spPr>
        <p:style>
          <a:lnRef idx="0">
            <a:scrgbClr r="0" g="0" b="0"/>
          </a:lnRef>
          <a:fillRef idx="1003">
            <a:schemeClr val="lt2"/>
          </a:fillRef>
          <a:effectRef idx="0">
            <a:scrgbClr r="0" g="0" b="0"/>
          </a:effectRef>
          <a:fontRef idx="major"/>
        </p:style>
        <p:txBody>
          <a:bodyPr wrap="square">
            <a:spAutoFit/>
          </a:bodyPr>
          <a:lstStyle/>
          <a:p>
            <a:pPr algn="ctr"/>
            <a:r>
              <a:rPr lang="ru-RU" sz="5400" b="1" dirty="0" smtClean="0"/>
              <a:t>Вопросы</a:t>
            </a:r>
            <a:endParaRPr lang="ru-RU" sz="5400" b="1" dirty="0"/>
          </a:p>
        </p:txBody>
      </p:sp>
    </p:spTree>
    <p:extLst>
      <p:ext uri="{BB962C8B-B14F-4D97-AF65-F5344CB8AC3E}">
        <p14:creationId xmlns:p14="http://schemas.microsoft.com/office/powerpoint/2010/main" val="1993963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1. Общее </a:t>
            </a:r>
            <a:r>
              <a:rPr lang="ru-RU" b="1" dirty="0"/>
              <a:t>понятие файловой системы</a:t>
            </a:r>
          </a:p>
        </p:txBody>
      </p:sp>
      <p:sp>
        <p:nvSpPr>
          <p:cNvPr id="3" name="Прямоугольник 2"/>
          <p:cNvSpPr/>
          <p:nvPr/>
        </p:nvSpPr>
        <p:spPr>
          <a:xfrm>
            <a:off x="323528" y="764704"/>
            <a:ext cx="8501446" cy="3970318"/>
          </a:xfrm>
          <a:prstGeom prst="rect">
            <a:avLst/>
          </a:prstGeom>
        </p:spPr>
        <p:txBody>
          <a:bodyPr wrap="square">
            <a:spAutoFit/>
          </a:bodyPr>
          <a:lstStyle/>
          <a:p>
            <a:pPr algn="just"/>
            <a:r>
              <a:rPr lang="ru-RU" dirty="0"/>
              <a:t>Файловая система позволяет при помощи системы справочников (каталогов, директорий) связать уникальное имя файла с блоками вторичной памяти, содержащими данные файла. </a:t>
            </a:r>
            <a:endParaRPr lang="ru-RU" dirty="0" smtClean="0"/>
          </a:p>
          <a:p>
            <a:pPr algn="just"/>
            <a:endParaRPr lang="ru-RU" dirty="0"/>
          </a:p>
          <a:p>
            <a:pPr algn="just"/>
            <a:r>
              <a:rPr lang="ru-RU" dirty="0" smtClean="0"/>
              <a:t>Иерархическая </a:t>
            </a:r>
            <a:r>
              <a:rPr lang="ru-RU" dirty="0"/>
              <a:t>структура каталогов, используемая для управления файлами, может служить другим примером индексной структуры. В этом случае каталоги или папки играют роль индексов, каждый из которых содержит ссылки на свои подкаталоги. С этой точки зрения вся файловая система компьютера представляет собой большой индексированный файл. </a:t>
            </a:r>
            <a:endParaRPr lang="ru-RU" dirty="0" smtClean="0"/>
          </a:p>
          <a:p>
            <a:pPr algn="just"/>
            <a:endParaRPr lang="ru-RU" dirty="0"/>
          </a:p>
          <a:p>
            <a:pPr algn="just"/>
            <a:r>
              <a:rPr lang="ru-RU" dirty="0" smtClean="0"/>
              <a:t>Помимо </a:t>
            </a:r>
            <a:r>
              <a:rPr lang="ru-RU" dirty="0"/>
              <a:t>собственно файлов и структур данных, используемых для управления файлами (каталоги, дескрипторы файлов, различные таблицы распределения внешней памяти), понятие "файловая система" включает программные средства, реализующие различные операции над файлами.</a:t>
            </a:r>
          </a:p>
        </p:txBody>
      </p:sp>
    </p:spTree>
    <p:extLst>
      <p:ext uri="{BB962C8B-B14F-4D97-AF65-F5344CB8AC3E}">
        <p14:creationId xmlns:p14="http://schemas.microsoft.com/office/powerpoint/2010/main" val="309885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1. Общее </a:t>
            </a:r>
            <a:r>
              <a:rPr lang="ru-RU" b="1" dirty="0"/>
              <a:t>понятие файловой системы</a:t>
            </a:r>
          </a:p>
        </p:txBody>
      </p:sp>
      <p:sp>
        <p:nvSpPr>
          <p:cNvPr id="3" name="Прямоугольник 2"/>
          <p:cNvSpPr/>
          <p:nvPr/>
        </p:nvSpPr>
        <p:spPr>
          <a:xfrm>
            <a:off x="323528" y="764704"/>
            <a:ext cx="8501446" cy="5170646"/>
          </a:xfrm>
          <a:prstGeom prst="rect">
            <a:avLst/>
          </a:prstGeom>
        </p:spPr>
        <p:txBody>
          <a:bodyPr wrap="square">
            <a:spAutoFit/>
          </a:bodyPr>
          <a:lstStyle/>
          <a:p>
            <a:pPr algn="just"/>
            <a:r>
              <a:rPr lang="ru-RU" dirty="0" smtClean="0"/>
              <a:t>Основные </a:t>
            </a:r>
            <a:r>
              <a:rPr lang="ru-RU" dirty="0"/>
              <a:t>функции файловой </a:t>
            </a:r>
            <a:r>
              <a:rPr lang="ru-RU" dirty="0" smtClean="0"/>
              <a:t>системы</a:t>
            </a:r>
            <a:r>
              <a:rPr lang="ru-RU" dirty="0"/>
              <a:t>:</a:t>
            </a:r>
          </a:p>
          <a:p>
            <a:pPr algn="just">
              <a:spcBef>
                <a:spcPts val="1200"/>
              </a:spcBef>
            </a:pPr>
            <a:r>
              <a:rPr lang="ru-RU" dirty="0"/>
              <a:t>1. Идентификация файлов. Связывание имени файла с выделенным ему пространством внешней памяти.  </a:t>
            </a:r>
          </a:p>
          <a:p>
            <a:pPr algn="just">
              <a:spcBef>
                <a:spcPts val="1200"/>
              </a:spcBef>
            </a:pPr>
            <a:r>
              <a:rPr lang="ru-RU" dirty="0"/>
              <a:t>2. Распределение внешней памяти между файлами. Для работы с конкретным файлом не требуется иметь информацию о местоположении этого файла на внешнем носителе информации. Например, для того чтобы загрузить документ в редактор с жесткого диска, нам не нужно знать, на какой стороне какого магнитного диска, на каком цилиндре и в каком секторе находится данный документ.  </a:t>
            </a:r>
          </a:p>
          <a:p>
            <a:pPr algn="just">
              <a:spcBef>
                <a:spcPts val="1200"/>
              </a:spcBef>
            </a:pPr>
            <a:r>
              <a:rPr lang="ru-RU" dirty="0"/>
              <a:t>3. Обеспечение надежности и отказоустойчивости. Стоимость информации может во много раз превышать стоимость компьютера.  </a:t>
            </a:r>
          </a:p>
          <a:p>
            <a:pPr algn="just">
              <a:spcBef>
                <a:spcPts val="1200"/>
              </a:spcBef>
            </a:pPr>
            <a:r>
              <a:rPr lang="ru-RU" dirty="0"/>
              <a:t>4. Обеспечение защиты от несанкционированного доступа.  </a:t>
            </a:r>
          </a:p>
          <a:p>
            <a:pPr algn="just">
              <a:spcBef>
                <a:spcPts val="1200"/>
              </a:spcBef>
            </a:pPr>
            <a:r>
              <a:rPr lang="ru-RU" dirty="0"/>
              <a:t>5. Обеспечение совместного доступа к файлам, так чтобы пользователю не приходилось прилагать специальных усилий по обеспечению синхронизации доступа.  </a:t>
            </a:r>
          </a:p>
          <a:p>
            <a:pPr algn="just">
              <a:spcBef>
                <a:spcPts val="1200"/>
              </a:spcBef>
            </a:pPr>
            <a:r>
              <a:rPr lang="ru-RU" dirty="0"/>
              <a:t>6. Обеспечение высокой производительности. </a:t>
            </a:r>
          </a:p>
        </p:txBody>
      </p:sp>
    </p:spTree>
    <p:extLst>
      <p:ext uri="{BB962C8B-B14F-4D97-AF65-F5344CB8AC3E}">
        <p14:creationId xmlns:p14="http://schemas.microsoft.com/office/powerpoint/2010/main" val="243540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1. Общее </a:t>
            </a:r>
            <a:r>
              <a:rPr lang="ru-RU" b="1" dirty="0"/>
              <a:t>понятие файловой системы</a:t>
            </a:r>
          </a:p>
        </p:txBody>
      </p:sp>
      <p:sp>
        <p:nvSpPr>
          <p:cNvPr id="3" name="Прямоугольник 2"/>
          <p:cNvSpPr/>
          <p:nvPr/>
        </p:nvSpPr>
        <p:spPr>
          <a:xfrm>
            <a:off x="323528" y="764704"/>
            <a:ext cx="8501446" cy="5909310"/>
          </a:xfrm>
          <a:prstGeom prst="rect">
            <a:avLst/>
          </a:prstGeom>
        </p:spPr>
        <p:txBody>
          <a:bodyPr wrap="square">
            <a:spAutoFit/>
          </a:bodyPr>
          <a:lstStyle/>
          <a:p>
            <a:pPr algn="just"/>
            <a:r>
              <a:rPr lang="ru-RU" dirty="0" smtClean="0"/>
              <a:t>Файл </a:t>
            </a:r>
            <a:r>
              <a:rPr lang="ru-RU" dirty="0"/>
              <a:t>- это поименованный набор связанной информации, записанной во вторичную память. </a:t>
            </a:r>
            <a:endParaRPr lang="ru-RU" dirty="0" smtClean="0"/>
          </a:p>
          <a:p>
            <a:pPr algn="just"/>
            <a:endParaRPr lang="ru-RU" dirty="0"/>
          </a:p>
          <a:p>
            <a:pPr algn="just"/>
            <a:r>
              <a:rPr lang="ru-RU" dirty="0" smtClean="0"/>
              <a:t>Для </a:t>
            </a:r>
            <a:r>
              <a:rPr lang="ru-RU" dirty="0"/>
              <a:t>большинства пользователей файловая система - наиболее видимая часть ОС. Она предоставляет механизм для онлайнового хранения и доступа как к данным, так и к программам для всех пользователям системы. </a:t>
            </a:r>
            <a:endParaRPr lang="ru-RU" dirty="0" smtClean="0"/>
          </a:p>
          <a:p>
            <a:pPr algn="just"/>
            <a:endParaRPr lang="ru-RU" dirty="0"/>
          </a:p>
          <a:p>
            <a:pPr algn="just"/>
            <a:r>
              <a:rPr lang="ru-RU" dirty="0" smtClean="0"/>
              <a:t>С </a:t>
            </a:r>
            <a:r>
              <a:rPr lang="ru-RU" dirty="0"/>
              <a:t>точки зрения пользователя, файл - единица внешней памяти, то есть данные, записанные на диск, должны быть в составе какого-нибудь файла.  </a:t>
            </a:r>
            <a:endParaRPr lang="ru-RU" dirty="0" smtClean="0"/>
          </a:p>
          <a:p>
            <a:pPr algn="just"/>
            <a:endParaRPr lang="ru-RU" dirty="0"/>
          </a:p>
          <a:p>
            <a:pPr algn="just"/>
            <a:r>
              <a:rPr lang="ru-RU" dirty="0"/>
              <a:t>Важный аспект организации файловой системы - учет стоимости операций взаимодействия с вторичной памятью. </a:t>
            </a:r>
            <a:endParaRPr lang="ru-RU" dirty="0" smtClean="0"/>
          </a:p>
          <a:p>
            <a:pPr algn="just"/>
            <a:endParaRPr lang="ru-RU" dirty="0"/>
          </a:p>
          <a:p>
            <a:pPr algn="just"/>
            <a:r>
              <a:rPr lang="ru-RU" dirty="0" smtClean="0"/>
              <a:t>Процесс </a:t>
            </a:r>
            <a:r>
              <a:rPr lang="ru-RU" dirty="0"/>
              <a:t>считывания блока диска состоит из позиционирования считывающей головки над дорожкой, содержащей требуемый блок, ожидания, пока требуемый блок сделает оборот и окажется под головкой, и собственно считывания блока. Для этого требуется значительное время (десятки миллисекунд). В современных компьютерах обращение к диску осуществляется примерно в 100 000 раз медленнее, чем обращение к оперативной памяти. Таким образом, критерием вычислительной сложности алгоритмов, работающих с внешней памятью, является количество обращений к диску.</a:t>
            </a:r>
          </a:p>
        </p:txBody>
      </p:sp>
    </p:spTree>
    <p:extLst>
      <p:ext uri="{BB962C8B-B14F-4D97-AF65-F5344CB8AC3E}">
        <p14:creationId xmlns:p14="http://schemas.microsoft.com/office/powerpoint/2010/main" val="20934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2. Файлы</a:t>
            </a:r>
            <a:endParaRPr lang="ru-RU" b="1" dirty="0"/>
          </a:p>
        </p:txBody>
      </p:sp>
      <p:sp>
        <p:nvSpPr>
          <p:cNvPr id="3" name="Прямоугольник 2"/>
          <p:cNvSpPr/>
          <p:nvPr/>
        </p:nvSpPr>
        <p:spPr>
          <a:xfrm>
            <a:off x="323528" y="764704"/>
            <a:ext cx="8501446" cy="5632311"/>
          </a:xfrm>
          <a:prstGeom prst="rect">
            <a:avLst/>
          </a:prstGeom>
        </p:spPr>
        <p:txBody>
          <a:bodyPr wrap="square">
            <a:spAutoFit/>
          </a:bodyPr>
          <a:lstStyle/>
          <a:p>
            <a:pPr algn="just"/>
            <a:r>
              <a:rPr lang="ru-RU" dirty="0"/>
              <a:t>Файлы представляют собой абстрактные объекты. Их задача - хранить информацию, скрывая от пользователя детали работы с устройствами. </a:t>
            </a:r>
            <a:endParaRPr lang="ru-RU" dirty="0" smtClean="0"/>
          </a:p>
          <a:p>
            <a:pPr algn="just"/>
            <a:endParaRPr lang="ru-RU" dirty="0"/>
          </a:p>
          <a:p>
            <a:pPr algn="just"/>
            <a:r>
              <a:rPr lang="ru-RU" dirty="0" smtClean="0"/>
              <a:t>Когда </a:t>
            </a:r>
            <a:r>
              <a:rPr lang="ru-RU" dirty="0"/>
              <a:t>процесс создает файл, он дает ему имя. После завершения процесса файл продолжает существовать и через свое имя может быть доступен другим процессам. </a:t>
            </a:r>
            <a:endParaRPr lang="ru-RU" dirty="0" smtClean="0"/>
          </a:p>
          <a:p>
            <a:pPr algn="just"/>
            <a:endParaRPr lang="ru-RU" dirty="0"/>
          </a:p>
          <a:p>
            <a:pPr algn="just"/>
            <a:r>
              <a:rPr lang="ru-RU" dirty="0"/>
              <a:t>Правила именования файлов зависят от ОС. Многие ОС поддерживают имена из двух частей (</a:t>
            </a:r>
            <a:r>
              <a:rPr lang="ru-RU" dirty="0" err="1"/>
              <a:t>имя+расширение</a:t>
            </a:r>
            <a:r>
              <a:rPr lang="ru-RU" dirty="0"/>
              <a:t>), например </a:t>
            </a:r>
            <a:r>
              <a:rPr lang="ru-RU" dirty="0" err="1"/>
              <a:t>progr.c</a:t>
            </a:r>
            <a:r>
              <a:rPr lang="ru-RU" dirty="0"/>
              <a:t> (файл, содержащий текст программы на языке Си) или autoexec.bat (файл, содержащий команды интерпретатора командного языка). </a:t>
            </a:r>
            <a:endParaRPr lang="ru-RU" dirty="0" smtClean="0"/>
          </a:p>
          <a:p>
            <a:pPr algn="just"/>
            <a:endParaRPr lang="ru-RU" dirty="0"/>
          </a:p>
          <a:p>
            <a:pPr algn="just"/>
            <a:r>
              <a:rPr lang="ru-RU" dirty="0" smtClean="0"/>
              <a:t>Тип </a:t>
            </a:r>
            <a:r>
              <a:rPr lang="ru-RU" dirty="0"/>
              <a:t>расширения файла позволяет ОС организовать работу с ним различных прикладных программ в соответствии с заранее оговоренными соглашениями. </a:t>
            </a:r>
            <a:endParaRPr lang="ru-RU" dirty="0" smtClean="0"/>
          </a:p>
          <a:p>
            <a:pPr algn="just"/>
            <a:endParaRPr lang="ru-RU" dirty="0"/>
          </a:p>
          <a:p>
            <a:pPr algn="just"/>
            <a:r>
              <a:rPr lang="ru-RU" dirty="0" smtClean="0"/>
              <a:t>Обычно </a:t>
            </a:r>
            <a:r>
              <a:rPr lang="ru-RU" dirty="0"/>
              <a:t>ОС накладывают некоторые ограничения, как на используемые в имени символы, так и на длину имени файла. </a:t>
            </a:r>
            <a:endParaRPr lang="ru-RU" dirty="0" smtClean="0"/>
          </a:p>
          <a:p>
            <a:pPr algn="just"/>
            <a:endParaRPr lang="ru-RU" dirty="0"/>
          </a:p>
          <a:p>
            <a:pPr algn="just"/>
            <a:r>
              <a:rPr lang="ru-RU" dirty="0" smtClean="0"/>
              <a:t>В </a:t>
            </a:r>
            <a:r>
              <a:rPr lang="ru-RU" dirty="0"/>
              <a:t>соответствии со стандартом POSIX, популярные ОС оперируют удобными для пользователя длинными именами (до 255 символов).</a:t>
            </a:r>
          </a:p>
        </p:txBody>
      </p:sp>
    </p:spTree>
    <p:extLst>
      <p:ext uri="{BB962C8B-B14F-4D97-AF65-F5344CB8AC3E}">
        <p14:creationId xmlns:p14="http://schemas.microsoft.com/office/powerpoint/2010/main" val="170468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2. Файлы</a:t>
            </a:r>
            <a:endParaRPr lang="ru-RU" b="1" dirty="0"/>
          </a:p>
        </p:txBody>
      </p:sp>
      <p:sp>
        <p:nvSpPr>
          <p:cNvPr id="3" name="Прямоугольник 2"/>
          <p:cNvSpPr/>
          <p:nvPr/>
        </p:nvSpPr>
        <p:spPr>
          <a:xfrm>
            <a:off x="323528" y="764704"/>
            <a:ext cx="8501446" cy="4247317"/>
          </a:xfrm>
          <a:prstGeom prst="rect">
            <a:avLst/>
          </a:prstGeom>
        </p:spPr>
        <p:txBody>
          <a:bodyPr wrap="square">
            <a:spAutoFit/>
          </a:bodyPr>
          <a:lstStyle/>
          <a:p>
            <a:pPr algn="just"/>
            <a:r>
              <a:rPr lang="ru-RU" dirty="0"/>
              <a:t>Важный аспект организации файловой системы и ОС - следует ли поддерживать и распознавать типы файлов. Если да, то это может помочь правильному функционированию ОС, например не допустить вывода на принтер бинарного файла.  </a:t>
            </a:r>
            <a:endParaRPr lang="ru-RU" dirty="0" smtClean="0"/>
          </a:p>
          <a:p>
            <a:pPr algn="just"/>
            <a:endParaRPr lang="ru-RU" dirty="0"/>
          </a:p>
          <a:p>
            <a:pPr algn="just"/>
            <a:r>
              <a:rPr lang="ru-RU" dirty="0"/>
              <a:t>Основные типы файлов: </a:t>
            </a:r>
            <a:endParaRPr lang="ru-RU" dirty="0" smtClean="0"/>
          </a:p>
          <a:p>
            <a:pPr marL="742950" lvl="1" indent="-285750" algn="just">
              <a:buFont typeface="Arial" panose="020B0604020202020204" pitchFamily="34" charset="0"/>
              <a:buChar char="•"/>
            </a:pPr>
            <a:r>
              <a:rPr lang="ru-RU" dirty="0" smtClean="0"/>
              <a:t>регулярные </a:t>
            </a:r>
            <a:r>
              <a:rPr lang="ru-RU" dirty="0"/>
              <a:t>(обычные) </a:t>
            </a:r>
            <a:r>
              <a:rPr lang="ru-RU" dirty="0" smtClean="0"/>
              <a:t>файлы; </a:t>
            </a:r>
          </a:p>
          <a:p>
            <a:pPr marL="742950" lvl="1" indent="-285750" algn="just">
              <a:buFont typeface="Arial" panose="020B0604020202020204" pitchFamily="34" charset="0"/>
              <a:buChar char="•"/>
            </a:pPr>
            <a:r>
              <a:rPr lang="ru-RU" dirty="0" smtClean="0"/>
              <a:t>директории </a:t>
            </a:r>
            <a:r>
              <a:rPr lang="ru-RU" dirty="0"/>
              <a:t>(справочники, каталоги). </a:t>
            </a:r>
            <a:endParaRPr lang="ru-RU" dirty="0" smtClean="0"/>
          </a:p>
          <a:p>
            <a:pPr algn="just"/>
            <a:endParaRPr lang="ru-RU" dirty="0"/>
          </a:p>
          <a:p>
            <a:pPr algn="just"/>
            <a:r>
              <a:rPr lang="ru-RU" dirty="0" smtClean="0"/>
              <a:t>Обычные </a:t>
            </a:r>
            <a:r>
              <a:rPr lang="ru-RU" dirty="0"/>
              <a:t>файлы содержат пользовательскую информацию. </a:t>
            </a:r>
            <a:endParaRPr lang="ru-RU" dirty="0" smtClean="0"/>
          </a:p>
          <a:p>
            <a:pPr algn="just"/>
            <a:endParaRPr lang="ru-RU" dirty="0"/>
          </a:p>
          <a:p>
            <a:pPr algn="just"/>
            <a:r>
              <a:rPr lang="ru-RU" dirty="0" smtClean="0"/>
              <a:t>Директории </a:t>
            </a:r>
            <a:r>
              <a:rPr lang="ru-RU" dirty="0"/>
              <a:t>- системные файлы, поддерживающие структуру файловой системы. </a:t>
            </a:r>
            <a:endParaRPr lang="ru-RU" dirty="0" smtClean="0"/>
          </a:p>
          <a:p>
            <a:pPr algn="just"/>
            <a:endParaRPr lang="ru-RU" dirty="0"/>
          </a:p>
          <a:p>
            <a:pPr algn="just"/>
            <a:r>
              <a:rPr lang="ru-RU" dirty="0" smtClean="0"/>
              <a:t>В </a:t>
            </a:r>
            <a:r>
              <a:rPr lang="ru-RU" dirty="0"/>
              <a:t>каталоге содержится перечень входящих в него файлов и устанавливается соответствие между файлами и их характеристиками (атрибутами).</a:t>
            </a:r>
          </a:p>
        </p:txBody>
      </p:sp>
    </p:spTree>
    <p:extLst>
      <p:ext uri="{BB962C8B-B14F-4D97-AF65-F5344CB8AC3E}">
        <p14:creationId xmlns:p14="http://schemas.microsoft.com/office/powerpoint/2010/main" val="2094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369332"/>
          </a:xfrm>
          <a:prstGeom prst="rect">
            <a:avLst/>
          </a:prstGeom>
        </p:spPr>
        <p:txBody>
          <a:bodyPr wrap="square">
            <a:spAutoFit/>
          </a:bodyPr>
          <a:lstStyle/>
          <a:p>
            <a:pPr algn="ctr"/>
            <a:r>
              <a:rPr lang="ru-RU" b="1" dirty="0" smtClean="0"/>
              <a:t>2. Файлы</a:t>
            </a:r>
            <a:endParaRPr lang="ru-RU" b="1" dirty="0"/>
          </a:p>
        </p:txBody>
      </p:sp>
      <p:sp>
        <p:nvSpPr>
          <p:cNvPr id="3" name="Прямоугольник 2"/>
          <p:cNvSpPr/>
          <p:nvPr/>
        </p:nvSpPr>
        <p:spPr>
          <a:xfrm>
            <a:off x="323528" y="764704"/>
            <a:ext cx="8501446" cy="3693319"/>
          </a:xfrm>
          <a:prstGeom prst="rect">
            <a:avLst/>
          </a:prstGeom>
        </p:spPr>
        <p:txBody>
          <a:bodyPr wrap="square">
            <a:spAutoFit/>
          </a:bodyPr>
          <a:lstStyle/>
          <a:p>
            <a:pPr algn="just"/>
            <a:r>
              <a:rPr lang="ru-RU" dirty="0" smtClean="0"/>
              <a:t>Внутри </a:t>
            </a:r>
            <a:r>
              <a:rPr lang="ru-RU" dirty="0"/>
              <a:t>подсистемы управления файлами обычный файл представляется в виде набора блоков внешней </a:t>
            </a:r>
            <a:r>
              <a:rPr lang="ru-RU" dirty="0" smtClean="0"/>
              <a:t>памяти. Для пользователей же </a:t>
            </a:r>
            <a:r>
              <a:rPr lang="ru-RU" dirty="0"/>
              <a:t>обеспечивается представление файла в виде линейной последовательности байтов. </a:t>
            </a:r>
            <a:endParaRPr lang="ru-RU" dirty="0" smtClean="0"/>
          </a:p>
          <a:p>
            <a:pPr algn="just"/>
            <a:endParaRPr lang="ru-RU" dirty="0"/>
          </a:p>
          <a:p>
            <a:pPr algn="just"/>
            <a:r>
              <a:rPr lang="ru-RU" dirty="0" smtClean="0"/>
              <a:t>Такое </a:t>
            </a:r>
            <a:r>
              <a:rPr lang="ru-RU" dirty="0"/>
              <a:t>представление позволяет использовать абстракцию файла при работе с внешними устройствами, при организации </a:t>
            </a:r>
            <a:r>
              <a:rPr lang="ru-RU" dirty="0" err="1"/>
              <a:t>межпроцессных</a:t>
            </a:r>
            <a:r>
              <a:rPr lang="ru-RU" dirty="0"/>
              <a:t> взаимодействий и т. д. </a:t>
            </a:r>
            <a:endParaRPr lang="ru-RU" dirty="0" smtClean="0"/>
          </a:p>
          <a:p>
            <a:pPr algn="just"/>
            <a:endParaRPr lang="ru-RU" dirty="0"/>
          </a:p>
          <a:p>
            <a:pPr algn="just"/>
            <a:r>
              <a:rPr lang="ru-RU" dirty="0" smtClean="0"/>
              <a:t>Так</a:t>
            </a:r>
            <a:r>
              <a:rPr lang="ru-RU" dirty="0"/>
              <a:t>, например, клавиатура обычно рассматривается как текстовый файл, из которого компьютер получает данные в символьном формате. </a:t>
            </a:r>
            <a:endParaRPr lang="ru-RU" dirty="0" smtClean="0"/>
          </a:p>
          <a:p>
            <a:pPr algn="just"/>
            <a:endParaRPr lang="ru-RU" dirty="0"/>
          </a:p>
          <a:p>
            <a:pPr algn="just"/>
            <a:r>
              <a:rPr lang="ru-RU" dirty="0" smtClean="0"/>
              <a:t>Поэтому </a:t>
            </a:r>
            <a:r>
              <a:rPr lang="ru-RU" dirty="0"/>
              <a:t>иногда к файлам приписывают другие объекты ОС, например специальные символьные файлы и специальные блочные файлы, именованные каналы и сокеты, имеющие файловый интерфейс.</a:t>
            </a:r>
          </a:p>
        </p:txBody>
      </p:sp>
    </p:spTree>
    <p:extLst>
      <p:ext uri="{BB962C8B-B14F-4D97-AF65-F5344CB8AC3E}">
        <p14:creationId xmlns:p14="http://schemas.microsoft.com/office/powerpoint/2010/main" val="73463196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4530</Words>
  <Application>Microsoft Office PowerPoint</Application>
  <PresentationFormat>Экран (4:3)</PresentationFormat>
  <Paragraphs>350</Paragraphs>
  <Slides>39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Тема Office</vt:lpstr>
      <vt:lpstr>Лекция 11. Файловая система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Сергей В. Дианов</dc:creator>
  <cp:lastModifiedBy>Dianov</cp:lastModifiedBy>
  <cp:revision>19</cp:revision>
  <dcterms:created xsi:type="dcterms:W3CDTF">2021-03-24T10:36:23Z</dcterms:created>
  <dcterms:modified xsi:type="dcterms:W3CDTF">2022-04-19T05:44:18Z</dcterms:modified>
</cp:coreProperties>
</file>