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8" r:id="rId2"/>
    <p:sldId id="257" r:id="rId3"/>
    <p:sldId id="258" r:id="rId4"/>
    <p:sldId id="259" r:id="rId5"/>
    <p:sldId id="260" r:id="rId6"/>
    <p:sldId id="290" r:id="rId7"/>
    <p:sldId id="261" r:id="rId8"/>
    <p:sldId id="262" r:id="rId9"/>
    <p:sldId id="263" r:id="rId10"/>
    <p:sldId id="264" r:id="rId11"/>
    <p:sldId id="291" r:id="rId12"/>
    <p:sldId id="265" r:id="rId13"/>
    <p:sldId id="266" r:id="rId14"/>
    <p:sldId id="267" r:id="rId15"/>
    <p:sldId id="268" r:id="rId16"/>
    <p:sldId id="269" r:id="rId17"/>
    <p:sldId id="292" r:id="rId18"/>
    <p:sldId id="270" r:id="rId19"/>
    <p:sldId id="271" r:id="rId20"/>
    <p:sldId id="293" r:id="rId21"/>
    <p:sldId id="272" r:id="rId22"/>
    <p:sldId id="273" r:id="rId23"/>
    <p:sldId id="294" r:id="rId24"/>
    <p:sldId id="274" r:id="rId25"/>
    <p:sldId id="295" r:id="rId26"/>
    <p:sldId id="275" r:id="rId27"/>
    <p:sldId id="279" r:id="rId28"/>
    <p:sldId id="276" r:id="rId29"/>
    <p:sldId id="277" r:id="rId30"/>
    <p:sldId id="278" r:id="rId31"/>
    <p:sldId id="280" r:id="rId32"/>
    <p:sldId id="296" r:id="rId33"/>
    <p:sldId id="281" r:id="rId34"/>
    <p:sldId id="297" r:id="rId35"/>
    <p:sldId id="282" r:id="rId36"/>
    <p:sldId id="283" r:id="rId37"/>
    <p:sldId id="298" r:id="rId38"/>
    <p:sldId id="284" r:id="rId39"/>
    <p:sldId id="285" r:id="rId40"/>
    <p:sldId id="286" r:id="rId41"/>
    <p:sldId id="287" r:id="rId42"/>
    <p:sldId id="299" r:id="rId43"/>
    <p:sldId id="289"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10F62-D9B4-4EF8-8D7A-3936CBF4F8E2}" type="datetimeFigureOut">
              <a:rPr lang="ru-RU" smtClean="0"/>
              <a:t>25.04.2022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E20DE4-655E-43F8-91A2-826E54DDB756}" type="slidenum">
              <a:rPr lang="ru-RU" smtClean="0"/>
              <a:t>‹#›</a:t>
            </a:fld>
            <a:endParaRPr lang="ru-RU"/>
          </a:p>
        </p:txBody>
      </p:sp>
    </p:spTree>
    <p:extLst>
      <p:ext uri="{BB962C8B-B14F-4D97-AF65-F5344CB8AC3E}">
        <p14:creationId xmlns:p14="http://schemas.microsoft.com/office/powerpoint/2010/main" val="233836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8304D86-1959-4630-A99E-724A4B48BD58}" type="slidenum">
              <a:rPr lang="ru-RU" smtClean="0"/>
              <a:t>1</a:t>
            </a:fld>
            <a:endParaRPr lang="ru-RU"/>
          </a:p>
        </p:txBody>
      </p:sp>
    </p:spTree>
    <p:extLst>
      <p:ext uri="{BB962C8B-B14F-4D97-AF65-F5344CB8AC3E}">
        <p14:creationId xmlns:p14="http://schemas.microsoft.com/office/powerpoint/2010/main" val="79087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25.04.2022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25.04.2022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25.04.2022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25.04.2022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25.04.2022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25.04.2022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ru-RU" sz="2400" b="1" dirty="0" smtClean="0"/>
              <a:t>12</a:t>
            </a:r>
            <a:r>
              <a:rPr lang="ru-RU" sz="2400" b="1" dirty="0" smtClean="0">
                <a:solidFill>
                  <a:schemeClr val="dk1"/>
                </a:solidFill>
                <a:latin typeface="+mn-lt"/>
                <a:ea typeface="+mn-ea"/>
                <a:cs typeface="+mn-cs"/>
              </a:rPr>
              <a:t>.</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a:t>Реализация файловой </a:t>
            </a:r>
            <a:r>
              <a:rPr lang="ru-RU" sz="2400" b="1" dirty="0" smtClean="0"/>
              <a:t>системы.</a:t>
            </a:r>
            <a:endParaRPr lang="ru-RU" sz="2400" b="1" dirty="0"/>
          </a:p>
        </p:txBody>
      </p:sp>
      <p:graphicFrame>
        <p:nvGraphicFramePr>
          <p:cNvPr id="4" name="Таблица 3"/>
          <p:cNvGraphicFramePr>
            <a:graphicFrameLocks noGrp="1"/>
          </p:cNvGraphicFramePr>
          <p:nvPr>
            <p:extLst>
              <p:ext uri="{D42A27DB-BD31-4B8C-83A1-F6EECF244321}">
                <p14:modId xmlns:p14="http://schemas.microsoft.com/office/powerpoint/2010/main" val="3955376827"/>
              </p:ext>
            </p:extLst>
          </p:nvPr>
        </p:nvGraphicFramePr>
        <p:xfrm>
          <a:off x="395536" y="1556792"/>
          <a:ext cx="8568954" cy="4283576"/>
        </p:xfrm>
        <a:graphic>
          <a:graphicData uri="http://schemas.openxmlformats.org/drawingml/2006/table">
            <a:tbl>
              <a:tblPr firstRow="1" bandRow="1">
                <a:tableStyleId>{2D5ABB26-0587-4C30-8999-92F81FD0307C}</a:tableStyleId>
              </a:tblPr>
              <a:tblGrid>
                <a:gridCol w="809756"/>
                <a:gridCol w="7759198"/>
              </a:tblGrid>
              <a:tr h="504056">
                <a:tc gridSpan="2">
                  <a:txBody>
                    <a:bodyPr/>
                    <a:lstStyle/>
                    <a:p>
                      <a:pPr algn="ctr"/>
                      <a:r>
                        <a:rPr lang="ru-RU" sz="2000" b="0" i="0" dirty="0" smtClean="0">
                          <a:latin typeface="Bad Script" panose="02000000000000000000" pitchFamily="2" charset="0"/>
                        </a:rPr>
                        <a:t>Содержание</a:t>
                      </a: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Структура системы хранения данных на дисках.</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Методы выделения дискового пространства.</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Управление свободным и занятым дисковым пространством.</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4.</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Размер логического блока.</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5.</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Структура файловой системы на диске.</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6.</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Реализация директорий.</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7.</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Монтирование файловых систем.</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8.</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Работа с несколькими </a:t>
                      </a:r>
                    </a:p>
                    <a:p>
                      <a:pPr algn="just"/>
                      <a:r>
                        <a:rPr lang="ru-RU" sz="2000" b="0" i="0" dirty="0" smtClean="0">
                          <a:latin typeface="Bad Script" panose="02000000000000000000" pitchFamily="2" charset="0"/>
                        </a:rPr>
                        <a:t>файловыми системами.</a:t>
                      </a:r>
                      <a:endParaRPr lang="ru-RU" sz="2000" b="0" i="0" dirty="0">
                        <a:latin typeface="Bad Script" panose="02000000000000000000" pitchFamily="2" charset="0"/>
                      </a:endParaRPr>
                    </a:p>
                  </a:txBody>
                  <a:tcPr>
                    <a:solidFill>
                      <a:schemeClr val="bg1"/>
                    </a:solidFill>
                  </a:tcPr>
                </a:tc>
              </a:tr>
            </a:tbl>
          </a:graphicData>
        </a:graphic>
      </p:graphicFrame>
      <p:pic>
        <p:nvPicPr>
          <p:cNvPr id="1026" name="Picture 2" descr="файловая система PH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19" y="4437112"/>
            <a:ext cx="3321621"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1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575544"/>
            <a:ext cx="8424936" cy="2308324"/>
          </a:xfrm>
          <a:prstGeom prst="rect">
            <a:avLst/>
          </a:prstGeom>
        </p:spPr>
        <p:txBody>
          <a:bodyPr wrap="square">
            <a:spAutoFit/>
          </a:bodyPr>
          <a:lstStyle/>
          <a:p>
            <a:pPr algn="just"/>
            <a:r>
              <a:rPr lang="ru-RU" dirty="0"/>
              <a:t>Единственным приемлемым решением перечисленных проблем является периодическое уплотнение содержимого внешней памяти, или "</a:t>
            </a:r>
            <a:r>
              <a:rPr lang="ru-RU" b="1" dirty="0"/>
              <a:t>сборка мусора</a:t>
            </a:r>
            <a:r>
              <a:rPr lang="ru-RU" dirty="0"/>
              <a:t>", цель которой состоит в объединении свободных участков в один большой блок. </a:t>
            </a:r>
            <a:endParaRPr lang="ru-RU" dirty="0" smtClean="0"/>
          </a:p>
          <a:p>
            <a:pPr algn="just"/>
            <a:endParaRPr lang="ru-RU" dirty="0"/>
          </a:p>
          <a:p>
            <a:pPr algn="just"/>
            <a:r>
              <a:rPr lang="ru-RU" dirty="0" smtClean="0"/>
              <a:t>Но </a:t>
            </a:r>
            <a:r>
              <a:rPr lang="ru-RU" dirty="0"/>
              <a:t>это дорогостоящая операция, которую невозможно осуществлять слишком часто. </a:t>
            </a:r>
            <a:endParaRPr lang="ru-RU" dirty="0" smtClean="0"/>
          </a:p>
          <a:p>
            <a:pPr algn="just"/>
            <a:endParaRPr lang="ru-RU" dirty="0"/>
          </a:p>
          <a:p>
            <a:pPr algn="just"/>
            <a:r>
              <a:rPr lang="ru-RU" dirty="0" smtClean="0"/>
              <a:t>Когда </a:t>
            </a:r>
            <a:r>
              <a:rPr lang="ru-RU" dirty="0"/>
              <a:t>содержимое диска постоянно изменяется, данный метод нерационален</a:t>
            </a:r>
            <a:r>
              <a:rPr lang="ru-RU" dirty="0" smtClean="0"/>
              <a:t>.</a:t>
            </a:r>
            <a:endParaRPr lang="ru-RU" dirty="0"/>
          </a:p>
        </p:txBody>
      </p:sp>
    </p:spTree>
    <p:extLst>
      <p:ext uri="{BB962C8B-B14F-4D97-AF65-F5344CB8AC3E}">
        <p14:creationId xmlns:p14="http://schemas.microsoft.com/office/powerpoint/2010/main" val="408414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575544"/>
            <a:ext cx="8424936" cy="2031325"/>
          </a:xfrm>
          <a:prstGeom prst="rect">
            <a:avLst/>
          </a:prstGeom>
        </p:spPr>
        <p:txBody>
          <a:bodyPr wrap="square">
            <a:spAutoFit/>
          </a:bodyPr>
          <a:lstStyle/>
          <a:p>
            <a:pPr algn="just"/>
            <a:r>
              <a:rPr lang="ru-RU" dirty="0" smtClean="0"/>
              <a:t>Внешняя </a:t>
            </a:r>
            <a:r>
              <a:rPr lang="ru-RU" dirty="0"/>
              <a:t>фрагментация </a:t>
            </a:r>
            <a:r>
              <a:rPr lang="ru-RU" dirty="0" smtClean="0"/>
              <a:t>может </a:t>
            </a:r>
            <a:r>
              <a:rPr lang="ru-RU" dirty="0"/>
              <a:t>быть устранена за счет представления файла в виде </a:t>
            </a:r>
            <a:r>
              <a:rPr lang="ru-RU" b="1" dirty="0"/>
              <a:t>связного списка блоков диска</a:t>
            </a:r>
            <a:r>
              <a:rPr lang="ru-RU" dirty="0"/>
              <a:t>. </a:t>
            </a:r>
            <a:endParaRPr lang="ru-RU" dirty="0" smtClean="0"/>
          </a:p>
          <a:p>
            <a:pPr algn="just"/>
            <a:endParaRPr lang="ru-RU" dirty="0"/>
          </a:p>
          <a:p>
            <a:pPr algn="just"/>
            <a:r>
              <a:rPr lang="ru-RU" dirty="0" smtClean="0"/>
              <a:t>Запись </a:t>
            </a:r>
            <a:r>
              <a:rPr lang="ru-RU" dirty="0"/>
              <a:t>в директории содержит указатель на первый и последний блоки файла (иногда в качестве варианта используется специальный знак конца файла - EOF). </a:t>
            </a:r>
            <a:endParaRPr lang="ru-RU" dirty="0" smtClean="0"/>
          </a:p>
          <a:p>
            <a:pPr algn="just"/>
            <a:endParaRPr lang="ru-RU" dirty="0"/>
          </a:p>
          <a:p>
            <a:pPr algn="just"/>
            <a:r>
              <a:rPr lang="ru-RU" dirty="0" smtClean="0"/>
              <a:t>Каждый </a:t>
            </a:r>
            <a:r>
              <a:rPr lang="ru-RU" dirty="0"/>
              <a:t>блок содержит указатель на следующий </a:t>
            </a:r>
            <a:r>
              <a:rPr lang="ru-RU" dirty="0" smtClean="0"/>
              <a:t>блок.</a:t>
            </a:r>
            <a:endParaRPr lang="ru-RU" dirty="0"/>
          </a:p>
        </p:txBody>
      </p:sp>
      <p:pic>
        <p:nvPicPr>
          <p:cNvPr id="6" name="Рисунок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9692" y="2708920"/>
            <a:ext cx="5544616" cy="1910103"/>
          </a:xfrm>
          <a:prstGeom prst="rect">
            <a:avLst/>
          </a:prstGeom>
          <a:noFill/>
          <a:ln>
            <a:noFill/>
          </a:ln>
        </p:spPr>
      </p:pic>
      <p:sp>
        <p:nvSpPr>
          <p:cNvPr id="2" name="Прямоугольник 1"/>
          <p:cNvSpPr/>
          <p:nvPr/>
        </p:nvSpPr>
        <p:spPr>
          <a:xfrm>
            <a:off x="395536" y="4869160"/>
            <a:ext cx="8424936" cy="1754326"/>
          </a:xfrm>
          <a:prstGeom prst="rect">
            <a:avLst/>
          </a:prstGeom>
        </p:spPr>
        <p:txBody>
          <a:bodyPr wrap="square">
            <a:spAutoFit/>
          </a:bodyPr>
          <a:lstStyle/>
          <a:p>
            <a:pPr algn="just"/>
            <a:r>
              <a:rPr lang="ru-RU" dirty="0"/>
              <a:t>Внешняя фрагментация для данного метода отсутствует. </a:t>
            </a:r>
            <a:endParaRPr lang="ru-RU" dirty="0" smtClean="0"/>
          </a:p>
          <a:p>
            <a:pPr algn="just"/>
            <a:endParaRPr lang="ru-RU" dirty="0"/>
          </a:p>
          <a:p>
            <a:pPr algn="just"/>
            <a:r>
              <a:rPr lang="ru-RU" dirty="0" smtClean="0"/>
              <a:t>Любой </a:t>
            </a:r>
            <a:r>
              <a:rPr lang="ru-RU" dirty="0"/>
              <a:t>свободный блок может быть использован для удовлетворения запроса. </a:t>
            </a:r>
            <a:endParaRPr lang="ru-RU" dirty="0" smtClean="0"/>
          </a:p>
          <a:p>
            <a:pPr algn="just"/>
            <a:endParaRPr lang="ru-RU" dirty="0"/>
          </a:p>
          <a:p>
            <a:pPr algn="just"/>
            <a:r>
              <a:rPr lang="ru-RU" dirty="0" smtClean="0"/>
              <a:t>Нет </a:t>
            </a:r>
            <a:r>
              <a:rPr lang="ru-RU" dirty="0"/>
              <a:t>необходимости декларировать размер файла в момент создания. Файл может расти неограниченно. </a:t>
            </a:r>
          </a:p>
        </p:txBody>
      </p:sp>
    </p:spTree>
    <p:extLst>
      <p:ext uri="{BB962C8B-B14F-4D97-AF65-F5344CB8AC3E}">
        <p14:creationId xmlns:p14="http://schemas.microsoft.com/office/powerpoint/2010/main" val="364632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4985980"/>
          </a:xfrm>
          <a:prstGeom prst="rect">
            <a:avLst/>
          </a:prstGeom>
        </p:spPr>
        <p:txBody>
          <a:bodyPr wrap="square">
            <a:spAutoFit/>
          </a:bodyPr>
          <a:lstStyle/>
          <a:p>
            <a:pPr algn="just"/>
            <a:r>
              <a:rPr lang="ru-RU" dirty="0"/>
              <a:t>Связное выделение </a:t>
            </a:r>
            <a:r>
              <a:rPr lang="ru-RU" dirty="0" smtClean="0"/>
              <a:t>имеет несколько </a:t>
            </a:r>
            <a:r>
              <a:rPr lang="ru-RU" dirty="0"/>
              <a:t>существенных </a:t>
            </a:r>
            <a:r>
              <a:rPr lang="ru-RU" dirty="0" smtClean="0"/>
              <a:t>недостатков</a:t>
            </a:r>
            <a:r>
              <a:rPr lang="ru-RU" dirty="0"/>
              <a:t>:</a:t>
            </a:r>
          </a:p>
          <a:p>
            <a:pPr marL="800100" lvl="1" indent="-342900" algn="just">
              <a:spcBef>
                <a:spcPts val="1200"/>
              </a:spcBef>
              <a:buFont typeface="+mj-lt"/>
              <a:buAutoNum type="arabicParenR"/>
            </a:pPr>
            <a:r>
              <a:rPr lang="ru-RU" dirty="0" smtClean="0"/>
              <a:t>при </a:t>
            </a:r>
            <a:r>
              <a:rPr lang="ru-RU" dirty="0"/>
              <a:t>прямом доступе к файлу для поиска i-</a:t>
            </a:r>
            <a:r>
              <a:rPr lang="ru-RU" dirty="0" err="1"/>
              <a:t>го</a:t>
            </a:r>
            <a:r>
              <a:rPr lang="ru-RU" dirty="0"/>
              <a:t> блока </a:t>
            </a:r>
            <a:r>
              <a:rPr lang="ru-RU" b="1" dirty="0"/>
              <a:t>нужно осуществить несколько обращений к диску</a:t>
            </a:r>
            <a:r>
              <a:rPr lang="ru-RU" dirty="0"/>
              <a:t>, последовательно считывая блоки от 1 до i-1, то есть выборка логически смежных записей, которые занимают физически несмежные секторы, может требовать много времени. Здесь </a:t>
            </a:r>
            <a:r>
              <a:rPr lang="ru-RU" dirty="0" smtClean="0"/>
              <a:t>теряются </a:t>
            </a:r>
            <a:r>
              <a:rPr lang="ru-RU" dirty="0"/>
              <a:t>все преимущества прямого доступа к файлу. </a:t>
            </a:r>
          </a:p>
          <a:p>
            <a:pPr marL="800100" lvl="1" indent="-342900" algn="just">
              <a:spcBef>
                <a:spcPts val="1200"/>
              </a:spcBef>
              <a:buFont typeface="+mj-lt"/>
              <a:buAutoNum type="arabicParenR"/>
            </a:pPr>
            <a:r>
              <a:rPr lang="ru-RU" dirty="0" smtClean="0"/>
              <a:t>данный </a:t>
            </a:r>
            <a:r>
              <a:rPr lang="ru-RU" dirty="0"/>
              <a:t>способ </a:t>
            </a:r>
            <a:r>
              <a:rPr lang="ru-RU" b="1" dirty="0"/>
              <a:t>не очень надежен</a:t>
            </a:r>
            <a:r>
              <a:rPr lang="ru-RU" dirty="0"/>
              <a:t>. Наличие дефектного блока в списке приводит к потере информации в оставшейся части файла и потенциально к потере дискового пространства, отведенного под этот файл. </a:t>
            </a:r>
          </a:p>
          <a:p>
            <a:pPr marL="800100" lvl="1" indent="-342900" algn="just">
              <a:spcBef>
                <a:spcPts val="1200"/>
              </a:spcBef>
              <a:buFont typeface="+mj-lt"/>
              <a:buAutoNum type="arabicParenR"/>
            </a:pPr>
            <a:r>
              <a:rPr lang="ru-RU" b="1" dirty="0" smtClean="0"/>
              <a:t>для </a:t>
            </a:r>
            <a:r>
              <a:rPr lang="ru-RU" b="1" dirty="0"/>
              <a:t>указателя на следующий блок внутри блока нужно выделить место</a:t>
            </a:r>
            <a:r>
              <a:rPr lang="ru-RU" dirty="0"/>
              <a:t>, что не всегда удобно. Емкость блока, традиционно являющаяся степенью двойки (многие программы читают и пишут блоками по степеням двойки), таким образом, перестает быть степенью двойки, так как указатель отбирает несколько байтов. </a:t>
            </a:r>
          </a:p>
          <a:p>
            <a:pPr algn="just"/>
            <a:endParaRPr lang="ru-RU" dirty="0" smtClean="0"/>
          </a:p>
          <a:p>
            <a:pPr algn="just"/>
            <a:r>
              <a:rPr lang="ru-RU" dirty="0" smtClean="0"/>
              <a:t>Поэтому </a:t>
            </a:r>
            <a:r>
              <a:rPr lang="ru-RU" dirty="0"/>
              <a:t>метод связного списка обычно в чистом виде не используется. </a:t>
            </a:r>
          </a:p>
        </p:txBody>
      </p:sp>
    </p:spTree>
    <p:extLst>
      <p:ext uri="{BB962C8B-B14F-4D97-AF65-F5344CB8AC3E}">
        <p14:creationId xmlns:p14="http://schemas.microsoft.com/office/powerpoint/2010/main" val="79759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1200329"/>
          </a:xfrm>
          <a:prstGeom prst="rect">
            <a:avLst/>
          </a:prstGeom>
        </p:spPr>
        <p:txBody>
          <a:bodyPr wrap="square">
            <a:spAutoFit/>
          </a:bodyPr>
          <a:lstStyle/>
          <a:p>
            <a:pPr algn="just"/>
            <a:r>
              <a:rPr lang="ru-RU" dirty="0"/>
              <a:t>Одним из вариантов предыдущего способа является </a:t>
            </a:r>
            <a:r>
              <a:rPr lang="ru-RU" b="1" dirty="0"/>
              <a:t>хранение указателей </a:t>
            </a:r>
            <a:r>
              <a:rPr lang="ru-RU" dirty="0"/>
              <a:t>не в дисковых блоках, а </a:t>
            </a:r>
            <a:r>
              <a:rPr lang="ru-RU" b="1" dirty="0"/>
              <a:t>в индексной таблице в памяти</a:t>
            </a:r>
            <a:r>
              <a:rPr lang="ru-RU" dirty="0"/>
              <a:t>, которая называется таблицей отображения файлов (FAT - </a:t>
            </a:r>
            <a:r>
              <a:rPr lang="ru-RU" dirty="0" err="1"/>
              <a:t>file</a:t>
            </a:r>
            <a:r>
              <a:rPr lang="ru-RU" dirty="0"/>
              <a:t> </a:t>
            </a:r>
            <a:r>
              <a:rPr lang="ru-RU" dirty="0" err="1"/>
              <a:t>allocation</a:t>
            </a:r>
            <a:r>
              <a:rPr lang="ru-RU" dirty="0"/>
              <a:t> </a:t>
            </a:r>
            <a:r>
              <a:rPr lang="ru-RU" dirty="0" err="1"/>
              <a:t>table</a:t>
            </a:r>
            <a:r>
              <a:rPr lang="ru-RU" dirty="0" smtClean="0"/>
              <a:t>). </a:t>
            </a:r>
            <a:r>
              <a:rPr lang="ru-RU" dirty="0"/>
              <a:t>Этой схемы придерживаются многие ОС (MS-DOS, OS/2, MS </a:t>
            </a:r>
            <a:r>
              <a:rPr lang="ru-RU" dirty="0" err="1"/>
              <a:t>Windows</a:t>
            </a:r>
            <a:r>
              <a:rPr lang="ru-RU" dirty="0"/>
              <a:t> и др.)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56598"/>
            <a:ext cx="2270542" cy="271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3131840" y="2206539"/>
            <a:ext cx="5688632" cy="2585323"/>
          </a:xfrm>
          <a:prstGeom prst="rect">
            <a:avLst/>
          </a:prstGeom>
        </p:spPr>
        <p:txBody>
          <a:bodyPr wrap="square">
            <a:spAutoFit/>
          </a:bodyPr>
          <a:lstStyle/>
          <a:p>
            <a:pPr algn="just"/>
            <a:r>
              <a:rPr lang="ru-RU" dirty="0" smtClean="0"/>
              <a:t>Запись </a:t>
            </a:r>
            <a:r>
              <a:rPr lang="ru-RU" dirty="0"/>
              <a:t>в директории содержит только ссылку на первый блок. </a:t>
            </a:r>
            <a:endParaRPr lang="ru-RU" dirty="0" smtClean="0"/>
          </a:p>
          <a:p>
            <a:pPr algn="just"/>
            <a:endParaRPr lang="ru-RU" dirty="0"/>
          </a:p>
          <a:p>
            <a:pPr algn="just"/>
            <a:r>
              <a:rPr lang="ru-RU" dirty="0" smtClean="0"/>
              <a:t>Далее </a:t>
            </a:r>
            <a:r>
              <a:rPr lang="ru-RU" dirty="0"/>
              <a:t>при помощи таблицы FAT можно локализовать блоки файла независимо от его размера. </a:t>
            </a:r>
            <a:endParaRPr lang="ru-RU" dirty="0" smtClean="0"/>
          </a:p>
          <a:p>
            <a:pPr algn="just"/>
            <a:endParaRPr lang="ru-RU" dirty="0"/>
          </a:p>
          <a:p>
            <a:pPr algn="just"/>
            <a:r>
              <a:rPr lang="ru-RU" dirty="0" smtClean="0"/>
              <a:t>В </a:t>
            </a:r>
            <a:r>
              <a:rPr lang="ru-RU" dirty="0"/>
              <a:t>тех строках таблицы, которые соответствуют последним блокам файлов, обычно записывается некоторое граничное значение, например EOF.</a:t>
            </a:r>
          </a:p>
        </p:txBody>
      </p:sp>
      <p:sp>
        <p:nvSpPr>
          <p:cNvPr id="3" name="Прямоугольник 2"/>
          <p:cNvSpPr/>
          <p:nvPr/>
        </p:nvSpPr>
        <p:spPr>
          <a:xfrm>
            <a:off x="359831" y="4913382"/>
            <a:ext cx="8409738" cy="1815882"/>
          </a:xfrm>
          <a:prstGeom prst="rect">
            <a:avLst/>
          </a:prstGeom>
        </p:spPr>
        <p:txBody>
          <a:bodyPr wrap="square">
            <a:spAutoFit/>
          </a:bodyPr>
          <a:lstStyle/>
          <a:p>
            <a:pPr algn="just"/>
            <a:r>
              <a:rPr lang="ru-RU" sz="1600" dirty="0"/>
              <a:t>Главное достоинство данного подхода состоит в том, что по таблице отображения можно судить о физическом соседстве блоков, располагающихся на диске, и при выделении нового блока можно легко найти свободный блок диска, находящийся поблизости от других блоков данного файла. </a:t>
            </a:r>
            <a:endParaRPr lang="ru-RU" sz="1600" dirty="0" smtClean="0"/>
          </a:p>
          <a:p>
            <a:pPr algn="just"/>
            <a:endParaRPr lang="ru-RU" sz="1600" dirty="0"/>
          </a:p>
          <a:p>
            <a:pPr algn="just"/>
            <a:r>
              <a:rPr lang="ru-RU" sz="1600" dirty="0" smtClean="0"/>
              <a:t>Минусом </a:t>
            </a:r>
            <a:r>
              <a:rPr lang="ru-RU" sz="1600" dirty="0"/>
              <a:t>данной схемы может быть необходимость хранения в памяти этой довольно большой таблицы.</a:t>
            </a:r>
          </a:p>
        </p:txBody>
      </p:sp>
    </p:spTree>
    <p:extLst>
      <p:ext uri="{BB962C8B-B14F-4D97-AF65-F5344CB8AC3E}">
        <p14:creationId xmlns:p14="http://schemas.microsoft.com/office/powerpoint/2010/main" val="317649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923330"/>
          </a:xfrm>
          <a:prstGeom prst="rect">
            <a:avLst/>
          </a:prstGeom>
        </p:spPr>
        <p:txBody>
          <a:bodyPr wrap="square">
            <a:spAutoFit/>
          </a:bodyPr>
          <a:lstStyle/>
          <a:p>
            <a:pPr algn="just"/>
            <a:r>
              <a:rPr lang="ru-RU" dirty="0"/>
              <a:t>Наиболее распространенный метод выделения файлу блоков диска - связать с каждым файлом небольшую таблицу, называемую </a:t>
            </a:r>
            <a:r>
              <a:rPr lang="ru-RU" b="1" dirty="0"/>
              <a:t>индексным узлом </a:t>
            </a:r>
            <a:r>
              <a:rPr lang="ru-RU" dirty="0"/>
              <a:t>(i-</a:t>
            </a:r>
            <a:r>
              <a:rPr lang="ru-RU" dirty="0" err="1"/>
              <a:t>node</a:t>
            </a:r>
            <a:r>
              <a:rPr lang="ru-RU" dirty="0"/>
              <a:t>), которая перечисляет атрибуты и дисковые адреса блоков </a:t>
            </a:r>
            <a:r>
              <a:rPr lang="ru-RU" dirty="0" smtClean="0"/>
              <a:t>файла.</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4176464" cy="4842429"/>
          </a:xfrm>
          <a:prstGeom prst="rect">
            <a:avLst/>
          </a:prstGeom>
          <a:noFill/>
          <a:ln>
            <a:noFill/>
          </a:ln>
        </p:spPr>
      </p:pic>
      <p:sp>
        <p:nvSpPr>
          <p:cNvPr id="2" name="Прямоугольник 1"/>
          <p:cNvSpPr/>
          <p:nvPr/>
        </p:nvSpPr>
        <p:spPr>
          <a:xfrm>
            <a:off x="4788024" y="1931872"/>
            <a:ext cx="3960440" cy="4524315"/>
          </a:xfrm>
          <a:prstGeom prst="rect">
            <a:avLst/>
          </a:prstGeom>
        </p:spPr>
        <p:txBody>
          <a:bodyPr wrap="square">
            <a:spAutoFit/>
          </a:bodyPr>
          <a:lstStyle/>
          <a:p>
            <a:pPr algn="just"/>
            <a:r>
              <a:rPr lang="ru-RU" dirty="0"/>
              <a:t>Запись в директории, относящаяся к файлу, содержит адрес индексного блока. </a:t>
            </a:r>
            <a:endParaRPr lang="ru-RU" dirty="0" smtClean="0"/>
          </a:p>
          <a:p>
            <a:pPr algn="just"/>
            <a:endParaRPr lang="ru-RU" dirty="0"/>
          </a:p>
          <a:p>
            <a:pPr algn="just"/>
            <a:r>
              <a:rPr lang="ru-RU" dirty="0" smtClean="0"/>
              <a:t>По </a:t>
            </a:r>
            <a:r>
              <a:rPr lang="ru-RU" dirty="0"/>
              <a:t>мере заполнения файла указатели на блоки диска в индексном узле принимают осмысленные значения. </a:t>
            </a:r>
            <a:endParaRPr lang="ru-RU" dirty="0" smtClean="0"/>
          </a:p>
          <a:p>
            <a:pPr algn="just"/>
            <a:endParaRPr lang="ru-RU" dirty="0"/>
          </a:p>
          <a:p>
            <a:pPr algn="just"/>
            <a:r>
              <a:rPr lang="ru-RU" dirty="0"/>
              <a:t>Индексирование поддерживает прямой доступ к файлу, без ущерба от внешней фрагментации. </a:t>
            </a:r>
            <a:endParaRPr lang="ru-RU" dirty="0" smtClean="0"/>
          </a:p>
          <a:p>
            <a:pPr algn="just"/>
            <a:endParaRPr lang="ru-RU" dirty="0"/>
          </a:p>
          <a:p>
            <a:pPr algn="just"/>
            <a:r>
              <a:rPr lang="ru-RU" dirty="0" smtClean="0"/>
              <a:t>Индексированное </a:t>
            </a:r>
            <a:r>
              <a:rPr lang="ru-RU" dirty="0"/>
              <a:t>размещение широко распространено и поддерживает как последовательный, так и прямой доступ к файлу. </a:t>
            </a:r>
          </a:p>
        </p:txBody>
      </p:sp>
    </p:spTree>
    <p:extLst>
      <p:ext uri="{BB962C8B-B14F-4D97-AF65-F5344CB8AC3E}">
        <p14:creationId xmlns:p14="http://schemas.microsoft.com/office/powerpoint/2010/main" val="43294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5663089"/>
          </a:xfrm>
          <a:prstGeom prst="rect">
            <a:avLst/>
          </a:prstGeom>
        </p:spPr>
        <p:txBody>
          <a:bodyPr wrap="square">
            <a:spAutoFit/>
          </a:bodyPr>
          <a:lstStyle/>
          <a:p>
            <a:pPr algn="just"/>
            <a:r>
              <a:rPr lang="ru-RU" dirty="0" smtClean="0"/>
              <a:t>Обычно </a:t>
            </a:r>
            <a:r>
              <a:rPr lang="ru-RU" dirty="0"/>
              <a:t>применяется </a:t>
            </a:r>
            <a:r>
              <a:rPr lang="ru-RU" b="1" dirty="0"/>
              <a:t>комбинация одноуровневого и многоуровневых </a:t>
            </a:r>
            <a:r>
              <a:rPr lang="ru-RU" b="1" dirty="0" smtClean="0"/>
              <a:t>индексов</a:t>
            </a:r>
            <a:r>
              <a:rPr lang="ru-RU" dirty="0"/>
              <a:t>:</a:t>
            </a:r>
            <a:endParaRPr lang="ru-RU" dirty="0" smtClean="0"/>
          </a:p>
          <a:p>
            <a:pPr marL="742950" lvl="1" indent="-285750" algn="just">
              <a:spcBef>
                <a:spcPts val="1200"/>
              </a:spcBef>
              <a:buFont typeface="Wingdings" panose="05000000000000000000" pitchFamily="2" charset="2"/>
              <a:buChar char="q"/>
            </a:pPr>
            <a:r>
              <a:rPr lang="ru-RU" dirty="0" smtClean="0"/>
              <a:t>Первые </a:t>
            </a:r>
            <a:r>
              <a:rPr lang="ru-RU" dirty="0"/>
              <a:t>несколько адресов блоков файла хранятся непосредственно в индексном узле, таким образом, для маленьких файлов индексный узел хранит всю необходимую информацию об адресах блоков диска. </a:t>
            </a:r>
            <a:endParaRPr lang="ru-RU" dirty="0" smtClean="0"/>
          </a:p>
          <a:p>
            <a:pPr marL="742950" lvl="1" indent="-285750" algn="just">
              <a:spcBef>
                <a:spcPts val="1200"/>
              </a:spcBef>
              <a:buFont typeface="Wingdings" panose="05000000000000000000" pitchFamily="2" charset="2"/>
              <a:buChar char="q"/>
            </a:pPr>
            <a:r>
              <a:rPr lang="ru-RU" dirty="0" smtClean="0"/>
              <a:t>Для </a:t>
            </a:r>
            <a:r>
              <a:rPr lang="ru-RU" dirty="0"/>
              <a:t>больших файлов один из адресов индексного узла указывает на блок косвенной адресации. Данный блок содержит адреса дополнительных блоков диска. Если этого недостаточно, используется блок двойной косвенной адресации, который содержит адреса блоков косвенной адресации. Если и этого не хватает, используется блок тройной косвенной адресации</a:t>
            </a:r>
            <a:r>
              <a:rPr lang="ru-RU" dirty="0" smtClean="0"/>
              <a:t>.</a:t>
            </a:r>
          </a:p>
          <a:p>
            <a:pPr algn="just"/>
            <a:endParaRPr lang="ru-RU" dirty="0"/>
          </a:p>
          <a:p>
            <a:pPr algn="just"/>
            <a:r>
              <a:rPr lang="ru-RU" dirty="0"/>
              <a:t>Данную схему используют файловые системы </a:t>
            </a:r>
            <a:r>
              <a:rPr lang="ru-RU" dirty="0" err="1"/>
              <a:t>Unix</a:t>
            </a:r>
            <a:r>
              <a:rPr lang="ru-RU" dirty="0"/>
              <a:t> (а также файловые системы HPFS, NTFS и др.). </a:t>
            </a:r>
            <a:endParaRPr lang="ru-RU" dirty="0" smtClean="0"/>
          </a:p>
          <a:p>
            <a:pPr algn="just"/>
            <a:endParaRPr lang="ru-RU" dirty="0"/>
          </a:p>
          <a:p>
            <a:pPr algn="just"/>
            <a:r>
              <a:rPr lang="ru-RU" dirty="0" smtClean="0"/>
              <a:t>Такой </a:t>
            </a:r>
            <a:r>
              <a:rPr lang="ru-RU" dirty="0"/>
              <a:t>подход позволяет при фиксированном, относительно небольшом размере индексного узла поддерживать работу с файлами, размер которых может меняться от нескольких байтов до нескольких гигабайтов. Существенно, что для маленьких файлов используется только прямая адресация, обеспечивающая максимальную производительность.</a:t>
            </a:r>
          </a:p>
        </p:txBody>
      </p:sp>
    </p:spTree>
    <p:extLst>
      <p:ext uri="{BB962C8B-B14F-4D97-AF65-F5344CB8AC3E}">
        <p14:creationId xmlns:p14="http://schemas.microsoft.com/office/powerpoint/2010/main" val="77520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3319"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3. Управление </a:t>
            </a:r>
            <a:r>
              <a:rPr lang="ru-RU" b="1" dirty="0"/>
              <a:t>свободным и занятым дисковым пространством</a:t>
            </a:r>
          </a:p>
        </p:txBody>
      </p:sp>
      <p:sp>
        <p:nvSpPr>
          <p:cNvPr id="5" name="Прямоугольник 4"/>
          <p:cNvSpPr/>
          <p:nvPr/>
        </p:nvSpPr>
        <p:spPr>
          <a:xfrm>
            <a:off x="359532" y="836712"/>
            <a:ext cx="8424936" cy="3293209"/>
          </a:xfrm>
          <a:prstGeom prst="rect">
            <a:avLst/>
          </a:prstGeom>
        </p:spPr>
        <p:txBody>
          <a:bodyPr wrap="square">
            <a:spAutoFit/>
          </a:bodyPr>
          <a:lstStyle/>
          <a:p>
            <a:pPr algn="just"/>
            <a:r>
              <a:rPr lang="ru-RU" sz="1600" dirty="0"/>
              <a:t>Дисковое пространство, не выделенное ни одному файлу, также должно быть управляемым. </a:t>
            </a:r>
            <a:endParaRPr lang="ru-RU" sz="1600" dirty="0" smtClean="0"/>
          </a:p>
          <a:p>
            <a:pPr algn="just"/>
            <a:endParaRPr lang="ru-RU" sz="1600" dirty="0"/>
          </a:p>
          <a:p>
            <a:pPr algn="just"/>
            <a:r>
              <a:rPr lang="ru-RU" sz="1600" dirty="0" smtClean="0"/>
              <a:t>В </a:t>
            </a:r>
            <a:r>
              <a:rPr lang="ru-RU" sz="1600" dirty="0"/>
              <a:t>современных ОС используется несколько способов учета используемого места на диске. </a:t>
            </a:r>
            <a:endParaRPr lang="ru-RU" sz="1600" dirty="0" smtClean="0"/>
          </a:p>
          <a:p>
            <a:pPr algn="just"/>
            <a:endParaRPr lang="ru-RU" sz="1600" dirty="0"/>
          </a:p>
          <a:p>
            <a:pPr algn="just"/>
            <a:r>
              <a:rPr lang="ru-RU" sz="1600" dirty="0" smtClean="0"/>
              <a:t>Часто </a:t>
            </a:r>
            <a:r>
              <a:rPr lang="ru-RU" sz="1600" b="1" dirty="0"/>
              <a:t>список свободных блоков диска реализован в виде битового вектора </a:t>
            </a:r>
            <a:r>
              <a:rPr lang="ru-RU" sz="1600" dirty="0"/>
              <a:t>(</a:t>
            </a:r>
            <a:r>
              <a:rPr lang="ru-RU" sz="1600" dirty="0" err="1"/>
              <a:t>bit</a:t>
            </a:r>
            <a:r>
              <a:rPr lang="ru-RU" sz="1600" dirty="0"/>
              <a:t> </a:t>
            </a:r>
            <a:r>
              <a:rPr lang="ru-RU" sz="1600" dirty="0" err="1"/>
              <a:t>map</a:t>
            </a:r>
            <a:r>
              <a:rPr lang="ru-RU" sz="1600" dirty="0"/>
              <a:t> или </a:t>
            </a:r>
            <a:r>
              <a:rPr lang="ru-RU" sz="1600" dirty="0" err="1"/>
              <a:t>bit</a:t>
            </a:r>
            <a:r>
              <a:rPr lang="ru-RU" sz="1600" dirty="0"/>
              <a:t> </a:t>
            </a:r>
            <a:r>
              <a:rPr lang="ru-RU" sz="1600" dirty="0" err="1"/>
              <a:t>vector</a:t>
            </a:r>
            <a:r>
              <a:rPr lang="ru-RU" sz="1600" dirty="0"/>
              <a:t>). Каждый блок представлен одним битом, принимающим значение 0 или 1, в зависимости от того, занят он или свободен. </a:t>
            </a:r>
            <a:endParaRPr lang="ru-RU" sz="1600" dirty="0" smtClean="0"/>
          </a:p>
          <a:p>
            <a:pPr algn="just"/>
            <a:endParaRPr lang="ru-RU" sz="1600" dirty="0"/>
          </a:p>
          <a:p>
            <a:pPr algn="just"/>
            <a:r>
              <a:rPr lang="ru-RU" sz="1600" dirty="0" smtClean="0"/>
              <a:t>П</a:t>
            </a:r>
            <a:r>
              <a:rPr lang="ru-RU" sz="1600" dirty="0" smtClean="0"/>
              <a:t>ример</a:t>
            </a:r>
            <a:r>
              <a:rPr lang="ru-RU" sz="1600" dirty="0"/>
              <a:t>:</a:t>
            </a:r>
            <a:r>
              <a:rPr lang="ru-RU" sz="1600" dirty="0" smtClean="0"/>
              <a:t> </a:t>
            </a:r>
          </a:p>
          <a:p>
            <a:pPr algn="ctr"/>
            <a:r>
              <a:rPr lang="ru-RU" sz="1600" dirty="0" smtClean="0"/>
              <a:t>00111100111100011000001 </a:t>
            </a:r>
            <a:r>
              <a:rPr lang="ru-RU" sz="1600" dirty="0"/>
              <a:t>... . </a:t>
            </a:r>
            <a:endParaRPr lang="ru-RU" sz="1600" dirty="0" smtClean="0"/>
          </a:p>
          <a:p>
            <a:pPr algn="just"/>
            <a:endParaRPr lang="ru-RU" sz="1600" dirty="0"/>
          </a:p>
          <a:p>
            <a:pPr algn="just"/>
            <a:r>
              <a:rPr lang="ru-RU" sz="1600" dirty="0"/>
              <a:t>Главное преимущество этого подхода состоит в том, что он относительно прост и эффективен при нахождении первого свободного блока или n последовательных блоков на диске. </a:t>
            </a:r>
            <a:endParaRPr lang="ru-RU" sz="1600" dirty="0" smtClean="0"/>
          </a:p>
        </p:txBody>
      </p:sp>
    </p:spTree>
    <p:extLst>
      <p:ext uri="{BB962C8B-B14F-4D97-AF65-F5344CB8AC3E}">
        <p14:creationId xmlns:p14="http://schemas.microsoft.com/office/powerpoint/2010/main" val="38012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93319" y="188640"/>
            <a:ext cx="8784976" cy="369332"/>
          </a:xfrm>
          <a:prstGeom prst="rect">
            <a:avLst/>
          </a:prstGeom>
          <a:noFill/>
        </p:spPr>
        <p:style>
          <a:lnRef idx="0">
            <a:scrgbClr r="0" g="0" b="0"/>
          </a:lnRef>
          <a:fillRef idx="1003">
            <a:schemeClr val="lt2"/>
          </a:fillRef>
          <a:effectRef idx="0">
            <a:scrgbClr r="0" g="0" b="0"/>
          </a:effectRef>
          <a:fontRef idx="major"/>
        </p:style>
        <p:txBody>
          <a:bodyPr wrap="square">
            <a:spAutoFit/>
          </a:bodyPr>
          <a:lstStyle/>
          <a:p>
            <a:pPr algn="ctr"/>
            <a:r>
              <a:rPr lang="ru-RU" b="1" dirty="0" smtClean="0"/>
              <a:t>3. Управление </a:t>
            </a:r>
            <a:r>
              <a:rPr lang="ru-RU" b="1" dirty="0"/>
              <a:t>свободным и занятым дисковым пространством</a:t>
            </a:r>
          </a:p>
        </p:txBody>
      </p:sp>
      <p:sp>
        <p:nvSpPr>
          <p:cNvPr id="5" name="Прямоугольник 4"/>
          <p:cNvSpPr/>
          <p:nvPr/>
        </p:nvSpPr>
        <p:spPr>
          <a:xfrm>
            <a:off x="359532" y="836712"/>
            <a:ext cx="8424936" cy="3970318"/>
          </a:xfrm>
          <a:prstGeom prst="rect">
            <a:avLst/>
          </a:prstGeom>
        </p:spPr>
        <p:txBody>
          <a:bodyPr wrap="square">
            <a:spAutoFit/>
          </a:bodyPr>
          <a:lstStyle/>
          <a:p>
            <a:pPr algn="just"/>
            <a:r>
              <a:rPr lang="ru-RU" dirty="0" smtClean="0"/>
              <a:t>Несмотря </a:t>
            </a:r>
            <a:r>
              <a:rPr lang="ru-RU" dirty="0"/>
              <a:t>на то, что размер описанного битового вектора наименьший из всех возможных структур, даже такой вектор может оказаться большого размера. </a:t>
            </a:r>
            <a:endParaRPr lang="ru-RU" dirty="0" smtClean="0"/>
          </a:p>
          <a:p>
            <a:pPr algn="just"/>
            <a:endParaRPr lang="ru-RU" dirty="0"/>
          </a:p>
          <a:p>
            <a:pPr algn="just"/>
            <a:r>
              <a:rPr lang="ru-RU" dirty="0" smtClean="0"/>
              <a:t>Поэтому </a:t>
            </a:r>
            <a:r>
              <a:rPr lang="ru-RU" dirty="0"/>
              <a:t>данный </a:t>
            </a:r>
            <a:r>
              <a:rPr lang="ru-RU" b="1" dirty="0"/>
              <a:t>метод эффективен, только если битовый вектор помещается в памяти целиком</a:t>
            </a:r>
            <a:r>
              <a:rPr lang="ru-RU" dirty="0"/>
              <a:t>, что возможно лишь для относительно небольших дисков. </a:t>
            </a:r>
            <a:endParaRPr lang="ru-RU" dirty="0" smtClean="0"/>
          </a:p>
          <a:p>
            <a:pPr algn="just"/>
            <a:endParaRPr lang="ru-RU" dirty="0"/>
          </a:p>
          <a:p>
            <a:pPr algn="just"/>
            <a:r>
              <a:rPr lang="ru-RU" dirty="0" smtClean="0"/>
              <a:t>П</a:t>
            </a:r>
            <a:r>
              <a:rPr lang="ru-RU" dirty="0" smtClean="0"/>
              <a:t>ример</a:t>
            </a:r>
            <a:r>
              <a:rPr lang="ru-RU" dirty="0"/>
              <a:t>:</a:t>
            </a:r>
            <a:r>
              <a:rPr lang="ru-RU" dirty="0" smtClean="0"/>
              <a:t> </a:t>
            </a:r>
          </a:p>
          <a:p>
            <a:pPr algn="just"/>
            <a:endParaRPr lang="ru-RU" dirty="0"/>
          </a:p>
          <a:p>
            <a:pPr marL="742950" lvl="1" indent="-285750" algn="just">
              <a:buFont typeface="Arial" panose="020B0604020202020204" pitchFamily="34" charset="0"/>
              <a:buChar char="•"/>
            </a:pPr>
            <a:r>
              <a:rPr lang="ru-RU" dirty="0" smtClean="0"/>
              <a:t>диск </a:t>
            </a:r>
            <a:r>
              <a:rPr lang="ru-RU" dirty="0"/>
              <a:t>размером 4 Гбайт с блоками по 4 Кбайт нуждается в таблице размером 128 Кбайт для управления свободными блоками. </a:t>
            </a:r>
            <a:endParaRPr lang="ru-RU" dirty="0" smtClean="0"/>
          </a:p>
          <a:p>
            <a:pPr algn="just"/>
            <a:endParaRPr lang="ru-RU" dirty="0"/>
          </a:p>
          <a:p>
            <a:pPr algn="just"/>
            <a:r>
              <a:rPr lang="ru-RU" dirty="0" smtClean="0"/>
              <a:t>Иногда</a:t>
            </a:r>
            <a:r>
              <a:rPr lang="ru-RU" dirty="0"/>
              <a:t>, если битовый вектор становится слишком большим, для ускорения поиска в нем его разбивают на регионы и организуют резюмирующие структуры данных, содержащие сведения о количестве свободных блоков для каждого региона</a:t>
            </a:r>
            <a:r>
              <a:rPr lang="ru-RU" dirty="0" smtClean="0"/>
              <a:t>.</a:t>
            </a:r>
            <a:endParaRPr lang="ru-RU" dirty="0"/>
          </a:p>
        </p:txBody>
      </p:sp>
    </p:spTree>
    <p:extLst>
      <p:ext uri="{BB962C8B-B14F-4D97-AF65-F5344CB8AC3E}">
        <p14:creationId xmlns:p14="http://schemas.microsoft.com/office/powerpoint/2010/main" val="31413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Управление </a:t>
            </a:r>
            <a:r>
              <a:rPr lang="ru-RU" b="1" dirty="0"/>
              <a:t>свободным и занятым дисковым пространством</a:t>
            </a:r>
          </a:p>
        </p:txBody>
      </p:sp>
      <p:sp>
        <p:nvSpPr>
          <p:cNvPr id="5" name="Прямоугольник 4"/>
          <p:cNvSpPr/>
          <p:nvPr/>
        </p:nvSpPr>
        <p:spPr>
          <a:xfrm>
            <a:off x="371363" y="764704"/>
            <a:ext cx="8424936" cy="5663089"/>
          </a:xfrm>
          <a:prstGeom prst="rect">
            <a:avLst/>
          </a:prstGeom>
        </p:spPr>
        <p:txBody>
          <a:bodyPr wrap="square">
            <a:spAutoFit/>
          </a:bodyPr>
          <a:lstStyle/>
          <a:p>
            <a:pPr algn="just"/>
            <a:r>
              <a:rPr lang="ru-RU" b="1" dirty="0"/>
              <a:t>Другой подход - связать в список все свободные блоки</a:t>
            </a:r>
            <a:r>
              <a:rPr lang="ru-RU" dirty="0"/>
              <a:t>, размещая указатель на первый свободный блок в специально отведенном месте диска, попутно кэшируя в памяти эту информацию. </a:t>
            </a:r>
            <a:endParaRPr lang="ru-RU" dirty="0" smtClean="0"/>
          </a:p>
          <a:p>
            <a:pPr algn="just"/>
            <a:endParaRPr lang="ru-RU" dirty="0"/>
          </a:p>
          <a:p>
            <a:pPr algn="just"/>
            <a:r>
              <a:rPr lang="ru-RU" dirty="0" smtClean="0"/>
              <a:t>Подобная </a:t>
            </a:r>
            <a:r>
              <a:rPr lang="ru-RU" dirty="0"/>
              <a:t>схема не всегда </a:t>
            </a:r>
            <a:r>
              <a:rPr lang="ru-RU" dirty="0" smtClean="0"/>
              <a:t>эффективна: </a:t>
            </a:r>
          </a:p>
          <a:p>
            <a:pPr algn="just"/>
            <a:endParaRPr lang="ru-RU" dirty="0" smtClean="0"/>
          </a:p>
          <a:p>
            <a:pPr marL="742950" lvl="1" indent="-285750" algn="just">
              <a:buFont typeface="Arial" panose="020B0604020202020204" pitchFamily="34" charset="0"/>
              <a:buChar char="•"/>
            </a:pPr>
            <a:r>
              <a:rPr lang="ru-RU" dirty="0" smtClean="0"/>
              <a:t>для </a:t>
            </a:r>
            <a:r>
              <a:rPr lang="ru-RU" dirty="0"/>
              <a:t>трассирования списка нужно выполнить много обращений к диску</a:t>
            </a:r>
            <a:r>
              <a:rPr lang="ru-RU" dirty="0" smtClean="0"/>
              <a:t>.</a:t>
            </a:r>
          </a:p>
          <a:p>
            <a:pPr algn="just"/>
            <a:endParaRPr lang="ru-RU" dirty="0"/>
          </a:p>
          <a:p>
            <a:pPr algn="just"/>
            <a:r>
              <a:rPr lang="ru-RU" dirty="0"/>
              <a:t>Иногда прибегают к </a:t>
            </a:r>
            <a:r>
              <a:rPr lang="ru-RU" b="1" dirty="0"/>
              <a:t>модификации подхода связного списка</a:t>
            </a:r>
            <a:r>
              <a:rPr lang="ru-RU" dirty="0"/>
              <a:t>, организуя хранение адресов n свободных блоков в первом свободном </a:t>
            </a:r>
            <a:r>
              <a:rPr lang="ru-RU" dirty="0" smtClean="0"/>
              <a:t>блоке: </a:t>
            </a:r>
          </a:p>
          <a:p>
            <a:pPr marL="742950" lvl="1" indent="-285750" algn="just">
              <a:spcBef>
                <a:spcPts val="1200"/>
              </a:spcBef>
              <a:buFont typeface="Wingdings" panose="05000000000000000000" pitchFamily="2" charset="2"/>
              <a:buChar char="q"/>
            </a:pPr>
            <a:r>
              <a:rPr lang="ru-RU" dirty="0" smtClean="0"/>
              <a:t>Первые </a:t>
            </a:r>
            <a:r>
              <a:rPr lang="ru-RU" dirty="0"/>
              <a:t>n-1 этих блоков действительно используются. </a:t>
            </a:r>
            <a:endParaRPr lang="ru-RU" dirty="0" smtClean="0"/>
          </a:p>
          <a:p>
            <a:pPr marL="742950" lvl="1" indent="-285750" algn="just">
              <a:spcBef>
                <a:spcPts val="1200"/>
              </a:spcBef>
              <a:buFont typeface="Wingdings" panose="05000000000000000000" pitchFamily="2" charset="2"/>
              <a:buChar char="q"/>
            </a:pPr>
            <a:r>
              <a:rPr lang="ru-RU" dirty="0" smtClean="0"/>
              <a:t>Последний </a:t>
            </a:r>
            <a:r>
              <a:rPr lang="ru-RU" dirty="0"/>
              <a:t>блок содержит адреса других n блоков и т. д. </a:t>
            </a:r>
            <a:endParaRPr lang="ru-RU" dirty="0" smtClean="0"/>
          </a:p>
          <a:p>
            <a:pPr algn="just"/>
            <a:endParaRPr lang="ru-RU" dirty="0"/>
          </a:p>
          <a:p>
            <a:pPr algn="just"/>
            <a:r>
              <a:rPr lang="ru-RU" b="1" dirty="0"/>
              <a:t>Существуют и другие </a:t>
            </a:r>
            <a:r>
              <a:rPr lang="ru-RU" b="1" dirty="0" smtClean="0"/>
              <a:t>методы</a:t>
            </a:r>
            <a:r>
              <a:rPr lang="ru-RU" dirty="0" smtClean="0"/>
              <a:t>. </a:t>
            </a:r>
          </a:p>
          <a:p>
            <a:pPr algn="just"/>
            <a:endParaRPr lang="ru-RU" dirty="0" smtClean="0"/>
          </a:p>
          <a:p>
            <a:pPr algn="just"/>
            <a:r>
              <a:rPr lang="ru-RU" dirty="0" smtClean="0"/>
              <a:t>П</a:t>
            </a:r>
            <a:r>
              <a:rPr lang="ru-RU" dirty="0" smtClean="0"/>
              <a:t>ример</a:t>
            </a:r>
            <a:r>
              <a:rPr lang="ru-RU" dirty="0"/>
              <a:t>:</a:t>
            </a:r>
            <a:r>
              <a:rPr lang="ru-RU" dirty="0" smtClean="0"/>
              <a:t> </a:t>
            </a:r>
          </a:p>
          <a:p>
            <a:pPr algn="just"/>
            <a:endParaRPr lang="ru-RU" dirty="0"/>
          </a:p>
          <a:p>
            <a:pPr marL="742950" lvl="1" indent="-285750" algn="just">
              <a:buFont typeface="Arial" panose="020B0604020202020204" pitchFamily="34" charset="0"/>
              <a:buChar char="•"/>
            </a:pPr>
            <a:r>
              <a:rPr lang="ru-RU" dirty="0" smtClean="0"/>
              <a:t>свободное </a:t>
            </a:r>
            <a:r>
              <a:rPr lang="ru-RU" dirty="0"/>
              <a:t>пространство можно рассматривать как файл и вести для него соответствующий индексный узел.</a:t>
            </a:r>
          </a:p>
        </p:txBody>
      </p:sp>
    </p:spTree>
    <p:extLst>
      <p:ext uri="{BB962C8B-B14F-4D97-AF65-F5344CB8AC3E}">
        <p14:creationId xmlns:p14="http://schemas.microsoft.com/office/powerpoint/2010/main" val="121512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4. Размер </a:t>
            </a:r>
            <a:r>
              <a:rPr lang="ru-RU" b="1" dirty="0"/>
              <a:t>логического блока</a:t>
            </a:r>
          </a:p>
        </p:txBody>
      </p:sp>
      <p:sp>
        <p:nvSpPr>
          <p:cNvPr id="5" name="Прямоугольник 4"/>
          <p:cNvSpPr/>
          <p:nvPr/>
        </p:nvSpPr>
        <p:spPr>
          <a:xfrm>
            <a:off x="395536" y="980728"/>
            <a:ext cx="8424936" cy="3970318"/>
          </a:xfrm>
          <a:prstGeom prst="rect">
            <a:avLst/>
          </a:prstGeom>
        </p:spPr>
        <p:txBody>
          <a:bodyPr wrap="square">
            <a:spAutoFit/>
          </a:bodyPr>
          <a:lstStyle/>
          <a:p>
            <a:pPr algn="just"/>
            <a:r>
              <a:rPr lang="ru-RU" dirty="0"/>
              <a:t>Размер логического блока играет важную роль. </a:t>
            </a:r>
            <a:endParaRPr lang="ru-RU" dirty="0" smtClean="0"/>
          </a:p>
          <a:p>
            <a:pPr algn="just"/>
            <a:endParaRPr lang="ru-RU" dirty="0"/>
          </a:p>
          <a:p>
            <a:pPr algn="just"/>
            <a:r>
              <a:rPr lang="ru-RU" dirty="0" smtClean="0"/>
              <a:t>В </a:t>
            </a:r>
            <a:r>
              <a:rPr lang="ru-RU" dirty="0"/>
              <a:t>некоторых системах (</a:t>
            </a:r>
            <a:r>
              <a:rPr lang="ru-RU" dirty="0" err="1"/>
              <a:t>Unix</a:t>
            </a:r>
            <a:r>
              <a:rPr lang="ru-RU" dirty="0"/>
              <a:t>) он может быть задан при форматировании диска. </a:t>
            </a:r>
            <a:endParaRPr lang="ru-RU" dirty="0" smtClean="0"/>
          </a:p>
          <a:p>
            <a:pPr algn="just"/>
            <a:endParaRPr lang="ru-RU" dirty="0"/>
          </a:p>
          <a:p>
            <a:pPr algn="just"/>
            <a:r>
              <a:rPr lang="ru-RU" b="1" dirty="0" smtClean="0"/>
              <a:t>Небольшой </a:t>
            </a:r>
            <a:r>
              <a:rPr lang="ru-RU" b="1" dirty="0"/>
              <a:t>размер блока </a:t>
            </a:r>
            <a:r>
              <a:rPr lang="ru-RU" dirty="0"/>
              <a:t>будет приводить к тому, что каждый файл будет содержать много блоков. </a:t>
            </a:r>
            <a:endParaRPr lang="ru-RU" dirty="0" smtClean="0"/>
          </a:p>
          <a:p>
            <a:pPr algn="just"/>
            <a:endParaRPr lang="ru-RU" dirty="0"/>
          </a:p>
          <a:p>
            <a:pPr algn="just"/>
            <a:r>
              <a:rPr lang="ru-RU" dirty="0" smtClean="0"/>
              <a:t>Чтение </a:t>
            </a:r>
            <a:r>
              <a:rPr lang="ru-RU" dirty="0"/>
              <a:t>блока осуществляется с задержками на поиск и вращение, таким образом, файл из многих блоков будет читаться медленно. </a:t>
            </a:r>
            <a:endParaRPr lang="ru-RU" dirty="0" smtClean="0"/>
          </a:p>
          <a:p>
            <a:pPr algn="just"/>
            <a:endParaRPr lang="ru-RU" dirty="0"/>
          </a:p>
          <a:p>
            <a:pPr algn="just"/>
            <a:r>
              <a:rPr lang="ru-RU" b="1" dirty="0" smtClean="0"/>
              <a:t>Большие </a:t>
            </a:r>
            <a:r>
              <a:rPr lang="ru-RU" b="1" dirty="0"/>
              <a:t>блоки </a:t>
            </a:r>
            <a:r>
              <a:rPr lang="ru-RU" dirty="0"/>
              <a:t>обеспечивают более высокую скорость обмена с диском, но из-за внутренней фрагментации (каждый файл занимает целое число блоков, и в среднем половина последнего блока пропадает) снижается процент полезного дискового пространства. </a:t>
            </a:r>
            <a:endParaRPr lang="ru-RU" dirty="0" smtClean="0"/>
          </a:p>
        </p:txBody>
      </p:sp>
    </p:spTree>
    <p:extLst>
      <p:ext uri="{BB962C8B-B14F-4D97-AF65-F5344CB8AC3E}">
        <p14:creationId xmlns:p14="http://schemas.microsoft.com/office/powerpoint/2010/main" val="91619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1. Структура </a:t>
            </a:r>
            <a:r>
              <a:rPr lang="ru-RU" b="1" dirty="0"/>
              <a:t>системы хранения данных на дисках</a:t>
            </a:r>
          </a:p>
        </p:txBody>
      </p:sp>
      <p:sp>
        <p:nvSpPr>
          <p:cNvPr id="5" name="Прямоугольник 4"/>
          <p:cNvSpPr/>
          <p:nvPr/>
        </p:nvSpPr>
        <p:spPr>
          <a:xfrm>
            <a:off x="395536" y="764704"/>
            <a:ext cx="8424936" cy="5355312"/>
          </a:xfrm>
          <a:prstGeom prst="rect">
            <a:avLst/>
          </a:prstGeom>
        </p:spPr>
        <p:txBody>
          <a:bodyPr wrap="square">
            <a:spAutoFit/>
          </a:bodyPr>
          <a:lstStyle/>
          <a:p>
            <a:pPr algn="just"/>
            <a:r>
              <a:rPr lang="ru-RU" dirty="0"/>
              <a:t>Нижний уровень системы хранения данных - оборудование. </a:t>
            </a:r>
            <a:endParaRPr lang="ru-RU" dirty="0" smtClean="0"/>
          </a:p>
          <a:p>
            <a:pPr algn="just"/>
            <a:endParaRPr lang="ru-RU" dirty="0"/>
          </a:p>
          <a:p>
            <a:pPr algn="just"/>
            <a:r>
              <a:rPr lang="ru-RU" dirty="0" smtClean="0"/>
              <a:t>Это </a:t>
            </a:r>
            <a:r>
              <a:rPr lang="ru-RU" dirty="0"/>
              <a:t>в первую очередь магнитные диски с подвижными головками - основные устройства внешней памяти, представляющие собой пакеты магнитных пластин (поверхностей), между которыми на одном рычаге двигается пакет магнитных головок. Шаг движения пакета головок является дискретным, и каждому положению пакета головок логически соответствует цилиндр магнитного диска. Цилиндры делятся на дорожки (треки), а каждая дорожка размечается на одно и то же количество блоков (секторов) таким образом, что в каждый блок можно записать по максимуму одно и то же число байтов. </a:t>
            </a:r>
            <a:endParaRPr lang="ru-RU" dirty="0" smtClean="0"/>
          </a:p>
          <a:p>
            <a:pPr algn="just"/>
            <a:endParaRPr lang="ru-RU" dirty="0"/>
          </a:p>
          <a:p>
            <a:pPr algn="just"/>
            <a:r>
              <a:rPr lang="ru-RU" dirty="0" smtClean="0"/>
              <a:t>Следовательно</a:t>
            </a:r>
            <a:r>
              <a:rPr lang="ru-RU" dirty="0"/>
              <a:t>, для обмена с магнитным диском на уровне аппаратуры нужно указать номер цилиндра, номер поверхности, номер блока на соответствующей дорожке и число байтов, которое нужно записать или прочитать от начала этого блока. </a:t>
            </a:r>
            <a:endParaRPr lang="ru-RU" dirty="0" smtClean="0"/>
          </a:p>
          <a:p>
            <a:pPr algn="just"/>
            <a:endParaRPr lang="ru-RU" dirty="0"/>
          </a:p>
          <a:p>
            <a:pPr algn="just"/>
            <a:r>
              <a:rPr lang="ru-RU" dirty="0" smtClean="0"/>
              <a:t>Таким </a:t>
            </a:r>
            <a:r>
              <a:rPr lang="ru-RU" dirty="0"/>
              <a:t>образом, диски могут быть разбиты на блоки фиксированного размера и можно непосредственно получить доступ к любому блоку (организовать прямой доступ к файлам). </a:t>
            </a:r>
          </a:p>
        </p:txBody>
      </p:sp>
    </p:spTree>
    <p:extLst>
      <p:ext uri="{BB962C8B-B14F-4D97-AF65-F5344CB8AC3E}">
        <p14:creationId xmlns:p14="http://schemas.microsoft.com/office/powerpoint/2010/main" val="3997481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a:noFill/>
        </p:spPr>
        <p:style>
          <a:lnRef idx="0">
            <a:scrgbClr r="0" g="0" b="0"/>
          </a:lnRef>
          <a:fillRef idx="1003">
            <a:schemeClr val="lt2"/>
          </a:fillRef>
          <a:effectRef idx="0">
            <a:scrgbClr r="0" g="0" b="0"/>
          </a:effectRef>
          <a:fontRef idx="major"/>
        </p:style>
        <p:txBody>
          <a:bodyPr wrap="square">
            <a:spAutoFit/>
          </a:bodyPr>
          <a:lstStyle/>
          <a:p>
            <a:pPr algn="ctr"/>
            <a:r>
              <a:rPr lang="ru-RU" b="1" dirty="0" smtClean="0"/>
              <a:t>4. Размер </a:t>
            </a:r>
            <a:r>
              <a:rPr lang="ru-RU" b="1" dirty="0"/>
              <a:t>логического блока</a:t>
            </a:r>
          </a:p>
        </p:txBody>
      </p:sp>
      <p:sp>
        <p:nvSpPr>
          <p:cNvPr id="5" name="Прямоугольник 4"/>
          <p:cNvSpPr/>
          <p:nvPr/>
        </p:nvSpPr>
        <p:spPr>
          <a:xfrm>
            <a:off x="395536" y="980728"/>
            <a:ext cx="8424936" cy="4308872"/>
          </a:xfrm>
          <a:prstGeom prst="rect">
            <a:avLst/>
          </a:prstGeom>
        </p:spPr>
        <p:txBody>
          <a:bodyPr wrap="square">
            <a:spAutoFit/>
          </a:bodyPr>
          <a:lstStyle/>
          <a:p>
            <a:pPr algn="just"/>
            <a:r>
              <a:rPr lang="ru-RU" dirty="0" smtClean="0"/>
              <a:t>Для </a:t>
            </a:r>
            <a:r>
              <a:rPr lang="ru-RU" dirty="0"/>
              <a:t>систем со страничной организацией памяти характерна сходная </a:t>
            </a:r>
            <a:r>
              <a:rPr lang="ru-RU" b="1" dirty="0"/>
              <a:t>проблема с размером страницы</a:t>
            </a:r>
            <a:r>
              <a:rPr lang="ru-RU" dirty="0"/>
              <a:t>. </a:t>
            </a:r>
            <a:endParaRPr lang="ru-RU" dirty="0" smtClean="0"/>
          </a:p>
          <a:p>
            <a:pPr algn="just"/>
            <a:endParaRPr lang="ru-RU" dirty="0"/>
          </a:p>
          <a:p>
            <a:pPr algn="just"/>
            <a:r>
              <a:rPr lang="ru-RU" dirty="0"/>
              <a:t>Можно также учесть, что в системах с виртуальной памятью желательно, чтобы единицей пересылки диск-память была </a:t>
            </a:r>
            <a:r>
              <a:rPr lang="ru-RU" dirty="0" smtClean="0"/>
              <a:t>страница. </a:t>
            </a:r>
          </a:p>
          <a:p>
            <a:pPr algn="just"/>
            <a:endParaRPr lang="ru-RU" dirty="0"/>
          </a:p>
          <a:p>
            <a:pPr algn="just"/>
            <a:r>
              <a:rPr lang="ru-RU" dirty="0" smtClean="0"/>
              <a:t>Наиболее </a:t>
            </a:r>
            <a:r>
              <a:rPr lang="ru-RU" dirty="0"/>
              <a:t>распространенный размер страниц памяти - 4 </a:t>
            </a:r>
            <a:r>
              <a:rPr lang="ru-RU" dirty="0" err="1" smtClean="0"/>
              <a:t>Кбайта</a:t>
            </a:r>
            <a:r>
              <a:rPr lang="ru-RU" dirty="0" smtClean="0"/>
              <a:t>. </a:t>
            </a:r>
          </a:p>
          <a:p>
            <a:pPr algn="just"/>
            <a:endParaRPr lang="ru-RU" dirty="0"/>
          </a:p>
          <a:p>
            <a:pPr algn="just"/>
            <a:r>
              <a:rPr lang="ru-RU" dirty="0" smtClean="0"/>
              <a:t>Отсюда </a:t>
            </a:r>
            <a:r>
              <a:rPr lang="ru-RU" dirty="0"/>
              <a:t>обычный компромиссный выбор блока </a:t>
            </a:r>
            <a:r>
              <a:rPr lang="ru-RU" dirty="0" smtClean="0"/>
              <a:t>размером: </a:t>
            </a:r>
          </a:p>
          <a:p>
            <a:pPr marL="742950" lvl="1" indent="-285750" algn="just">
              <a:spcBef>
                <a:spcPts val="1200"/>
              </a:spcBef>
              <a:buFont typeface="Wingdings" panose="05000000000000000000" pitchFamily="2" charset="2"/>
              <a:buChar char="q"/>
            </a:pPr>
            <a:r>
              <a:rPr lang="ru-RU" dirty="0" smtClean="0"/>
              <a:t>512 </a:t>
            </a:r>
            <a:r>
              <a:rPr lang="ru-RU" dirty="0"/>
              <a:t>байт, </a:t>
            </a:r>
            <a:endParaRPr lang="ru-RU" dirty="0" smtClean="0"/>
          </a:p>
          <a:p>
            <a:pPr marL="742950" lvl="1" indent="-285750" algn="just">
              <a:spcBef>
                <a:spcPts val="1200"/>
              </a:spcBef>
              <a:buFont typeface="Wingdings" panose="05000000000000000000" pitchFamily="2" charset="2"/>
              <a:buChar char="q"/>
            </a:pPr>
            <a:r>
              <a:rPr lang="ru-RU" dirty="0" smtClean="0"/>
              <a:t>1 </a:t>
            </a:r>
            <a:r>
              <a:rPr lang="ru-RU" dirty="0"/>
              <a:t>Кбайт, </a:t>
            </a:r>
            <a:endParaRPr lang="ru-RU" dirty="0" smtClean="0"/>
          </a:p>
          <a:p>
            <a:pPr marL="742950" lvl="1" indent="-285750" algn="just">
              <a:spcBef>
                <a:spcPts val="1200"/>
              </a:spcBef>
              <a:buFont typeface="Wingdings" panose="05000000000000000000" pitchFamily="2" charset="2"/>
              <a:buChar char="q"/>
            </a:pPr>
            <a:r>
              <a:rPr lang="ru-RU" dirty="0" smtClean="0"/>
              <a:t>2 </a:t>
            </a:r>
            <a:r>
              <a:rPr lang="ru-RU" dirty="0"/>
              <a:t>Кбайт, </a:t>
            </a:r>
            <a:endParaRPr lang="ru-RU" dirty="0" smtClean="0"/>
          </a:p>
          <a:p>
            <a:pPr marL="742950" lvl="1" indent="-285750" algn="just">
              <a:spcBef>
                <a:spcPts val="1200"/>
              </a:spcBef>
              <a:buFont typeface="Wingdings" panose="05000000000000000000" pitchFamily="2" charset="2"/>
              <a:buChar char="q"/>
            </a:pPr>
            <a:r>
              <a:rPr lang="ru-RU" dirty="0" smtClean="0"/>
              <a:t>4 </a:t>
            </a:r>
            <a:r>
              <a:rPr lang="ru-RU" dirty="0"/>
              <a:t>Кбайт.</a:t>
            </a:r>
          </a:p>
        </p:txBody>
      </p:sp>
    </p:spTree>
    <p:extLst>
      <p:ext uri="{BB962C8B-B14F-4D97-AF65-F5344CB8AC3E}">
        <p14:creationId xmlns:p14="http://schemas.microsoft.com/office/powerpoint/2010/main" val="2414022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5. Структура </a:t>
            </a:r>
            <a:r>
              <a:rPr lang="ru-RU" b="1" dirty="0"/>
              <a:t>файловой системы на диске</a:t>
            </a:r>
          </a:p>
        </p:txBody>
      </p:sp>
      <p:sp>
        <p:nvSpPr>
          <p:cNvPr id="5" name="Прямоугольник 4"/>
          <p:cNvSpPr/>
          <p:nvPr/>
        </p:nvSpPr>
        <p:spPr>
          <a:xfrm>
            <a:off x="395536" y="1052736"/>
            <a:ext cx="8424936" cy="1754326"/>
          </a:xfrm>
          <a:prstGeom prst="rect">
            <a:avLst/>
          </a:prstGeom>
        </p:spPr>
        <p:txBody>
          <a:bodyPr wrap="square">
            <a:spAutoFit/>
          </a:bodyPr>
          <a:lstStyle/>
          <a:p>
            <a:pPr algn="just"/>
            <a:r>
              <a:rPr lang="ru-RU" dirty="0"/>
              <a:t>Рассмотрение методов работы с дисковым пространством дает общее представление о совокупности служебных данных, необходимых для описания файловой системы. </a:t>
            </a:r>
            <a:endParaRPr lang="ru-RU" dirty="0" smtClean="0"/>
          </a:p>
          <a:p>
            <a:pPr algn="just"/>
            <a:endParaRPr lang="ru-RU" dirty="0"/>
          </a:p>
          <a:p>
            <a:pPr algn="just"/>
            <a:r>
              <a:rPr lang="ru-RU" dirty="0" smtClean="0"/>
              <a:t>Структура </a:t>
            </a:r>
            <a:r>
              <a:rPr lang="ru-RU" dirty="0"/>
              <a:t>служебных данных типовой файловой системы, например </a:t>
            </a:r>
            <a:r>
              <a:rPr lang="ru-RU" dirty="0" err="1"/>
              <a:t>Unix</a:t>
            </a:r>
            <a:r>
              <a:rPr lang="ru-RU" dirty="0"/>
              <a:t>, на одном из разделов диска, </a:t>
            </a:r>
            <a:r>
              <a:rPr lang="ru-RU" dirty="0" smtClean="0"/>
              <a:t>может </a:t>
            </a:r>
            <a:r>
              <a:rPr lang="ru-RU" dirty="0"/>
              <a:t>состоять из четырех основных </a:t>
            </a:r>
            <a:r>
              <a:rPr lang="ru-RU" dirty="0" smtClean="0"/>
              <a:t>частей</a:t>
            </a:r>
            <a:r>
              <a:rPr lang="ru-RU" dirty="0" smtClean="0"/>
              <a:t>.</a:t>
            </a:r>
          </a:p>
        </p:txBody>
      </p:sp>
      <p:graphicFrame>
        <p:nvGraphicFramePr>
          <p:cNvPr id="2" name="Таблица 1"/>
          <p:cNvGraphicFramePr>
            <a:graphicFrameLocks noGrp="1"/>
          </p:cNvGraphicFramePr>
          <p:nvPr>
            <p:extLst>
              <p:ext uri="{D42A27DB-BD31-4B8C-83A1-F6EECF244321}">
                <p14:modId xmlns:p14="http://schemas.microsoft.com/office/powerpoint/2010/main" val="3580383998"/>
              </p:ext>
            </p:extLst>
          </p:nvPr>
        </p:nvGraphicFramePr>
        <p:xfrm>
          <a:off x="467544" y="3645024"/>
          <a:ext cx="8208912" cy="2286000"/>
        </p:xfrm>
        <a:graphic>
          <a:graphicData uri="http://schemas.openxmlformats.org/drawingml/2006/table">
            <a:tbl>
              <a:tblPr firstRow="1" bandRow="1">
                <a:tableStyleId>{5C22544A-7EE6-4342-B048-85BDC9FD1C3A}</a:tableStyleId>
              </a:tblPr>
              <a:tblGrid>
                <a:gridCol w="2052228"/>
                <a:gridCol w="2052228"/>
                <a:gridCol w="2052228"/>
                <a:gridCol w="2052228"/>
              </a:tblGrid>
              <a:tr h="370840">
                <a:tc>
                  <a:txBody>
                    <a:bodyPr/>
                    <a:lstStyle/>
                    <a:p>
                      <a:pPr algn="ctr"/>
                      <a:r>
                        <a:rPr lang="ru-RU" dirty="0" err="1" smtClean="0"/>
                        <a:t>Суперблок</a:t>
                      </a:r>
                      <a:endParaRPr lang="ru-RU" dirty="0"/>
                    </a:p>
                  </a:txBody>
                  <a:tcPr anchor="ctr"/>
                </a:tc>
                <a:tc>
                  <a:txBody>
                    <a:bodyPr/>
                    <a:lstStyle/>
                    <a:p>
                      <a:pPr algn="ctr"/>
                      <a:r>
                        <a:rPr lang="ru-RU" dirty="0" smtClean="0"/>
                        <a:t>Структуры данных, описывающие свободное дисковое пространство и свободные индексные узлы</a:t>
                      </a:r>
                      <a:endParaRPr lang="ru-RU" dirty="0"/>
                    </a:p>
                  </a:txBody>
                  <a:tcPr anchor="ctr"/>
                </a:tc>
                <a:tc>
                  <a:txBody>
                    <a:bodyPr/>
                    <a:lstStyle/>
                    <a:p>
                      <a:pPr algn="ctr"/>
                      <a:r>
                        <a:rPr lang="ru-RU" dirty="0" smtClean="0"/>
                        <a:t>Массив индексных узлов</a:t>
                      </a:r>
                      <a:endParaRPr lang="ru-RU" dirty="0"/>
                    </a:p>
                  </a:txBody>
                  <a:tcPr anchor="ctr"/>
                </a:tc>
                <a:tc>
                  <a:txBody>
                    <a:bodyPr/>
                    <a:lstStyle/>
                    <a:p>
                      <a:pPr algn="ctr"/>
                      <a:r>
                        <a:rPr lang="ru-RU" dirty="0" smtClean="0"/>
                        <a:t>Блоки диска данных файлов</a:t>
                      </a:r>
                      <a:endParaRPr lang="ru-RU" dirty="0"/>
                    </a:p>
                  </a:txBody>
                  <a:tcPr anchor="ctr"/>
                </a:tc>
              </a:tr>
            </a:tbl>
          </a:graphicData>
        </a:graphic>
      </p:graphicFrame>
    </p:spTree>
    <p:extLst>
      <p:ext uri="{BB962C8B-B14F-4D97-AF65-F5344CB8AC3E}">
        <p14:creationId xmlns:p14="http://schemas.microsoft.com/office/powerpoint/2010/main" val="4170398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5. Структура </a:t>
            </a:r>
            <a:r>
              <a:rPr lang="ru-RU" b="1" dirty="0"/>
              <a:t>файловой системы на диске</a:t>
            </a:r>
          </a:p>
        </p:txBody>
      </p:sp>
      <p:sp>
        <p:nvSpPr>
          <p:cNvPr id="5" name="Прямоугольник 4"/>
          <p:cNvSpPr/>
          <p:nvPr/>
        </p:nvSpPr>
        <p:spPr>
          <a:xfrm>
            <a:off x="384632" y="607098"/>
            <a:ext cx="8424936" cy="4339650"/>
          </a:xfrm>
          <a:prstGeom prst="rect">
            <a:avLst/>
          </a:prstGeom>
        </p:spPr>
        <p:txBody>
          <a:bodyPr wrap="square">
            <a:spAutoFit/>
          </a:bodyPr>
          <a:lstStyle/>
          <a:p>
            <a:pPr algn="just"/>
            <a:r>
              <a:rPr lang="ru-RU" dirty="0"/>
              <a:t>В начале раздела находится </a:t>
            </a:r>
            <a:r>
              <a:rPr lang="ru-RU" b="1" dirty="0" err="1"/>
              <a:t>суперблок</a:t>
            </a:r>
            <a:r>
              <a:rPr lang="ru-RU" dirty="0"/>
              <a:t>, содержащий общее описание файловой системы, например: </a:t>
            </a:r>
          </a:p>
          <a:p>
            <a:pPr marL="742950" lvl="1" indent="-285750" algn="just">
              <a:spcBef>
                <a:spcPts val="1800"/>
              </a:spcBef>
              <a:buFont typeface="Wingdings" panose="05000000000000000000" pitchFamily="2" charset="2"/>
              <a:buChar char="q"/>
            </a:pPr>
            <a:r>
              <a:rPr lang="ru-RU" dirty="0" smtClean="0"/>
              <a:t>тип </a:t>
            </a:r>
            <a:r>
              <a:rPr lang="ru-RU" dirty="0"/>
              <a:t>файловой системы;  </a:t>
            </a:r>
          </a:p>
          <a:p>
            <a:pPr marL="742950" lvl="1" indent="-285750" algn="just">
              <a:spcBef>
                <a:spcPts val="1800"/>
              </a:spcBef>
              <a:buFont typeface="Wingdings" panose="05000000000000000000" pitchFamily="2" charset="2"/>
              <a:buChar char="q"/>
            </a:pPr>
            <a:r>
              <a:rPr lang="ru-RU" dirty="0" smtClean="0"/>
              <a:t>размер </a:t>
            </a:r>
            <a:r>
              <a:rPr lang="ru-RU" dirty="0"/>
              <a:t>файловой системы в блоках;  </a:t>
            </a:r>
          </a:p>
          <a:p>
            <a:pPr marL="742950" lvl="1" indent="-285750" algn="just">
              <a:spcBef>
                <a:spcPts val="1800"/>
              </a:spcBef>
              <a:buFont typeface="Wingdings" panose="05000000000000000000" pitchFamily="2" charset="2"/>
              <a:buChar char="q"/>
            </a:pPr>
            <a:r>
              <a:rPr lang="ru-RU" dirty="0" smtClean="0"/>
              <a:t>размер </a:t>
            </a:r>
            <a:r>
              <a:rPr lang="ru-RU" dirty="0"/>
              <a:t>массива индексных узлов;  </a:t>
            </a:r>
            <a:endParaRPr lang="ru-RU" dirty="0" smtClean="0"/>
          </a:p>
          <a:p>
            <a:pPr marL="742950" lvl="1" indent="-285750" algn="just">
              <a:spcBef>
                <a:spcPts val="1800"/>
              </a:spcBef>
              <a:buFont typeface="Wingdings" panose="05000000000000000000" pitchFamily="2" charset="2"/>
              <a:buChar char="q"/>
            </a:pPr>
            <a:r>
              <a:rPr lang="ru-RU" dirty="0" smtClean="0"/>
              <a:t>размер </a:t>
            </a:r>
            <a:r>
              <a:rPr lang="ru-RU" dirty="0"/>
              <a:t>логического блока.  </a:t>
            </a:r>
            <a:endParaRPr lang="ru-RU" dirty="0" smtClean="0"/>
          </a:p>
          <a:p>
            <a:pPr marL="285750" indent="-285750" algn="just">
              <a:buFontTx/>
              <a:buChar char="-"/>
            </a:pPr>
            <a:endParaRPr lang="ru-RU" dirty="0"/>
          </a:p>
          <a:p>
            <a:pPr algn="just"/>
            <a:r>
              <a:rPr lang="ru-RU" dirty="0" smtClean="0"/>
              <a:t>Описанные </a:t>
            </a:r>
            <a:r>
              <a:rPr lang="ru-RU" dirty="0"/>
              <a:t>структуры данных создаются на диске в результате его форматирования (например, утилитами </a:t>
            </a:r>
            <a:r>
              <a:rPr lang="ru-RU" dirty="0" err="1"/>
              <a:t>format</a:t>
            </a:r>
            <a:r>
              <a:rPr lang="ru-RU" dirty="0"/>
              <a:t>, </a:t>
            </a:r>
            <a:r>
              <a:rPr lang="ru-RU" dirty="0" err="1"/>
              <a:t>makefs</a:t>
            </a:r>
            <a:r>
              <a:rPr lang="ru-RU" dirty="0"/>
              <a:t> и др.). </a:t>
            </a:r>
            <a:endParaRPr lang="ru-RU" dirty="0" smtClean="0"/>
          </a:p>
          <a:p>
            <a:pPr algn="just"/>
            <a:endParaRPr lang="ru-RU" dirty="0"/>
          </a:p>
          <a:p>
            <a:pPr algn="just"/>
            <a:r>
              <a:rPr lang="ru-RU" dirty="0" smtClean="0"/>
              <a:t>Их </a:t>
            </a:r>
            <a:r>
              <a:rPr lang="ru-RU" dirty="0"/>
              <a:t>наличие позволяет обращаться к данным на диске как к файловой системе, а не как к обычной последовательности блоков. </a:t>
            </a:r>
            <a:endParaRPr lang="ru-RU" dirty="0" smtClean="0"/>
          </a:p>
        </p:txBody>
      </p:sp>
    </p:spTree>
    <p:extLst>
      <p:ext uri="{BB962C8B-B14F-4D97-AF65-F5344CB8AC3E}">
        <p14:creationId xmlns:p14="http://schemas.microsoft.com/office/powerpoint/2010/main" val="246899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5. Структура </a:t>
            </a:r>
            <a:r>
              <a:rPr lang="ru-RU" b="1" dirty="0"/>
              <a:t>файловой системы на диске</a:t>
            </a:r>
          </a:p>
        </p:txBody>
      </p:sp>
      <p:sp>
        <p:nvSpPr>
          <p:cNvPr id="5" name="Прямоугольник 4"/>
          <p:cNvSpPr/>
          <p:nvPr/>
        </p:nvSpPr>
        <p:spPr>
          <a:xfrm>
            <a:off x="384632" y="607098"/>
            <a:ext cx="8424936" cy="2862322"/>
          </a:xfrm>
          <a:prstGeom prst="rect">
            <a:avLst/>
          </a:prstGeom>
        </p:spPr>
        <p:txBody>
          <a:bodyPr wrap="square">
            <a:spAutoFit/>
          </a:bodyPr>
          <a:lstStyle/>
          <a:p>
            <a:pPr algn="just"/>
            <a:r>
              <a:rPr lang="ru-RU" dirty="0" smtClean="0"/>
              <a:t>В файловых системах современных операционных систем для повышения устойчивости поддерживается несколько копий </a:t>
            </a:r>
            <a:r>
              <a:rPr lang="ru-RU" dirty="0" err="1" smtClean="0"/>
              <a:t>суперблока</a:t>
            </a:r>
            <a:r>
              <a:rPr lang="ru-RU" dirty="0" smtClean="0"/>
              <a:t>. </a:t>
            </a:r>
          </a:p>
          <a:p>
            <a:pPr algn="just"/>
            <a:endParaRPr lang="ru-RU" dirty="0" smtClean="0"/>
          </a:p>
          <a:p>
            <a:pPr algn="just"/>
            <a:r>
              <a:rPr lang="ru-RU" dirty="0" smtClean="0"/>
              <a:t>В некоторых версиях </a:t>
            </a:r>
            <a:r>
              <a:rPr lang="ru-RU" dirty="0" err="1" smtClean="0"/>
              <a:t>Unix</a:t>
            </a:r>
            <a:r>
              <a:rPr lang="ru-RU" dirty="0" smtClean="0"/>
              <a:t> </a:t>
            </a:r>
            <a:r>
              <a:rPr lang="ru-RU" dirty="0" err="1" smtClean="0"/>
              <a:t>суперблок</a:t>
            </a:r>
            <a:r>
              <a:rPr lang="ru-RU" dirty="0" smtClean="0"/>
              <a:t> включал также и структуры данных, управляющие распределением дискового пространства, в результате чего </a:t>
            </a:r>
            <a:r>
              <a:rPr lang="ru-RU" dirty="0" err="1" smtClean="0"/>
              <a:t>суперблок</a:t>
            </a:r>
            <a:r>
              <a:rPr lang="ru-RU" dirty="0" smtClean="0"/>
              <a:t> непрерывно подвергался модификации, что снижало надежность файловой системы в целом. </a:t>
            </a:r>
          </a:p>
          <a:p>
            <a:pPr algn="just"/>
            <a:endParaRPr lang="ru-RU" dirty="0" smtClean="0"/>
          </a:p>
          <a:p>
            <a:pPr algn="just"/>
            <a:r>
              <a:rPr lang="ru-RU" dirty="0" smtClean="0"/>
              <a:t>Выделение </a:t>
            </a:r>
            <a:r>
              <a:rPr lang="ru-RU" b="1" dirty="0" smtClean="0"/>
              <a:t>структур данных, описывающих дисковое пространство</a:t>
            </a:r>
            <a:r>
              <a:rPr lang="ru-RU" dirty="0" smtClean="0"/>
              <a:t>, в отдельную часть является более правильным решением.</a:t>
            </a:r>
            <a:endParaRPr lang="ru-RU" dirty="0"/>
          </a:p>
        </p:txBody>
      </p:sp>
    </p:spTree>
    <p:extLst>
      <p:ext uri="{BB962C8B-B14F-4D97-AF65-F5344CB8AC3E}">
        <p14:creationId xmlns:p14="http://schemas.microsoft.com/office/powerpoint/2010/main" val="156378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5. Структура </a:t>
            </a:r>
            <a:r>
              <a:rPr lang="ru-RU" b="1" dirty="0"/>
              <a:t>файловой системы на диске</a:t>
            </a:r>
          </a:p>
        </p:txBody>
      </p:sp>
      <p:sp>
        <p:nvSpPr>
          <p:cNvPr id="5" name="Прямоугольник 4"/>
          <p:cNvSpPr/>
          <p:nvPr/>
        </p:nvSpPr>
        <p:spPr>
          <a:xfrm>
            <a:off x="395536" y="764704"/>
            <a:ext cx="8424936" cy="2308324"/>
          </a:xfrm>
          <a:prstGeom prst="rect">
            <a:avLst/>
          </a:prstGeom>
        </p:spPr>
        <p:txBody>
          <a:bodyPr wrap="square">
            <a:spAutoFit/>
          </a:bodyPr>
          <a:lstStyle/>
          <a:p>
            <a:pPr algn="just"/>
            <a:r>
              <a:rPr lang="ru-RU" b="1" dirty="0"/>
              <a:t>Массив индексных узлов </a:t>
            </a:r>
            <a:r>
              <a:rPr lang="ru-RU" dirty="0"/>
              <a:t>(</a:t>
            </a:r>
            <a:r>
              <a:rPr lang="ru-RU" dirty="0" err="1"/>
              <a:t>ilist</a:t>
            </a:r>
            <a:r>
              <a:rPr lang="ru-RU" dirty="0"/>
              <a:t>) содержит список индексов, соответствующих файлам данной файловой системы. </a:t>
            </a:r>
            <a:endParaRPr lang="ru-RU" dirty="0" smtClean="0"/>
          </a:p>
          <a:p>
            <a:pPr algn="just"/>
            <a:endParaRPr lang="ru-RU" dirty="0"/>
          </a:p>
          <a:p>
            <a:pPr algn="just"/>
            <a:r>
              <a:rPr lang="ru-RU" dirty="0" smtClean="0"/>
              <a:t>Размер </a:t>
            </a:r>
            <a:r>
              <a:rPr lang="ru-RU" dirty="0"/>
              <a:t>массива индексных узлов определяется администратором при установке системы. </a:t>
            </a:r>
            <a:endParaRPr lang="ru-RU" dirty="0" smtClean="0"/>
          </a:p>
          <a:p>
            <a:pPr algn="just"/>
            <a:endParaRPr lang="ru-RU" dirty="0"/>
          </a:p>
          <a:p>
            <a:pPr algn="just"/>
            <a:r>
              <a:rPr lang="ru-RU" dirty="0" smtClean="0"/>
              <a:t>Максимальное </a:t>
            </a:r>
            <a:r>
              <a:rPr lang="ru-RU" dirty="0"/>
              <a:t>число файлов, которые могут быть созданы в файловой системе, определяется числом доступных индексных узлов. </a:t>
            </a:r>
            <a:endParaRPr lang="ru-RU" dirty="0" smtClean="0"/>
          </a:p>
        </p:txBody>
      </p:sp>
    </p:spTree>
    <p:extLst>
      <p:ext uri="{BB962C8B-B14F-4D97-AF65-F5344CB8AC3E}">
        <p14:creationId xmlns:p14="http://schemas.microsoft.com/office/powerpoint/2010/main" val="96761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5. Структура </a:t>
            </a:r>
            <a:r>
              <a:rPr lang="ru-RU" b="1" dirty="0"/>
              <a:t>файловой системы на диске</a:t>
            </a:r>
          </a:p>
        </p:txBody>
      </p:sp>
      <p:sp>
        <p:nvSpPr>
          <p:cNvPr id="5" name="Прямоугольник 4"/>
          <p:cNvSpPr/>
          <p:nvPr/>
        </p:nvSpPr>
        <p:spPr>
          <a:xfrm>
            <a:off x="395536" y="764704"/>
            <a:ext cx="8424936" cy="3416320"/>
          </a:xfrm>
          <a:prstGeom prst="rect">
            <a:avLst/>
          </a:prstGeom>
        </p:spPr>
        <p:txBody>
          <a:bodyPr wrap="square">
            <a:spAutoFit/>
          </a:bodyPr>
          <a:lstStyle/>
          <a:p>
            <a:pPr algn="just"/>
            <a:r>
              <a:rPr lang="ru-RU" dirty="0" smtClean="0"/>
              <a:t>В </a:t>
            </a:r>
            <a:r>
              <a:rPr lang="ru-RU" b="1" dirty="0"/>
              <a:t>блоках данных </a:t>
            </a:r>
            <a:r>
              <a:rPr lang="ru-RU" dirty="0"/>
              <a:t>хранятся реальные данные файлов. </a:t>
            </a:r>
            <a:endParaRPr lang="ru-RU" dirty="0" smtClean="0"/>
          </a:p>
          <a:p>
            <a:pPr algn="just"/>
            <a:endParaRPr lang="ru-RU" dirty="0"/>
          </a:p>
          <a:p>
            <a:pPr algn="just"/>
            <a:r>
              <a:rPr lang="ru-RU" dirty="0" smtClean="0"/>
              <a:t>Размер </a:t>
            </a:r>
            <a:r>
              <a:rPr lang="ru-RU" dirty="0"/>
              <a:t>логического блока данных может задаваться при форматировании файловой системы. </a:t>
            </a:r>
            <a:endParaRPr lang="ru-RU" dirty="0" smtClean="0"/>
          </a:p>
          <a:p>
            <a:pPr algn="just"/>
            <a:endParaRPr lang="ru-RU" dirty="0"/>
          </a:p>
          <a:p>
            <a:pPr algn="just"/>
            <a:r>
              <a:rPr lang="ru-RU" dirty="0" smtClean="0"/>
              <a:t>Заполнение </a:t>
            </a:r>
            <a:r>
              <a:rPr lang="ru-RU" dirty="0"/>
              <a:t>диска содержательной информацией предполагает использование блоков хранения данных для файлов директорий и обычных файлов и имеет следствием модификацию массива индексных узлов и данных, описывающих пространство диска. </a:t>
            </a:r>
            <a:endParaRPr lang="ru-RU" dirty="0" smtClean="0"/>
          </a:p>
          <a:p>
            <a:pPr algn="just"/>
            <a:endParaRPr lang="ru-RU" dirty="0"/>
          </a:p>
          <a:p>
            <a:pPr algn="just"/>
            <a:r>
              <a:rPr lang="ru-RU" dirty="0" smtClean="0"/>
              <a:t>Отдельно </a:t>
            </a:r>
            <a:r>
              <a:rPr lang="ru-RU" dirty="0"/>
              <a:t>взятый блок данных может принадлежать одному и только одному файлу в файловой системе.</a:t>
            </a:r>
          </a:p>
        </p:txBody>
      </p:sp>
    </p:spTree>
    <p:extLst>
      <p:ext uri="{BB962C8B-B14F-4D97-AF65-F5344CB8AC3E}">
        <p14:creationId xmlns:p14="http://schemas.microsoft.com/office/powerpoint/2010/main" val="173544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59532" y="1844824"/>
            <a:ext cx="8424936" cy="2862322"/>
          </a:xfrm>
          <a:prstGeom prst="rect">
            <a:avLst/>
          </a:prstGeom>
        </p:spPr>
        <p:txBody>
          <a:bodyPr wrap="square">
            <a:spAutoFit/>
          </a:bodyPr>
          <a:lstStyle/>
          <a:p>
            <a:pPr algn="just"/>
            <a:r>
              <a:rPr lang="ru-RU" dirty="0"/>
              <a:t>Директория или каталог - это файл, имеющий вид таблицы и хранящий список входящих в него файлов или каталогов. </a:t>
            </a:r>
            <a:endParaRPr lang="ru-RU" dirty="0" smtClean="0"/>
          </a:p>
          <a:p>
            <a:pPr algn="just"/>
            <a:endParaRPr lang="ru-RU" dirty="0"/>
          </a:p>
          <a:p>
            <a:pPr algn="just"/>
            <a:r>
              <a:rPr lang="ru-RU" dirty="0" smtClean="0"/>
              <a:t>Основная </a:t>
            </a:r>
            <a:r>
              <a:rPr lang="ru-RU" dirty="0"/>
              <a:t>задача файлов-директорий - поддержка иерархической древовидной структуры файловой системы. </a:t>
            </a:r>
            <a:endParaRPr lang="ru-RU" dirty="0" smtClean="0"/>
          </a:p>
          <a:p>
            <a:pPr algn="just"/>
            <a:endParaRPr lang="ru-RU" dirty="0"/>
          </a:p>
          <a:p>
            <a:pPr algn="just"/>
            <a:r>
              <a:rPr lang="ru-RU" dirty="0" smtClean="0"/>
              <a:t>Запись </a:t>
            </a:r>
            <a:r>
              <a:rPr lang="ru-RU" dirty="0"/>
              <a:t>в директории имеет определенный для данной ОС формат, зачастую неизвестный пользователю, поэтому блоки данных файла-директории заполняются не через операции записи, а при помощи специальных системных вызовов (например, создание файла). </a:t>
            </a:r>
          </a:p>
        </p:txBody>
      </p:sp>
    </p:spTree>
    <p:extLst>
      <p:ext uri="{BB962C8B-B14F-4D97-AF65-F5344CB8AC3E}">
        <p14:creationId xmlns:p14="http://schemas.microsoft.com/office/powerpoint/2010/main" val="3333824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59532" y="980728"/>
            <a:ext cx="8424936" cy="923330"/>
          </a:xfrm>
          <a:prstGeom prst="rect">
            <a:avLst/>
          </a:prstGeom>
        </p:spPr>
        <p:txBody>
          <a:bodyPr wrap="square">
            <a:spAutoFit/>
          </a:bodyPr>
          <a:lstStyle/>
          <a:p>
            <a:pPr algn="just"/>
            <a:r>
              <a:rPr lang="ru-RU" dirty="0" smtClean="0"/>
              <a:t>Для </a:t>
            </a:r>
            <a:r>
              <a:rPr lang="ru-RU" dirty="0"/>
              <a:t>доступа к файлу ОС использует путь (</a:t>
            </a:r>
            <a:r>
              <a:rPr lang="ru-RU" dirty="0" err="1"/>
              <a:t>pathname</a:t>
            </a:r>
            <a:r>
              <a:rPr lang="ru-RU" dirty="0"/>
              <a:t>), сообщенный пользователем. Запись в директории связывает имя файла или имя поддиректории с блоками данных на </a:t>
            </a:r>
            <a:r>
              <a:rPr lang="ru-RU" dirty="0" smtClean="0"/>
              <a:t>диске.</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1739874" y="2420888"/>
            <a:ext cx="5739278" cy="1888391"/>
          </a:xfrm>
          <a:prstGeom prst="rect">
            <a:avLst/>
          </a:prstGeom>
          <a:noFill/>
          <a:ln>
            <a:noFill/>
          </a:ln>
        </p:spPr>
      </p:pic>
      <p:sp>
        <p:nvSpPr>
          <p:cNvPr id="2" name="Прямоугольник 1"/>
          <p:cNvSpPr/>
          <p:nvPr/>
        </p:nvSpPr>
        <p:spPr>
          <a:xfrm>
            <a:off x="398034" y="4869160"/>
            <a:ext cx="8424936" cy="1477328"/>
          </a:xfrm>
          <a:prstGeom prst="rect">
            <a:avLst/>
          </a:prstGeom>
        </p:spPr>
        <p:txBody>
          <a:bodyPr wrap="square">
            <a:spAutoFit/>
          </a:bodyPr>
          <a:lstStyle/>
          <a:p>
            <a:pPr algn="just"/>
            <a:r>
              <a:rPr lang="ru-RU" dirty="0"/>
              <a:t>В зависимости от способа выделения файлу блоков диска эта ссылка может быть номером первого блока или номером индексного узла. </a:t>
            </a:r>
            <a:endParaRPr lang="ru-RU" dirty="0" smtClean="0"/>
          </a:p>
          <a:p>
            <a:pPr algn="just"/>
            <a:endParaRPr lang="ru-RU" dirty="0"/>
          </a:p>
          <a:p>
            <a:pPr algn="just"/>
            <a:r>
              <a:rPr lang="ru-RU" dirty="0" smtClean="0"/>
              <a:t>В </a:t>
            </a:r>
            <a:r>
              <a:rPr lang="ru-RU" dirty="0"/>
              <a:t>любом случае обеспечивается связь символьного имени файла с данными на диске.</a:t>
            </a:r>
          </a:p>
        </p:txBody>
      </p:sp>
    </p:spTree>
    <p:extLst>
      <p:ext uri="{BB962C8B-B14F-4D97-AF65-F5344CB8AC3E}">
        <p14:creationId xmlns:p14="http://schemas.microsoft.com/office/powerpoint/2010/main" val="78727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401235" y="1556792"/>
            <a:ext cx="8424936" cy="3416320"/>
          </a:xfrm>
          <a:prstGeom prst="rect">
            <a:avLst/>
          </a:prstGeom>
        </p:spPr>
        <p:txBody>
          <a:bodyPr wrap="square">
            <a:spAutoFit/>
          </a:bodyPr>
          <a:lstStyle/>
          <a:p>
            <a:pPr algn="just"/>
            <a:r>
              <a:rPr lang="ru-RU" dirty="0"/>
              <a:t>Когда система открывает файл, она ищет его имя в директории. </a:t>
            </a:r>
            <a:endParaRPr lang="ru-RU" dirty="0" smtClean="0"/>
          </a:p>
          <a:p>
            <a:pPr algn="just"/>
            <a:endParaRPr lang="ru-RU" dirty="0"/>
          </a:p>
          <a:p>
            <a:pPr algn="just"/>
            <a:r>
              <a:rPr lang="ru-RU" dirty="0" smtClean="0"/>
              <a:t>Затем </a:t>
            </a:r>
            <a:r>
              <a:rPr lang="ru-RU" dirty="0"/>
              <a:t>из записи в директории или из структуры, на которую запись в директории указывает, извлекаются атрибуты и адреса блоков файла на диске. </a:t>
            </a:r>
            <a:endParaRPr lang="ru-RU" dirty="0" smtClean="0"/>
          </a:p>
          <a:p>
            <a:pPr algn="just"/>
            <a:endParaRPr lang="ru-RU" dirty="0"/>
          </a:p>
          <a:p>
            <a:pPr algn="just"/>
            <a:r>
              <a:rPr lang="ru-RU" dirty="0" smtClean="0"/>
              <a:t>Эта </a:t>
            </a:r>
            <a:r>
              <a:rPr lang="ru-RU" dirty="0"/>
              <a:t>информация помещается в системную таблицу в главной памяти. </a:t>
            </a:r>
            <a:endParaRPr lang="ru-RU" dirty="0" smtClean="0"/>
          </a:p>
          <a:p>
            <a:pPr algn="just"/>
            <a:endParaRPr lang="ru-RU" dirty="0"/>
          </a:p>
          <a:p>
            <a:pPr algn="just"/>
            <a:r>
              <a:rPr lang="ru-RU" dirty="0" smtClean="0"/>
              <a:t>Все </a:t>
            </a:r>
            <a:r>
              <a:rPr lang="ru-RU" dirty="0"/>
              <a:t>последующие ссылки на данный файл используют эту информацию. </a:t>
            </a:r>
            <a:endParaRPr lang="ru-RU" dirty="0" smtClean="0"/>
          </a:p>
          <a:p>
            <a:pPr algn="just"/>
            <a:endParaRPr lang="ru-RU" dirty="0"/>
          </a:p>
          <a:p>
            <a:pPr algn="just"/>
            <a:r>
              <a:rPr lang="ru-RU" dirty="0" smtClean="0"/>
              <a:t>Атрибуты </a:t>
            </a:r>
            <a:r>
              <a:rPr lang="ru-RU" dirty="0"/>
              <a:t>файла можно хранить непосредственно в записи в директории, как показано на рисунке. Однако для организации совместного доступа к файлам удобнее хранить атрибуты в индексном узле, как это делается в </a:t>
            </a:r>
            <a:r>
              <a:rPr lang="ru-RU" dirty="0" err="1"/>
              <a:t>Unix</a:t>
            </a:r>
            <a:r>
              <a:rPr lang="ru-RU" dirty="0"/>
              <a:t>. </a:t>
            </a:r>
          </a:p>
        </p:txBody>
      </p:sp>
    </p:spTree>
    <p:extLst>
      <p:ext uri="{BB962C8B-B14F-4D97-AF65-F5344CB8AC3E}">
        <p14:creationId xmlns:p14="http://schemas.microsoft.com/office/powerpoint/2010/main" val="4052050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98034" y="764704"/>
            <a:ext cx="8424936" cy="369332"/>
          </a:xfrm>
          <a:prstGeom prst="rect">
            <a:avLst/>
          </a:prstGeom>
        </p:spPr>
        <p:txBody>
          <a:bodyPr wrap="square">
            <a:spAutoFit/>
          </a:bodyPr>
          <a:lstStyle/>
          <a:p>
            <a:pPr algn="just"/>
            <a:r>
              <a:rPr lang="ru-RU" dirty="0" smtClean="0"/>
              <a:t>Типовая </a:t>
            </a:r>
            <a:r>
              <a:rPr lang="ru-RU" dirty="0"/>
              <a:t>запись в </a:t>
            </a:r>
            <a:r>
              <a:rPr lang="ru-RU" dirty="0" smtClean="0"/>
              <a:t>директории в </a:t>
            </a:r>
            <a:r>
              <a:rPr lang="ru-RU" dirty="0"/>
              <a:t>ОС MS-DOS </a:t>
            </a:r>
            <a:r>
              <a:rPr lang="ru-RU" dirty="0" smtClean="0"/>
              <a:t> </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1395891" y="1772816"/>
            <a:ext cx="6429222" cy="1224136"/>
          </a:xfrm>
          <a:prstGeom prst="rect">
            <a:avLst/>
          </a:prstGeom>
          <a:noFill/>
          <a:ln>
            <a:noFill/>
          </a:ln>
        </p:spPr>
      </p:pic>
      <p:sp>
        <p:nvSpPr>
          <p:cNvPr id="2" name="Прямоугольник 1"/>
          <p:cNvSpPr/>
          <p:nvPr/>
        </p:nvSpPr>
        <p:spPr>
          <a:xfrm>
            <a:off x="398034" y="3861048"/>
            <a:ext cx="8424936" cy="2031325"/>
          </a:xfrm>
          <a:prstGeom prst="rect">
            <a:avLst/>
          </a:prstGeom>
        </p:spPr>
        <p:txBody>
          <a:bodyPr wrap="square">
            <a:spAutoFit/>
          </a:bodyPr>
          <a:lstStyle/>
          <a:p>
            <a:pPr algn="just"/>
            <a:r>
              <a:rPr lang="ru-RU" dirty="0" smtClean="0"/>
              <a:t>Директории </a:t>
            </a:r>
            <a:r>
              <a:rPr lang="ru-RU" dirty="0"/>
              <a:t>могут содержать поддиректории (специфицируемые битом атрибута), что позволяет конструировать произвольное дерево директорий файловой системы. </a:t>
            </a:r>
            <a:endParaRPr lang="ru-RU" dirty="0" smtClean="0"/>
          </a:p>
          <a:p>
            <a:pPr algn="just"/>
            <a:endParaRPr lang="ru-RU" dirty="0"/>
          </a:p>
          <a:p>
            <a:pPr algn="just"/>
            <a:r>
              <a:rPr lang="ru-RU" dirty="0" smtClean="0"/>
              <a:t>Номер </a:t>
            </a:r>
            <a:r>
              <a:rPr lang="ru-RU" dirty="0"/>
              <a:t>первого блока используется в качестве индекса в таблице FAT. </a:t>
            </a:r>
            <a:endParaRPr lang="ru-RU" dirty="0" smtClean="0"/>
          </a:p>
          <a:p>
            <a:pPr algn="just"/>
            <a:endParaRPr lang="ru-RU" dirty="0"/>
          </a:p>
          <a:p>
            <a:pPr algn="just"/>
            <a:r>
              <a:rPr lang="ru-RU" dirty="0" smtClean="0"/>
              <a:t>Далее </a:t>
            </a:r>
            <a:r>
              <a:rPr lang="ru-RU" dirty="0"/>
              <a:t>по цепочке в этой таблице могут быть найдены остальные блоки.</a:t>
            </a:r>
          </a:p>
        </p:txBody>
      </p:sp>
    </p:spTree>
    <p:extLst>
      <p:ext uri="{BB962C8B-B14F-4D97-AF65-F5344CB8AC3E}">
        <p14:creationId xmlns:p14="http://schemas.microsoft.com/office/powerpoint/2010/main" val="11583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Структура </a:t>
            </a:r>
            <a:r>
              <a:rPr lang="ru-RU" b="1" dirty="0"/>
              <a:t>системы хранения данных на дисках</a:t>
            </a:r>
          </a:p>
        </p:txBody>
      </p:sp>
      <p:sp>
        <p:nvSpPr>
          <p:cNvPr id="5" name="Прямоугольник 4"/>
          <p:cNvSpPr/>
          <p:nvPr/>
        </p:nvSpPr>
        <p:spPr>
          <a:xfrm>
            <a:off x="395536" y="764704"/>
            <a:ext cx="8424936" cy="4801314"/>
          </a:xfrm>
          <a:prstGeom prst="rect">
            <a:avLst/>
          </a:prstGeom>
        </p:spPr>
        <p:txBody>
          <a:bodyPr wrap="square">
            <a:spAutoFit/>
          </a:bodyPr>
          <a:lstStyle/>
          <a:p>
            <a:pPr algn="just"/>
            <a:r>
              <a:rPr lang="ru-RU" dirty="0"/>
              <a:t>Непосредственно с устройствами (дисками) взаимодействует часть ОС, называемая системой ввода-вывода. </a:t>
            </a:r>
            <a:endParaRPr lang="ru-RU" dirty="0" smtClean="0"/>
          </a:p>
          <a:p>
            <a:pPr algn="just"/>
            <a:endParaRPr lang="ru-RU" dirty="0"/>
          </a:p>
          <a:p>
            <a:pPr algn="just"/>
            <a:r>
              <a:rPr lang="ru-RU" dirty="0" smtClean="0"/>
              <a:t>Система </a:t>
            </a:r>
            <a:r>
              <a:rPr lang="ru-RU" dirty="0"/>
              <a:t>ввода-вывода предоставляет в распоряжение более высокоуровневого компонента ОС - файловой системы - используемое дисковое пространство в виде непрерывной последовательности блоков фиксированного размера. </a:t>
            </a:r>
            <a:endParaRPr lang="ru-RU" dirty="0" smtClean="0"/>
          </a:p>
          <a:p>
            <a:pPr algn="just"/>
            <a:endParaRPr lang="ru-RU" dirty="0"/>
          </a:p>
          <a:p>
            <a:pPr algn="just"/>
            <a:r>
              <a:rPr lang="ru-RU" dirty="0" smtClean="0"/>
              <a:t>Система </a:t>
            </a:r>
            <a:r>
              <a:rPr lang="ru-RU" dirty="0"/>
              <a:t>ввода-вывода имеет дело с физическими блоками диска, которые характеризуются адресом, например диск 2, цилиндр 75, сектор 11. </a:t>
            </a:r>
            <a:endParaRPr lang="ru-RU" dirty="0" smtClean="0"/>
          </a:p>
          <a:p>
            <a:pPr algn="just"/>
            <a:endParaRPr lang="ru-RU" dirty="0"/>
          </a:p>
          <a:p>
            <a:pPr algn="just"/>
            <a:r>
              <a:rPr lang="ru-RU" dirty="0" smtClean="0"/>
              <a:t>Файловая </a:t>
            </a:r>
            <a:r>
              <a:rPr lang="ru-RU" dirty="0"/>
              <a:t>система имеет дело с логическими блоками, каждый из которых имеет номер (от 0 или 1 до N). </a:t>
            </a:r>
            <a:endParaRPr lang="ru-RU" dirty="0" smtClean="0"/>
          </a:p>
          <a:p>
            <a:pPr algn="just"/>
            <a:endParaRPr lang="ru-RU" dirty="0"/>
          </a:p>
          <a:p>
            <a:pPr algn="just"/>
            <a:r>
              <a:rPr lang="ru-RU" dirty="0" smtClean="0"/>
              <a:t>Размер </a:t>
            </a:r>
            <a:r>
              <a:rPr lang="ru-RU" dirty="0"/>
              <a:t>логических блоков файла совпадает или является кратным размеру физического блока диска и может быть задан равным размеру страницы виртуальной памяти, поддерживаемой аппаратурой компьютера совместно с операционной системой.</a:t>
            </a:r>
          </a:p>
        </p:txBody>
      </p:sp>
    </p:spTree>
    <p:extLst>
      <p:ext uri="{BB962C8B-B14F-4D97-AF65-F5344CB8AC3E}">
        <p14:creationId xmlns:p14="http://schemas.microsoft.com/office/powerpoint/2010/main" val="406163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98034" y="764704"/>
            <a:ext cx="8424936" cy="646331"/>
          </a:xfrm>
          <a:prstGeom prst="rect">
            <a:avLst/>
          </a:prstGeom>
        </p:spPr>
        <p:txBody>
          <a:bodyPr wrap="square">
            <a:spAutoFit/>
          </a:bodyPr>
          <a:lstStyle/>
          <a:p>
            <a:pPr algn="just"/>
            <a:r>
              <a:rPr lang="ru-RU" dirty="0" smtClean="0"/>
              <a:t>В структуре </a:t>
            </a:r>
            <a:r>
              <a:rPr lang="ru-RU" dirty="0"/>
              <a:t>директории в ОС </a:t>
            </a:r>
            <a:r>
              <a:rPr lang="ru-RU" dirty="0" err="1" smtClean="0"/>
              <a:t>Unix</a:t>
            </a:r>
            <a:r>
              <a:rPr lang="ru-RU" dirty="0" smtClean="0"/>
              <a:t> </a:t>
            </a:r>
            <a:r>
              <a:rPr lang="ru-RU" dirty="0"/>
              <a:t>к</a:t>
            </a:r>
            <a:r>
              <a:rPr lang="ru-RU" dirty="0" smtClean="0"/>
              <a:t>аждая запись содержит имя файла и номер его индексного узла. </a:t>
            </a:r>
            <a:endParaRPr lang="ru-RU" dirty="0"/>
          </a:p>
        </p:txBody>
      </p:sp>
      <p:sp>
        <p:nvSpPr>
          <p:cNvPr id="6" name="Прямоугольник 5"/>
          <p:cNvSpPr/>
          <p:nvPr/>
        </p:nvSpPr>
        <p:spPr>
          <a:xfrm>
            <a:off x="359531" y="2780928"/>
            <a:ext cx="8424936" cy="3416320"/>
          </a:xfrm>
          <a:prstGeom prst="rect">
            <a:avLst/>
          </a:prstGeom>
        </p:spPr>
        <p:txBody>
          <a:bodyPr wrap="square">
            <a:spAutoFit/>
          </a:bodyPr>
          <a:lstStyle/>
          <a:p>
            <a:pPr algn="just"/>
            <a:r>
              <a:rPr lang="ru-RU" dirty="0" smtClean="0"/>
              <a:t>Каждая </a:t>
            </a:r>
            <a:r>
              <a:rPr lang="ru-RU" dirty="0"/>
              <a:t>запись содержит имя файла и номер его индексного </a:t>
            </a:r>
            <a:r>
              <a:rPr lang="ru-RU" dirty="0" smtClean="0"/>
              <a:t>узла.</a:t>
            </a:r>
          </a:p>
          <a:p>
            <a:pPr algn="just"/>
            <a:endParaRPr lang="ru-RU" dirty="0"/>
          </a:p>
          <a:p>
            <a:pPr algn="just"/>
            <a:r>
              <a:rPr lang="ru-RU" dirty="0"/>
              <a:t>Вся остальная информация о файле (тип, размер, время модификации, владелец и т. д. и номера дисковых блоков) находится в индексном узле</a:t>
            </a:r>
            <a:r>
              <a:rPr lang="ru-RU" dirty="0" smtClean="0"/>
              <a:t>.</a:t>
            </a:r>
          </a:p>
          <a:p>
            <a:pPr algn="just"/>
            <a:endParaRPr lang="ru-RU" dirty="0"/>
          </a:p>
          <a:p>
            <a:pPr algn="just"/>
            <a:r>
              <a:rPr lang="ru-RU" dirty="0"/>
              <a:t>В более поздних версиях </a:t>
            </a:r>
            <a:r>
              <a:rPr lang="ru-RU" dirty="0" err="1"/>
              <a:t>Unix</a:t>
            </a:r>
            <a:r>
              <a:rPr lang="ru-RU" dirty="0"/>
              <a:t> форма записи претерпела ряд изменений, например, имя файла описывается структурой. Однако суть осталась прежней. </a:t>
            </a:r>
            <a:endParaRPr lang="ru-RU" dirty="0" smtClean="0"/>
          </a:p>
          <a:p>
            <a:pPr algn="just"/>
            <a:endParaRPr lang="ru-RU" dirty="0"/>
          </a:p>
          <a:p>
            <a:pPr algn="just"/>
            <a:r>
              <a:rPr lang="ru-RU" dirty="0"/>
              <a:t>Список файлов в директории обычно не является упорядоченным по именам файлов. Поэтому правильный выбор алгоритма поиска имени файла в директории имеет большое влияние на эффективность и надежность файловых систем.</a:t>
            </a:r>
          </a:p>
          <a:p>
            <a:pPr algn="just"/>
            <a:r>
              <a:rPr lang="ru-RU" dirty="0" smtClean="0"/>
              <a:t> </a:t>
            </a:r>
            <a:endParaRPr lang="ru-RU" dirty="0"/>
          </a:p>
        </p:txBody>
      </p:sp>
      <p:pic>
        <p:nvPicPr>
          <p:cNvPr id="7" name="Рисунок 6"/>
          <p:cNvPicPr/>
          <p:nvPr/>
        </p:nvPicPr>
        <p:blipFill>
          <a:blip r:embed="rId2">
            <a:extLst>
              <a:ext uri="{28A0092B-C50C-407E-A947-70E740481C1C}">
                <a14:useLocalDpi xmlns:a14="http://schemas.microsoft.com/office/drawing/2010/main" val="0"/>
              </a:ext>
            </a:extLst>
          </a:blip>
          <a:srcRect/>
          <a:stretch>
            <a:fillRect/>
          </a:stretch>
        </p:blipFill>
        <p:spPr bwMode="auto">
          <a:xfrm>
            <a:off x="2411758" y="1700808"/>
            <a:ext cx="4320481" cy="685761"/>
          </a:xfrm>
          <a:prstGeom prst="rect">
            <a:avLst/>
          </a:prstGeom>
          <a:noFill/>
          <a:ln>
            <a:noFill/>
          </a:ln>
        </p:spPr>
      </p:pic>
    </p:spTree>
    <p:extLst>
      <p:ext uri="{BB962C8B-B14F-4D97-AF65-F5344CB8AC3E}">
        <p14:creationId xmlns:p14="http://schemas.microsoft.com/office/powerpoint/2010/main" val="9591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86284" y="557972"/>
            <a:ext cx="8424936" cy="4247317"/>
          </a:xfrm>
          <a:prstGeom prst="rect">
            <a:avLst/>
          </a:prstGeom>
        </p:spPr>
        <p:txBody>
          <a:bodyPr wrap="square">
            <a:spAutoFit/>
          </a:bodyPr>
          <a:lstStyle/>
          <a:p>
            <a:pPr algn="just"/>
            <a:r>
              <a:rPr lang="ru-RU" dirty="0"/>
              <a:t>Существует несколько стратегий просмотра списка символьных имен. </a:t>
            </a:r>
            <a:endParaRPr lang="ru-RU" dirty="0" smtClean="0"/>
          </a:p>
          <a:p>
            <a:pPr algn="just"/>
            <a:endParaRPr lang="ru-RU" dirty="0"/>
          </a:p>
          <a:p>
            <a:pPr algn="just"/>
            <a:r>
              <a:rPr lang="ru-RU" dirty="0" smtClean="0"/>
              <a:t>Простейшей </a:t>
            </a:r>
            <a:r>
              <a:rPr lang="ru-RU" dirty="0"/>
              <a:t>из них является </a:t>
            </a:r>
            <a:r>
              <a:rPr lang="ru-RU" b="1" dirty="0"/>
              <a:t>линейный поиск</a:t>
            </a:r>
            <a:r>
              <a:rPr lang="ru-RU" dirty="0"/>
              <a:t>. </a:t>
            </a:r>
            <a:endParaRPr lang="ru-RU" dirty="0" smtClean="0"/>
          </a:p>
          <a:p>
            <a:pPr algn="just"/>
            <a:endParaRPr lang="ru-RU" dirty="0"/>
          </a:p>
          <a:p>
            <a:pPr algn="just"/>
            <a:r>
              <a:rPr lang="ru-RU" dirty="0" smtClean="0"/>
              <a:t>Директория </a:t>
            </a:r>
            <a:r>
              <a:rPr lang="ru-RU" dirty="0"/>
              <a:t>просматривается с самого начала, пока не встретится нужное имя файла. </a:t>
            </a:r>
            <a:endParaRPr lang="ru-RU" dirty="0" smtClean="0"/>
          </a:p>
          <a:p>
            <a:pPr algn="just"/>
            <a:endParaRPr lang="ru-RU" dirty="0"/>
          </a:p>
          <a:p>
            <a:pPr algn="just"/>
            <a:r>
              <a:rPr lang="ru-RU" dirty="0" smtClean="0"/>
              <a:t>Хотя </a:t>
            </a:r>
            <a:r>
              <a:rPr lang="ru-RU" dirty="0"/>
              <a:t>это наименее эффективный способ поиска, оказывается, что в большинстве случаев он работает с приемлемой производительностью. </a:t>
            </a:r>
            <a:endParaRPr lang="ru-RU" dirty="0" smtClean="0"/>
          </a:p>
          <a:p>
            <a:pPr algn="just"/>
            <a:endParaRPr lang="ru-RU" dirty="0"/>
          </a:p>
          <a:p>
            <a:pPr algn="just"/>
            <a:r>
              <a:rPr lang="ru-RU" dirty="0" smtClean="0"/>
              <a:t>Например</a:t>
            </a:r>
            <a:r>
              <a:rPr lang="ru-RU" dirty="0"/>
              <a:t>, авторы </a:t>
            </a:r>
            <a:r>
              <a:rPr lang="ru-RU" dirty="0" err="1"/>
              <a:t>Unix</a:t>
            </a:r>
            <a:r>
              <a:rPr lang="ru-RU" dirty="0"/>
              <a:t> утверждали, что линейного поиска вполне </a:t>
            </a:r>
            <a:r>
              <a:rPr lang="ru-RU" dirty="0" smtClean="0"/>
              <a:t>достаточно: </a:t>
            </a:r>
          </a:p>
          <a:p>
            <a:pPr algn="just"/>
            <a:endParaRPr lang="ru-RU" dirty="0"/>
          </a:p>
          <a:p>
            <a:pPr marL="742950" lvl="1" indent="-285750" algn="just">
              <a:buFont typeface="Arial" panose="020B0604020202020204" pitchFamily="34" charset="0"/>
              <a:buChar char="•"/>
            </a:pPr>
            <a:r>
              <a:rPr lang="ru-RU" dirty="0" smtClean="0"/>
              <a:t>это </a:t>
            </a:r>
            <a:r>
              <a:rPr lang="ru-RU" dirty="0"/>
              <a:t>связано с тем, что на фоне относительно медленного доступа к диску некоторые задержки, возникающие в процессе сканирования списка, несущественны. </a:t>
            </a:r>
            <a:endParaRPr lang="ru-RU" dirty="0" smtClean="0"/>
          </a:p>
        </p:txBody>
      </p:sp>
    </p:spTree>
    <p:extLst>
      <p:ext uri="{BB962C8B-B14F-4D97-AF65-F5344CB8AC3E}">
        <p14:creationId xmlns:p14="http://schemas.microsoft.com/office/powerpoint/2010/main" val="351793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86284" y="557972"/>
            <a:ext cx="8424936" cy="5262979"/>
          </a:xfrm>
          <a:prstGeom prst="rect">
            <a:avLst/>
          </a:prstGeom>
        </p:spPr>
        <p:txBody>
          <a:bodyPr wrap="square">
            <a:spAutoFit/>
          </a:bodyPr>
          <a:lstStyle/>
          <a:p>
            <a:pPr algn="just"/>
            <a:r>
              <a:rPr lang="ru-RU" dirty="0" smtClean="0"/>
              <a:t>Метод </a:t>
            </a:r>
            <a:r>
              <a:rPr lang="ru-RU" dirty="0"/>
              <a:t>прост, но требует временных </a:t>
            </a:r>
            <a:r>
              <a:rPr lang="ru-RU" dirty="0" smtClean="0"/>
              <a:t>затрат: </a:t>
            </a:r>
          </a:p>
          <a:p>
            <a:pPr marL="800100" lvl="1" indent="-342900" algn="just">
              <a:spcBef>
                <a:spcPts val="1200"/>
              </a:spcBef>
              <a:buFont typeface="+mj-lt"/>
              <a:buAutoNum type="arabicPeriod"/>
            </a:pPr>
            <a:r>
              <a:rPr lang="ru-RU" dirty="0" smtClean="0"/>
              <a:t>Для </a:t>
            </a:r>
            <a:r>
              <a:rPr lang="ru-RU" dirty="0"/>
              <a:t>создания нового файла вначале нужно проверить директорию на наличие такого же имени. </a:t>
            </a:r>
            <a:endParaRPr lang="ru-RU" dirty="0" smtClean="0"/>
          </a:p>
          <a:p>
            <a:pPr marL="800100" lvl="1" indent="-342900" algn="just">
              <a:spcBef>
                <a:spcPts val="1200"/>
              </a:spcBef>
              <a:buFont typeface="+mj-lt"/>
              <a:buAutoNum type="arabicPeriod"/>
            </a:pPr>
            <a:r>
              <a:rPr lang="ru-RU" dirty="0" smtClean="0"/>
              <a:t>Затем </a:t>
            </a:r>
            <a:r>
              <a:rPr lang="ru-RU" dirty="0"/>
              <a:t>имя нового файла вставляется в конец директории (если, разумеется, файл с таким же именем в директории не существует, в противном случае нужно информировать пользователя). </a:t>
            </a:r>
            <a:endParaRPr lang="ru-RU" dirty="0" smtClean="0"/>
          </a:p>
          <a:p>
            <a:pPr marL="800100" lvl="1" indent="-342900" algn="just">
              <a:spcBef>
                <a:spcPts val="1200"/>
              </a:spcBef>
              <a:buFont typeface="+mj-lt"/>
              <a:buAutoNum type="arabicPeriod"/>
            </a:pPr>
            <a:r>
              <a:rPr lang="ru-RU" dirty="0" smtClean="0"/>
              <a:t>Для </a:t>
            </a:r>
            <a:r>
              <a:rPr lang="ru-RU" dirty="0"/>
              <a:t>удаления файла нужно также выполнить поиск его имени в списке и пометить запись как неиспользуемую. </a:t>
            </a:r>
            <a:endParaRPr lang="ru-RU" dirty="0" smtClean="0"/>
          </a:p>
          <a:p>
            <a:pPr algn="just"/>
            <a:endParaRPr lang="ru-RU" dirty="0"/>
          </a:p>
          <a:p>
            <a:pPr algn="just"/>
            <a:r>
              <a:rPr lang="ru-RU" dirty="0"/>
              <a:t>Реальный недостаток данного метода - последовательный поиск файла. </a:t>
            </a:r>
            <a:endParaRPr lang="ru-RU" dirty="0" smtClean="0"/>
          </a:p>
          <a:p>
            <a:pPr algn="just"/>
            <a:endParaRPr lang="ru-RU" dirty="0"/>
          </a:p>
          <a:p>
            <a:pPr algn="just"/>
            <a:r>
              <a:rPr lang="ru-RU" dirty="0" smtClean="0"/>
              <a:t>Информация </a:t>
            </a:r>
            <a:r>
              <a:rPr lang="ru-RU" dirty="0"/>
              <a:t>о структуре директории используется часто, и неэффективный способ поиска будет заметен пользователями. </a:t>
            </a:r>
            <a:endParaRPr lang="ru-RU" dirty="0" smtClean="0"/>
          </a:p>
          <a:p>
            <a:pPr algn="just"/>
            <a:endParaRPr lang="ru-RU" dirty="0"/>
          </a:p>
          <a:p>
            <a:pPr algn="just"/>
            <a:r>
              <a:rPr lang="ru-RU" dirty="0" smtClean="0"/>
              <a:t>Можно </a:t>
            </a:r>
            <a:r>
              <a:rPr lang="ru-RU" dirty="0"/>
              <a:t>свести поиск к бинарному, если отсортировать список файлов. Однако это усложнит создание и удаление файлов, так как требуется перемещение большого объема информации. </a:t>
            </a:r>
          </a:p>
        </p:txBody>
      </p:sp>
    </p:spTree>
    <p:extLst>
      <p:ext uri="{BB962C8B-B14F-4D97-AF65-F5344CB8AC3E}">
        <p14:creationId xmlns:p14="http://schemas.microsoft.com/office/powerpoint/2010/main" val="84549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98034" y="764704"/>
            <a:ext cx="8424936" cy="2862322"/>
          </a:xfrm>
          <a:prstGeom prst="rect">
            <a:avLst/>
          </a:prstGeom>
        </p:spPr>
        <p:txBody>
          <a:bodyPr wrap="square">
            <a:spAutoFit/>
          </a:bodyPr>
          <a:lstStyle/>
          <a:p>
            <a:pPr algn="just"/>
            <a:r>
              <a:rPr lang="ru-RU" b="1" dirty="0"/>
              <a:t>Хеширование</a:t>
            </a:r>
            <a:r>
              <a:rPr lang="ru-RU" dirty="0"/>
              <a:t> - другой способ, который может использоваться для размещения и последующего поиска имени файла в директории. </a:t>
            </a:r>
            <a:endParaRPr lang="ru-RU" dirty="0" smtClean="0"/>
          </a:p>
          <a:p>
            <a:pPr algn="just"/>
            <a:endParaRPr lang="ru-RU" dirty="0"/>
          </a:p>
          <a:p>
            <a:pPr algn="just"/>
            <a:r>
              <a:rPr lang="ru-RU" dirty="0" smtClean="0"/>
              <a:t>В </a:t>
            </a:r>
            <a:r>
              <a:rPr lang="ru-RU" dirty="0"/>
              <a:t>данном методе имена файлов также хранятся в каталоге в виде линейного списка, но дополнительно используется хеш-таблица. </a:t>
            </a:r>
            <a:endParaRPr lang="ru-RU" dirty="0" smtClean="0"/>
          </a:p>
          <a:p>
            <a:pPr algn="just"/>
            <a:endParaRPr lang="ru-RU" dirty="0"/>
          </a:p>
          <a:p>
            <a:pPr algn="just"/>
            <a:r>
              <a:rPr lang="ru-RU" dirty="0" smtClean="0"/>
              <a:t>Хеш-таблица</a:t>
            </a:r>
            <a:r>
              <a:rPr lang="ru-RU" dirty="0"/>
              <a:t>, точнее построенная на ее основе хеш-функция, позволяет по имени файла получить указатель на имя файла в списке. </a:t>
            </a:r>
            <a:endParaRPr lang="ru-RU" dirty="0" smtClean="0"/>
          </a:p>
          <a:p>
            <a:pPr algn="just"/>
            <a:endParaRPr lang="ru-RU" dirty="0"/>
          </a:p>
          <a:p>
            <a:pPr algn="just"/>
            <a:r>
              <a:rPr lang="ru-RU" dirty="0" smtClean="0"/>
              <a:t>Таким </a:t>
            </a:r>
            <a:r>
              <a:rPr lang="ru-RU" dirty="0"/>
              <a:t>образом, можно существенно уменьшить время поиска. </a:t>
            </a:r>
            <a:endParaRPr lang="ru-RU" dirty="0" smtClean="0"/>
          </a:p>
        </p:txBody>
      </p:sp>
    </p:spTree>
    <p:extLst>
      <p:ext uri="{BB962C8B-B14F-4D97-AF65-F5344CB8AC3E}">
        <p14:creationId xmlns:p14="http://schemas.microsoft.com/office/powerpoint/2010/main" val="3494764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98034" y="764704"/>
            <a:ext cx="8424936" cy="4801314"/>
          </a:xfrm>
          <a:prstGeom prst="rect">
            <a:avLst/>
          </a:prstGeom>
        </p:spPr>
        <p:txBody>
          <a:bodyPr wrap="square">
            <a:spAutoFit/>
          </a:bodyPr>
          <a:lstStyle/>
          <a:p>
            <a:pPr algn="just"/>
            <a:r>
              <a:rPr lang="ru-RU" dirty="0" smtClean="0"/>
              <a:t>В </a:t>
            </a:r>
            <a:r>
              <a:rPr lang="ru-RU" dirty="0"/>
              <a:t>результате хеширования могут возникать </a:t>
            </a:r>
            <a:r>
              <a:rPr lang="ru-RU" b="1" dirty="0"/>
              <a:t>коллизии</a:t>
            </a:r>
            <a:r>
              <a:rPr lang="ru-RU" dirty="0"/>
              <a:t>, то есть ситуации, когда функция хеширования, примененная к разным именам файлов, дает один и тот же результат. </a:t>
            </a:r>
            <a:endParaRPr lang="ru-RU" dirty="0" smtClean="0"/>
          </a:p>
          <a:p>
            <a:pPr algn="just"/>
            <a:endParaRPr lang="ru-RU" dirty="0"/>
          </a:p>
          <a:p>
            <a:pPr algn="just"/>
            <a:r>
              <a:rPr lang="ru-RU" dirty="0" smtClean="0"/>
              <a:t>Обычно </a:t>
            </a:r>
            <a:r>
              <a:rPr lang="ru-RU" dirty="0"/>
              <a:t>имена таких файлов объединяют в связные списки, предполагая в дальнейшем осуществление в них последовательного поиска нужного имени файла. </a:t>
            </a:r>
          </a:p>
          <a:p>
            <a:pPr algn="just"/>
            <a:endParaRPr lang="ru-RU" dirty="0" smtClean="0"/>
          </a:p>
          <a:p>
            <a:pPr algn="just"/>
            <a:r>
              <a:rPr lang="ru-RU" dirty="0" smtClean="0"/>
              <a:t>Выбор </a:t>
            </a:r>
            <a:r>
              <a:rPr lang="ru-RU" dirty="0"/>
              <a:t>подходящего алгоритма хеширования позволяет свести к минимуму число коллизий. </a:t>
            </a:r>
            <a:endParaRPr lang="ru-RU" dirty="0" smtClean="0"/>
          </a:p>
          <a:p>
            <a:pPr algn="just"/>
            <a:endParaRPr lang="ru-RU" dirty="0"/>
          </a:p>
          <a:p>
            <a:pPr algn="just"/>
            <a:r>
              <a:rPr lang="ru-RU" dirty="0" smtClean="0"/>
              <a:t>Однако </a:t>
            </a:r>
            <a:r>
              <a:rPr lang="ru-RU" dirty="0"/>
              <a:t>всегда есть вероятность неблагоприятного исхода, когда непропорционально большому числу имен файлов функция хеширования ставит в соответствие один и тот же результат. </a:t>
            </a:r>
            <a:endParaRPr lang="ru-RU" dirty="0" smtClean="0"/>
          </a:p>
          <a:p>
            <a:pPr algn="just"/>
            <a:endParaRPr lang="ru-RU" dirty="0"/>
          </a:p>
          <a:p>
            <a:pPr algn="just"/>
            <a:r>
              <a:rPr lang="ru-RU" dirty="0" smtClean="0"/>
              <a:t>В </a:t>
            </a:r>
            <a:r>
              <a:rPr lang="ru-RU" dirty="0"/>
              <a:t>таком случае преимущество использования этой схемы по сравнению с последовательным поиском практически утрачивается.</a:t>
            </a:r>
          </a:p>
        </p:txBody>
      </p:sp>
    </p:spTree>
    <p:extLst>
      <p:ext uri="{BB962C8B-B14F-4D97-AF65-F5344CB8AC3E}">
        <p14:creationId xmlns:p14="http://schemas.microsoft.com/office/powerpoint/2010/main" val="87470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6. Реализация </a:t>
            </a:r>
            <a:r>
              <a:rPr lang="ru-RU" b="1" dirty="0"/>
              <a:t>директорий</a:t>
            </a:r>
          </a:p>
        </p:txBody>
      </p:sp>
      <p:sp>
        <p:nvSpPr>
          <p:cNvPr id="5" name="Прямоугольник 4"/>
          <p:cNvSpPr/>
          <p:nvPr/>
        </p:nvSpPr>
        <p:spPr>
          <a:xfrm>
            <a:off x="398034" y="564393"/>
            <a:ext cx="8424936" cy="1754326"/>
          </a:xfrm>
          <a:prstGeom prst="rect">
            <a:avLst/>
          </a:prstGeom>
        </p:spPr>
        <p:txBody>
          <a:bodyPr wrap="square">
            <a:spAutoFit/>
          </a:bodyPr>
          <a:lstStyle/>
          <a:p>
            <a:pPr algn="just"/>
            <a:r>
              <a:rPr lang="ru-RU" dirty="0"/>
              <a:t>Помимо описанных методов поиска имени файла, в директории существуют и другие. </a:t>
            </a:r>
            <a:endParaRPr lang="ru-RU" dirty="0" smtClean="0"/>
          </a:p>
          <a:p>
            <a:pPr algn="just"/>
            <a:endParaRPr lang="ru-RU" dirty="0"/>
          </a:p>
          <a:p>
            <a:pPr algn="just"/>
            <a:r>
              <a:rPr lang="ru-RU" dirty="0" smtClean="0"/>
              <a:t>В </a:t>
            </a:r>
            <a:r>
              <a:rPr lang="ru-RU" dirty="0"/>
              <a:t>качестве примера можно привести организацию поиска в каталогах файловой системы NTFS при помощи так называемого B-дерева, которое стало стандартным способом организации индексов в системах баз данных.</a:t>
            </a:r>
          </a:p>
        </p:txBody>
      </p:sp>
      <p:pic>
        <p:nvPicPr>
          <p:cNvPr id="4098" name="Picture 2" descr="https://upload.wikimedia.org/wikipedia/commons/thumb/9/92/B-tree-definition.png/450px-B-tree-defini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59532" y="4797152"/>
            <a:ext cx="8424936" cy="1754326"/>
          </a:xfrm>
          <a:prstGeom prst="rect">
            <a:avLst/>
          </a:prstGeom>
        </p:spPr>
        <p:txBody>
          <a:bodyPr wrap="square">
            <a:spAutoFit/>
          </a:bodyPr>
          <a:lstStyle/>
          <a:p>
            <a:pPr algn="just"/>
            <a:r>
              <a:rPr lang="ru-RU" dirty="0" smtClean="0"/>
              <a:t>Важно </a:t>
            </a:r>
            <a:r>
              <a:rPr lang="ru-RU" dirty="0"/>
              <a:t>уменьшить количество узлов, просматриваемых при каждой операции. Использование поиска по списку каждый раз для нахождения случайного блока могло бы привести к </a:t>
            </a:r>
            <a:r>
              <a:rPr lang="ru-RU" dirty="0" smtClean="0"/>
              <a:t>необходимости </a:t>
            </a:r>
            <a:r>
              <a:rPr lang="ru-RU" dirty="0"/>
              <a:t>последовательного прохода по </a:t>
            </a:r>
            <a:r>
              <a:rPr lang="ru-RU" dirty="0" smtClean="0"/>
              <a:t>элементам</a:t>
            </a:r>
            <a:r>
              <a:rPr lang="ru-RU" dirty="0"/>
              <a:t>, предшествующим заданному, тогда как поиск в B-дереве, благодаря свойствам сбалансированности и высокой ветвистости, позволяет значительно сократить количество таких операций.</a:t>
            </a:r>
          </a:p>
        </p:txBody>
      </p:sp>
    </p:spTree>
    <p:extLst>
      <p:ext uri="{BB962C8B-B14F-4D97-AF65-F5344CB8AC3E}">
        <p14:creationId xmlns:p14="http://schemas.microsoft.com/office/powerpoint/2010/main" val="917965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7. Монтирование </a:t>
            </a:r>
            <a:r>
              <a:rPr lang="ru-RU" b="1" dirty="0"/>
              <a:t>файловых систем</a:t>
            </a:r>
          </a:p>
        </p:txBody>
      </p:sp>
      <p:sp>
        <p:nvSpPr>
          <p:cNvPr id="5" name="Прямоугольник 4"/>
          <p:cNvSpPr/>
          <p:nvPr/>
        </p:nvSpPr>
        <p:spPr>
          <a:xfrm>
            <a:off x="398034" y="764704"/>
            <a:ext cx="8424936" cy="2862322"/>
          </a:xfrm>
          <a:prstGeom prst="rect">
            <a:avLst/>
          </a:prstGeom>
        </p:spPr>
        <p:txBody>
          <a:bodyPr wrap="square">
            <a:spAutoFit/>
          </a:bodyPr>
          <a:lstStyle/>
          <a:p>
            <a:pPr algn="just"/>
            <a:r>
              <a:rPr lang="ru-RU" dirty="0"/>
              <a:t>Файловая система, хранящаяся на разделе диска, должна быть смонтирована, чтобы стать доступной процессам системы. </a:t>
            </a:r>
            <a:endParaRPr lang="ru-RU" dirty="0" smtClean="0"/>
          </a:p>
          <a:p>
            <a:pPr algn="just"/>
            <a:endParaRPr lang="ru-RU" dirty="0"/>
          </a:p>
          <a:p>
            <a:pPr algn="just"/>
            <a:r>
              <a:rPr lang="ru-RU" dirty="0" smtClean="0"/>
              <a:t>Функция </a:t>
            </a:r>
            <a:r>
              <a:rPr lang="ru-RU" dirty="0" err="1"/>
              <a:t>mount</a:t>
            </a:r>
            <a:r>
              <a:rPr lang="ru-RU" dirty="0"/>
              <a:t> (монтировать) связывает файловую систему из указанного раздела на диске с существующей иерархией файловых систем, а функция </a:t>
            </a:r>
            <a:r>
              <a:rPr lang="ru-RU" dirty="0" err="1"/>
              <a:t>umount</a:t>
            </a:r>
            <a:r>
              <a:rPr lang="ru-RU" dirty="0"/>
              <a:t> (демонтировать) выключает файловую систему из иерархии. </a:t>
            </a:r>
            <a:endParaRPr lang="ru-RU" dirty="0" smtClean="0"/>
          </a:p>
          <a:p>
            <a:pPr algn="just"/>
            <a:endParaRPr lang="ru-RU" dirty="0"/>
          </a:p>
          <a:p>
            <a:pPr algn="just"/>
            <a:r>
              <a:rPr lang="ru-RU" dirty="0" smtClean="0"/>
              <a:t>Функция </a:t>
            </a:r>
            <a:r>
              <a:rPr lang="ru-RU" dirty="0" err="1"/>
              <a:t>mount</a:t>
            </a:r>
            <a:r>
              <a:rPr lang="ru-RU" dirty="0"/>
              <a:t>, таким образом, дает пользователям возможность обращаться к данным в дисковом разделе как к файловой системе, а не как к последовательности дисковых блоков. </a:t>
            </a:r>
            <a:endParaRPr lang="ru-RU" dirty="0" smtClean="0"/>
          </a:p>
        </p:txBody>
      </p:sp>
    </p:spTree>
    <p:extLst>
      <p:ext uri="{BB962C8B-B14F-4D97-AF65-F5344CB8AC3E}">
        <p14:creationId xmlns:p14="http://schemas.microsoft.com/office/powerpoint/2010/main" val="3280920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a:noFill/>
        </p:spPr>
        <p:style>
          <a:lnRef idx="0">
            <a:scrgbClr r="0" g="0" b="0"/>
          </a:lnRef>
          <a:fillRef idx="1003">
            <a:schemeClr val="lt2"/>
          </a:fillRef>
          <a:effectRef idx="0">
            <a:scrgbClr r="0" g="0" b="0"/>
          </a:effectRef>
          <a:fontRef idx="major"/>
        </p:style>
        <p:txBody>
          <a:bodyPr wrap="square">
            <a:spAutoFit/>
          </a:bodyPr>
          <a:lstStyle/>
          <a:p>
            <a:pPr algn="ctr"/>
            <a:r>
              <a:rPr lang="ru-RU" b="1" dirty="0" smtClean="0"/>
              <a:t>7. Монтирование </a:t>
            </a:r>
            <a:r>
              <a:rPr lang="ru-RU" b="1" dirty="0"/>
              <a:t>файловых систем</a:t>
            </a:r>
          </a:p>
        </p:txBody>
      </p:sp>
      <p:sp>
        <p:nvSpPr>
          <p:cNvPr id="5" name="Прямоугольник 4"/>
          <p:cNvSpPr/>
          <p:nvPr/>
        </p:nvSpPr>
        <p:spPr>
          <a:xfrm>
            <a:off x="398034" y="764704"/>
            <a:ext cx="8424936" cy="2492990"/>
          </a:xfrm>
          <a:prstGeom prst="rect">
            <a:avLst/>
          </a:prstGeom>
        </p:spPr>
        <p:txBody>
          <a:bodyPr wrap="square">
            <a:spAutoFit/>
          </a:bodyPr>
          <a:lstStyle/>
          <a:p>
            <a:pPr algn="just"/>
            <a:r>
              <a:rPr lang="ru-RU" dirty="0" smtClean="0"/>
              <a:t>Процедура </a:t>
            </a:r>
            <a:r>
              <a:rPr lang="ru-RU" dirty="0"/>
              <a:t>монтирования состоит в </a:t>
            </a:r>
            <a:r>
              <a:rPr lang="ru-RU" dirty="0" smtClean="0"/>
              <a:t>следующем</a:t>
            </a:r>
            <a:r>
              <a:rPr lang="ru-RU" dirty="0"/>
              <a:t>:</a:t>
            </a:r>
            <a:endParaRPr lang="ru-RU" dirty="0" smtClean="0"/>
          </a:p>
          <a:p>
            <a:pPr marL="742950" lvl="1" indent="-285750" algn="just">
              <a:spcBef>
                <a:spcPts val="1800"/>
              </a:spcBef>
              <a:buFont typeface="Wingdings" panose="05000000000000000000" pitchFamily="2" charset="2"/>
              <a:buChar char="q"/>
            </a:pPr>
            <a:r>
              <a:rPr lang="ru-RU" dirty="0" smtClean="0"/>
              <a:t>Пользователь </a:t>
            </a:r>
            <a:r>
              <a:rPr lang="ru-RU" dirty="0"/>
              <a:t>(в </a:t>
            </a:r>
            <a:r>
              <a:rPr lang="ru-RU" dirty="0" err="1"/>
              <a:t>Unix</a:t>
            </a:r>
            <a:r>
              <a:rPr lang="ru-RU" dirty="0"/>
              <a:t> это </a:t>
            </a:r>
            <a:r>
              <a:rPr lang="ru-RU" dirty="0" err="1"/>
              <a:t>суперпользователь</a:t>
            </a:r>
            <a:r>
              <a:rPr lang="ru-RU" dirty="0"/>
              <a:t>) сообщает ОС имя устройства и место в файловой структуре (имя пустого каталога), куда нужно присоединить файловую систему (точка монтирования</a:t>
            </a:r>
            <a:r>
              <a:rPr lang="ru-RU" dirty="0" smtClean="0"/>
              <a:t>). </a:t>
            </a:r>
          </a:p>
          <a:p>
            <a:pPr marL="742950" lvl="1" indent="-285750" algn="just">
              <a:spcBef>
                <a:spcPts val="1800"/>
              </a:spcBef>
              <a:buFont typeface="Wingdings" panose="05000000000000000000" pitchFamily="2" charset="2"/>
              <a:buChar char="q"/>
            </a:pPr>
            <a:r>
              <a:rPr lang="ru-RU" dirty="0"/>
              <a:t>Затем ОС должна убедиться, что устройство содержит действительную файловую систему ожидаемого формата с </a:t>
            </a:r>
            <a:r>
              <a:rPr lang="ru-RU" dirty="0" err="1"/>
              <a:t>суперблоком</a:t>
            </a:r>
            <a:r>
              <a:rPr lang="ru-RU" dirty="0"/>
              <a:t>, списком индексов и корневым </a:t>
            </a:r>
            <a:r>
              <a:rPr lang="ru-RU" dirty="0" smtClean="0"/>
              <a:t>индексом.</a:t>
            </a:r>
            <a:endParaRPr lang="ru-RU" dirty="0"/>
          </a:p>
        </p:txBody>
      </p:sp>
    </p:spTree>
    <p:extLst>
      <p:ext uri="{BB962C8B-B14F-4D97-AF65-F5344CB8AC3E}">
        <p14:creationId xmlns:p14="http://schemas.microsoft.com/office/powerpoint/2010/main" val="2613485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7. Монтирование </a:t>
            </a:r>
            <a:r>
              <a:rPr lang="ru-RU" b="1" dirty="0"/>
              <a:t>файловых систем</a:t>
            </a:r>
          </a:p>
        </p:txBody>
      </p:sp>
      <p:sp>
        <p:nvSpPr>
          <p:cNvPr id="5" name="Прямоугольник 4"/>
          <p:cNvSpPr/>
          <p:nvPr/>
        </p:nvSpPr>
        <p:spPr>
          <a:xfrm>
            <a:off x="398034" y="1052736"/>
            <a:ext cx="8424936" cy="4431983"/>
          </a:xfrm>
          <a:prstGeom prst="rect">
            <a:avLst/>
          </a:prstGeom>
        </p:spPr>
        <p:txBody>
          <a:bodyPr wrap="square">
            <a:spAutoFit/>
          </a:bodyPr>
          <a:lstStyle/>
          <a:p>
            <a:pPr algn="just"/>
            <a:r>
              <a:rPr lang="ru-RU" dirty="0" smtClean="0"/>
              <a:t>В </a:t>
            </a:r>
            <a:r>
              <a:rPr lang="ru-RU" dirty="0"/>
              <a:t>ОС </a:t>
            </a:r>
            <a:r>
              <a:rPr lang="ru-RU" dirty="0" err="1"/>
              <a:t>Unix</a:t>
            </a:r>
            <a:r>
              <a:rPr lang="ru-RU" dirty="0"/>
              <a:t> библиотечный вызов </a:t>
            </a:r>
            <a:r>
              <a:rPr lang="ru-RU" i="1" dirty="0" err="1"/>
              <a:t>mount</a:t>
            </a:r>
            <a:r>
              <a:rPr lang="ru-RU" dirty="0"/>
              <a:t> имеет вид: </a:t>
            </a:r>
          </a:p>
          <a:p>
            <a:pPr algn="just"/>
            <a:endParaRPr lang="ru-RU" dirty="0"/>
          </a:p>
          <a:p>
            <a:pPr algn="ctr"/>
            <a:r>
              <a:rPr lang="ru-RU" i="1" dirty="0" err="1"/>
              <a:t>mount</a:t>
            </a:r>
            <a:r>
              <a:rPr lang="ru-RU" i="1" dirty="0"/>
              <a:t>(</a:t>
            </a:r>
            <a:r>
              <a:rPr lang="ru-RU" i="1" dirty="0" err="1"/>
              <a:t>special</a:t>
            </a:r>
            <a:r>
              <a:rPr lang="ru-RU" i="1" dirty="0"/>
              <a:t> </a:t>
            </a:r>
            <a:r>
              <a:rPr lang="ru-RU" i="1" dirty="0" err="1"/>
              <a:t>pathname,directory</a:t>
            </a:r>
            <a:r>
              <a:rPr lang="ru-RU" i="1" dirty="0"/>
              <a:t> </a:t>
            </a:r>
            <a:r>
              <a:rPr lang="ru-RU" i="1" dirty="0" err="1"/>
              <a:t>pathname,options</a:t>
            </a:r>
            <a:r>
              <a:rPr lang="ru-RU" i="1" dirty="0"/>
              <a:t>);</a:t>
            </a:r>
          </a:p>
          <a:p>
            <a:pPr algn="just"/>
            <a:endParaRPr lang="ru-RU" dirty="0"/>
          </a:p>
          <a:p>
            <a:pPr algn="just"/>
            <a:r>
              <a:rPr lang="ru-RU" dirty="0"/>
              <a:t>где </a:t>
            </a:r>
            <a:endParaRPr lang="ru-RU" dirty="0" smtClean="0"/>
          </a:p>
          <a:p>
            <a:pPr lvl="1" algn="just">
              <a:spcBef>
                <a:spcPts val="1200"/>
              </a:spcBef>
            </a:pPr>
            <a:r>
              <a:rPr lang="ru-RU" i="1" dirty="0" err="1" smtClean="0"/>
              <a:t>special</a:t>
            </a:r>
            <a:r>
              <a:rPr lang="ru-RU" i="1" dirty="0" smtClean="0"/>
              <a:t> </a:t>
            </a:r>
            <a:r>
              <a:rPr lang="ru-RU" i="1" dirty="0" err="1"/>
              <a:t>pathname</a:t>
            </a:r>
            <a:r>
              <a:rPr lang="ru-RU" i="1" dirty="0"/>
              <a:t> </a:t>
            </a:r>
            <a:r>
              <a:rPr lang="ru-RU" dirty="0"/>
              <a:t>- имя специального файла устройства (в общем случае имя раздела), соответствующего дисковому разделу с монтируемой файловой системой, </a:t>
            </a:r>
            <a:endParaRPr lang="ru-RU" dirty="0" smtClean="0"/>
          </a:p>
          <a:p>
            <a:pPr lvl="1" algn="just">
              <a:spcBef>
                <a:spcPts val="1200"/>
              </a:spcBef>
            </a:pPr>
            <a:r>
              <a:rPr lang="ru-RU" i="1" dirty="0" err="1" smtClean="0"/>
              <a:t>directory</a:t>
            </a:r>
            <a:r>
              <a:rPr lang="ru-RU" i="1" dirty="0" smtClean="0"/>
              <a:t> </a:t>
            </a:r>
            <a:r>
              <a:rPr lang="ru-RU" i="1" dirty="0" err="1"/>
              <a:t>pathname</a:t>
            </a:r>
            <a:r>
              <a:rPr lang="ru-RU" dirty="0"/>
              <a:t> - каталог в существующей иерархии, где будет монтироваться файловая система (другими словами, точка или место монтирования</a:t>
            </a:r>
            <a:r>
              <a:rPr lang="ru-RU" dirty="0" smtClean="0"/>
              <a:t>),</a:t>
            </a:r>
          </a:p>
          <a:p>
            <a:pPr lvl="1" algn="just">
              <a:spcBef>
                <a:spcPts val="1200"/>
              </a:spcBef>
            </a:pPr>
            <a:r>
              <a:rPr lang="ru-RU" i="1" dirty="0" err="1" smtClean="0"/>
              <a:t>options</a:t>
            </a:r>
            <a:r>
              <a:rPr lang="ru-RU" dirty="0" smtClean="0"/>
              <a:t> </a:t>
            </a:r>
            <a:r>
              <a:rPr lang="ru-RU" dirty="0"/>
              <a:t>указывает, следует ли монтировать файловую систему "только для чтения" (при этом не будут выполняться такие функции, как </a:t>
            </a:r>
            <a:r>
              <a:rPr lang="ru-RU" dirty="0" err="1"/>
              <a:t>write</a:t>
            </a:r>
            <a:r>
              <a:rPr lang="ru-RU" dirty="0"/>
              <a:t> и </a:t>
            </a:r>
            <a:r>
              <a:rPr lang="ru-RU" dirty="0" err="1"/>
              <a:t>creat</a:t>
            </a:r>
            <a:r>
              <a:rPr lang="ru-RU" dirty="0"/>
              <a:t>, которые производят запись в файловую систему</a:t>
            </a:r>
            <a:r>
              <a:rPr lang="ru-RU" dirty="0" smtClean="0"/>
              <a:t>).</a:t>
            </a:r>
            <a:endParaRPr lang="ru-RU" dirty="0"/>
          </a:p>
        </p:txBody>
      </p:sp>
    </p:spTree>
    <p:extLst>
      <p:ext uri="{BB962C8B-B14F-4D97-AF65-F5344CB8AC3E}">
        <p14:creationId xmlns:p14="http://schemas.microsoft.com/office/powerpoint/2010/main" val="2276443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7. Монтирование </a:t>
            </a:r>
            <a:r>
              <a:rPr lang="ru-RU" b="1" dirty="0"/>
              <a:t>файловых систем</a:t>
            </a:r>
          </a:p>
        </p:txBody>
      </p:sp>
      <p:sp>
        <p:nvSpPr>
          <p:cNvPr id="5" name="Прямоугольник 4"/>
          <p:cNvSpPr/>
          <p:nvPr/>
        </p:nvSpPr>
        <p:spPr>
          <a:xfrm>
            <a:off x="398034" y="764704"/>
            <a:ext cx="8424936" cy="5355312"/>
          </a:xfrm>
          <a:prstGeom prst="rect">
            <a:avLst/>
          </a:prstGeom>
        </p:spPr>
        <p:txBody>
          <a:bodyPr wrap="square">
            <a:spAutoFit/>
          </a:bodyPr>
          <a:lstStyle/>
          <a:p>
            <a:pPr algn="just"/>
            <a:r>
              <a:rPr lang="ru-RU" dirty="0"/>
              <a:t>Некоторые ОС осуществляют монтирование автоматически, как только встретят диск в первый раз (жесткие диски на этапе загрузки, гибкие - когда они вставлены в дисковод), ОС ищет файловую систему на устройстве. Если файловая система на устройстве имеется, она монтируется на корневом уровне, при этом к цепочке имен абсолютного имени файла (</a:t>
            </a:r>
            <a:r>
              <a:rPr lang="ru-RU" dirty="0" err="1"/>
              <a:t>pathname</a:t>
            </a:r>
            <a:r>
              <a:rPr lang="ru-RU" dirty="0"/>
              <a:t>) добавляется буква раздела</a:t>
            </a:r>
            <a:r>
              <a:rPr lang="ru-RU" dirty="0" smtClean="0"/>
              <a:t>.</a:t>
            </a:r>
          </a:p>
          <a:p>
            <a:pPr algn="just"/>
            <a:endParaRPr lang="ru-RU" dirty="0"/>
          </a:p>
          <a:p>
            <a:pPr algn="just"/>
            <a:r>
              <a:rPr lang="ru-RU" dirty="0"/>
              <a:t>Ядро поддерживает таблицу монтирования с записями о каждой смонтированной файловой системе. В каждой записи содержится информация о вновь смонтированном устройстве, о его </a:t>
            </a:r>
            <a:r>
              <a:rPr lang="ru-RU" dirty="0" err="1"/>
              <a:t>суперблоке</a:t>
            </a:r>
            <a:r>
              <a:rPr lang="ru-RU" dirty="0"/>
              <a:t> и корневом каталоге, а также сведения о точке монтирования. </a:t>
            </a:r>
            <a:endParaRPr lang="ru-RU" dirty="0" smtClean="0"/>
          </a:p>
          <a:p>
            <a:pPr algn="just"/>
            <a:endParaRPr lang="ru-RU" dirty="0"/>
          </a:p>
          <a:p>
            <a:pPr algn="just"/>
            <a:r>
              <a:rPr lang="ru-RU" dirty="0" smtClean="0"/>
              <a:t>Для </a:t>
            </a:r>
            <a:r>
              <a:rPr lang="ru-RU" dirty="0"/>
              <a:t>устранения потенциально опасных побочных эффектов число </a:t>
            </a:r>
            <a:r>
              <a:rPr lang="ru-RU" dirty="0" err="1"/>
              <a:t>линков</a:t>
            </a:r>
            <a:r>
              <a:rPr lang="ru-RU" dirty="0"/>
              <a:t> к каталогу - точке монтирования - должно быть равно 1. </a:t>
            </a:r>
            <a:endParaRPr lang="ru-RU" dirty="0" smtClean="0"/>
          </a:p>
          <a:p>
            <a:pPr algn="just"/>
            <a:endParaRPr lang="ru-RU" dirty="0"/>
          </a:p>
          <a:p>
            <a:pPr algn="just"/>
            <a:r>
              <a:rPr lang="ru-RU" dirty="0" smtClean="0"/>
              <a:t>Занесение </a:t>
            </a:r>
            <a:r>
              <a:rPr lang="ru-RU" dirty="0"/>
              <a:t>информации в таблицу монтирования производится немедленно, поскольку может возникнуть конфликт между двумя процессами. Например, если монтирующий процесс приостановлен для открытия устройства или считывания </a:t>
            </a:r>
            <a:r>
              <a:rPr lang="ru-RU" dirty="0" err="1"/>
              <a:t>суперблока</a:t>
            </a:r>
            <a:r>
              <a:rPr lang="ru-RU" dirty="0"/>
              <a:t> файловой системы, а тем временем другой процесс может попытаться смонтировать файловую систему.</a:t>
            </a:r>
          </a:p>
        </p:txBody>
      </p:sp>
    </p:spTree>
    <p:extLst>
      <p:ext uri="{BB962C8B-B14F-4D97-AF65-F5344CB8AC3E}">
        <p14:creationId xmlns:p14="http://schemas.microsoft.com/office/powerpoint/2010/main" val="252981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Структура </a:t>
            </a:r>
            <a:r>
              <a:rPr lang="ru-RU" b="1" dirty="0"/>
              <a:t>системы хранения данных на дисках</a:t>
            </a:r>
          </a:p>
        </p:txBody>
      </p:sp>
      <p:sp>
        <p:nvSpPr>
          <p:cNvPr id="5" name="Прямоугольник 4"/>
          <p:cNvSpPr/>
          <p:nvPr/>
        </p:nvSpPr>
        <p:spPr>
          <a:xfrm>
            <a:off x="395536" y="764704"/>
            <a:ext cx="8424936" cy="2492990"/>
          </a:xfrm>
          <a:prstGeom prst="rect">
            <a:avLst/>
          </a:prstGeom>
        </p:spPr>
        <p:txBody>
          <a:bodyPr wrap="square">
            <a:spAutoFit/>
          </a:bodyPr>
          <a:lstStyle/>
          <a:p>
            <a:pPr algn="just"/>
            <a:r>
              <a:rPr lang="ru-RU" dirty="0"/>
              <a:t>В структуре системы управления файлами можно </a:t>
            </a:r>
            <a:r>
              <a:rPr lang="ru-RU" dirty="0" smtClean="0"/>
              <a:t>выделить: </a:t>
            </a:r>
          </a:p>
          <a:p>
            <a:pPr marL="285750" indent="-285750" algn="just">
              <a:spcBef>
                <a:spcPts val="1800"/>
              </a:spcBef>
              <a:buFont typeface="Wingdings" panose="05000000000000000000" pitchFamily="2" charset="2"/>
              <a:buChar char="q"/>
            </a:pPr>
            <a:r>
              <a:rPr lang="ru-RU" b="1" dirty="0" smtClean="0"/>
              <a:t>базисную </a:t>
            </a:r>
            <a:r>
              <a:rPr lang="ru-RU" b="1" dirty="0"/>
              <a:t>подсистему</a:t>
            </a:r>
            <a:r>
              <a:rPr lang="ru-RU" dirty="0"/>
              <a:t>, которая отвечает за выделение дискового пространства конкретным файлам, </a:t>
            </a:r>
            <a:endParaRPr lang="ru-RU" dirty="0" smtClean="0"/>
          </a:p>
          <a:p>
            <a:pPr marL="285750" indent="-285750" algn="just">
              <a:spcBef>
                <a:spcPts val="1800"/>
              </a:spcBef>
              <a:buFont typeface="Wingdings" panose="05000000000000000000" pitchFamily="2" charset="2"/>
              <a:buChar char="q"/>
            </a:pPr>
            <a:r>
              <a:rPr lang="ru-RU" dirty="0" smtClean="0"/>
              <a:t>более </a:t>
            </a:r>
            <a:r>
              <a:rPr lang="ru-RU" dirty="0"/>
              <a:t>высокоуровневую </a:t>
            </a:r>
            <a:r>
              <a:rPr lang="ru-RU" b="1" dirty="0"/>
              <a:t>логическую подсистему</a:t>
            </a:r>
            <a:r>
              <a:rPr lang="ru-RU" dirty="0"/>
              <a:t>, которая использует структуру дерева директорий для предоставления модулю базисной подсистемы необходимой ей информации, исходя из символического имени файла. </a:t>
            </a:r>
            <a:r>
              <a:rPr lang="ru-RU" dirty="0" smtClean="0"/>
              <a:t>Она </a:t>
            </a:r>
            <a:r>
              <a:rPr lang="ru-RU" dirty="0"/>
              <a:t>также ответственна за авторизацию доступа к файлам. </a:t>
            </a:r>
            <a:endParaRPr lang="ru-RU" dirty="0" smtClean="0"/>
          </a:p>
        </p:txBody>
      </p:sp>
    </p:spTree>
    <p:extLst>
      <p:ext uri="{BB962C8B-B14F-4D97-AF65-F5344CB8AC3E}">
        <p14:creationId xmlns:p14="http://schemas.microsoft.com/office/powerpoint/2010/main" val="3781268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7. Монтирование </a:t>
            </a:r>
            <a:r>
              <a:rPr lang="ru-RU" b="1" dirty="0"/>
              <a:t>файловых систем</a:t>
            </a:r>
          </a:p>
        </p:txBody>
      </p:sp>
      <p:sp>
        <p:nvSpPr>
          <p:cNvPr id="5" name="Прямоугольник 4"/>
          <p:cNvSpPr/>
          <p:nvPr/>
        </p:nvSpPr>
        <p:spPr>
          <a:xfrm>
            <a:off x="398034" y="1052736"/>
            <a:ext cx="8424936" cy="4001095"/>
          </a:xfrm>
          <a:prstGeom prst="rect">
            <a:avLst/>
          </a:prstGeom>
        </p:spPr>
        <p:txBody>
          <a:bodyPr wrap="square">
            <a:spAutoFit/>
          </a:bodyPr>
          <a:lstStyle/>
          <a:p>
            <a:pPr algn="just"/>
            <a:r>
              <a:rPr lang="ru-RU" dirty="0"/>
              <a:t>Наличие в логической структуре файлового архива точек монтирования требует аккуратной реализации алгоритмов, осуществляющих навигацию по каталогам. </a:t>
            </a:r>
            <a:endParaRPr lang="ru-RU" dirty="0" smtClean="0"/>
          </a:p>
          <a:p>
            <a:pPr algn="just"/>
            <a:endParaRPr lang="ru-RU" dirty="0"/>
          </a:p>
          <a:p>
            <a:pPr algn="just"/>
            <a:r>
              <a:rPr lang="ru-RU" dirty="0" smtClean="0"/>
              <a:t>Точку </a:t>
            </a:r>
            <a:r>
              <a:rPr lang="ru-RU" dirty="0"/>
              <a:t>монтирования можно пересечь двумя способами: </a:t>
            </a:r>
            <a:endParaRPr lang="ru-RU" dirty="0" smtClean="0"/>
          </a:p>
          <a:p>
            <a:pPr marL="742950" lvl="1" indent="-285750" algn="just">
              <a:spcBef>
                <a:spcPts val="1200"/>
              </a:spcBef>
              <a:buFont typeface="Arial" panose="020B0604020202020204" pitchFamily="34" charset="0"/>
              <a:buChar char="•"/>
            </a:pPr>
            <a:r>
              <a:rPr lang="ru-RU" dirty="0" smtClean="0"/>
              <a:t>из </a:t>
            </a:r>
            <a:r>
              <a:rPr lang="ru-RU" dirty="0"/>
              <a:t>файловой системы, где производится монтирование, </a:t>
            </a:r>
            <a:r>
              <a:rPr lang="ru-RU" dirty="0" smtClean="0"/>
              <a:t>в  </a:t>
            </a:r>
            <a:r>
              <a:rPr lang="ru-RU" dirty="0"/>
              <a:t>файловую систему, которая монтируется (в направлении от глобального корня к листу</a:t>
            </a:r>
            <a:r>
              <a:rPr lang="ru-RU" dirty="0" smtClean="0"/>
              <a:t>), </a:t>
            </a:r>
          </a:p>
          <a:p>
            <a:pPr marL="742950" lvl="1" indent="-285750" algn="just">
              <a:spcBef>
                <a:spcPts val="1200"/>
              </a:spcBef>
              <a:buFont typeface="Arial" panose="020B0604020202020204" pitchFamily="34" charset="0"/>
              <a:buChar char="•"/>
            </a:pPr>
            <a:r>
              <a:rPr lang="ru-RU" dirty="0" smtClean="0"/>
              <a:t>в </a:t>
            </a:r>
            <a:r>
              <a:rPr lang="ru-RU" dirty="0"/>
              <a:t>обратном направлении. </a:t>
            </a:r>
            <a:endParaRPr lang="ru-RU" dirty="0" smtClean="0"/>
          </a:p>
          <a:p>
            <a:pPr algn="just"/>
            <a:endParaRPr lang="ru-RU" dirty="0"/>
          </a:p>
          <a:p>
            <a:pPr algn="just"/>
            <a:r>
              <a:rPr lang="ru-RU" dirty="0" smtClean="0"/>
              <a:t>Алгоритмы </a:t>
            </a:r>
            <a:r>
              <a:rPr lang="ru-RU" dirty="0"/>
              <a:t>поиска файлов должны предусматривать ситуации, в которых очередной компонент пути к файлу является точкой монтирования, когда вместо анализа индексного узла очередной директории приходится осуществлять обработку </a:t>
            </a:r>
            <a:r>
              <a:rPr lang="ru-RU" dirty="0" err="1"/>
              <a:t>суперблока</a:t>
            </a:r>
            <a:r>
              <a:rPr lang="ru-RU" dirty="0"/>
              <a:t> монтированной системы.</a:t>
            </a:r>
          </a:p>
        </p:txBody>
      </p:sp>
    </p:spTree>
    <p:extLst>
      <p:ext uri="{BB962C8B-B14F-4D97-AF65-F5344CB8AC3E}">
        <p14:creationId xmlns:p14="http://schemas.microsoft.com/office/powerpoint/2010/main" val="3395219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8. Работа </a:t>
            </a:r>
            <a:r>
              <a:rPr lang="ru-RU" b="1" dirty="0" smtClean="0"/>
              <a:t>с несколькими файловыми системами</a:t>
            </a:r>
            <a:endParaRPr lang="ru-RU" b="1" dirty="0"/>
          </a:p>
        </p:txBody>
      </p:sp>
      <p:sp>
        <p:nvSpPr>
          <p:cNvPr id="5" name="Прямоугольник 4"/>
          <p:cNvSpPr/>
          <p:nvPr/>
        </p:nvSpPr>
        <p:spPr>
          <a:xfrm>
            <a:off x="398034" y="620688"/>
            <a:ext cx="8424936" cy="1477328"/>
          </a:xfrm>
          <a:prstGeom prst="rect">
            <a:avLst/>
          </a:prstGeom>
        </p:spPr>
        <p:txBody>
          <a:bodyPr wrap="square">
            <a:spAutoFit/>
          </a:bodyPr>
          <a:lstStyle/>
          <a:p>
            <a:pPr algn="just"/>
            <a:r>
              <a:rPr lang="ru-RU" dirty="0"/>
              <a:t>Современные ОС предоставляют пользователю возможность работать сразу с несколькими файловыми </a:t>
            </a:r>
            <a:r>
              <a:rPr lang="ru-RU" dirty="0" smtClean="0"/>
              <a:t>системами. </a:t>
            </a:r>
            <a:endParaRPr lang="ru-RU" dirty="0" smtClean="0"/>
          </a:p>
          <a:p>
            <a:pPr algn="just"/>
            <a:endParaRPr lang="ru-RU" dirty="0"/>
          </a:p>
          <a:p>
            <a:pPr algn="just"/>
            <a:r>
              <a:rPr lang="ru-RU" dirty="0" smtClean="0"/>
              <a:t>Файловая </a:t>
            </a:r>
            <a:r>
              <a:rPr lang="ru-RU" dirty="0"/>
              <a:t>система в традиционном понимании становится частью более общей многоуровневой </a:t>
            </a:r>
            <a:r>
              <a:rPr lang="ru-RU" dirty="0" smtClean="0"/>
              <a:t>структуры.</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398034" y="2789065"/>
            <a:ext cx="4317391" cy="2664296"/>
          </a:xfrm>
          <a:prstGeom prst="rect">
            <a:avLst/>
          </a:prstGeom>
          <a:noFill/>
          <a:ln>
            <a:noFill/>
          </a:ln>
        </p:spPr>
      </p:pic>
      <p:sp>
        <p:nvSpPr>
          <p:cNvPr id="2" name="Прямоугольник 1"/>
          <p:cNvSpPr/>
          <p:nvPr/>
        </p:nvSpPr>
        <p:spPr>
          <a:xfrm>
            <a:off x="5004048" y="2589582"/>
            <a:ext cx="3820574" cy="3046988"/>
          </a:xfrm>
          <a:prstGeom prst="rect">
            <a:avLst/>
          </a:prstGeom>
        </p:spPr>
        <p:txBody>
          <a:bodyPr wrap="square">
            <a:spAutoFit/>
          </a:bodyPr>
          <a:lstStyle/>
          <a:p>
            <a:pPr algn="just"/>
            <a:r>
              <a:rPr lang="ru-RU" sz="1600" dirty="0"/>
              <a:t>На верхнем уровне располагается так называемый диспетчер файловых </a:t>
            </a:r>
            <a:r>
              <a:rPr lang="ru-RU" sz="1600" dirty="0" smtClean="0"/>
              <a:t>систем. </a:t>
            </a:r>
            <a:r>
              <a:rPr lang="ru-RU" sz="1600" dirty="0"/>
              <a:t>Он связывает запросы прикладной программы с конкретной файловой системой. </a:t>
            </a:r>
            <a:endParaRPr lang="ru-RU" sz="1600" dirty="0" smtClean="0"/>
          </a:p>
          <a:p>
            <a:pPr algn="just"/>
            <a:endParaRPr lang="ru-RU" sz="1600" dirty="0"/>
          </a:p>
          <a:p>
            <a:pPr algn="just"/>
            <a:r>
              <a:rPr lang="ru-RU" sz="1600" dirty="0"/>
              <a:t>Каждая файловая система (иногда говорят - драйвер файловой системы) на этапе инициализации регистрируется у диспетчера, сообщая ему точки входа, для последующих обращений к данной файловой системе.</a:t>
            </a:r>
          </a:p>
        </p:txBody>
      </p:sp>
    </p:spTree>
    <p:extLst>
      <p:ext uri="{BB962C8B-B14F-4D97-AF65-F5344CB8AC3E}">
        <p14:creationId xmlns:p14="http://schemas.microsoft.com/office/powerpoint/2010/main" val="1534025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a:noFill/>
        </p:spPr>
        <p:style>
          <a:lnRef idx="0">
            <a:scrgbClr r="0" g="0" b="0"/>
          </a:lnRef>
          <a:fillRef idx="1003">
            <a:schemeClr val="lt2"/>
          </a:fillRef>
          <a:effectRef idx="0">
            <a:scrgbClr r="0" g="0" b="0"/>
          </a:effectRef>
          <a:fontRef idx="major"/>
        </p:style>
        <p:txBody>
          <a:bodyPr wrap="square">
            <a:spAutoFit/>
          </a:bodyPr>
          <a:lstStyle/>
          <a:p>
            <a:pPr algn="ctr"/>
            <a:r>
              <a:rPr lang="ru-RU" b="1" dirty="0" smtClean="0"/>
              <a:t>8. Работа </a:t>
            </a:r>
            <a:r>
              <a:rPr lang="ru-RU" b="1" dirty="0" smtClean="0"/>
              <a:t>с несколькими файловыми системами</a:t>
            </a:r>
            <a:endParaRPr lang="ru-RU" b="1" dirty="0"/>
          </a:p>
        </p:txBody>
      </p:sp>
      <p:sp>
        <p:nvSpPr>
          <p:cNvPr id="3" name="Прямоугольник 2"/>
          <p:cNvSpPr/>
          <p:nvPr/>
        </p:nvSpPr>
        <p:spPr>
          <a:xfrm>
            <a:off x="347678" y="1052736"/>
            <a:ext cx="8448643" cy="2862322"/>
          </a:xfrm>
          <a:prstGeom prst="rect">
            <a:avLst/>
          </a:prstGeom>
        </p:spPr>
        <p:txBody>
          <a:bodyPr wrap="square">
            <a:spAutoFit/>
          </a:bodyPr>
          <a:lstStyle/>
          <a:p>
            <a:pPr algn="just"/>
            <a:r>
              <a:rPr lang="ru-RU" dirty="0"/>
              <a:t>Та же идея поддержки нескольких файловых систем в рамках одной ОС может быть реализована по-другому, например исходя из концепции виртуальной файловой системы. </a:t>
            </a:r>
            <a:endParaRPr lang="ru-RU" dirty="0" smtClean="0"/>
          </a:p>
          <a:p>
            <a:pPr algn="just"/>
            <a:endParaRPr lang="ru-RU" dirty="0"/>
          </a:p>
          <a:p>
            <a:pPr algn="just"/>
            <a:r>
              <a:rPr lang="ru-RU" dirty="0" smtClean="0"/>
              <a:t>Виртуальная </a:t>
            </a:r>
            <a:r>
              <a:rPr lang="ru-RU" dirty="0"/>
              <a:t>файловая система </a:t>
            </a:r>
            <a:r>
              <a:rPr lang="ru-RU" dirty="0" smtClean="0"/>
              <a:t>представляет </a:t>
            </a:r>
            <a:r>
              <a:rPr lang="ru-RU" dirty="0"/>
              <a:t>собой независимый от реализации уровень и опирается на реальные файловые </a:t>
            </a:r>
            <a:r>
              <a:rPr lang="ru-RU" dirty="0" smtClean="0"/>
              <a:t>системы. </a:t>
            </a:r>
            <a:endParaRPr lang="ru-RU" dirty="0" smtClean="0"/>
          </a:p>
          <a:p>
            <a:pPr algn="just"/>
            <a:endParaRPr lang="ru-RU" dirty="0"/>
          </a:p>
          <a:p>
            <a:pPr algn="just"/>
            <a:r>
              <a:rPr lang="ru-RU" dirty="0" smtClean="0"/>
              <a:t>При </a:t>
            </a:r>
            <a:r>
              <a:rPr lang="ru-RU" dirty="0"/>
              <a:t>этом возникают структуры данных виртуальной файловой системы типа виртуальных индексных </a:t>
            </a:r>
            <a:r>
              <a:rPr lang="ru-RU" dirty="0" smtClean="0"/>
              <a:t>узлов, </a:t>
            </a:r>
            <a:r>
              <a:rPr lang="ru-RU" dirty="0"/>
              <a:t>которые обобщают индексные узлы конкретных систем.</a:t>
            </a:r>
          </a:p>
        </p:txBody>
      </p:sp>
    </p:spTree>
    <p:extLst>
      <p:ext uri="{BB962C8B-B14F-4D97-AF65-F5344CB8AC3E}">
        <p14:creationId xmlns:p14="http://schemas.microsoft.com/office/powerpoint/2010/main" val="2294587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3969538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Структура </a:t>
            </a:r>
            <a:r>
              <a:rPr lang="ru-RU" b="1" dirty="0"/>
              <a:t>системы хранения данных на дисках</a:t>
            </a:r>
          </a:p>
        </p:txBody>
      </p:sp>
      <p:sp>
        <p:nvSpPr>
          <p:cNvPr id="5" name="Прямоугольник 4"/>
          <p:cNvSpPr/>
          <p:nvPr/>
        </p:nvSpPr>
        <p:spPr>
          <a:xfrm>
            <a:off x="395536" y="608998"/>
            <a:ext cx="8424936" cy="3416320"/>
          </a:xfrm>
          <a:prstGeom prst="rect">
            <a:avLst/>
          </a:prstGeom>
        </p:spPr>
        <p:txBody>
          <a:bodyPr wrap="square">
            <a:spAutoFit/>
          </a:bodyPr>
          <a:lstStyle/>
          <a:p>
            <a:pPr algn="just"/>
            <a:r>
              <a:rPr lang="ru-RU" dirty="0"/>
              <a:t>Стандартный запрос на открытие (</a:t>
            </a:r>
            <a:r>
              <a:rPr lang="ru-RU" dirty="0" err="1"/>
              <a:t>open</a:t>
            </a:r>
            <a:r>
              <a:rPr lang="ru-RU" dirty="0"/>
              <a:t>) или создание (</a:t>
            </a:r>
            <a:r>
              <a:rPr lang="ru-RU" dirty="0" err="1" smtClean="0"/>
              <a:t>creat</a:t>
            </a:r>
            <a:r>
              <a:rPr lang="en-US" dirty="0" smtClean="0"/>
              <a:t>e</a:t>
            </a:r>
            <a:r>
              <a:rPr lang="ru-RU" dirty="0" smtClean="0"/>
              <a:t>) </a:t>
            </a:r>
            <a:r>
              <a:rPr lang="ru-RU" dirty="0"/>
              <a:t>файла поступает от прикладной программы к логической подсистеме. </a:t>
            </a:r>
            <a:endParaRPr lang="ru-RU" dirty="0" smtClean="0"/>
          </a:p>
          <a:p>
            <a:pPr algn="just"/>
            <a:endParaRPr lang="ru-RU" dirty="0"/>
          </a:p>
          <a:p>
            <a:pPr algn="just"/>
            <a:r>
              <a:rPr lang="ru-RU" dirty="0" smtClean="0"/>
              <a:t>Логическая </a:t>
            </a:r>
            <a:r>
              <a:rPr lang="ru-RU" dirty="0"/>
              <a:t>подсистема, используя структуру директорий, проверяет права доступа и вызывает базовую подсистему для получения доступа к блокам файла. </a:t>
            </a:r>
            <a:endParaRPr lang="ru-RU" dirty="0" smtClean="0"/>
          </a:p>
          <a:p>
            <a:pPr algn="just"/>
            <a:endParaRPr lang="ru-RU" dirty="0"/>
          </a:p>
          <a:p>
            <a:pPr algn="just"/>
            <a:r>
              <a:rPr lang="ru-RU" dirty="0" smtClean="0"/>
              <a:t>После </a:t>
            </a:r>
            <a:r>
              <a:rPr lang="ru-RU" dirty="0"/>
              <a:t>этого файл считается открытым, он содержится в таблице открытых файлов, и прикладная программа получает в свое распоряжение дескриптор (или </a:t>
            </a:r>
            <a:r>
              <a:rPr lang="ru-RU" dirty="0" err="1"/>
              <a:t>handle</a:t>
            </a:r>
            <a:r>
              <a:rPr lang="ru-RU" dirty="0"/>
              <a:t> в системах </a:t>
            </a:r>
            <a:r>
              <a:rPr lang="ru-RU" dirty="0" err="1"/>
              <a:t>Microsoft</a:t>
            </a:r>
            <a:r>
              <a:rPr lang="ru-RU" dirty="0"/>
              <a:t>) этого файла. </a:t>
            </a:r>
            <a:endParaRPr lang="ru-RU" dirty="0" smtClean="0"/>
          </a:p>
          <a:p>
            <a:pPr algn="just"/>
            <a:endParaRPr lang="ru-RU" dirty="0"/>
          </a:p>
          <a:p>
            <a:pPr algn="just"/>
            <a:r>
              <a:rPr lang="ru-RU" dirty="0" smtClean="0"/>
              <a:t>Дескриптор </a:t>
            </a:r>
            <a:r>
              <a:rPr lang="ru-RU" dirty="0"/>
              <a:t>файла является ссылкой на файл в таблице открытых файлов и используется в запросах прикладной программы на чтение-запись из этого файла. </a:t>
            </a:r>
            <a:endParaRPr lang="ru-RU" dirty="0" smtClean="0"/>
          </a:p>
        </p:txBody>
      </p:sp>
    </p:spTree>
    <p:extLst>
      <p:ext uri="{BB962C8B-B14F-4D97-AF65-F5344CB8AC3E}">
        <p14:creationId xmlns:p14="http://schemas.microsoft.com/office/powerpoint/2010/main" val="287370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Структура </a:t>
            </a:r>
            <a:r>
              <a:rPr lang="ru-RU" b="1" dirty="0"/>
              <a:t>системы хранения данных на дисках</a:t>
            </a:r>
          </a:p>
        </p:txBody>
      </p:sp>
      <p:sp>
        <p:nvSpPr>
          <p:cNvPr id="5" name="Прямоугольник 4"/>
          <p:cNvSpPr/>
          <p:nvPr/>
        </p:nvSpPr>
        <p:spPr>
          <a:xfrm>
            <a:off x="395536" y="608998"/>
            <a:ext cx="8424936" cy="2585323"/>
          </a:xfrm>
          <a:prstGeom prst="rect">
            <a:avLst/>
          </a:prstGeom>
        </p:spPr>
        <p:txBody>
          <a:bodyPr wrap="square">
            <a:spAutoFit/>
          </a:bodyPr>
          <a:lstStyle/>
          <a:p>
            <a:pPr algn="just"/>
            <a:r>
              <a:rPr lang="ru-RU" dirty="0" smtClean="0"/>
              <a:t>Запись </a:t>
            </a:r>
            <a:r>
              <a:rPr lang="ru-RU" dirty="0"/>
              <a:t>в таблице открытых файлов указывает через систему выделения блоков диска на блоки данного файла. </a:t>
            </a:r>
            <a:endParaRPr lang="ru-RU" dirty="0" smtClean="0"/>
          </a:p>
          <a:p>
            <a:pPr algn="just"/>
            <a:endParaRPr lang="ru-RU" dirty="0"/>
          </a:p>
          <a:p>
            <a:pPr algn="just"/>
            <a:r>
              <a:rPr lang="ru-RU" dirty="0" smtClean="0"/>
              <a:t>Если </a:t>
            </a:r>
            <a:r>
              <a:rPr lang="ru-RU" dirty="0"/>
              <a:t>к моменту открытия файл уже используется другим процессом, то есть содержится в таблице открытых файлов, то после проверки прав доступа к файлу может быть организован совместный доступ. </a:t>
            </a:r>
            <a:endParaRPr lang="ru-RU" dirty="0" smtClean="0"/>
          </a:p>
          <a:p>
            <a:pPr algn="just"/>
            <a:endParaRPr lang="ru-RU" dirty="0"/>
          </a:p>
          <a:p>
            <a:pPr algn="just"/>
            <a:r>
              <a:rPr lang="ru-RU" dirty="0" smtClean="0"/>
              <a:t>При </a:t>
            </a:r>
            <a:r>
              <a:rPr lang="ru-RU" dirty="0"/>
              <a:t>этом новому процессу также возвращается дескриптор - ссылка на файл в таблице открытых файлов.</a:t>
            </a:r>
          </a:p>
        </p:txBody>
      </p:sp>
    </p:spTree>
    <p:extLst>
      <p:ext uri="{BB962C8B-B14F-4D97-AF65-F5344CB8AC3E}">
        <p14:creationId xmlns:p14="http://schemas.microsoft.com/office/powerpoint/2010/main" val="40698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5386090"/>
          </a:xfrm>
          <a:prstGeom prst="rect">
            <a:avLst/>
          </a:prstGeom>
        </p:spPr>
        <p:txBody>
          <a:bodyPr wrap="square">
            <a:spAutoFit/>
          </a:bodyPr>
          <a:lstStyle/>
          <a:p>
            <a:pPr algn="just"/>
            <a:r>
              <a:rPr lang="ru-RU" dirty="0" smtClean="0"/>
              <a:t>Ключевым является вопрос способа </a:t>
            </a:r>
            <a:r>
              <a:rPr lang="ru-RU" dirty="0"/>
              <a:t>связывания файлов с блоками диска. </a:t>
            </a:r>
            <a:endParaRPr lang="ru-RU" dirty="0" smtClean="0"/>
          </a:p>
          <a:p>
            <a:pPr algn="just"/>
            <a:endParaRPr lang="ru-RU" dirty="0"/>
          </a:p>
          <a:p>
            <a:pPr algn="just"/>
            <a:r>
              <a:rPr lang="ru-RU" dirty="0" smtClean="0"/>
              <a:t>В </a:t>
            </a:r>
            <a:r>
              <a:rPr lang="ru-RU" dirty="0"/>
              <a:t>ОС используется несколько методов выделения файлу дискового пространства. Для каждого из методов запись в директории, соответствующая символьному имени файла, содержит указатель, следуя которому можно найти все блоки данного файла. </a:t>
            </a:r>
            <a:endParaRPr lang="ru-RU" dirty="0" smtClean="0"/>
          </a:p>
          <a:p>
            <a:pPr algn="just"/>
            <a:endParaRPr lang="ru-RU" dirty="0"/>
          </a:p>
          <a:p>
            <a:pPr algn="just"/>
            <a:r>
              <a:rPr lang="ru-RU" dirty="0"/>
              <a:t>Простейший способ - </a:t>
            </a:r>
            <a:r>
              <a:rPr lang="ru-RU" b="1" dirty="0"/>
              <a:t>хранить каждый файл как непрерывную последовательность блоков диска</a:t>
            </a:r>
            <a:r>
              <a:rPr lang="ru-RU" dirty="0"/>
              <a:t>. При непрерывном расположении файл характеризуется адресом и длиной (в блоках</a:t>
            </a:r>
            <a:r>
              <a:rPr lang="ru-RU" dirty="0" smtClean="0"/>
              <a:t>): </a:t>
            </a:r>
          </a:p>
          <a:p>
            <a:pPr algn="just"/>
            <a:endParaRPr lang="ru-RU" dirty="0"/>
          </a:p>
          <a:p>
            <a:pPr algn="ctr"/>
            <a:r>
              <a:rPr lang="ru-RU" dirty="0" smtClean="0"/>
              <a:t>файл</a:t>
            </a:r>
            <a:r>
              <a:rPr lang="ru-RU" dirty="0"/>
              <a:t>, стартующий с блока b, занимает затем блоки b+1, b+2, ... b+n-1.  </a:t>
            </a:r>
            <a:endParaRPr lang="ru-RU" dirty="0" smtClean="0"/>
          </a:p>
          <a:p>
            <a:pPr algn="just"/>
            <a:endParaRPr lang="ru-RU" dirty="0"/>
          </a:p>
          <a:p>
            <a:pPr algn="just"/>
            <a:r>
              <a:rPr lang="ru-RU" dirty="0"/>
              <a:t>Эта схема имеет два </a:t>
            </a:r>
            <a:r>
              <a:rPr lang="ru-RU" dirty="0" smtClean="0"/>
              <a:t>преимущества: </a:t>
            </a:r>
          </a:p>
          <a:p>
            <a:pPr marL="800100" lvl="1" indent="-342900" algn="just">
              <a:spcBef>
                <a:spcPts val="1200"/>
              </a:spcBef>
              <a:buFont typeface="+mj-lt"/>
              <a:buAutoNum type="arabicParenR"/>
            </a:pPr>
            <a:r>
              <a:rPr lang="ru-RU" dirty="0" smtClean="0"/>
              <a:t>ее </a:t>
            </a:r>
            <a:r>
              <a:rPr lang="ru-RU" dirty="0"/>
              <a:t>легко реализовать, так как выяснение местонахождения файла сводится к вопросу, где находится первый блок. </a:t>
            </a:r>
            <a:endParaRPr lang="ru-RU" dirty="0" smtClean="0"/>
          </a:p>
          <a:p>
            <a:pPr marL="800100" lvl="1" indent="-342900" algn="just">
              <a:spcBef>
                <a:spcPts val="1200"/>
              </a:spcBef>
              <a:buFont typeface="+mj-lt"/>
              <a:buAutoNum type="arabicParenR"/>
            </a:pPr>
            <a:r>
              <a:rPr lang="ru-RU" dirty="0" smtClean="0"/>
              <a:t>она </a:t>
            </a:r>
            <a:r>
              <a:rPr lang="ru-RU" dirty="0"/>
              <a:t>обеспечивает хорошую производительность, так как целый файл может быть считан за одну дисковую операцию.</a:t>
            </a:r>
          </a:p>
        </p:txBody>
      </p:sp>
    </p:spTree>
    <p:extLst>
      <p:ext uri="{BB962C8B-B14F-4D97-AF65-F5344CB8AC3E}">
        <p14:creationId xmlns:p14="http://schemas.microsoft.com/office/powerpoint/2010/main" val="306257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4324261"/>
          </a:xfrm>
          <a:prstGeom prst="rect">
            <a:avLst/>
          </a:prstGeom>
        </p:spPr>
        <p:txBody>
          <a:bodyPr wrap="square">
            <a:spAutoFit/>
          </a:bodyPr>
          <a:lstStyle/>
          <a:p>
            <a:pPr algn="just"/>
            <a:r>
              <a:rPr lang="ru-RU" dirty="0"/>
              <a:t>Этот способ распространен </a:t>
            </a:r>
            <a:r>
              <a:rPr lang="ru-RU" dirty="0" smtClean="0"/>
              <a:t>мало. Причины:</a:t>
            </a:r>
          </a:p>
          <a:p>
            <a:pPr marL="800100" lvl="1" indent="-342900" algn="just">
              <a:spcBef>
                <a:spcPts val="600"/>
              </a:spcBef>
              <a:buFont typeface="+mj-lt"/>
              <a:buAutoNum type="arabicParenR"/>
            </a:pPr>
            <a:r>
              <a:rPr lang="ru-RU" dirty="0" smtClean="0"/>
              <a:t>в </a:t>
            </a:r>
            <a:r>
              <a:rPr lang="ru-RU" dirty="0"/>
              <a:t>процессе эксплуатации диск представляет собой некоторую совокупность свободных и занятых </a:t>
            </a:r>
            <a:r>
              <a:rPr lang="ru-RU" dirty="0" smtClean="0"/>
              <a:t>фрагментов, поэтому не </a:t>
            </a:r>
            <a:r>
              <a:rPr lang="ru-RU" dirty="0"/>
              <a:t>всегда имеется подходящий по размеру свободный фрагмент для нового файла. </a:t>
            </a:r>
            <a:endParaRPr lang="ru-RU" dirty="0" smtClean="0"/>
          </a:p>
          <a:p>
            <a:pPr algn="just"/>
            <a:endParaRPr lang="ru-RU" dirty="0"/>
          </a:p>
          <a:p>
            <a:pPr algn="just"/>
            <a:r>
              <a:rPr lang="ru-RU" b="1" dirty="0" smtClean="0"/>
              <a:t>Проблема </a:t>
            </a:r>
            <a:r>
              <a:rPr lang="ru-RU" b="1" dirty="0"/>
              <a:t>непрерывного расположения </a:t>
            </a:r>
            <a:r>
              <a:rPr lang="ru-RU" dirty="0"/>
              <a:t>может рассматриваться как частный случай более общей проблемы выделения блока нужного размера из списка свободных блоков. </a:t>
            </a:r>
            <a:endParaRPr lang="ru-RU" dirty="0" smtClean="0"/>
          </a:p>
          <a:p>
            <a:pPr algn="just"/>
            <a:endParaRPr lang="ru-RU" dirty="0"/>
          </a:p>
          <a:p>
            <a:pPr algn="just"/>
            <a:r>
              <a:rPr lang="ru-RU" dirty="0" smtClean="0"/>
              <a:t>Типовыми </a:t>
            </a:r>
            <a:r>
              <a:rPr lang="ru-RU" dirty="0"/>
              <a:t>решениями этой задачи являются стратегии первого подходящего, наиболее подходящего и наименее подходящего. </a:t>
            </a:r>
            <a:endParaRPr lang="ru-RU" dirty="0" smtClean="0"/>
          </a:p>
          <a:p>
            <a:pPr algn="just"/>
            <a:endParaRPr lang="ru-RU" dirty="0"/>
          </a:p>
          <a:p>
            <a:pPr algn="just"/>
            <a:r>
              <a:rPr lang="ru-RU" dirty="0" smtClean="0"/>
              <a:t>Как </a:t>
            </a:r>
            <a:r>
              <a:rPr lang="ru-RU" dirty="0"/>
              <a:t>и в случае выделения нужного объема оперативной памяти в схеме с динамическими разделами, метод страдает от внешней фрагментации, в большей или меньшей степени, в зависимости от размера диска и среднего размера файла. </a:t>
            </a:r>
          </a:p>
        </p:txBody>
      </p:sp>
    </p:spTree>
    <p:extLst>
      <p:ext uri="{BB962C8B-B14F-4D97-AF65-F5344CB8AC3E}">
        <p14:creationId xmlns:p14="http://schemas.microsoft.com/office/powerpoint/2010/main" val="285884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Методы </a:t>
            </a:r>
            <a:r>
              <a:rPr lang="ru-RU" b="1" dirty="0"/>
              <a:t>выделения дискового пространства</a:t>
            </a:r>
          </a:p>
        </p:txBody>
      </p:sp>
      <p:sp>
        <p:nvSpPr>
          <p:cNvPr id="5" name="Прямоугольник 4"/>
          <p:cNvSpPr/>
          <p:nvPr/>
        </p:nvSpPr>
        <p:spPr>
          <a:xfrm>
            <a:off x="395536" y="764704"/>
            <a:ext cx="8424936" cy="4524315"/>
          </a:xfrm>
          <a:prstGeom prst="rect">
            <a:avLst/>
          </a:prstGeom>
        </p:spPr>
        <p:txBody>
          <a:bodyPr wrap="square">
            <a:spAutoFit/>
          </a:bodyPr>
          <a:lstStyle/>
          <a:p>
            <a:pPr marL="800100" lvl="1" indent="-342900" algn="just">
              <a:buFont typeface="+mj-lt"/>
              <a:buAutoNum type="arabicParenR" startAt="2"/>
            </a:pPr>
            <a:r>
              <a:rPr lang="ru-RU" dirty="0" smtClean="0"/>
              <a:t>Непрерывное </a:t>
            </a:r>
            <a:r>
              <a:rPr lang="ru-RU" dirty="0"/>
              <a:t>распределение внешней памяти неприменимо до тех пор, пока </a:t>
            </a:r>
            <a:r>
              <a:rPr lang="ru-RU" b="1" dirty="0"/>
              <a:t>неизвестен максимальный размер файла</a:t>
            </a:r>
            <a:r>
              <a:rPr lang="ru-RU" dirty="0"/>
              <a:t>. </a:t>
            </a:r>
            <a:endParaRPr lang="ru-RU" dirty="0" smtClean="0"/>
          </a:p>
          <a:p>
            <a:pPr algn="just"/>
            <a:endParaRPr lang="ru-RU" dirty="0"/>
          </a:p>
          <a:p>
            <a:pPr algn="just"/>
            <a:r>
              <a:rPr lang="ru-RU" dirty="0" smtClean="0"/>
              <a:t>Иногда </a:t>
            </a:r>
            <a:r>
              <a:rPr lang="ru-RU" dirty="0"/>
              <a:t>размер выходного файла оценить легко (при копировании). Чаще, однако, это трудно сделать, особенно в тех случаях, когда размер файла меняется. </a:t>
            </a:r>
            <a:endParaRPr lang="ru-RU" dirty="0" smtClean="0"/>
          </a:p>
          <a:p>
            <a:pPr algn="just"/>
            <a:endParaRPr lang="ru-RU" dirty="0"/>
          </a:p>
          <a:p>
            <a:pPr algn="just"/>
            <a:r>
              <a:rPr lang="ru-RU" dirty="0" smtClean="0"/>
              <a:t>Если </a:t>
            </a:r>
            <a:r>
              <a:rPr lang="ru-RU" dirty="0"/>
              <a:t>места не хватило, то пользовательская программа может быть приостановлена с учетом выделения дополнительного места для файла при последующем рестарте. </a:t>
            </a:r>
            <a:endParaRPr lang="ru-RU" dirty="0" smtClean="0"/>
          </a:p>
          <a:p>
            <a:pPr algn="just"/>
            <a:endParaRPr lang="ru-RU" dirty="0"/>
          </a:p>
          <a:p>
            <a:pPr algn="just"/>
            <a:r>
              <a:rPr lang="ru-RU" dirty="0" smtClean="0"/>
              <a:t>Некоторые </a:t>
            </a:r>
            <a:r>
              <a:rPr lang="ru-RU" dirty="0"/>
              <a:t>ОС используют модифицированный вариант непрерывного выделения - основные блоки файла + резервные блоки. </a:t>
            </a:r>
            <a:endParaRPr lang="ru-RU" dirty="0" smtClean="0"/>
          </a:p>
          <a:p>
            <a:pPr algn="just"/>
            <a:endParaRPr lang="ru-RU" dirty="0"/>
          </a:p>
          <a:p>
            <a:pPr algn="just"/>
            <a:r>
              <a:rPr lang="ru-RU" dirty="0" smtClean="0"/>
              <a:t>Однако </a:t>
            </a:r>
            <a:r>
              <a:rPr lang="ru-RU" dirty="0"/>
              <a:t>с выделением блоков из резерва возникают те же проблемы, так как приходится решать задачу выделения непрерывной последовательности блоков диска теперь уже из совокупности резервных блоков. </a:t>
            </a:r>
          </a:p>
        </p:txBody>
      </p:sp>
    </p:spTree>
    <p:extLst>
      <p:ext uri="{BB962C8B-B14F-4D97-AF65-F5344CB8AC3E}">
        <p14:creationId xmlns:p14="http://schemas.microsoft.com/office/powerpoint/2010/main" val="9136432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4001</Words>
  <Application>Microsoft Office PowerPoint</Application>
  <PresentationFormat>Экран (4:3)</PresentationFormat>
  <Paragraphs>368</Paragraphs>
  <Slides>43</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Тема Office</vt:lpstr>
      <vt:lpstr>Лекция 12. Реализация файловой системы.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Сергей В. Дианов</dc:creator>
  <cp:lastModifiedBy>Dianov</cp:lastModifiedBy>
  <cp:revision>43</cp:revision>
  <dcterms:created xsi:type="dcterms:W3CDTF">2021-04-01T10:44:54Z</dcterms:created>
  <dcterms:modified xsi:type="dcterms:W3CDTF">2022-04-25T07:43:17Z</dcterms:modified>
</cp:coreProperties>
</file>