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0"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 id="272" r:id="rId18"/>
    <p:sldId id="273" r:id="rId19"/>
    <p:sldId id="274" r:id="rId20"/>
    <p:sldId id="275" r:id="rId21"/>
    <p:sldId id="276" r:id="rId22"/>
    <p:sldId id="277" r:id="rId23"/>
    <p:sldId id="278" r:id="rId24"/>
    <p:sldId id="279" r:id="rId25"/>
    <p:sldId id="281" r:id="rId2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860" y="-2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ABC8D-03D7-44DE-B9C7-17D00A0A784B}" type="datetimeFigureOut">
              <a:rPr lang="ru-RU" smtClean="0"/>
              <a:t>29.04.2022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7B2AAD-C795-4654-869B-E586E00903C7}" type="slidenum">
              <a:rPr lang="ru-RU" smtClean="0"/>
              <a:t>‹#›</a:t>
            </a:fld>
            <a:endParaRPr lang="ru-RU"/>
          </a:p>
        </p:txBody>
      </p:sp>
    </p:spTree>
    <p:extLst>
      <p:ext uri="{BB962C8B-B14F-4D97-AF65-F5344CB8AC3E}">
        <p14:creationId xmlns:p14="http://schemas.microsoft.com/office/powerpoint/2010/main" val="1901761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8304D86-1959-4630-A99E-724A4B48BD58}" type="slidenum">
              <a:rPr lang="ru-RU" smtClean="0"/>
              <a:t>1</a:t>
            </a:fld>
            <a:endParaRPr lang="ru-RU"/>
          </a:p>
        </p:txBody>
      </p:sp>
    </p:spTree>
    <p:extLst>
      <p:ext uri="{BB962C8B-B14F-4D97-AF65-F5344CB8AC3E}">
        <p14:creationId xmlns:p14="http://schemas.microsoft.com/office/powerpoint/2010/main" val="790875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29.04.2022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29.04.2022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29.04.2022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29.04.2022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29.04.2022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29.04.2022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29.04.2022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29.04.2022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29.04.2022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29.04.2022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29.04.2022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29.04.2022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476672"/>
            <a:ext cx="7772400" cy="830997"/>
          </a:xfrm>
        </p:spPr>
        <p:style>
          <a:lnRef idx="2">
            <a:schemeClr val="dk1"/>
          </a:lnRef>
          <a:fillRef idx="1003">
            <a:schemeClr val="lt2"/>
          </a:fillRef>
          <a:effectRef idx="0">
            <a:schemeClr val="dk1"/>
          </a:effectRef>
          <a:fontRef idx="minor">
            <a:schemeClr val="dk1"/>
          </a:fontRef>
        </p:style>
        <p:txBody>
          <a:bodyPr wrap="square">
            <a:spAutoFit/>
          </a:bodyPr>
          <a:lstStyle/>
          <a:p>
            <a:r>
              <a:rPr lang="ru-RU" sz="2400" b="1" dirty="0">
                <a:solidFill>
                  <a:schemeClr val="dk1"/>
                </a:solidFill>
                <a:latin typeface="+mn-lt"/>
                <a:ea typeface="+mn-ea"/>
                <a:cs typeface="+mn-cs"/>
              </a:rPr>
              <a:t>Лекция </a:t>
            </a:r>
            <a:r>
              <a:rPr lang="ru-RU" sz="2400" b="1" dirty="0" smtClean="0"/>
              <a:t>13</a:t>
            </a:r>
            <a:r>
              <a:rPr lang="ru-RU" sz="2400" b="1" dirty="0" smtClean="0">
                <a:solidFill>
                  <a:schemeClr val="dk1"/>
                </a:solidFill>
                <a:latin typeface="+mn-lt"/>
                <a:ea typeface="+mn-ea"/>
                <a:cs typeface="+mn-cs"/>
              </a:rPr>
              <a:t>.</a:t>
            </a:r>
            <a:r>
              <a:rPr lang="ru-RU" sz="2400" b="1" dirty="0">
                <a:solidFill>
                  <a:schemeClr val="dk1"/>
                </a:solidFill>
                <a:latin typeface="+mn-lt"/>
                <a:ea typeface="+mn-ea"/>
                <a:cs typeface="+mn-cs"/>
              </a:rPr>
              <a:t/>
            </a:r>
            <a:br>
              <a:rPr lang="ru-RU" sz="2400" b="1" dirty="0">
                <a:solidFill>
                  <a:schemeClr val="dk1"/>
                </a:solidFill>
                <a:latin typeface="+mn-lt"/>
                <a:ea typeface="+mn-ea"/>
                <a:cs typeface="+mn-cs"/>
              </a:rPr>
            </a:br>
            <a:r>
              <a:rPr lang="ru-RU" sz="2400" b="1" dirty="0"/>
              <a:t>Работа с файловой системой.</a:t>
            </a:r>
            <a:endParaRPr lang="ru-RU" sz="2400" b="1" dirty="0"/>
          </a:p>
        </p:txBody>
      </p:sp>
      <p:graphicFrame>
        <p:nvGraphicFramePr>
          <p:cNvPr id="4" name="Таблица 3"/>
          <p:cNvGraphicFramePr>
            <a:graphicFrameLocks noGrp="1"/>
          </p:cNvGraphicFramePr>
          <p:nvPr>
            <p:extLst>
              <p:ext uri="{D42A27DB-BD31-4B8C-83A1-F6EECF244321}">
                <p14:modId xmlns:p14="http://schemas.microsoft.com/office/powerpoint/2010/main" val="1926990719"/>
              </p:ext>
            </p:extLst>
          </p:nvPr>
        </p:nvGraphicFramePr>
        <p:xfrm>
          <a:off x="395536" y="1556792"/>
          <a:ext cx="8568954" cy="2089016"/>
        </p:xfrm>
        <a:graphic>
          <a:graphicData uri="http://schemas.openxmlformats.org/drawingml/2006/table">
            <a:tbl>
              <a:tblPr firstRow="1" bandRow="1">
                <a:tableStyleId>{2D5ABB26-0587-4C30-8999-92F81FD0307C}</a:tableStyleId>
              </a:tblPr>
              <a:tblGrid>
                <a:gridCol w="809756"/>
                <a:gridCol w="7759198"/>
              </a:tblGrid>
              <a:tr h="504056">
                <a:tc gridSpan="2">
                  <a:txBody>
                    <a:bodyPr/>
                    <a:lstStyle/>
                    <a:p>
                      <a:pPr algn="ctr"/>
                      <a:r>
                        <a:rPr lang="ru-RU" sz="2000" b="0" i="0" dirty="0" smtClean="0">
                          <a:latin typeface="Bad Script" panose="02000000000000000000" pitchFamily="2" charset="0"/>
                        </a:rPr>
                        <a:t>Содержание</a:t>
                      </a:r>
                    </a:p>
                  </a:txBody>
                  <a:tcPr>
                    <a:solidFill>
                      <a:schemeClr val="bg1"/>
                    </a:solidFill>
                  </a:tcPr>
                </a:tc>
                <a:tc hMerge="1">
                  <a:txBody>
                    <a:bodyPr/>
                    <a:lstStyle/>
                    <a:p>
                      <a:endParaRPr lang="ru-RU" dirty="0"/>
                    </a:p>
                  </a:txBody>
                  <a:tcPr/>
                </a:tc>
              </a:tr>
              <a:tr h="370840">
                <a:tc>
                  <a:txBody>
                    <a:bodyPr/>
                    <a:lstStyle/>
                    <a:p>
                      <a:r>
                        <a:rPr lang="ru-RU" sz="2000" b="0" i="0" dirty="0" smtClean="0">
                          <a:latin typeface="Bad Script" panose="02000000000000000000" pitchFamily="2" charset="0"/>
                        </a:rPr>
                        <a:t>1.</a:t>
                      </a:r>
                      <a:endParaRPr lang="ru-RU" sz="2000" b="0" i="0" dirty="0">
                        <a:latin typeface="Bad Script" panose="02000000000000000000" pitchFamily="2" charset="0"/>
                      </a:endParaRPr>
                    </a:p>
                  </a:txBody>
                  <a:tcPr>
                    <a:solidFill>
                      <a:schemeClr val="bg1"/>
                    </a:solidFill>
                  </a:tcPr>
                </a:tc>
                <a:tc>
                  <a:txBody>
                    <a:bodyPr/>
                    <a:lstStyle/>
                    <a:p>
                      <a:pPr algn="just"/>
                      <a:r>
                        <a:rPr lang="ru-RU" sz="2000" b="0" i="0" dirty="0" smtClean="0">
                          <a:latin typeface="Bad Script" panose="02000000000000000000" pitchFamily="2" charset="0"/>
                        </a:rPr>
                        <a:t>Связывание файлов.</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2.</a:t>
                      </a:r>
                      <a:endParaRPr lang="ru-RU" sz="2000" b="0" i="0" dirty="0">
                        <a:latin typeface="Bad Script" panose="02000000000000000000" pitchFamily="2" charset="0"/>
                      </a:endParaRPr>
                    </a:p>
                  </a:txBody>
                  <a:tcPr>
                    <a:solidFill>
                      <a:schemeClr val="bg1"/>
                    </a:solidFill>
                  </a:tcPr>
                </a:tc>
                <a:tc>
                  <a:txBody>
                    <a:bodyPr/>
                    <a:lstStyle/>
                    <a:p>
                      <a:pPr algn="just"/>
                      <a:r>
                        <a:rPr lang="ru-RU" sz="2000" b="0" i="0" dirty="0" smtClean="0">
                          <a:latin typeface="Bad Script" panose="02000000000000000000" pitchFamily="2" charset="0"/>
                        </a:rPr>
                        <a:t>Кооперация процессов при работе с файлами.</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3.</a:t>
                      </a:r>
                      <a:endParaRPr lang="ru-RU" sz="2000" b="0" i="0" dirty="0">
                        <a:latin typeface="Bad Script" panose="02000000000000000000" pitchFamily="2" charset="0"/>
                      </a:endParaRPr>
                    </a:p>
                  </a:txBody>
                  <a:tcPr>
                    <a:solidFill>
                      <a:schemeClr val="bg1"/>
                    </a:solidFill>
                  </a:tcPr>
                </a:tc>
                <a:tc>
                  <a:txBody>
                    <a:bodyPr/>
                    <a:lstStyle/>
                    <a:p>
                      <a:pPr algn="just"/>
                      <a:r>
                        <a:rPr lang="en-US" sz="2000" b="0" i="0" dirty="0" smtClean="0">
                          <a:latin typeface="Bad Script" panose="02000000000000000000" pitchFamily="2" charset="0"/>
                        </a:rPr>
                        <a:t>H</a:t>
                      </a:r>
                      <a:r>
                        <a:rPr lang="ru-RU" sz="2000" b="0" i="0" dirty="0" err="1" smtClean="0">
                          <a:latin typeface="Bad Script" panose="02000000000000000000" pitchFamily="2" charset="0"/>
                        </a:rPr>
                        <a:t>адежность</a:t>
                      </a:r>
                      <a:r>
                        <a:rPr lang="ru-RU" sz="2000" b="0" i="0" dirty="0" smtClean="0">
                          <a:latin typeface="Bad Script" panose="02000000000000000000" pitchFamily="2" charset="0"/>
                        </a:rPr>
                        <a:t> файловой системы.</a:t>
                      </a:r>
                      <a:endParaRPr lang="ru-RU" sz="2000" b="0" i="0" dirty="0">
                        <a:latin typeface="Bad Script" panose="02000000000000000000" pitchFamily="2" charset="0"/>
                      </a:endParaRPr>
                    </a:p>
                  </a:txBody>
                  <a:tcPr>
                    <a:solidFill>
                      <a:schemeClr val="bg1"/>
                    </a:solidFill>
                  </a:tcPr>
                </a:tc>
              </a:tr>
              <a:tr h="370840">
                <a:tc>
                  <a:txBody>
                    <a:bodyPr/>
                    <a:lstStyle/>
                    <a:p>
                      <a:pPr algn="l"/>
                      <a:r>
                        <a:rPr lang="ru-RU" sz="2000" b="0" i="0" dirty="0" smtClean="0">
                          <a:latin typeface="Bad Script" panose="02000000000000000000" pitchFamily="2" charset="0"/>
                        </a:rPr>
                        <a:t>4.</a:t>
                      </a:r>
                      <a:endParaRPr lang="ru-RU" sz="2000" b="0" i="0" dirty="0">
                        <a:latin typeface="Bad Script" panose="02000000000000000000" pitchFamily="2" charset="0"/>
                      </a:endParaRPr>
                    </a:p>
                  </a:txBody>
                  <a:tcPr>
                    <a:solidFill>
                      <a:schemeClr val="bg1"/>
                    </a:solidFill>
                  </a:tcPr>
                </a:tc>
                <a:tc>
                  <a:txBody>
                    <a:bodyPr/>
                    <a:lstStyle/>
                    <a:p>
                      <a:pPr algn="just"/>
                      <a:r>
                        <a:rPr lang="ru-RU" sz="2000" b="0" i="0" dirty="0" smtClean="0">
                          <a:latin typeface="Bad Script" panose="02000000000000000000" pitchFamily="2" charset="0"/>
                        </a:rPr>
                        <a:t>Производительность файловой системы.</a:t>
                      </a:r>
                      <a:endParaRPr lang="ru-RU" sz="2000" b="0" i="0" dirty="0">
                        <a:latin typeface="Bad Script" panose="02000000000000000000" pitchFamily="2" charset="0"/>
                      </a:endParaRPr>
                    </a:p>
                  </a:txBody>
                  <a:tcPr>
                    <a:solidFill>
                      <a:schemeClr val="bg1"/>
                    </a:solidFill>
                  </a:tcPr>
                </a:tc>
              </a:tr>
            </a:tbl>
          </a:graphicData>
        </a:graphic>
      </p:graphicFrame>
      <p:pic>
        <p:nvPicPr>
          <p:cNvPr id="1026" name="Picture 2" descr="файловая система PH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4149080"/>
            <a:ext cx="3321621"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734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2. Кооперация </a:t>
            </a:r>
            <a:r>
              <a:rPr lang="ru-RU" b="1" dirty="0"/>
              <a:t>процессов при работе с файлами</a:t>
            </a:r>
          </a:p>
        </p:txBody>
      </p:sp>
      <p:sp>
        <p:nvSpPr>
          <p:cNvPr id="5" name="Прямоугольник 4"/>
          <p:cNvSpPr/>
          <p:nvPr/>
        </p:nvSpPr>
        <p:spPr>
          <a:xfrm>
            <a:off x="187110" y="764704"/>
            <a:ext cx="8777377" cy="5262979"/>
          </a:xfrm>
          <a:prstGeom prst="rect">
            <a:avLst/>
          </a:prstGeom>
        </p:spPr>
        <p:txBody>
          <a:bodyPr wrap="square">
            <a:spAutoFit/>
          </a:bodyPr>
          <a:lstStyle/>
          <a:p>
            <a:pPr algn="just"/>
            <a:r>
              <a:rPr lang="ru-RU" sz="1600" dirty="0"/>
              <a:t>Более тонкий подход заключается в прозрачной для пользователя блокировке отдельных структур ядра, отвечающих за работу с файлами части пользовательских данных. </a:t>
            </a:r>
            <a:r>
              <a:rPr lang="ru-RU" sz="1600" dirty="0" smtClean="0"/>
              <a:t/>
            </a:r>
            <a:br>
              <a:rPr lang="ru-RU" sz="1600" dirty="0" smtClean="0"/>
            </a:br>
            <a:endParaRPr lang="ru-RU" sz="1600" dirty="0" smtClean="0"/>
          </a:p>
          <a:p>
            <a:pPr algn="just"/>
            <a:r>
              <a:rPr lang="ru-RU" sz="1600" dirty="0" smtClean="0"/>
              <a:t>Например</a:t>
            </a:r>
            <a:r>
              <a:rPr lang="ru-RU" sz="1600" dirty="0"/>
              <a:t>, в ОС </a:t>
            </a:r>
            <a:r>
              <a:rPr lang="ru-RU" sz="1600" dirty="0" err="1"/>
              <a:t>Unix</a:t>
            </a:r>
            <a:r>
              <a:rPr lang="ru-RU" sz="1600" dirty="0"/>
              <a:t> во время системного вызова, осуществляющего ту или иную операцию с файлом, как правило, происходит блокирование индексного узла, содержащего адреса блоков данных файла. </a:t>
            </a:r>
            <a:endParaRPr lang="ru-RU" sz="1600" dirty="0" smtClean="0"/>
          </a:p>
          <a:p>
            <a:pPr algn="just"/>
            <a:endParaRPr lang="ru-RU" sz="1600" dirty="0"/>
          </a:p>
          <a:p>
            <a:pPr algn="just"/>
            <a:r>
              <a:rPr lang="ru-RU" sz="1600" dirty="0" smtClean="0"/>
              <a:t>Может </a:t>
            </a:r>
            <a:r>
              <a:rPr lang="ru-RU" sz="1600" dirty="0"/>
              <a:t>показаться, что организация блокировок или запрета более чем одному процессу работать с файлом во время выполнения системного вызова является излишней, так как в подавляющем большинстве случаев выполнение системных вызовов и так не прерывается, то есть ядро работает в условиях </a:t>
            </a:r>
            <a:r>
              <a:rPr lang="ru-RU" sz="1600" dirty="0" err="1"/>
              <a:t>невытесняющей</a:t>
            </a:r>
            <a:r>
              <a:rPr lang="ru-RU" sz="1600" dirty="0"/>
              <a:t> многозадачности. Однако в данном случае это не совсем так. Операции чтения и записи занимают продолжительное время и лишь инициируются центральным процессором, а осуществляются по независимым каналам, поэтому установка блокировок на время системного вызова является необходимой гарантией атомарности операций чтения и записи. На практике оказывается достаточным заблокировать один из буферов кэша диска, в заголовке которого ведется список процессов, ожидающих освобождения данного буфера. </a:t>
            </a:r>
            <a:endParaRPr lang="ru-RU" sz="1600" dirty="0" smtClean="0"/>
          </a:p>
          <a:p>
            <a:pPr algn="just"/>
            <a:endParaRPr lang="ru-RU" sz="1600" dirty="0"/>
          </a:p>
          <a:p>
            <a:pPr algn="just"/>
            <a:r>
              <a:rPr lang="ru-RU" sz="1600" dirty="0" smtClean="0"/>
              <a:t>Таким </a:t>
            </a:r>
            <a:r>
              <a:rPr lang="ru-RU" sz="1600" dirty="0"/>
              <a:t>образом, в соответствии с семантикой </a:t>
            </a:r>
            <a:r>
              <a:rPr lang="ru-RU" sz="1600" dirty="0" err="1"/>
              <a:t>Unix</a:t>
            </a:r>
            <a:r>
              <a:rPr lang="ru-RU" sz="1600" dirty="0"/>
              <a:t> изменения, сделанные одним пользователем, немедленно становятся "видны" другому пользователю, который держит данный файл открытым одновременно с первым.</a:t>
            </a:r>
          </a:p>
        </p:txBody>
      </p:sp>
    </p:spTree>
    <p:extLst>
      <p:ext uri="{BB962C8B-B14F-4D97-AF65-F5344CB8AC3E}">
        <p14:creationId xmlns:p14="http://schemas.microsoft.com/office/powerpoint/2010/main" val="4260890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2. Кооперация </a:t>
            </a:r>
            <a:r>
              <a:rPr lang="ru-RU" b="1" dirty="0"/>
              <a:t>процессов при работе с файлами</a:t>
            </a:r>
          </a:p>
        </p:txBody>
      </p:sp>
      <p:sp>
        <p:nvSpPr>
          <p:cNvPr id="5" name="Прямоугольник 4"/>
          <p:cNvSpPr/>
          <p:nvPr/>
        </p:nvSpPr>
        <p:spPr>
          <a:xfrm>
            <a:off x="187110" y="764704"/>
            <a:ext cx="8777377" cy="5755422"/>
          </a:xfrm>
          <a:prstGeom prst="rect">
            <a:avLst/>
          </a:prstGeom>
        </p:spPr>
        <p:txBody>
          <a:bodyPr wrap="square">
            <a:spAutoFit/>
          </a:bodyPr>
          <a:lstStyle/>
          <a:p>
            <a:pPr algn="just"/>
            <a:r>
              <a:rPr lang="ru-RU" sz="1600" dirty="0"/>
              <a:t>Логика работы системы в сложных ситуациях может проиллюстрировать особенности организации мультидоступа. Рассмотрим в качестве примера образование потенциального тупика при создании связи (</a:t>
            </a:r>
            <a:r>
              <a:rPr lang="ru-RU" sz="1600" dirty="0" err="1"/>
              <a:t>link</a:t>
            </a:r>
            <a:r>
              <a:rPr lang="ru-RU" sz="1600" dirty="0"/>
              <a:t>), когда разрешен совместный доступ к файлу. Два процесса, выполняющие одновременно следующие функции: </a:t>
            </a:r>
          </a:p>
          <a:p>
            <a:pPr algn="just"/>
            <a:r>
              <a:rPr lang="ru-RU" sz="1600" dirty="0"/>
              <a:t> </a:t>
            </a:r>
          </a:p>
          <a:p>
            <a:pPr algn="just"/>
            <a:r>
              <a:rPr lang="ru-RU" sz="1600" dirty="0"/>
              <a:t>процесс A:   </a:t>
            </a:r>
            <a:r>
              <a:rPr lang="ru-RU" sz="1600" dirty="0" err="1"/>
              <a:t>link</a:t>
            </a:r>
            <a:r>
              <a:rPr lang="ru-RU" sz="1600" dirty="0"/>
              <a:t>("a/b/c/</a:t>
            </a:r>
            <a:r>
              <a:rPr lang="ru-RU" sz="1600" dirty="0" err="1"/>
              <a:t>d","e</a:t>
            </a:r>
            <a:r>
              <a:rPr lang="ru-RU" sz="1600" dirty="0"/>
              <a:t>/f/g"); </a:t>
            </a:r>
          </a:p>
          <a:p>
            <a:pPr algn="just"/>
            <a:r>
              <a:rPr lang="ru-RU" sz="1600" dirty="0"/>
              <a:t>процесс B:   </a:t>
            </a:r>
            <a:r>
              <a:rPr lang="ru-RU" sz="1600" dirty="0" err="1"/>
              <a:t>link</a:t>
            </a:r>
            <a:r>
              <a:rPr lang="ru-RU" sz="1600" dirty="0"/>
              <a:t>("e/</a:t>
            </a:r>
            <a:r>
              <a:rPr lang="ru-RU" sz="1600" dirty="0" err="1"/>
              <a:t>f","a</a:t>
            </a:r>
            <a:r>
              <a:rPr lang="ru-RU" sz="1600" dirty="0"/>
              <a:t>/b/c/d/</a:t>
            </a:r>
            <a:r>
              <a:rPr lang="ru-RU" sz="1600" dirty="0" err="1"/>
              <a:t>ee</a:t>
            </a:r>
            <a:r>
              <a:rPr lang="ru-RU" sz="1600" dirty="0"/>
              <a:t>"); </a:t>
            </a:r>
          </a:p>
          <a:p>
            <a:pPr algn="just"/>
            <a:endParaRPr lang="ru-RU" sz="1600" dirty="0"/>
          </a:p>
          <a:p>
            <a:pPr algn="just"/>
            <a:r>
              <a:rPr lang="ru-RU" sz="1600" dirty="0"/>
              <a:t>могут зайти в тупик. </a:t>
            </a:r>
            <a:endParaRPr lang="ru-RU" sz="1600" dirty="0" smtClean="0"/>
          </a:p>
          <a:p>
            <a:pPr algn="just"/>
            <a:endParaRPr lang="ru-RU" sz="1600" dirty="0"/>
          </a:p>
          <a:p>
            <a:pPr algn="just"/>
            <a:r>
              <a:rPr lang="ru-RU" sz="1600" dirty="0" smtClean="0"/>
              <a:t>Предположим</a:t>
            </a:r>
            <a:r>
              <a:rPr lang="ru-RU" sz="1600" dirty="0"/>
              <a:t>, что процесс A обнаружил индекс файла "a/b/c/d" в тот самый момент, когда процесс B обнаружил индекс файла "e/f". Фраза "в тот же самый момент" означает, что системой достигнуто состояние, при котором каждый процесс получил искомый индекс. Когда же теперь процесс A попытается получить индекс файла "e/f", он приостановит свое выполнение до тех пор, пока индекс файла "f" не освободится. В то же время процесс B пытается получить индекс каталога "a/b/c/d" и приостанавливается в ожидании освобождения индекса файла "d". Процесс A будет удерживать заблокированным индекс, нужный процессу B, а процесс B, в свою очередь, будет удерживать заблокированным индекс, необходимый процессу A. </a:t>
            </a:r>
            <a:endParaRPr lang="ru-RU" sz="1600" dirty="0" smtClean="0"/>
          </a:p>
          <a:p>
            <a:pPr algn="just"/>
            <a:endParaRPr lang="ru-RU" sz="1600" dirty="0"/>
          </a:p>
          <a:p>
            <a:pPr algn="just"/>
            <a:r>
              <a:rPr lang="ru-RU" sz="1600" dirty="0"/>
              <a:t>Для предотвращения этого классического примера взаимной блокировки в файловой системе принято, чтобы ядро освобождало индекс исходного файла после увеличения значения счетчика связей. Тогда, поскольку первый из ресурсов (индекс) свободен при обращении к следующему ресурсу, взаимной блокировки не происходит. </a:t>
            </a:r>
          </a:p>
        </p:txBody>
      </p:sp>
    </p:spTree>
    <p:extLst>
      <p:ext uri="{BB962C8B-B14F-4D97-AF65-F5344CB8AC3E}">
        <p14:creationId xmlns:p14="http://schemas.microsoft.com/office/powerpoint/2010/main" val="1325919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2. Кооперация </a:t>
            </a:r>
            <a:r>
              <a:rPr lang="ru-RU" b="1" dirty="0"/>
              <a:t>процессов при работе с файлами</a:t>
            </a:r>
          </a:p>
        </p:txBody>
      </p:sp>
      <p:sp>
        <p:nvSpPr>
          <p:cNvPr id="5" name="Прямоугольник 4"/>
          <p:cNvSpPr/>
          <p:nvPr/>
        </p:nvSpPr>
        <p:spPr>
          <a:xfrm>
            <a:off x="187110" y="764704"/>
            <a:ext cx="8777377" cy="5078313"/>
          </a:xfrm>
          <a:prstGeom prst="rect">
            <a:avLst/>
          </a:prstGeom>
        </p:spPr>
        <p:txBody>
          <a:bodyPr wrap="square">
            <a:spAutoFit/>
          </a:bodyPr>
          <a:lstStyle/>
          <a:p>
            <a:pPr algn="just"/>
            <a:r>
              <a:rPr lang="ru-RU" dirty="0"/>
              <a:t>Поводов для нежелательной конкуренции между процессами много, особенно при удалении имен каталогов. </a:t>
            </a:r>
            <a:endParaRPr lang="ru-RU" dirty="0" smtClean="0"/>
          </a:p>
          <a:p>
            <a:pPr algn="just"/>
            <a:endParaRPr lang="ru-RU" dirty="0"/>
          </a:p>
          <a:p>
            <a:pPr algn="just"/>
            <a:r>
              <a:rPr lang="ru-RU" dirty="0" smtClean="0"/>
              <a:t>Предположим</a:t>
            </a:r>
            <a:r>
              <a:rPr lang="ru-RU" dirty="0"/>
              <a:t>, что один процесс пытается найти данные файла по его полному символическому имени, последовательно проходя компонент за компонентом, а другой процесс удаляет каталог, имя которого входит в путь поиска. </a:t>
            </a:r>
            <a:endParaRPr lang="ru-RU" dirty="0" smtClean="0"/>
          </a:p>
          <a:p>
            <a:pPr algn="just"/>
            <a:endParaRPr lang="ru-RU" dirty="0"/>
          </a:p>
          <a:p>
            <a:pPr algn="just"/>
            <a:r>
              <a:rPr lang="ru-RU" dirty="0" smtClean="0"/>
              <a:t>Допустим</a:t>
            </a:r>
            <a:r>
              <a:rPr lang="ru-RU" dirty="0"/>
              <a:t>, процесс A делает разбор имени "a/b/c/d" и приостанавливается во время получения индексного узла для файла "c". Он может приостановиться при попытке заблокировать индексный узел или при попытке обратиться к дисковому блоку, где этот индексный узел хранится. Если процессу B нужно удалить связь для каталога с именем "c", он может приостановиться по той же самой причине, что и процесс A. Пусть ядро впоследствии решит возобновить процесс B раньше процесса A. Прежде чем процесс A продолжит свое выполнение, процесс B завершится, удалив связь каталога "c" и его содержимое по этой связи. Позднее процесс A попытается обратиться к несуществующему индексному узлу, который уже был удален. Алгоритм поиска файла, проверяющий в первую очередь неравенство значения счетчика связей нулю, должен сообщить об ошибке.</a:t>
            </a:r>
          </a:p>
        </p:txBody>
      </p:sp>
    </p:spTree>
    <p:extLst>
      <p:ext uri="{BB962C8B-B14F-4D97-AF65-F5344CB8AC3E}">
        <p14:creationId xmlns:p14="http://schemas.microsoft.com/office/powerpoint/2010/main" val="306360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style>
          <a:lnRef idx="0">
            <a:scrgbClr r="0" g="0" b="0"/>
          </a:lnRef>
          <a:fillRef idx="1003">
            <a:schemeClr val="lt2"/>
          </a:fillRef>
          <a:effectRef idx="0">
            <a:scrgbClr r="0" g="0" b="0"/>
          </a:effectRef>
          <a:fontRef idx="major"/>
        </p:style>
        <p:txBody>
          <a:bodyPr wrap="square">
            <a:spAutoFit/>
          </a:bodyPr>
          <a:lstStyle/>
          <a:p>
            <a:pPr algn="ctr"/>
            <a:r>
              <a:rPr lang="ru-RU" b="1" dirty="0" smtClean="0"/>
              <a:t>3. </a:t>
            </a:r>
            <a:r>
              <a:rPr lang="en-US" b="1" dirty="0" smtClean="0"/>
              <a:t>H</a:t>
            </a:r>
            <a:r>
              <a:rPr lang="ru-RU" b="1" dirty="0" err="1"/>
              <a:t>адежность</a:t>
            </a:r>
            <a:r>
              <a:rPr lang="ru-RU" b="1" dirty="0"/>
              <a:t> файловой системы</a:t>
            </a:r>
          </a:p>
        </p:txBody>
      </p:sp>
      <p:sp>
        <p:nvSpPr>
          <p:cNvPr id="5" name="Прямоугольник 4"/>
          <p:cNvSpPr/>
          <p:nvPr/>
        </p:nvSpPr>
        <p:spPr>
          <a:xfrm>
            <a:off x="187110" y="764704"/>
            <a:ext cx="8777377" cy="5909310"/>
          </a:xfrm>
          <a:prstGeom prst="rect">
            <a:avLst/>
          </a:prstGeom>
        </p:spPr>
        <p:txBody>
          <a:bodyPr wrap="square">
            <a:spAutoFit/>
          </a:bodyPr>
          <a:lstStyle/>
          <a:p>
            <a:pPr algn="just"/>
            <a:r>
              <a:rPr lang="ru-RU" dirty="0" smtClean="0"/>
              <a:t>Разрушение </a:t>
            </a:r>
            <a:r>
              <a:rPr lang="ru-RU" dirty="0"/>
              <a:t>файловой системы зачастую более опасно, чем разрушение компьютера. Поэтому файловые системы должны разрабатываться с учетом подобной возможности. </a:t>
            </a:r>
            <a:endParaRPr lang="ru-RU" dirty="0" smtClean="0"/>
          </a:p>
          <a:p>
            <a:pPr algn="just"/>
            <a:endParaRPr lang="ru-RU" dirty="0"/>
          </a:p>
          <a:p>
            <a:pPr algn="just"/>
            <a:r>
              <a:rPr lang="ru-RU" dirty="0" smtClean="0"/>
              <a:t>Важный </a:t>
            </a:r>
            <a:r>
              <a:rPr lang="ru-RU" dirty="0"/>
              <a:t>аспект надежной работы файловой системы - контроль ее целостности. </a:t>
            </a:r>
            <a:endParaRPr lang="ru-RU" dirty="0" smtClean="0"/>
          </a:p>
          <a:p>
            <a:pPr algn="just"/>
            <a:endParaRPr lang="ru-RU" dirty="0"/>
          </a:p>
          <a:p>
            <a:pPr algn="just"/>
            <a:r>
              <a:rPr lang="ru-RU" dirty="0" smtClean="0"/>
              <a:t>В </a:t>
            </a:r>
            <a:r>
              <a:rPr lang="ru-RU" dirty="0"/>
              <a:t>результате файловых операций блоки диска могут считываться в память, модифицироваться и затем записываться на диск. Причем многие файловые операции затрагивают сразу несколько объектов файловой системы. </a:t>
            </a:r>
            <a:endParaRPr lang="ru-RU" dirty="0" smtClean="0"/>
          </a:p>
          <a:p>
            <a:pPr algn="just"/>
            <a:endParaRPr lang="ru-RU" dirty="0"/>
          </a:p>
          <a:p>
            <a:pPr algn="just"/>
            <a:r>
              <a:rPr lang="ru-RU" dirty="0" smtClean="0"/>
              <a:t>Например</a:t>
            </a:r>
            <a:r>
              <a:rPr lang="ru-RU" dirty="0"/>
              <a:t>, копирование файла предполагает выделение ему блоков диска, формирование индексного узла, изменение содержимого каталога и т. д. В течение короткого периода времени между этими шагами информация в файловой системе оказывается несогласованной. И если вследствие непредсказуемого останова системы на диске будут сохранены изменения только для части этих объектов (нарушена атомарность файловой операции), файловая система на диске может быть оставлена в несовместимом состоянии. В результате могут возникнуть нарушения логики работы с данными, например, появиться "потерянные" блоки диска, которые не принадлежат ни одному файлу и в то же время помечены как занятые, или, наоборот, блоки, помеченные как свободные, но в то же время занятые (на них есть ссылка в индексном узле) или другие нарушения.</a:t>
            </a:r>
          </a:p>
        </p:txBody>
      </p:sp>
    </p:spTree>
    <p:extLst>
      <p:ext uri="{BB962C8B-B14F-4D97-AF65-F5344CB8AC3E}">
        <p14:creationId xmlns:p14="http://schemas.microsoft.com/office/powerpoint/2010/main" val="326282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3. </a:t>
            </a:r>
            <a:r>
              <a:rPr lang="en-US" b="1" dirty="0" smtClean="0"/>
              <a:t>H</a:t>
            </a:r>
            <a:r>
              <a:rPr lang="ru-RU" b="1" dirty="0" err="1"/>
              <a:t>адежность</a:t>
            </a:r>
            <a:r>
              <a:rPr lang="ru-RU" b="1" dirty="0"/>
              <a:t> файловой системы</a:t>
            </a:r>
          </a:p>
        </p:txBody>
      </p:sp>
      <p:sp>
        <p:nvSpPr>
          <p:cNvPr id="5" name="Прямоугольник 4"/>
          <p:cNvSpPr/>
          <p:nvPr/>
        </p:nvSpPr>
        <p:spPr>
          <a:xfrm>
            <a:off x="187110" y="764704"/>
            <a:ext cx="8777377" cy="4247317"/>
          </a:xfrm>
          <a:prstGeom prst="rect">
            <a:avLst/>
          </a:prstGeom>
        </p:spPr>
        <p:txBody>
          <a:bodyPr wrap="square">
            <a:spAutoFit/>
          </a:bodyPr>
          <a:lstStyle/>
          <a:p>
            <a:pPr algn="just"/>
            <a:r>
              <a:rPr lang="ru-RU" dirty="0"/>
              <a:t>В современных ОС предусмотрены меры, которые позволяют свести к минимуму ущерб от порчи файловой системы и затем полностью или частично восстановить ее целостность. </a:t>
            </a:r>
            <a:endParaRPr lang="ru-RU" dirty="0" smtClean="0"/>
          </a:p>
          <a:p>
            <a:pPr algn="just"/>
            <a:endParaRPr lang="ru-RU" dirty="0"/>
          </a:p>
          <a:p>
            <a:pPr algn="just"/>
            <a:r>
              <a:rPr lang="ru-RU" dirty="0"/>
              <a:t>Очевидно, что для правильного функционирования файловой системы значимость отдельных данных </a:t>
            </a:r>
            <a:r>
              <a:rPr lang="ru-RU" dirty="0" smtClean="0"/>
              <a:t>неравноценна: </a:t>
            </a:r>
          </a:p>
          <a:p>
            <a:pPr algn="just"/>
            <a:endParaRPr lang="ru-RU" dirty="0"/>
          </a:p>
          <a:p>
            <a:pPr marL="742950" lvl="1" indent="-285750" algn="just">
              <a:buFont typeface="Arial" panose="020B0604020202020204" pitchFamily="34" charset="0"/>
              <a:buChar char="•"/>
            </a:pPr>
            <a:r>
              <a:rPr lang="ru-RU" dirty="0"/>
              <a:t>и</a:t>
            </a:r>
            <a:r>
              <a:rPr lang="ru-RU" dirty="0" smtClean="0"/>
              <a:t>скажение </a:t>
            </a:r>
            <a:r>
              <a:rPr lang="ru-RU" dirty="0"/>
              <a:t>содержимого пользовательских файлов не приводит к серьезным (с точки зрения целостности файловой системы) последствиям, тогда как несоответствия в файлах, содержащих управляющую информацию (директории, индексные узлы, </a:t>
            </a:r>
            <a:r>
              <a:rPr lang="ru-RU" dirty="0" err="1"/>
              <a:t>суперблок</a:t>
            </a:r>
            <a:r>
              <a:rPr lang="ru-RU" dirty="0"/>
              <a:t> и </a:t>
            </a:r>
            <a:r>
              <a:rPr lang="ru-RU" dirty="0" smtClean="0"/>
              <a:t>т.п</a:t>
            </a:r>
            <a:r>
              <a:rPr lang="ru-RU" dirty="0"/>
              <a:t>.), могут быть катастрофическими. </a:t>
            </a:r>
            <a:endParaRPr lang="ru-RU" dirty="0" smtClean="0"/>
          </a:p>
          <a:p>
            <a:pPr algn="just"/>
            <a:endParaRPr lang="ru-RU" dirty="0"/>
          </a:p>
          <a:p>
            <a:pPr algn="just"/>
            <a:r>
              <a:rPr lang="ru-RU" dirty="0" smtClean="0"/>
              <a:t>Поэтому </a:t>
            </a:r>
            <a:r>
              <a:rPr lang="ru-RU" dirty="0"/>
              <a:t>должен быть тщательно продуман порядок выполнения операций со структурами данных файловой системы. </a:t>
            </a:r>
          </a:p>
        </p:txBody>
      </p:sp>
    </p:spTree>
    <p:extLst>
      <p:ext uri="{BB962C8B-B14F-4D97-AF65-F5344CB8AC3E}">
        <p14:creationId xmlns:p14="http://schemas.microsoft.com/office/powerpoint/2010/main" val="685563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3. </a:t>
            </a:r>
            <a:r>
              <a:rPr lang="en-US" b="1" dirty="0" smtClean="0"/>
              <a:t>H</a:t>
            </a:r>
            <a:r>
              <a:rPr lang="ru-RU" b="1" dirty="0" err="1"/>
              <a:t>адежность</a:t>
            </a:r>
            <a:r>
              <a:rPr lang="ru-RU" b="1" dirty="0"/>
              <a:t> файловой системы</a:t>
            </a:r>
          </a:p>
        </p:txBody>
      </p:sp>
      <p:sp>
        <p:nvSpPr>
          <p:cNvPr id="5" name="Прямоугольник 4"/>
          <p:cNvSpPr/>
          <p:nvPr/>
        </p:nvSpPr>
        <p:spPr>
          <a:xfrm>
            <a:off x="187110" y="764704"/>
            <a:ext cx="8777377" cy="4124206"/>
          </a:xfrm>
          <a:prstGeom prst="rect">
            <a:avLst/>
          </a:prstGeom>
        </p:spPr>
        <p:txBody>
          <a:bodyPr wrap="square">
            <a:spAutoFit/>
          </a:bodyPr>
          <a:lstStyle/>
          <a:p>
            <a:pPr algn="just"/>
            <a:r>
              <a:rPr lang="ru-RU" dirty="0"/>
              <a:t>Рассмотрим пример создания жесткой связи для файла. Для этого файловой системе необходимо выполнить следующие операции: </a:t>
            </a:r>
          </a:p>
          <a:p>
            <a:pPr marL="800100" lvl="1" indent="-342900" algn="just">
              <a:spcBef>
                <a:spcPts val="600"/>
              </a:spcBef>
              <a:buFont typeface="+mj-lt"/>
              <a:buAutoNum type="arabicParenR"/>
            </a:pPr>
            <a:r>
              <a:rPr lang="ru-RU" dirty="0" smtClean="0"/>
              <a:t>создать </a:t>
            </a:r>
            <a:r>
              <a:rPr lang="ru-RU" dirty="0"/>
              <a:t>новую запись в каталоге, указывающую на индексный узел файла; </a:t>
            </a:r>
            <a:endParaRPr lang="ru-RU" dirty="0" smtClean="0"/>
          </a:p>
          <a:p>
            <a:pPr marL="800100" lvl="1" indent="-342900" algn="just">
              <a:spcBef>
                <a:spcPts val="600"/>
              </a:spcBef>
              <a:buFont typeface="+mj-lt"/>
              <a:buAutoNum type="arabicParenR"/>
            </a:pPr>
            <a:r>
              <a:rPr lang="ru-RU" dirty="0" smtClean="0"/>
              <a:t> </a:t>
            </a:r>
            <a:r>
              <a:rPr lang="ru-RU" dirty="0"/>
              <a:t>увеличить счетчик связей в индексном узле.</a:t>
            </a:r>
          </a:p>
          <a:p>
            <a:pPr algn="just"/>
            <a:endParaRPr lang="ru-RU" dirty="0"/>
          </a:p>
          <a:p>
            <a:pPr algn="just"/>
            <a:r>
              <a:rPr lang="ru-RU" dirty="0"/>
              <a:t>Если аварийный останов произошел между 1-й и 2-й операциями, то в каталогах файловой системы будут существовать два имени файла, адресующих индексный узел со значением счетчика связей, равному 1. Если теперь будет удалено одно из имен, это приведет к удалению файла как такового. </a:t>
            </a:r>
            <a:endParaRPr lang="ru-RU" dirty="0" smtClean="0"/>
          </a:p>
          <a:p>
            <a:pPr algn="just"/>
            <a:endParaRPr lang="ru-RU" dirty="0"/>
          </a:p>
          <a:p>
            <a:pPr algn="just"/>
            <a:r>
              <a:rPr lang="ru-RU" dirty="0" smtClean="0"/>
              <a:t>Если </a:t>
            </a:r>
            <a:r>
              <a:rPr lang="ru-RU" dirty="0"/>
              <a:t>же порядок операций изменен и, как прежде, останов произошел между первой и второй операциями, файл будет иметь несуществующую жесткую связь, но существующая запись в каталоге будет правильной. Хотя это тоже является ошибкой, но ее последствия менее серьезны, чем в предыдущем случае. </a:t>
            </a:r>
          </a:p>
        </p:txBody>
      </p:sp>
    </p:spTree>
    <p:extLst>
      <p:ext uri="{BB962C8B-B14F-4D97-AF65-F5344CB8AC3E}">
        <p14:creationId xmlns:p14="http://schemas.microsoft.com/office/powerpoint/2010/main" val="1648776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3. </a:t>
            </a:r>
            <a:r>
              <a:rPr lang="en-US" b="1" dirty="0" smtClean="0"/>
              <a:t>H</a:t>
            </a:r>
            <a:r>
              <a:rPr lang="ru-RU" b="1" dirty="0" err="1"/>
              <a:t>адежность</a:t>
            </a:r>
            <a:r>
              <a:rPr lang="ru-RU" b="1" dirty="0"/>
              <a:t> файловой системы</a:t>
            </a:r>
          </a:p>
        </p:txBody>
      </p:sp>
      <p:sp>
        <p:nvSpPr>
          <p:cNvPr id="5" name="Прямоугольник 4"/>
          <p:cNvSpPr/>
          <p:nvPr/>
        </p:nvSpPr>
        <p:spPr>
          <a:xfrm>
            <a:off x="187110" y="764704"/>
            <a:ext cx="8777377" cy="4524315"/>
          </a:xfrm>
          <a:prstGeom prst="rect">
            <a:avLst/>
          </a:prstGeom>
        </p:spPr>
        <p:txBody>
          <a:bodyPr wrap="square">
            <a:spAutoFit/>
          </a:bodyPr>
          <a:lstStyle/>
          <a:p>
            <a:pPr algn="just"/>
            <a:r>
              <a:rPr lang="ru-RU" dirty="0"/>
              <a:t>Другим средством поддержки целостности является заимствованный из систем управления базами данных прием, называемый </a:t>
            </a:r>
            <a:r>
              <a:rPr lang="ru-RU" b="1" dirty="0"/>
              <a:t>журнализация</a:t>
            </a:r>
            <a:r>
              <a:rPr lang="ru-RU" dirty="0"/>
              <a:t> (иногда употребляется термин "</a:t>
            </a:r>
            <a:r>
              <a:rPr lang="ru-RU" dirty="0" err="1"/>
              <a:t>журналирование</a:t>
            </a:r>
            <a:r>
              <a:rPr lang="ru-RU" dirty="0" smtClean="0"/>
              <a:t>"):</a:t>
            </a:r>
          </a:p>
          <a:p>
            <a:pPr algn="just"/>
            <a:endParaRPr lang="ru-RU" dirty="0"/>
          </a:p>
          <a:p>
            <a:pPr marL="742950" lvl="1" indent="-285750" algn="just">
              <a:buFont typeface="Arial" panose="020B0604020202020204" pitchFamily="34" charset="0"/>
              <a:buChar char="•"/>
            </a:pPr>
            <a:r>
              <a:rPr lang="ru-RU" dirty="0"/>
              <a:t>п</a:t>
            </a:r>
            <a:r>
              <a:rPr lang="ru-RU" dirty="0" smtClean="0"/>
              <a:t>оследовательность </a:t>
            </a:r>
            <a:r>
              <a:rPr lang="ru-RU" dirty="0"/>
              <a:t>действий с объектами во время файловой операции протоколируется, и если произошел останов системы, то, имея в наличии протокол, можно осуществить откат системы назад в исходное целостное состояние, в котором она пребывала до начала операции. </a:t>
            </a:r>
            <a:endParaRPr lang="ru-RU" dirty="0" smtClean="0"/>
          </a:p>
          <a:p>
            <a:pPr algn="just"/>
            <a:endParaRPr lang="ru-RU" dirty="0"/>
          </a:p>
          <a:p>
            <a:pPr algn="just"/>
            <a:r>
              <a:rPr lang="ru-RU" dirty="0" smtClean="0"/>
              <a:t>Подобная </a:t>
            </a:r>
            <a:r>
              <a:rPr lang="ru-RU" dirty="0"/>
              <a:t>избыточность может стоить дорого, но она оправданна, так как в случае отказа позволяет реконструировать потерянные данные. По этой причине в файловых системах протоколируются не все изменения, а лишь изменения метаданных (индексных узлов, записей в каталогах и др.). Изменения в данных пользователя в протокол не заносятся. Кроме того, если протоколировать изменения пользовательских данных, то этим будет нанесен серьезный ущерб производительности системы, поскольку кэширование потеряет смысл.</a:t>
            </a:r>
          </a:p>
        </p:txBody>
      </p:sp>
    </p:spTree>
    <p:extLst>
      <p:ext uri="{BB962C8B-B14F-4D97-AF65-F5344CB8AC3E}">
        <p14:creationId xmlns:p14="http://schemas.microsoft.com/office/powerpoint/2010/main" val="2285558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3. </a:t>
            </a:r>
            <a:r>
              <a:rPr lang="en-US" b="1" dirty="0" smtClean="0"/>
              <a:t>H</a:t>
            </a:r>
            <a:r>
              <a:rPr lang="ru-RU" b="1" dirty="0" err="1"/>
              <a:t>адежность</a:t>
            </a:r>
            <a:r>
              <a:rPr lang="ru-RU" b="1" dirty="0"/>
              <a:t> файловой системы</a:t>
            </a:r>
          </a:p>
        </p:txBody>
      </p:sp>
      <p:sp>
        <p:nvSpPr>
          <p:cNvPr id="5" name="Прямоугольник 4"/>
          <p:cNvSpPr/>
          <p:nvPr/>
        </p:nvSpPr>
        <p:spPr>
          <a:xfrm>
            <a:off x="187110" y="764704"/>
            <a:ext cx="8777377" cy="5078313"/>
          </a:xfrm>
          <a:prstGeom prst="rect">
            <a:avLst/>
          </a:prstGeom>
        </p:spPr>
        <p:txBody>
          <a:bodyPr wrap="square">
            <a:spAutoFit/>
          </a:bodyPr>
          <a:lstStyle/>
          <a:p>
            <a:pPr algn="just"/>
            <a:r>
              <a:rPr lang="ru-RU" dirty="0"/>
              <a:t>Журнализация реализована в NTFS, Ext3FS, </a:t>
            </a:r>
            <a:r>
              <a:rPr lang="ru-RU" dirty="0" err="1"/>
              <a:t>ReiserFS</a:t>
            </a:r>
            <a:r>
              <a:rPr lang="ru-RU" dirty="0"/>
              <a:t> и других системах. Чтобы подчеркнуть сложность задачи, нужно отметить, что существуют не вполне очевидные проблемы, связанные с процедурой отката. </a:t>
            </a:r>
            <a:endParaRPr lang="ru-RU" dirty="0" smtClean="0"/>
          </a:p>
          <a:p>
            <a:pPr algn="just"/>
            <a:endParaRPr lang="ru-RU" dirty="0"/>
          </a:p>
          <a:p>
            <a:pPr algn="just"/>
            <a:r>
              <a:rPr lang="ru-RU" dirty="0" smtClean="0"/>
              <a:t>Например</a:t>
            </a:r>
            <a:r>
              <a:rPr lang="ru-RU" dirty="0"/>
              <a:t>, отмена одних изменений может затрагивать данные, уже использованные другими файловыми операциями. Это означает, что такие операции также должны быть отменены. Данная проблема получила название </a:t>
            </a:r>
            <a:r>
              <a:rPr lang="ru-RU" b="1" dirty="0"/>
              <a:t>каскадного отката транзакций</a:t>
            </a:r>
            <a:r>
              <a:rPr lang="ru-RU" dirty="0" smtClean="0"/>
              <a:t>.</a:t>
            </a:r>
          </a:p>
          <a:p>
            <a:pPr algn="just"/>
            <a:endParaRPr lang="ru-RU" dirty="0"/>
          </a:p>
          <a:p>
            <a:pPr algn="just"/>
            <a:r>
              <a:rPr lang="ru-RU" dirty="0"/>
              <a:t>Если же нарушение все же произошло, то для устранения проблемы несовместимости можно прибегнуть к утилитам (</a:t>
            </a:r>
            <a:r>
              <a:rPr lang="ru-RU" dirty="0" err="1"/>
              <a:t>fsck</a:t>
            </a:r>
            <a:r>
              <a:rPr lang="ru-RU" dirty="0"/>
              <a:t>, </a:t>
            </a:r>
            <a:r>
              <a:rPr lang="ru-RU" dirty="0" err="1"/>
              <a:t>chkdsk</a:t>
            </a:r>
            <a:r>
              <a:rPr lang="ru-RU" dirty="0"/>
              <a:t>, </a:t>
            </a:r>
            <a:r>
              <a:rPr lang="ru-RU" dirty="0" err="1"/>
              <a:t>scandisk</a:t>
            </a:r>
            <a:r>
              <a:rPr lang="ru-RU" dirty="0"/>
              <a:t> и др.), которые проверяют целостность файловой системы. Они могут запускаться после загрузки или после сбоя и осуществляют многократное сканирование разнообразных структур данных файловой системы в поисках противоречий</a:t>
            </a:r>
            <a:r>
              <a:rPr lang="ru-RU" dirty="0" smtClean="0"/>
              <a:t>.</a:t>
            </a:r>
          </a:p>
          <a:p>
            <a:pPr algn="just"/>
            <a:endParaRPr lang="ru-RU" dirty="0"/>
          </a:p>
          <a:p>
            <a:pPr algn="just"/>
            <a:r>
              <a:rPr lang="ru-RU" dirty="0"/>
              <a:t>К сожалению, приходится констатировать, что не существует никаких средств, гарантирующих абсолютную сохранность информации в файлах, и в тех ситуациях, когда целостность информации нужно гарантировать с высокой степенью надежности, прибегают к дорогостоящим процедурам дублирования. </a:t>
            </a:r>
            <a:endParaRPr lang="ru-RU" dirty="0" smtClean="0"/>
          </a:p>
        </p:txBody>
      </p:sp>
    </p:spTree>
    <p:extLst>
      <p:ext uri="{BB962C8B-B14F-4D97-AF65-F5344CB8AC3E}">
        <p14:creationId xmlns:p14="http://schemas.microsoft.com/office/powerpoint/2010/main" val="3121822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3. </a:t>
            </a:r>
            <a:r>
              <a:rPr lang="en-US" b="1" dirty="0" smtClean="0"/>
              <a:t>H</a:t>
            </a:r>
            <a:r>
              <a:rPr lang="ru-RU" b="1" dirty="0" err="1"/>
              <a:t>адежность</a:t>
            </a:r>
            <a:r>
              <a:rPr lang="ru-RU" b="1" dirty="0"/>
              <a:t> файловой системы</a:t>
            </a:r>
          </a:p>
        </p:txBody>
      </p:sp>
      <p:sp>
        <p:nvSpPr>
          <p:cNvPr id="5" name="Прямоугольник 4"/>
          <p:cNvSpPr/>
          <p:nvPr/>
        </p:nvSpPr>
        <p:spPr>
          <a:xfrm>
            <a:off x="187110" y="764704"/>
            <a:ext cx="8777377" cy="3416320"/>
          </a:xfrm>
          <a:prstGeom prst="rect">
            <a:avLst/>
          </a:prstGeom>
        </p:spPr>
        <p:txBody>
          <a:bodyPr wrap="square">
            <a:spAutoFit/>
          </a:bodyPr>
          <a:lstStyle/>
          <a:p>
            <a:pPr algn="just"/>
            <a:r>
              <a:rPr lang="ru-RU" dirty="0"/>
              <a:t>Наличие дефектных блоков на диске - обычное дело. </a:t>
            </a:r>
            <a:endParaRPr lang="ru-RU" dirty="0" smtClean="0"/>
          </a:p>
          <a:p>
            <a:pPr algn="just"/>
            <a:endParaRPr lang="ru-RU" dirty="0"/>
          </a:p>
          <a:p>
            <a:pPr algn="just"/>
            <a:r>
              <a:rPr lang="ru-RU" dirty="0" smtClean="0"/>
              <a:t>Внутри </a:t>
            </a:r>
            <a:r>
              <a:rPr lang="ru-RU" dirty="0"/>
              <a:t>блока наряду с данными хранится контрольная сумма данных. Под "плохими" блоками обычно понимают блоки диска, для которых вычисленная контрольная сумма считываемых данных не совпадает с хранимой контрольной суммой. </a:t>
            </a:r>
            <a:endParaRPr lang="ru-RU" dirty="0" smtClean="0"/>
          </a:p>
          <a:p>
            <a:pPr algn="just"/>
            <a:endParaRPr lang="ru-RU" dirty="0"/>
          </a:p>
          <a:p>
            <a:pPr algn="just"/>
            <a:r>
              <a:rPr lang="ru-RU" dirty="0" smtClean="0"/>
              <a:t>Дефектные </a:t>
            </a:r>
            <a:r>
              <a:rPr lang="ru-RU" dirty="0"/>
              <a:t>блоки обычно появляются в процессе эксплуатации. Иногда они уже имеются при поставке вместе со списком, так как очень затруднительно для поставщиков сделать диск полностью свободным от дефектов. </a:t>
            </a:r>
            <a:endParaRPr lang="ru-RU" dirty="0" smtClean="0"/>
          </a:p>
          <a:p>
            <a:pPr algn="just"/>
            <a:endParaRPr lang="ru-RU" dirty="0"/>
          </a:p>
          <a:p>
            <a:pPr algn="just"/>
            <a:r>
              <a:rPr lang="ru-RU" dirty="0" smtClean="0"/>
              <a:t>Рассмотрим </a:t>
            </a:r>
            <a:r>
              <a:rPr lang="ru-RU" dirty="0"/>
              <a:t>два решения проблемы дефектных блоков - одно на уровне аппаратуры, другое на уровне ядра ОС. </a:t>
            </a:r>
          </a:p>
        </p:txBody>
      </p:sp>
    </p:spTree>
    <p:extLst>
      <p:ext uri="{BB962C8B-B14F-4D97-AF65-F5344CB8AC3E}">
        <p14:creationId xmlns:p14="http://schemas.microsoft.com/office/powerpoint/2010/main" val="4156348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3. </a:t>
            </a:r>
            <a:r>
              <a:rPr lang="en-US" b="1" dirty="0" smtClean="0"/>
              <a:t>H</a:t>
            </a:r>
            <a:r>
              <a:rPr lang="ru-RU" b="1" dirty="0" err="1"/>
              <a:t>адежность</a:t>
            </a:r>
            <a:r>
              <a:rPr lang="ru-RU" b="1" dirty="0"/>
              <a:t> файловой системы</a:t>
            </a:r>
          </a:p>
        </p:txBody>
      </p:sp>
      <p:sp>
        <p:nvSpPr>
          <p:cNvPr id="5" name="Прямоугольник 4"/>
          <p:cNvSpPr/>
          <p:nvPr/>
        </p:nvSpPr>
        <p:spPr>
          <a:xfrm>
            <a:off x="187110" y="764704"/>
            <a:ext cx="8777377" cy="4801314"/>
          </a:xfrm>
          <a:prstGeom prst="rect">
            <a:avLst/>
          </a:prstGeom>
        </p:spPr>
        <p:txBody>
          <a:bodyPr wrap="square">
            <a:spAutoFit/>
          </a:bodyPr>
          <a:lstStyle/>
          <a:p>
            <a:pPr algn="just"/>
            <a:r>
              <a:rPr lang="ru-RU" dirty="0"/>
              <a:t>Первый способ - хранить список плохих блоков в контроллере диска. Когда контроллер инициализируется, он читает плохие блоки и замещает дефектный блок резервным, помечая отображение в списке плохих блоков. Все реальные запросы будут идти к резервному блоку. Следует иметь в виду, что при этом механизм подъемника (наиболее распространенный механизм обработки запросов к блокам диска) будет работать неэффективно. Дело в том, что существует стратегия очередности обработки запросов к диску. Стратегия диктует направление движения считывающей головки диска к нужному цилиндру. Обычно резервные блоки размещаются на внешних цилиндрах. Если плохой блок расположен на внутреннем цилиндре и контроллер осуществляет подстановку прозрачным образом, то кажущееся движение головки будет осуществляться к внутреннему цилиндру, а фактическое - к внешнему. Это является нарушением стратегии и, следовательно, минусом данной схемы. </a:t>
            </a:r>
            <a:endParaRPr lang="ru-RU" dirty="0" smtClean="0"/>
          </a:p>
          <a:p>
            <a:pPr algn="just"/>
            <a:endParaRPr lang="ru-RU" dirty="0"/>
          </a:p>
          <a:p>
            <a:pPr algn="just"/>
            <a:r>
              <a:rPr lang="ru-RU" dirty="0"/>
              <a:t>Решение на уровне ОС может быть следующим. Прежде всего, необходимо тщательно сконструировать файл, содержащий дефектные блоки. Тогда они изымаются из списка свободных блоков. Затем нужно каким-то образом скрыть этот файл от прикладных программ.</a:t>
            </a:r>
          </a:p>
        </p:txBody>
      </p:sp>
    </p:spTree>
    <p:extLst>
      <p:ext uri="{BB962C8B-B14F-4D97-AF65-F5344CB8AC3E}">
        <p14:creationId xmlns:p14="http://schemas.microsoft.com/office/powerpoint/2010/main" val="215074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style>
          <a:lnRef idx="0">
            <a:scrgbClr r="0" g="0" b="0"/>
          </a:lnRef>
          <a:fillRef idx="1003">
            <a:schemeClr val="lt2"/>
          </a:fillRef>
          <a:effectRef idx="0">
            <a:scrgbClr r="0" g="0" b="0"/>
          </a:effectRef>
          <a:fontRef idx="major"/>
        </p:style>
        <p:txBody>
          <a:bodyPr wrap="square">
            <a:spAutoFit/>
          </a:bodyPr>
          <a:lstStyle/>
          <a:p>
            <a:pPr algn="ctr"/>
            <a:r>
              <a:rPr lang="ru-RU" b="1" dirty="0" smtClean="0"/>
              <a:t>1. Связывание </a:t>
            </a:r>
            <a:r>
              <a:rPr lang="ru-RU" b="1" dirty="0"/>
              <a:t>файлов</a:t>
            </a:r>
          </a:p>
        </p:txBody>
      </p:sp>
      <p:sp>
        <p:nvSpPr>
          <p:cNvPr id="5" name="Прямоугольник 4"/>
          <p:cNvSpPr/>
          <p:nvPr/>
        </p:nvSpPr>
        <p:spPr>
          <a:xfrm>
            <a:off x="187110" y="764704"/>
            <a:ext cx="8777377" cy="2585323"/>
          </a:xfrm>
          <a:prstGeom prst="rect">
            <a:avLst/>
          </a:prstGeom>
        </p:spPr>
        <p:txBody>
          <a:bodyPr wrap="square">
            <a:spAutoFit/>
          </a:bodyPr>
          <a:lstStyle/>
          <a:p>
            <a:pPr algn="just"/>
            <a:r>
              <a:rPr lang="ru-RU" dirty="0"/>
              <a:t>Иерархическая организация, положенная в основу древовидной структуры файловой системы современных ОС, не предусматривает выражения отношений, в которых потомки связываются более чем с одним предком. Такая негибкость частично устраняется возможностью реализации связывания файлов или организации </a:t>
            </a:r>
            <a:r>
              <a:rPr lang="ru-RU" dirty="0" err="1"/>
              <a:t>линков</a:t>
            </a:r>
            <a:r>
              <a:rPr lang="ru-RU" dirty="0"/>
              <a:t> (</a:t>
            </a:r>
            <a:r>
              <a:rPr lang="ru-RU" dirty="0" err="1"/>
              <a:t>link</a:t>
            </a:r>
            <a:r>
              <a:rPr lang="ru-RU" dirty="0"/>
              <a:t>). Ядро позволяет пользователю связывать каталоги, упрощая написание программ, требующих пересечения дерева файловой </a:t>
            </a:r>
            <a:r>
              <a:rPr lang="ru-RU" dirty="0" smtClean="0"/>
              <a:t>системы</a:t>
            </a:r>
            <a:endParaRPr lang="en-US" dirty="0" smtClean="0"/>
          </a:p>
          <a:p>
            <a:pPr algn="just"/>
            <a:endParaRPr lang="en-US" dirty="0"/>
          </a:p>
          <a:p>
            <a:pPr algn="just"/>
            <a:r>
              <a:rPr lang="ru-RU" dirty="0"/>
              <a:t>Соединение между директорией и разделяемым файлом называется "связью" или "ссылкой" (</a:t>
            </a:r>
            <a:r>
              <a:rPr lang="ru-RU" dirty="0" err="1"/>
              <a:t>link</a:t>
            </a:r>
            <a:r>
              <a:rPr lang="ru-RU" dirty="0"/>
              <a:t>). Дерево файловой системы превращается в циклический граф</a:t>
            </a:r>
            <a:r>
              <a:rPr lang="ru-RU" dirty="0" smtClean="0"/>
              <a:t>.</a:t>
            </a:r>
            <a:endParaRPr lang="ru-RU" dirty="0"/>
          </a:p>
        </p:txBody>
      </p:sp>
      <p:pic>
        <p:nvPicPr>
          <p:cNvPr id="6" name="Рисунок 5"/>
          <p:cNvPicPr/>
          <p:nvPr/>
        </p:nvPicPr>
        <p:blipFill>
          <a:blip r:embed="rId2">
            <a:extLst>
              <a:ext uri="{28A0092B-C50C-407E-A947-70E740481C1C}">
                <a14:useLocalDpi xmlns:a14="http://schemas.microsoft.com/office/drawing/2010/main" val="0"/>
              </a:ext>
            </a:extLst>
          </a:blip>
          <a:srcRect/>
          <a:stretch>
            <a:fillRect/>
          </a:stretch>
        </p:blipFill>
        <p:spPr bwMode="auto">
          <a:xfrm>
            <a:off x="2703590" y="3643001"/>
            <a:ext cx="3744416" cy="2757564"/>
          </a:xfrm>
          <a:prstGeom prst="rect">
            <a:avLst/>
          </a:prstGeom>
          <a:noFill/>
          <a:ln>
            <a:noFill/>
          </a:ln>
        </p:spPr>
      </p:pic>
    </p:spTree>
    <p:extLst>
      <p:ext uri="{BB962C8B-B14F-4D97-AF65-F5344CB8AC3E}">
        <p14:creationId xmlns:p14="http://schemas.microsoft.com/office/powerpoint/2010/main" val="2015087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style>
          <a:lnRef idx="0">
            <a:scrgbClr r="0" g="0" b="0"/>
          </a:lnRef>
          <a:fillRef idx="1003">
            <a:schemeClr val="lt2"/>
          </a:fillRef>
          <a:effectRef idx="0">
            <a:scrgbClr r="0" g="0" b="0"/>
          </a:effectRef>
          <a:fontRef idx="major"/>
        </p:style>
        <p:txBody>
          <a:bodyPr wrap="square">
            <a:spAutoFit/>
          </a:bodyPr>
          <a:lstStyle/>
          <a:p>
            <a:pPr algn="ctr"/>
            <a:r>
              <a:rPr lang="ru-RU" b="1" dirty="0" smtClean="0"/>
              <a:t>4. Производительность </a:t>
            </a:r>
            <a:r>
              <a:rPr lang="ru-RU" b="1" dirty="0"/>
              <a:t>файловой системы</a:t>
            </a:r>
          </a:p>
        </p:txBody>
      </p:sp>
      <p:sp>
        <p:nvSpPr>
          <p:cNvPr id="5" name="Прямоугольник 4"/>
          <p:cNvSpPr/>
          <p:nvPr/>
        </p:nvSpPr>
        <p:spPr>
          <a:xfrm>
            <a:off x="187110" y="764704"/>
            <a:ext cx="8777377" cy="1477328"/>
          </a:xfrm>
          <a:prstGeom prst="rect">
            <a:avLst/>
          </a:prstGeom>
        </p:spPr>
        <p:txBody>
          <a:bodyPr wrap="square">
            <a:spAutoFit/>
          </a:bodyPr>
          <a:lstStyle/>
          <a:p>
            <a:pPr algn="just"/>
            <a:r>
              <a:rPr lang="ru-RU" dirty="0"/>
              <a:t>Поскольку обращение к диску - операция относительно медленная, минимизация количества таких обращений - ключевая задача всех алгоритмов, работающих с внешней памятью. Наиболее типичная техника повышения скорости работы с диском - кэширование. Кэш диска представляет собой буфер в оперативной памяти, содержащий ряд блоков </a:t>
            </a:r>
            <a:r>
              <a:rPr lang="ru-RU" dirty="0" smtClean="0"/>
              <a:t>диска. </a:t>
            </a:r>
            <a:endParaRPr lang="ru-RU" dirty="0"/>
          </a:p>
        </p:txBody>
      </p:sp>
      <p:pic>
        <p:nvPicPr>
          <p:cNvPr id="6" name="Рисунок 5"/>
          <p:cNvPicPr/>
          <p:nvPr/>
        </p:nvPicPr>
        <p:blipFill>
          <a:blip r:embed="rId2">
            <a:extLst>
              <a:ext uri="{28A0092B-C50C-407E-A947-70E740481C1C}">
                <a14:useLocalDpi xmlns:a14="http://schemas.microsoft.com/office/drawing/2010/main" val="0"/>
              </a:ext>
            </a:extLst>
          </a:blip>
          <a:srcRect/>
          <a:stretch>
            <a:fillRect/>
          </a:stretch>
        </p:blipFill>
        <p:spPr bwMode="auto">
          <a:xfrm>
            <a:off x="1528569" y="2242032"/>
            <a:ext cx="6057170" cy="3024336"/>
          </a:xfrm>
          <a:prstGeom prst="rect">
            <a:avLst/>
          </a:prstGeom>
          <a:noFill/>
          <a:ln>
            <a:noFill/>
          </a:ln>
        </p:spPr>
      </p:pic>
      <p:sp>
        <p:nvSpPr>
          <p:cNvPr id="2" name="Прямоугольник 1"/>
          <p:cNvSpPr/>
          <p:nvPr/>
        </p:nvSpPr>
        <p:spPr>
          <a:xfrm>
            <a:off x="179512" y="5229200"/>
            <a:ext cx="8766226" cy="1477328"/>
          </a:xfrm>
          <a:prstGeom prst="rect">
            <a:avLst/>
          </a:prstGeom>
        </p:spPr>
        <p:txBody>
          <a:bodyPr wrap="square">
            <a:spAutoFit/>
          </a:bodyPr>
          <a:lstStyle/>
          <a:p>
            <a:pPr algn="just"/>
            <a:r>
              <a:rPr lang="ru-RU" dirty="0"/>
              <a:t>Если имеется запрос на чтение/запись блока диска, то сначала производится проверка на предмет наличия этого блока в кэше. Если блок в кэше имеется, то запрос удовлетворяется из кэша, в противном случае запрошенный блок считывается в кэш с диска. Сокращение количества дисковых операций оказывается возможным вследствие присущего ОС свойства локальности. </a:t>
            </a:r>
          </a:p>
        </p:txBody>
      </p:sp>
    </p:spTree>
    <p:extLst>
      <p:ext uri="{BB962C8B-B14F-4D97-AF65-F5344CB8AC3E}">
        <p14:creationId xmlns:p14="http://schemas.microsoft.com/office/powerpoint/2010/main" val="404611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4. Производительность </a:t>
            </a:r>
            <a:r>
              <a:rPr lang="ru-RU" b="1" dirty="0"/>
              <a:t>файловой системы</a:t>
            </a:r>
          </a:p>
        </p:txBody>
      </p:sp>
      <p:sp>
        <p:nvSpPr>
          <p:cNvPr id="5" name="Прямоугольник 4"/>
          <p:cNvSpPr/>
          <p:nvPr/>
        </p:nvSpPr>
        <p:spPr>
          <a:xfrm>
            <a:off x="187110" y="764704"/>
            <a:ext cx="8777377" cy="3970318"/>
          </a:xfrm>
          <a:prstGeom prst="rect">
            <a:avLst/>
          </a:prstGeom>
        </p:spPr>
        <p:txBody>
          <a:bodyPr wrap="square">
            <a:spAutoFit/>
          </a:bodyPr>
          <a:lstStyle/>
          <a:p>
            <a:pPr algn="just"/>
            <a:r>
              <a:rPr lang="ru-RU" dirty="0"/>
              <a:t>Аккуратная реализация кэширования требует решения нескольких проблем. </a:t>
            </a:r>
            <a:endParaRPr lang="ru-RU" dirty="0" smtClean="0"/>
          </a:p>
          <a:p>
            <a:pPr algn="just"/>
            <a:endParaRPr lang="ru-RU" dirty="0"/>
          </a:p>
          <a:p>
            <a:pPr algn="just"/>
            <a:r>
              <a:rPr lang="ru-RU" dirty="0"/>
              <a:t>Во-первых, емкость буфера кэша ограничена. Когда блок должен быть загружен в заполненный буфер кэша, возникает проблема замещения блоков, то есть отдельные блоки должны быть удалены из него. </a:t>
            </a:r>
            <a:endParaRPr lang="ru-RU" dirty="0" smtClean="0"/>
          </a:p>
          <a:p>
            <a:pPr algn="just"/>
            <a:endParaRPr lang="ru-RU" dirty="0"/>
          </a:p>
          <a:p>
            <a:pPr algn="just"/>
            <a:r>
              <a:rPr lang="ru-RU" dirty="0" smtClean="0"/>
              <a:t>Здесь </a:t>
            </a:r>
            <a:r>
              <a:rPr lang="ru-RU" dirty="0"/>
              <a:t>работают те же стратегии и те же FIFO, </a:t>
            </a:r>
            <a:r>
              <a:rPr lang="ru-RU" dirty="0" err="1"/>
              <a:t>Second</a:t>
            </a:r>
            <a:r>
              <a:rPr lang="ru-RU" dirty="0"/>
              <a:t> </a:t>
            </a:r>
            <a:r>
              <a:rPr lang="ru-RU" dirty="0" err="1"/>
              <a:t>Chance</a:t>
            </a:r>
            <a:r>
              <a:rPr lang="ru-RU" dirty="0"/>
              <a:t> и LRU-алгоритмы замещения, что и при выталкивании страниц памяти. </a:t>
            </a:r>
            <a:endParaRPr lang="ru-RU" dirty="0" smtClean="0"/>
          </a:p>
          <a:p>
            <a:pPr algn="just"/>
            <a:endParaRPr lang="ru-RU" dirty="0"/>
          </a:p>
          <a:p>
            <a:pPr algn="just"/>
            <a:r>
              <a:rPr lang="ru-RU" dirty="0" smtClean="0"/>
              <a:t>Замещение </a:t>
            </a:r>
            <a:r>
              <a:rPr lang="ru-RU" dirty="0"/>
              <a:t>блоков должно осуществляться с учетом их важности для файловой системы. Блоки должны быть разделены на категории, например: блоки индексных узлов, блоки косвенной адресации, блоки директорий, заполненные блоки данных и т. д., и в зависимости от принадлежности блока к той или иной категории можно применять к ним разную стратегию замещения. </a:t>
            </a:r>
          </a:p>
        </p:txBody>
      </p:sp>
    </p:spTree>
    <p:extLst>
      <p:ext uri="{BB962C8B-B14F-4D97-AF65-F5344CB8AC3E}">
        <p14:creationId xmlns:p14="http://schemas.microsoft.com/office/powerpoint/2010/main" val="862953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4. Производительность </a:t>
            </a:r>
            <a:r>
              <a:rPr lang="ru-RU" b="1" dirty="0"/>
              <a:t>файловой системы</a:t>
            </a:r>
          </a:p>
        </p:txBody>
      </p:sp>
      <p:sp>
        <p:nvSpPr>
          <p:cNvPr id="5" name="Прямоугольник 4"/>
          <p:cNvSpPr/>
          <p:nvPr/>
        </p:nvSpPr>
        <p:spPr>
          <a:xfrm>
            <a:off x="187110" y="764704"/>
            <a:ext cx="8777377" cy="5909310"/>
          </a:xfrm>
          <a:prstGeom prst="rect">
            <a:avLst/>
          </a:prstGeom>
        </p:spPr>
        <p:txBody>
          <a:bodyPr wrap="square">
            <a:spAutoFit/>
          </a:bodyPr>
          <a:lstStyle/>
          <a:p>
            <a:pPr algn="just"/>
            <a:r>
              <a:rPr lang="ru-RU" dirty="0"/>
              <a:t>Во-вторых, поскольку кэширование использует механизм отложенной записи, при котором модификация буфера не вызывает немедленной записи на диск, серьезной проблемой является "старение" информации в дисковых блоках, образы которых находятся в буферном кэше. </a:t>
            </a:r>
            <a:endParaRPr lang="ru-RU" dirty="0" smtClean="0"/>
          </a:p>
          <a:p>
            <a:pPr algn="just"/>
            <a:endParaRPr lang="ru-RU" dirty="0"/>
          </a:p>
          <a:p>
            <a:pPr algn="just"/>
            <a:r>
              <a:rPr lang="ru-RU" dirty="0" smtClean="0"/>
              <a:t>Несвоевременная </a:t>
            </a:r>
            <a:r>
              <a:rPr lang="ru-RU" dirty="0"/>
              <a:t>синхронизация буфера кэша и диска может привести к очень нежелательным последствиям в случае отказов оборудования или программного обеспечения. </a:t>
            </a:r>
            <a:endParaRPr lang="ru-RU" dirty="0" smtClean="0"/>
          </a:p>
          <a:p>
            <a:pPr algn="just"/>
            <a:endParaRPr lang="ru-RU" dirty="0"/>
          </a:p>
          <a:p>
            <a:pPr algn="just"/>
            <a:r>
              <a:rPr lang="ru-RU" dirty="0" smtClean="0"/>
              <a:t>Поэтому </a:t>
            </a:r>
            <a:r>
              <a:rPr lang="ru-RU" dirty="0"/>
              <a:t>стратегия и порядок отображения информации из кэша на диск должна быть тщательно продумана. Так, блоки, существенные для совместимости файловой системы (блоки индексных узлов, блоки косвенной адресации, блоки директорий), должны быть переписаны на диск немедленно, независимо от того, в какой части LRU-цепочки они находятся. Необходимо тщательно выбрать порядок такого переписывания</a:t>
            </a:r>
            <a:r>
              <a:rPr lang="ru-RU" dirty="0" smtClean="0"/>
              <a:t>.</a:t>
            </a:r>
          </a:p>
          <a:p>
            <a:pPr algn="just"/>
            <a:endParaRPr lang="ru-RU" dirty="0"/>
          </a:p>
          <a:p>
            <a:pPr algn="just"/>
            <a:r>
              <a:rPr lang="ru-RU" dirty="0"/>
              <a:t>В </a:t>
            </a:r>
            <a:r>
              <a:rPr lang="ru-RU" dirty="0" err="1"/>
              <a:t>Unix</a:t>
            </a:r>
            <a:r>
              <a:rPr lang="ru-RU" dirty="0"/>
              <a:t> имеется для этого вызов SYNC, который заставляет все модифицированные блоки записываться на диск немедленно. Для синхронизации содержимого кэша и диска периодически запускается фоновый процесс-демон. Кроме того, можно организовать синхронный режим работы с отдельными файлами, задаваемый при открытии файла, когда все изменения в файле немедленно сохраняются на диске. </a:t>
            </a:r>
          </a:p>
        </p:txBody>
      </p:sp>
    </p:spTree>
    <p:extLst>
      <p:ext uri="{BB962C8B-B14F-4D97-AF65-F5344CB8AC3E}">
        <p14:creationId xmlns:p14="http://schemas.microsoft.com/office/powerpoint/2010/main" val="3833883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4. Производительность </a:t>
            </a:r>
            <a:r>
              <a:rPr lang="ru-RU" b="1" dirty="0"/>
              <a:t>файловой системы</a:t>
            </a:r>
          </a:p>
        </p:txBody>
      </p:sp>
      <p:sp>
        <p:nvSpPr>
          <p:cNvPr id="5" name="Прямоугольник 4"/>
          <p:cNvSpPr/>
          <p:nvPr/>
        </p:nvSpPr>
        <p:spPr>
          <a:xfrm>
            <a:off x="187110" y="764704"/>
            <a:ext cx="8777377" cy="2031325"/>
          </a:xfrm>
          <a:prstGeom prst="rect">
            <a:avLst/>
          </a:prstGeom>
        </p:spPr>
        <p:txBody>
          <a:bodyPr wrap="square">
            <a:spAutoFit/>
          </a:bodyPr>
          <a:lstStyle/>
          <a:p>
            <a:pPr algn="just"/>
            <a:r>
              <a:rPr lang="ru-RU" dirty="0" smtClean="0"/>
              <a:t>В-третьих, </a:t>
            </a:r>
            <a:r>
              <a:rPr lang="ru-RU" dirty="0"/>
              <a:t>проблема конкуренции процессов на доступ к блокам </a:t>
            </a:r>
            <a:r>
              <a:rPr lang="ru-RU" dirty="0" smtClean="0"/>
              <a:t>кэша. </a:t>
            </a:r>
          </a:p>
          <a:p>
            <a:pPr algn="just"/>
            <a:endParaRPr lang="ru-RU" dirty="0"/>
          </a:p>
          <a:p>
            <a:pPr algn="just"/>
            <a:r>
              <a:rPr lang="ru-RU" dirty="0" smtClean="0"/>
              <a:t>Решается </a:t>
            </a:r>
            <a:r>
              <a:rPr lang="ru-RU" dirty="0"/>
              <a:t>ведением списков блоков, пребывающих в различных состояниях, и отметкой о состоянии блока в его дескрипторе. </a:t>
            </a:r>
            <a:endParaRPr lang="ru-RU" dirty="0" smtClean="0"/>
          </a:p>
          <a:p>
            <a:pPr algn="just"/>
            <a:endParaRPr lang="ru-RU" dirty="0"/>
          </a:p>
          <a:p>
            <a:pPr algn="just"/>
            <a:r>
              <a:rPr lang="ru-RU" dirty="0" smtClean="0"/>
              <a:t>Например</a:t>
            </a:r>
            <a:r>
              <a:rPr lang="ru-RU" dirty="0"/>
              <a:t>, блок может быть заблокирован, участвовать в операции ввода-вывода, а также иметь список процессов, ожидающих освобождения данного блока.</a:t>
            </a:r>
          </a:p>
        </p:txBody>
      </p:sp>
    </p:spTree>
    <p:extLst>
      <p:ext uri="{BB962C8B-B14F-4D97-AF65-F5344CB8AC3E}">
        <p14:creationId xmlns:p14="http://schemas.microsoft.com/office/powerpoint/2010/main" val="3628269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4. Производительность </a:t>
            </a:r>
            <a:r>
              <a:rPr lang="ru-RU" b="1" dirty="0"/>
              <a:t>файловой системы</a:t>
            </a:r>
          </a:p>
        </p:txBody>
      </p:sp>
      <p:sp>
        <p:nvSpPr>
          <p:cNvPr id="5" name="Прямоугольник 4"/>
          <p:cNvSpPr/>
          <p:nvPr/>
        </p:nvSpPr>
        <p:spPr>
          <a:xfrm>
            <a:off x="187110" y="764704"/>
            <a:ext cx="8777377" cy="3139321"/>
          </a:xfrm>
          <a:prstGeom prst="rect">
            <a:avLst/>
          </a:prstGeom>
        </p:spPr>
        <p:txBody>
          <a:bodyPr wrap="square">
            <a:spAutoFit/>
          </a:bodyPr>
          <a:lstStyle/>
          <a:p>
            <a:pPr algn="just"/>
            <a:r>
              <a:rPr lang="ru-RU" dirty="0"/>
              <a:t>Кэширование - не единственный способ увеличения производительности системы. Другая важная техника - сокращение количества движений считывающей головки диска за счет разумной стратегии размещения информации. Например, массив индексных узлов в </a:t>
            </a:r>
            <a:r>
              <a:rPr lang="ru-RU" dirty="0" err="1"/>
              <a:t>Unix</a:t>
            </a:r>
            <a:r>
              <a:rPr lang="ru-RU" dirty="0"/>
              <a:t> стараются разместить на средних дорожках. Также имеет смысл размещать индексные узлы поблизости от блоков данных, на которые они ссылаются и </a:t>
            </a:r>
            <a:r>
              <a:rPr lang="ru-RU" dirty="0" smtClean="0"/>
              <a:t>т.д</a:t>
            </a:r>
            <a:r>
              <a:rPr lang="ru-RU" dirty="0"/>
              <a:t>. </a:t>
            </a:r>
            <a:endParaRPr lang="ru-RU" dirty="0" smtClean="0"/>
          </a:p>
          <a:p>
            <a:pPr algn="just"/>
            <a:endParaRPr lang="ru-RU" dirty="0"/>
          </a:p>
          <a:p>
            <a:pPr algn="just"/>
            <a:r>
              <a:rPr lang="ru-RU" dirty="0"/>
              <a:t>Кроме того, рекомендуется периодически осуществлять дефрагментацию диска (сборку мусора), поскольку в популярных методиках выделения дисковых блоков (за исключением, может быть, FAT) принцип локальности не работает, и последовательная обработка файла требует обращения к различным участкам диска.</a:t>
            </a:r>
          </a:p>
        </p:txBody>
      </p:sp>
    </p:spTree>
    <p:extLst>
      <p:ext uri="{BB962C8B-B14F-4D97-AF65-F5344CB8AC3E}">
        <p14:creationId xmlns:p14="http://schemas.microsoft.com/office/powerpoint/2010/main" val="81778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23528" y="2996952"/>
            <a:ext cx="8468074" cy="923330"/>
          </a:xfrm>
          <a:prstGeom prst="rect">
            <a:avLst/>
          </a:prstGeom>
          <a:solidFill>
            <a:schemeClr val="bg1"/>
          </a:solidFill>
        </p:spPr>
        <p:style>
          <a:lnRef idx="0">
            <a:scrgbClr r="0" g="0" b="0"/>
          </a:lnRef>
          <a:fillRef idx="1003">
            <a:schemeClr val="lt2"/>
          </a:fillRef>
          <a:effectRef idx="0">
            <a:scrgbClr r="0" g="0" b="0"/>
          </a:effectRef>
          <a:fontRef idx="major"/>
        </p:style>
        <p:txBody>
          <a:bodyPr wrap="square">
            <a:spAutoFit/>
          </a:bodyPr>
          <a:lstStyle/>
          <a:p>
            <a:pPr algn="ctr"/>
            <a:r>
              <a:rPr lang="ru-RU" sz="5400" b="1" dirty="0" smtClean="0"/>
              <a:t>Вопросы</a:t>
            </a:r>
            <a:endParaRPr lang="ru-RU" sz="5400" b="1" dirty="0"/>
          </a:p>
        </p:txBody>
      </p:sp>
    </p:spTree>
    <p:extLst>
      <p:ext uri="{BB962C8B-B14F-4D97-AF65-F5344CB8AC3E}">
        <p14:creationId xmlns:p14="http://schemas.microsoft.com/office/powerpoint/2010/main" val="3807460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1. Связывание </a:t>
            </a:r>
            <a:r>
              <a:rPr lang="ru-RU" b="1" dirty="0"/>
              <a:t>файлов</a:t>
            </a:r>
          </a:p>
        </p:txBody>
      </p:sp>
      <p:sp>
        <p:nvSpPr>
          <p:cNvPr id="5" name="Прямоугольник 4"/>
          <p:cNvSpPr/>
          <p:nvPr/>
        </p:nvSpPr>
        <p:spPr>
          <a:xfrm>
            <a:off x="187110" y="764704"/>
            <a:ext cx="8777377" cy="5078313"/>
          </a:xfrm>
          <a:prstGeom prst="rect">
            <a:avLst/>
          </a:prstGeom>
        </p:spPr>
        <p:txBody>
          <a:bodyPr wrap="square">
            <a:spAutoFit/>
          </a:bodyPr>
          <a:lstStyle/>
          <a:p>
            <a:pPr algn="just"/>
            <a:r>
              <a:rPr lang="ru-RU" dirty="0"/>
              <a:t>Простейший способ реализовать связывание файла - просто дублировать информацию о нем в обеих директориях. При этом, однако, может возникнуть проблема совместимости в случае, если владельцы этих директорий попытаются независимо друг от друга изменить содержимое файла. </a:t>
            </a:r>
            <a:endParaRPr lang="en-US" dirty="0" smtClean="0"/>
          </a:p>
          <a:p>
            <a:pPr algn="just"/>
            <a:endParaRPr lang="en-US" dirty="0"/>
          </a:p>
          <a:p>
            <a:pPr algn="just"/>
            <a:r>
              <a:rPr lang="ru-RU" dirty="0"/>
              <a:t>Проблема такого рода может быть решена двумя </a:t>
            </a:r>
            <a:r>
              <a:rPr lang="ru-RU" dirty="0" smtClean="0"/>
              <a:t>способами:</a:t>
            </a:r>
            <a:endParaRPr lang="en-US" dirty="0" smtClean="0"/>
          </a:p>
          <a:p>
            <a:pPr algn="just"/>
            <a:endParaRPr lang="en-US" dirty="0"/>
          </a:p>
          <a:p>
            <a:pPr algn="just"/>
            <a:r>
              <a:rPr lang="ru-RU" dirty="0" smtClean="0"/>
              <a:t>1. </a:t>
            </a:r>
            <a:r>
              <a:rPr lang="ru-RU" b="1" dirty="0"/>
              <a:t>Ж</a:t>
            </a:r>
            <a:r>
              <a:rPr lang="ru-RU" b="1" dirty="0" smtClean="0"/>
              <a:t>есткая </a:t>
            </a:r>
            <a:r>
              <a:rPr lang="ru-RU" b="1" dirty="0"/>
              <a:t>связь</a:t>
            </a:r>
            <a:r>
              <a:rPr lang="ru-RU" dirty="0"/>
              <a:t> (</a:t>
            </a:r>
            <a:r>
              <a:rPr lang="ru-RU" dirty="0" err="1"/>
              <a:t>hard</a:t>
            </a:r>
            <a:r>
              <a:rPr lang="ru-RU" dirty="0"/>
              <a:t> </a:t>
            </a:r>
            <a:r>
              <a:rPr lang="ru-RU" dirty="0" err="1"/>
              <a:t>link</a:t>
            </a:r>
            <a:r>
              <a:rPr lang="ru-RU" dirty="0"/>
              <a:t>). Если блоки данных файла перечислены не в директории, а в небольшой структуре данных (например, в индексном узле), связанной собственно с файлом, то второй пользователь может связаться непосредственно с этой, уже существующей структурой. </a:t>
            </a:r>
            <a:endParaRPr lang="en-US" dirty="0" smtClean="0"/>
          </a:p>
          <a:p>
            <a:pPr algn="just"/>
            <a:endParaRPr lang="ru-RU" dirty="0"/>
          </a:p>
          <a:p>
            <a:pPr algn="just"/>
            <a:r>
              <a:rPr lang="ru-RU" dirty="0" smtClean="0"/>
              <a:t>2. </a:t>
            </a:r>
            <a:r>
              <a:rPr lang="ru-RU" b="1" dirty="0" smtClean="0"/>
              <a:t>Символическая линковка </a:t>
            </a:r>
            <a:r>
              <a:rPr lang="ru-RU" dirty="0"/>
              <a:t>(</a:t>
            </a:r>
            <a:r>
              <a:rPr lang="ru-RU" dirty="0" err="1"/>
              <a:t>soft</a:t>
            </a:r>
            <a:r>
              <a:rPr lang="ru-RU" dirty="0"/>
              <a:t> или </a:t>
            </a:r>
            <a:r>
              <a:rPr lang="ru-RU" dirty="0" err="1"/>
              <a:t>symbolic</a:t>
            </a:r>
            <a:r>
              <a:rPr lang="ru-RU" dirty="0"/>
              <a:t> </a:t>
            </a:r>
            <a:r>
              <a:rPr lang="ru-RU" dirty="0" err="1"/>
              <a:t>link</a:t>
            </a:r>
            <a:r>
              <a:rPr lang="ru-RU" dirty="0" smtClean="0"/>
              <a:t>) - </a:t>
            </a:r>
            <a:r>
              <a:rPr lang="ru-RU" dirty="0"/>
              <a:t>с</a:t>
            </a:r>
            <a:r>
              <a:rPr lang="ru-RU" dirty="0" smtClean="0"/>
              <a:t>оздание </a:t>
            </a:r>
            <a:r>
              <a:rPr lang="ru-RU" dirty="0"/>
              <a:t>нового файла, который содержит путь к связываемому файлу. </a:t>
            </a:r>
            <a:r>
              <a:rPr lang="ru-RU" dirty="0" smtClean="0"/>
              <a:t>При </a:t>
            </a:r>
            <a:r>
              <a:rPr lang="ru-RU" dirty="0"/>
              <a:t>этом в соответствующем каталоге создается элемент, в котором имени связи сопоставляется некоторое имя файла (этот файл даже не обязан существовать к моменту создания символической связи). Для символической связи может создаваться отдельный индексный узел и даже заводиться отдельный блок данных для хранения потенциально длинного имени файла</a:t>
            </a:r>
            <a:r>
              <a:rPr lang="ru-RU" dirty="0" smtClean="0"/>
              <a:t>.</a:t>
            </a:r>
            <a:endParaRPr lang="ru-RU" dirty="0"/>
          </a:p>
        </p:txBody>
      </p:sp>
    </p:spTree>
    <p:extLst>
      <p:ext uri="{BB962C8B-B14F-4D97-AF65-F5344CB8AC3E}">
        <p14:creationId xmlns:p14="http://schemas.microsoft.com/office/powerpoint/2010/main" val="911825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1. Связывание </a:t>
            </a:r>
            <a:r>
              <a:rPr lang="ru-RU" b="1" dirty="0"/>
              <a:t>файлов</a:t>
            </a:r>
          </a:p>
        </p:txBody>
      </p:sp>
      <p:sp>
        <p:nvSpPr>
          <p:cNvPr id="5" name="Прямоугольник 4"/>
          <p:cNvSpPr/>
          <p:nvPr/>
        </p:nvSpPr>
        <p:spPr>
          <a:xfrm>
            <a:off x="187110" y="764704"/>
            <a:ext cx="8777377" cy="5139869"/>
          </a:xfrm>
          <a:prstGeom prst="rect">
            <a:avLst/>
          </a:prstGeom>
        </p:spPr>
        <p:txBody>
          <a:bodyPr wrap="square">
            <a:spAutoFit/>
          </a:bodyPr>
          <a:lstStyle/>
          <a:p>
            <a:pPr algn="just"/>
            <a:r>
              <a:rPr lang="ru-RU" dirty="0"/>
              <a:t>Каждый из этих методов имеет свои </a:t>
            </a:r>
            <a:r>
              <a:rPr lang="ru-RU" dirty="0" smtClean="0"/>
              <a:t>минусы: </a:t>
            </a:r>
          </a:p>
          <a:p>
            <a:pPr marL="285750" indent="-285750" algn="just">
              <a:spcBef>
                <a:spcPts val="600"/>
              </a:spcBef>
              <a:buFont typeface="Arial" panose="020B0604020202020204" pitchFamily="34" charset="0"/>
              <a:buChar char="•"/>
            </a:pPr>
            <a:r>
              <a:rPr lang="ru-RU" dirty="0" smtClean="0"/>
              <a:t>В </a:t>
            </a:r>
            <a:r>
              <a:rPr lang="ru-RU" dirty="0"/>
              <a:t>случае жесткой связи возникает необходимость поддержки счетчика ссылок на файл для корректной реализации операции удаления файла. Например, в </a:t>
            </a:r>
            <a:r>
              <a:rPr lang="ru-RU" dirty="0" err="1"/>
              <a:t>Unix</a:t>
            </a:r>
            <a:r>
              <a:rPr lang="ru-RU" dirty="0"/>
              <a:t> такой счетчик является одним из атрибутов, хранящихся в индексном узле. Удаление файла одним из пользователей уменьшает количество ссылок на файл на 1. Реальное удаление файла происходит, когда число ссылок на файл становится равным 0. </a:t>
            </a:r>
            <a:r>
              <a:rPr lang="ru-RU" sz="1600" dirty="0" smtClean="0">
                <a:solidFill>
                  <a:schemeClr val="accent1"/>
                </a:solidFill>
              </a:rPr>
              <a:t>(В </a:t>
            </a:r>
            <a:r>
              <a:rPr lang="ru-RU" sz="1600" dirty="0">
                <a:solidFill>
                  <a:schemeClr val="accent1"/>
                </a:solidFill>
              </a:rPr>
              <a:t>случае символической линковки такая проблема не возникает, так как только реальный владелец имеет ссылку на индексный узел файла. Если собственник удаляет файл, то он разрушается, и попытки других пользователей работать с ним закончатся провалом. Удаление символического </a:t>
            </a:r>
            <a:r>
              <a:rPr lang="ru-RU" sz="1600" dirty="0" err="1">
                <a:solidFill>
                  <a:schemeClr val="accent1"/>
                </a:solidFill>
              </a:rPr>
              <a:t>линка</a:t>
            </a:r>
            <a:r>
              <a:rPr lang="ru-RU" sz="1600" dirty="0">
                <a:solidFill>
                  <a:schemeClr val="accent1"/>
                </a:solidFill>
              </a:rPr>
              <a:t> на файл никак не влияет</a:t>
            </a:r>
            <a:r>
              <a:rPr lang="ru-RU" sz="1600" dirty="0" smtClean="0">
                <a:solidFill>
                  <a:schemeClr val="accent1"/>
                </a:solidFill>
              </a:rPr>
              <a:t>.) </a:t>
            </a:r>
          </a:p>
          <a:p>
            <a:pPr marL="285750" indent="-285750" algn="just">
              <a:spcBef>
                <a:spcPts val="600"/>
              </a:spcBef>
              <a:buFont typeface="Arial" panose="020B0604020202020204" pitchFamily="34" charset="0"/>
              <a:buChar char="•"/>
            </a:pPr>
            <a:r>
              <a:rPr lang="ru-RU" dirty="0" smtClean="0"/>
              <a:t>Проблема </a:t>
            </a:r>
            <a:r>
              <a:rPr lang="ru-RU" dirty="0"/>
              <a:t>организации символической связи - потенциальное снижение скорости доступа к файлу. Файл символического </a:t>
            </a:r>
            <a:r>
              <a:rPr lang="ru-RU" dirty="0" err="1"/>
              <a:t>линка</a:t>
            </a:r>
            <a:r>
              <a:rPr lang="ru-RU" dirty="0"/>
              <a:t> хранит путь к файлу, содержащий список вложенных директорий, для прохождения по которому необходимо осуществить несколько обращений к диску. </a:t>
            </a:r>
          </a:p>
          <a:p>
            <a:pPr algn="just"/>
            <a:endParaRPr lang="ru-RU" dirty="0"/>
          </a:p>
          <a:p>
            <a:pPr algn="just"/>
            <a:r>
              <a:rPr lang="ru-RU" dirty="0" smtClean="0"/>
              <a:t>Символический </a:t>
            </a:r>
            <a:r>
              <a:rPr lang="ru-RU" dirty="0" err="1" smtClean="0"/>
              <a:t>линк</a:t>
            </a:r>
            <a:r>
              <a:rPr lang="ru-RU" dirty="0" smtClean="0"/>
              <a:t> имеет то преимущество, что он может использоваться для организации удобного доступа к файлам удаленных компьютеров, если, например, добавить к пути сетевой адрес удаленной машины. </a:t>
            </a:r>
            <a:endParaRPr lang="ru-RU" dirty="0"/>
          </a:p>
        </p:txBody>
      </p:sp>
    </p:spTree>
    <p:extLst>
      <p:ext uri="{BB962C8B-B14F-4D97-AF65-F5344CB8AC3E}">
        <p14:creationId xmlns:p14="http://schemas.microsoft.com/office/powerpoint/2010/main" val="26042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1. Связывание </a:t>
            </a:r>
            <a:r>
              <a:rPr lang="ru-RU" b="1" dirty="0"/>
              <a:t>файлов</a:t>
            </a:r>
          </a:p>
        </p:txBody>
      </p:sp>
      <p:sp>
        <p:nvSpPr>
          <p:cNvPr id="5" name="Прямоугольник 4"/>
          <p:cNvSpPr/>
          <p:nvPr/>
        </p:nvSpPr>
        <p:spPr>
          <a:xfrm>
            <a:off x="187110" y="764704"/>
            <a:ext cx="8777377" cy="3416320"/>
          </a:xfrm>
          <a:prstGeom prst="rect">
            <a:avLst/>
          </a:prstGeom>
        </p:spPr>
        <p:txBody>
          <a:bodyPr wrap="square">
            <a:spAutoFit/>
          </a:bodyPr>
          <a:lstStyle/>
          <a:p>
            <a:pPr algn="just"/>
            <a:r>
              <a:rPr lang="ru-RU" dirty="0"/>
              <a:t>Циклический граф - структура более гибкая, нежели простое дерево, но работа с ней требует большой </a:t>
            </a:r>
            <a:r>
              <a:rPr lang="ru-RU" dirty="0" smtClean="0"/>
              <a:t>аккуратности:</a:t>
            </a:r>
          </a:p>
          <a:p>
            <a:pPr algn="just"/>
            <a:endParaRPr lang="ru-RU" dirty="0" smtClean="0"/>
          </a:p>
          <a:p>
            <a:pPr marL="742950" lvl="1" indent="-285750" algn="just">
              <a:buFont typeface="Arial" panose="020B0604020202020204" pitchFamily="34" charset="0"/>
              <a:buChar char="•"/>
            </a:pPr>
            <a:r>
              <a:rPr lang="ru-RU" dirty="0" smtClean="0"/>
              <a:t>поскольку к </a:t>
            </a:r>
            <a:r>
              <a:rPr lang="ru-RU" dirty="0"/>
              <a:t>файлу существует несколько путей, программа поиска файла может найти его на диске несколько раз. </a:t>
            </a:r>
            <a:endParaRPr lang="ru-RU" dirty="0" smtClean="0"/>
          </a:p>
          <a:p>
            <a:pPr algn="just"/>
            <a:endParaRPr lang="ru-RU" dirty="0"/>
          </a:p>
          <a:p>
            <a:pPr algn="just"/>
            <a:r>
              <a:rPr lang="ru-RU" dirty="0" smtClean="0"/>
              <a:t>Простейшее </a:t>
            </a:r>
            <a:r>
              <a:rPr lang="ru-RU" dirty="0"/>
              <a:t>практическое решение данной проблемы - ограничить число директорий при поиске. </a:t>
            </a:r>
            <a:endParaRPr lang="ru-RU" dirty="0" smtClean="0"/>
          </a:p>
          <a:p>
            <a:pPr algn="just"/>
            <a:endParaRPr lang="ru-RU" dirty="0"/>
          </a:p>
          <a:p>
            <a:pPr algn="just"/>
            <a:r>
              <a:rPr lang="ru-RU" dirty="0" smtClean="0"/>
              <a:t>Полное </a:t>
            </a:r>
            <a:r>
              <a:rPr lang="ru-RU" dirty="0"/>
              <a:t>устранение циклов при поиске - довольно трудоемкая процедура, выполняемая специальными утилитами и связанная с многократной трассировкой директорий файловой системы.</a:t>
            </a:r>
          </a:p>
        </p:txBody>
      </p:sp>
    </p:spTree>
    <p:extLst>
      <p:ext uri="{BB962C8B-B14F-4D97-AF65-F5344CB8AC3E}">
        <p14:creationId xmlns:p14="http://schemas.microsoft.com/office/powerpoint/2010/main" val="64228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style>
          <a:lnRef idx="0">
            <a:scrgbClr r="0" g="0" b="0"/>
          </a:lnRef>
          <a:fillRef idx="1003">
            <a:schemeClr val="lt2"/>
          </a:fillRef>
          <a:effectRef idx="0">
            <a:scrgbClr r="0" g="0" b="0"/>
          </a:effectRef>
          <a:fontRef idx="major"/>
        </p:style>
        <p:txBody>
          <a:bodyPr wrap="square">
            <a:spAutoFit/>
          </a:bodyPr>
          <a:lstStyle/>
          <a:p>
            <a:pPr algn="ctr"/>
            <a:r>
              <a:rPr lang="ru-RU" b="1" dirty="0" smtClean="0"/>
              <a:t>2. Кооперация </a:t>
            </a:r>
            <a:r>
              <a:rPr lang="ru-RU" b="1" dirty="0"/>
              <a:t>процессов при работе с файлами</a:t>
            </a:r>
          </a:p>
        </p:txBody>
      </p:sp>
      <p:sp>
        <p:nvSpPr>
          <p:cNvPr id="5" name="Прямоугольник 4"/>
          <p:cNvSpPr/>
          <p:nvPr/>
        </p:nvSpPr>
        <p:spPr>
          <a:xfrm>
            <a:off x="187110" y="764704"/>
            <a:ext cx="8777377" cy="3693319"/>
          </a:xfrm>
          <a:prstGeom prst="rect">
            <a:avLst/>
          </a:prstGeom>
        </p:spPr>
        <p:txBody>
          <a:bodyPr wrap="square">
            <a:spAutoFit/>
          </a:bodyPr>
          <a:lstStyle/>
          <a:p>
            <a:pPr algn="just"/>
            <a:r>
              <a:rPr lang="ru-RU" dirty="0"/>
              <a:t>Когда различные пользователи работают вместе над проектом, они часто нуждаются в разделении файлов. </a:t>
            </a:r>
            <a:endParaRPr lang="ru-RU" dirty="0" smtClean="0"/>
          </a:p>
          <a:p>
            <a:pPr algn="just"/>
            <a:endParaRPr lang="ru-RU" dirty="0"/>
          </a:p>
          <a:p>
            <a:pPr algn="just"/>
            <a:r>
              <a:rPr lang="ru-RU" dirty="0" smtClean="0"/>
              <a:t>Как </a:t>
            </a:r>
            <a:r>
              <a:rPr lang="ru-RU" dirty="0"/>
              <a:t>и в случае любого совместно используемого ресурса, процессы должны синхронизировать доступ к совместно используемым файлам, каталогам, чтобы избежать тупиковых ситуаций, дискриминации отдельных процессов и снижения производительности системы. </a:t>
            </a:r>
            <a:endParaRPr lang="ru-RU" dirty="0" smtClean="0"/>
          </a:p>
          <a:p>
            <a:pPr algn="just"/>
            <a:endParaRPr lang="ru-RU" dirty="0"/>
          </a:p>
          <a:p>
            <a:pPr algn="just"/>
            <a:r>
              <a:rPr lang="ru-RU" dirty="0" smtClean="0"/>
              <a:t>Например</a:t>
            </a:r>
            <a:r>
              <a:rPr lang="ru-RU" dirty="0"/>
              <a:t>, если несколько пользователей одновременно редактируют какой-либо файл и не принято специальных мер, то результат будет непредсказуем и зависит от того, в каком порядке осуществлялись записи в файл. Между двумя операциями </a:t>
            </a:r>
            <a:r>
              <a:rPr lang="ru-RU" dirty="0" err="1"/>
              <a:t>read</a:t>
            </a:r>
            <a:r>
              <a:rPr lang="ru-RU" dirty="0"/>
              <a:t> одного процесса другой процесс может модифицировать данные, что для многих приложений неприемлемо.</a:t>
            </a:r>
          </a:p>
        </p:txBody>
      </p:sp>
    </p:spTree>
    <p:extLst>
      <p:ext uri="{BB962C8B-B14F-4D97-AF65-F5344CB8AC3E}">
        <p14:creationId xmlns:p14="http://schemas.microsoft.com/office/powerpoint/2010/main" val="2150149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2. Кооперация </a:t>
            </a:r>
            <a:r>
              <a:rPr lang="ru-RU" b="1" dirty="0"/>
              <a:t>процессов при работе с файлами</a:t>
            </a:r>
          </a:p>
        </p:txBody>
      </p:sp>
      <p:sp>
        <p:nvSpPr>
          <p:cNvPr id="5" name="Прямоугольник 4"/>
          <p:cNvSpPr/>
          <p:nvPr/>
        </p:nvSpPr>
        <p:spPr>
          <a:xfrm>
            <a:off x="187110" y="764704"/>
            <a:ext cx="8777377" cy="3970318"/>
          </a:xfrm>
          <a:prstGeom prst="rect">
            <a:avLst/>
          </a:prstGeom>
        </p:spPr>
        <p:txBody>
          <a:bodyPr wrap="square">
            <a:spAutoFit/>
          </a:bodyPr>
          <a:lstStyle/>
          <a:p>
            <a:pPr algn="just"/>
            <a:r>
              <a:rPr lang="ru-RU" dirty="0"/>
              <a:t>Простейшее решение данной проблемы - предоставить возможность одному из процессов захватить файл, то есть блокировать доступ к разделяемому файлу других процессов на все время, пока файл остается открытым для данного процесса. </a:t>
            </a:r>
            <a:endParaRPr lang="ru-RU" dirty="0" smtClean="0"/>
          </a:p>
          <a:p>
            <a:pPr algn="just"/>
            <a:endParaRPr lang="ru-RU" dirty="0"/>
          </a:p>
          <a:p>
            <a:pPr algn="just"/>
            <a:r>
              <a:rPr lang="ru-RU" dirty="0" smtClean="0"/>
              <a:t>Системный </a:t>
            </a:r>
            <a:r>
              <a:rPr lang="ru-RU" dirty="0"/>
              <a:t>вызов, позволяющий установить и проверить блокировки на файл, является неотъемлемым атрибутом современных многопользовательских ОС. </a:t>
            </a:r>
            <a:endParaRPr lang="ru-RU" dirty="0" smtClean="0"/>
          </a:p>
          <a:p>
            <a:pPr algn="just"/>
            <a:endParaRPr lang="ru-RU" dirty="0"/>
          </a:p>
          <a:p>
            <a:pPr algn="just"/>
            <a:r>
              <a:rPr lang="ru-RU" dirty="0" smtClean="0"/>
              <a:t>В </a:t>
            </a:r>
            <a:r>
              <a:rPr lang="ru-RU" dirty="0"/>
              <a:t>принципе, было бы логично связать синхронизацию доступа к файлу как к единому целому с системным вызовом </a:t>
            </a:r>
            <a:r>
              <a:rPr lang="ru-RU" dirty="0" err="1"/>
              <a:t>open</a:t>
            </a:r>
            <a:r>
              <a:rPr lang="ru-RU" dirty="0"/>
              <a:t> (т. е., например, открытие файла в режиме записи или обновления могло бы означать его монопольную блокировку соответствующим процессом, а открытие в режиме чтения - совместную блокировку). </a:t>
            </a:r>
            <a:endParaRPr lang="ru-RU" dirty="0" smtClean="0"/>
          </a:p>
          <a:p>
            <a:pPr algn="just"/>
            <a:endParaRPr lang="ru-RU" dirty="0"/>
          </a:p>
          <a:p>
            <a:pPr algn="just"/>
            <a:r>
              <a:rPr lang="ru-RU" dirty="0" smtClean="0"/>
              <a:t>Так </a:t>
            </a:r>
            <a:r>
              <a:rPr lang="ru-RU" dirty="0"/>
              <a:t>поступают во многих операционных системах. В ОС </a:t>
            </a:r>
            <a:r>
              <a:rPr lang="ru-RU" dirty="0" err="1"/>
              <a:t>Unix</a:t>
            </a:r>
            <a:r>
              <a:rPr lang="ru-RU" dirty="0"/>
              <a:t> это не так, что имеет исторические причины.</a:t>
            </a:r>
          </a:p>
        </p:txBody>
      </p:sp>
    </p:spTree>
    <p:extLst>
      <p:ext uri="{BB962C8B-B14F-4D97-AF65-F5344CB8AC3E}">
        <p14:creationId xmlns:p14="http://schemas.microsoft.com/office/powerpoint/2010/main" val="1440042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2. Кооперация </a:t>
            </a:r>
            <a:r>
              <a:rPr lang="ru-RU" b="1" dirty="0"/>
              <a:t>процессов при работе с файлами</a:t>
            </a:r>
          </a:p>
        </p:txBody>
      </p:sp>
      <p:sp>
        <p:nvSpPr>
          <p:cNvPr id="5" name="Прямоугольник 4"/>
          <p:cNvSpPr/>
          <p:nvPr/>
        </p:nvSpPr>
        <p:spPr>
          <a:xfrm>
            <a:off x="187110" y="764704"/>
            <a:ext cx="8777377" cy="4801314"/>
          </a:xfrm>
          <a:prstGeom prst="rect">
            <a:avLst/>
          </a:prstGeom>
        </p:spPr>
        <p:txBody>
          <a:bodyPr wrap="square">
            <a:spAutoFit/>
          </a:bodyPr>
          <a:lstStyle/>
          <a:p>
            <a:pPr algn="just"/>
            <a:r>
              <a:rPr lang="ru-RU" dirty="0"/>
              <a:t>В первой версии системы </a:t>
            </a:r>
            <a:r>
              <a:rPr lang="ru-RU" dirty="0" err="1" smtClean="0"/>
              <a:t>Unix</a:t>
            </a:r>
            <a:r>
              <a:rPr lang="ru-RU" dirty="0" smtClean="0"/>
              <a:t> механизм </a:t>
            </a:r>
            <a:r>
              <a:rPr lang="ru-RU" dirty="0"/>
              <a:t>захвата файла отсутствовал. </a:t>
            </a:r>
            <a:endParaRPr lang="ru-RU" dirty="0" smtClean="0"/>
          </a:p>
          <a:p>
            <a:pPr algn="just"/>
            <a:endParaRPr lang="ru-RU" dirty="0"/>
          </a:p>
          <a:p>
            <a:pPr algn="just"/>
            <a:r>
              <a:rPr lang="ru-RU" dirty="0" smtClean="0"/>
              <a:t>Применялся </a:t>
            </a:r>
            <a:r>
              <a:rPr lang="ru-RU" dirty="0"/>
              <a:t>очень простой подход к обеспечению параллельного (от нескольких процессов) доступа к файлам: </a:t>
            </a:r>
            <a:endParaRPr lang="ru-RU" dirty="0" smtClean="0"/>
          </a:p>
          <a:p>
            <a:pPr algn="just"/>
            <a:endParaRPr lang="ru-RU" dirty="0"/>
          </a:p>
          <a:p>
            <a:pPr marL="742950" lvl="1" indent="-285750" algn="just">
              <a:buFont typeface="Arial" panose="020B0604020202020204" pitchFamily="34" charset="0"/>
              <a:buChar char="•"/>
            </a:pPr>
            <a:r>
              <a:rPr lang="ru-RU" dirty="0" smtClean="0"/>
              <a:t>система </a:t>
            </a:r>
            <a:r>
              <a:rPr lang="ru-RU" dirty="0"/>
              <a:t>позволяла любому числу процессов одновременно открывать один и тот же файл в любом режиме (чтения, записи или обновления) и не предпринимала никаких синхронизационных действий. </a:t>
            </a:r>
            <a:endParaRPr lang="ru-RU" dirty="0" smtClean="0"/>
          </a:p>
          <a:p>
            <a:pPr algn="just"/>
            <a:endParaRPr lang="ru-RU" dirty="0"/>
          </a:p>
          <a:p>
            <a:pPr algn="just"/>
            <a:r>
              <a:rPr lang="ru-RU" dirty="0" smtClean="0"/>
              <a:t>Вся </a:t>
            </a:r>
            <a:r>
              <a:rPr lang="ru-RU" dirty="0"/>
              <a:t>ответственность за корректность совместной обработки файла ложилась на использующие его процессы, и система даже не предоставляла каких-либо особых средств для синхронизации доступа процессов к файлу. </a:t>
            </a:r>
            <a:endParaRPr lang="ru-RU" dirty="0" smtClean="0"/>
          </a:p>
          <a:p>
            <a:pPr algn="just"/>
            <a:endParaRPr lang="ru-RU" dirty="0"/>
          </a:p>
          <a:p>
            <a:pPr algn="just"/>
            <a:r>
              <a:rPr lang="ru-RU" dirty="0" smtClean="0"/>
              <a:t>Однако </a:t>
            </a:r>
            <a:r>
              <a:rPr lang="ru-RU" dirty="0"/>
              <a:t>впоследствии для того, чтобы повысить привлекательность системы для коммерческих пользователей, работающих с базами данных, в версию V системы были включены механизмы захвата файла и записи, базирующиеся на системном вызове </a:t>
            </a:r>
            <a:r>
              <a:rPr lang="ru-RU" dirty="0" err="1"/>
              <a:t>fcntl</a:t>
            </a:r>
            <a:r>
              <a:rPr lang="ru-RU" dirty="0"/>
              <a:t>.</a:t>
            </a:r>
          </a:p>
        </p:txBody>
      </p:sp>
    </p:spTree>
    <p:extLst>
      <p:ext uri="{BB962C8B-B14F-4D97-AF65-F5344CB8AC3E}">
        <p14:creationId xmlns:p14="http://schemas.microsoft.com/office/powerpoint/2010/main" val="2342921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9512" y="188640"/>
            <a:ext cx="8784976" cy="369332"/>
          </a:xfrm>
          <a:prstGeom prst="rect">
            <a:avLst/>
          </a:prstGeom>
        </p:spPr>
        <p:txBody>
          <a:bodyPr wrap="square">
            <a:spAutoFit/>
          </a:bodyPr>
          <a:lstStyle/>
          <a:p>
            <a:pPr algn="ctr"/>
            <a:r>
              <a:rPr lang="ru-RU" b="1" dirty="0" smtClean="0"/>
              <a:t>2. Кооперация </a:t>
            </a:r>
            <a:r>
              <a:rPr lang="ru-RU" b="1" dirty="0"/>
              <a:t>процессов при работе с файлами</a:t>
            </a:r>
          </a:p>
        </p:txBody>
      </p:sp>
      <p:sp>
        <p:nvSpPr>
          <p:cNvPr id="5" name="Прямоугольник 4"/>
          <p:cNvSpPr/>
          <p:nvPr/>
        </p:nvSpPr>
        <p:spPr>
          <a:xfrm>
            <a:off x="187110" y="764704"/>
            <a:ext cx="8777377" cy="4524315"/>
          </a:xfrm>
          <a:prstGeom prst="rect">
            <a:avLst/>
          </a:prstGeom>
        </p:spPr>
        <p:txBody>
          <a:bodyPr wrap="square">
            <a:spAutoFit/>
          </a:bodyPr>
          <a:lstStyle/>
          <a:p>
            <a:pPr algn="just"/>
            <a:r>
              <a:rPr lang="ru-RU" dirty="0"/>
              <a:t>Допускается два варианта синхронизации: </a:t>
            </a:r>
            <a:endParaRPr lang="ru-RU" dirty="0" smtClean="0"/>
          </a:p>
          <a:p>
            <a:pPr algn="just"/>
            <a:endParaRPr lang="ru-RU" dirty="0"/>
          </a:p>
          <a:p>
            <a:pPr marL="800100" lvl="1" indent="-342900" algn="just">
              <a:buFont typeface="+mj-lt"/>
              <a:buAutoNum type="arabicParenR"/>
            </a:pPr>
            <a:r>
              <a:rPr lang="ru-RU" b="1" dirty="0" smtClean="0"/>
              <a:t>с </a:t>
            </a:r>
            <a:r>
              <a:rPr lang="ru-RU" b="1" dirty="0"/>
              <a:t>ожиданием</a:t>
            </a:r>
            <a:r>
              <a:rPr lang="ru-RU" dirty="0"/>
              <a:t>, когда требование блокировки может привести к откладыванию процесса до того момента, когда это требование может быть удовлетворено</a:t>
            </a:r>
            <a:r>
              <a:rPr lang="ru-RU" dirty="0" smtClean="0"/>
              <a:t>,</a:t>
            </a:r>
          </a:p>
          <a:p>
            <a:pPr marL="800100" lvl="1" indent="-342900" algn="just">
              <a:buFont typeface="+mj-lt"/>
              <a:buAutoNum type="arabicParenR"/>
            </a:pPr>
            <a:r>
              <a:rPr lang="ru-RU" b="1" dirty="0" smtClean="0"/>
              <a:t>без </a:t>
            </a:r>
            <a:r>
              <a:rPr lang="ru-RU" b="1" dirty="0"/>
              <a:t>ожидания</a:t>
            </a:r>
            <a:r>
              <a:rPr lang="ru-RU" dirty="0"/>
              <a:t>, когда процесс немедленно оповещается об удовлетворении требования блокировки или о невозможности ее удовлетворения в данный момент. </a:t>
            </a:r>
            <a:endParaRPr lang="ru-RU" dirty="0" smtClean="0"/>
          </a:p>
          <a:p>
            <a:pPr algn="just"/>
            <a:endParaRPr lang="ru-RU" dirty="0"/>
          </a:p>
          <a:p>
            <a:pPr algn="just"/>
            <a:r>
              <a:rPr lang="ru-RU" dirty="0"/>
              <a:t>Установленные блокировки относятся только к тому процессу, который их установил, и не наследуются процессами-потомками этого процесса. </a:t>
            </a:r>
            <a:endParaRPr lang="ru-RU" dirty="0" smtClean="0"/>
          </a:p>
          <a:p>
            <a:pPr algn="just"/>
            <a:endParaRPr lang="ru-RU" dirty="0"/>
          </a:p>
          <a:p>
            <a:pPr algn="just"/>
            <a:r>
              <a:rPr lang="ru-RU" dirty="0" smtClean="0"/>
              <a:t>Более </a:t>
            </a:r>
            <a:r>
              <a:rPr lang="ru-RU" dirty="0"/>
              <a:t>того, даже если некоторый процесс пользуется синхронизационными возможностями системного вызова </a:t>
            </a:r>
            <a:r>
              <a:rPr lang="ru-RU" dirty="0" err="1"/>
              <a:t>fcntl</a:t>
            </a:r>
            <a:r>
              <a:rPr lang="ru-RU" dirty="0"/>
              <a:t>, другие процессы по-прежнему могут работать с </a:t>
            </a:r>
            <a:r>
              <a:rPr lang="ru-RU" dirty="0" smtClean="0"/>
              <a:t>файлом </a:t>
            </a:r>
            <a:r>
              <a:rPr lang="ru-RU" dirty="0"/>
              <a:t>без всякой синхронизации. Другими словами, это дело группы процессов, совместно использующих файл, - договориться о способе синхронизации параллельного доступа.</a:t>
            </a:r>
          </a:p>
        </p:txBody>
      </p:sp>
    </p:spTree>
    <p:extLst>
      <p:ext uri="{BB962C8B-B14F-4D97-AF65-F5344CB8AC3E}">
        <p14:creationId xmlns:p14="http://schemas.microsoft.com/office/powerpoint/2010/main" val="379654366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3122</Words>
  <Application>Microsoft Office PowerPoint</Application>
  <PresentationFormat>Экран (4:3)</PresentationFormat>
  <Paragraphs>174</Paragraphs>
  <Slides>25</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25</vt:i4>
      </vt:variant>
    </vt:vector>
  </HeadingPairs>
  <TitlesOfParts>
    <vt:vector size="26" baseType="lpstr">
      <vt:lpstr>Тема Office</vt:lpstr>
      <vt:lpstr>Лекция 13. Работа с файловой системой.</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13  Работа с файловой системой</dc:title>
  <dc:creator>Сергей В. Дианов</dc:creator>
  <cp:lastModifiedBy>Dianov</cp:lastModifiedBy>
  <cp:revision>23</cp:revision>
  <dcterms:created xsi:type="dcterms:W3CDTF">2021-05-11T05:11:47Z</dcterms:created>
  <dcterms:modified xsi:type="dcterms:W3CDTF">2022-04-29T13:22:47Z</dcterms:modified>
</cp:coreProperties>
</file>