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CA28B-4DDD-4FFA-83E0-3C564A47A382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DF91F-F71C-4BEC-BCFE-55654C265A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66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04D86-1959-4630-A99E-724A4B48BD5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87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830997"/>
          </a:xfrm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Лекция </a:t>
            </a:r>
            <a:r>
              <a:rPr lang="ru-RU" sz="2400" b="1" dirty="0" smtClean="0"/>
              <a:t>14</a:t>
            </a:r>
            <a:r>
              <a:rPr lang="ru-RU" sz="2400" b="1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sz="24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24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ru-RU" sz="2400" b="1" dirty="0"/>
              <a:t>Система управления вводом-выводом.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14127"/>
              </p:ext>
            </p:extLst>
          </p:nvPr>
        </p:nvGraphicFramePr>
        <p:xfrm>
          <a:off x="395536" y="1556792"/>
          <a:ext cx="8568954" cy="1692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756"/>
                <a:gridCol w="7759198"/>
              </a:tblGrid>
              <a:tr h="504056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Содержание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1.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Физические принципы организации ввода-вывода.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2.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Модель процесса передачи информации.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3.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b="0" i="0" dirty="0" smtClean="0">
                          <a:latin typeface="Bad Script" panose="02000000000000000000" pitchFamily="2" charset="0"/>
                        </a:rPr>
                        <a:t>Прямой доступ к памяти.</a:t>
                      </a:r>
                      <a:endParaRPr lang="ru-RU" sz="2000" b="0" i="0" dirty="0">
                        <a:latin typeface="Bad Script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 descr="Поговорим про устройства ввода/вывод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6" y="3861048"/>
            <a:ext cx="5200108" cy="250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11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Физические </a:t>
            </a:r>
            <a:r>
              <a:rPr lang="ru-RU" b="1" dirty="0"/>
              <a:t>принципы организации ввода-вывода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4096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ситуации прямого отображения портов ввода-вывода в адресное пространство памяти действия, необходимые для записи информации и управляющих команд в эти порты или для чтения данных из них и их состояний, ничем не отличаются от действий, производимых для передачи информации между оперативной памятью и процессором, и для их выполнения применяются те же самые команды.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Если </a:t>
            </a:r>
            <a:r>
              <a:rPr lang="ru-RU" dirty="0"/>
              <a:t>же порт отображен в адресное пространство ввода-вывода, то процесс обмена информацией инициируется специальными командами ввода-вывода и включает в себя несколько другие действия.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Например</a:t>
            </a:r>
            <a:r>
              <a:rPr lang="ru-RU" dirty="0"/>
              <a:t>, для передачи данных в порт необходимо выполнить следующее: 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На </a:t>
            </a:r>
            <a:r>
              <a:rPr lang="ru-RU" dirty="0"/>
              <a:t>адресной шине процессор должен выставить сигналы, соответствующие адресу порта, в который будет осуществляться передача информации, в адресном пространстве ввода-вывода.  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На </a:t>
            </a:r>
            <a:r>
              <a:rPr lang="ru-RU" dirty="0"/>
              <a:t>шину данных процессор должен выставить сигналы, соответствующие информации, которая должна быть передана в порт.  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После </a:t>
            </a:r>
            <a:r>
              <a:rPr lang="ru-RU" dirty="0"/>
              <a:t>выполнения действий 1 и 2 на шину управления выставляются сигналы, соответствующие операции записи и работе с устройствами ввода-вывода (переключение адресных пространств), что приведет к передаче необходимой информации в нужный </a:t>
            </a:r>
            <a:r>
              <a:rPr lang="ru-RU" dirty="0" smtClean="0"/>
              <a:t>порт.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61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Физические </a:t>
            </a:r>
            <a:r>
              <a:rPr lang="ru-RU" b="1" dirty="0"/>
              <a:t>принципы организации ввода-вывода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Существенное отличие памяти от устройств ввода-вывода заключается в том, что занесение информации в память является окончанием операции записи, в то время как занесение информации в порт зачастую представляет собой инициализацию реального совершения операции ввода-вывода.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Что </a:t>
            </a:r>
            <a:r>
              <a:rPr lang="ru-RU" dirty="0"/>
              <a:t>именно должны делать устройства, приняв информацию через свой порт, и каким именно образом они должны поставлять информацию для чтения из порта, определяется электронными схемами устройств, получившими название </a:t>
            </a:r>
            <a:r>
              <a:rPr lang="ru-RU" b="1" dirty="0"/>
              <a:t>контроллеров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Контроллер </a:t>
            </a:r>
            <a:r>
              <a:rPr lang="ru-RU" dirty="0"/>
              <a:t>может непосредственно управлять отдельным устройством (например, контроллер диска), а может управлять несколькими устройствами, связываясь с их контроллерами посредством специальных шин ввода-вывода (шина IDE, шина SCSI и т.д.). </a:t>
            </a:r>
          </a:p>
        </p:txBody>
      </p:sp>
    </p:spTree>
    <p:extLst>
      <p:ext uri="{BB962C8B-B14F-4D97-AF65-F5344CB8AC3E}">
        <p14:creationId xmlns:p14="http://schemas.microsoft.com/office/powerpoint/2010/main" val="321812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Физические </a:t>
            </a:r>
            <a:r>
              <a:rPr lang="ru-RU" b="1" dirty="0"/>
              <a:t>принципы организации ввода-вывода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40960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Современные вычислительные системы могут иметь разнообразную архитектуру, множество шин и магистралей, мосты для перехода информации от одной шины к другой и т. п.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Важными </a:t>
            </a:r>
            <a:r>
              <a:rPr lang="ru-RU" dirty="0"/>
              <a:t>являются </a:t>
            </a:r>
            <a:r>
              <a:rPr lang="ru-RU" dirty="0" smtClean="0"/>
              <a:t>следующие </a:t>
            </a:r>
            <a:r>
              <a:rPr lang="ru-RU" dirty="0"/>
              <a:t>моменты: 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Устройства </a:t>
            </a:r>
            <a:r>
              <a:rPr lang="ru-RU" dirty="0"/>
              <a:t>ввода-вывода подключаются к системе через порты.  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Могут </a:t>
            </a:r>
            <a:r>
              <a:rPr lang="ru-RU" dirty="0"/>
              <a:t>существовать два адресных пространства: пространство памяти и пространство ввода-вывода.  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Порты</a:t>
            </a:r>
            <a:r>
              <a:rPr lang="ru-RU" dirty="0"/>
              <a:t>, как правило, отображаются в адресное пространство ввода-вывода и иногда – непосредственно в адресное пространство памяти.  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Использование </a:t>
            </a:r>
            <a:r>
              <a:rPr lang="ru-RU" dirty="0"/>
              <a:t>того или иного адресного пространства определяется типом команды, выполняемой процессором, или типом ее операндов. </a:t>
            </a:r>
            <a:endParaRPr lang="ru-RU" dirty="0" smtClean="0"/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Физическим </a:t>
            </a:r>
            <a:r>
              <a:rPr lang="ru-RU" dirty="0"/>
              <a:t>управлением устройством ввода-вывода, передачей информации через порт и выставлением некоторых сигналов на магистрали занимается контроллер устройства. 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Именно единообразие подключения внешних устройств к вычислительной системе является одной из составляющих идеологии, позволяющих добавлять новые устройства без перепроектирования всей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406531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Модель </a:t>
            </a:r>
            <a:r>
              <a:rPr lang="ru-RU" b="1" dirty="0"/>
              <a:t>процесса передачи информации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4096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Контроллеры устройств ввода-вывода весьма различны как по своему внутреннему строению, так и по исполнению (от одной микросхемы до специализированной вычислительной системы со своим процессором, памятью и т. д.), поскольку им приходится управлять совершенно разными приборами.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Общие </a:t>
            </a:r>
            <a:r>
              <a:rPr lang="ru-RU" dirty="0"/>
              <a:t>черты контроллеров, необходимые им для взаимодействия с вычислительной </a:t>
            </a:r>
            <a:r>
              <a:rPr lang="ru-RU" dirty="0" smtClean="0"/>
              <a:t>системой: </a:t>
            </a:r>
          </a:p>
          <a:p>
            <a:pPr marL="742950" lvl="1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Обычно </a:t>
            </a:r>
            <a:r>
              <a:rPr lang="ru-RU" dirty="0"/>
              <a:t>каждый контроллер имеет, по крайней мере, четыре внутренних </a:t>
            </a:r>
            <a:r>
              <a:rPr lang="ru-RU" dirty="0" smtClean="0"/>
              <a:t>регистра: 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состояния</a:t>
            </a:r>
            <a:r>
              <a:rPr lang="ru-RU" dirty="0"/>
              <a:t>, </a:t>
            </a:r>
            <a:endParaRPr lang="ru-RU" dirty="0" smtClean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управления</a:t>
            </a:r>
            <a:r>
              <a:rPr lang="ru-RU" dirty="0"/>
              <a:t>, </a:t>
            </a:r>
            <a:endParaRPr lang="ru-RU" dirty="0" smtClean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входных данных, 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выходных </a:t>
            </a:r>
            <a:r>
              <a:rPr lang="ru-RU" dirty="0"/>
              <a:t>данных. </a:t>
            </a:r>
            <a:endParaRPr lang="ru-RU" dirty="0" smtClean="0"/>
          </a:p>
          <a:p>
            <a:pPr marL="742950" lvl="1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Для </a:t>
            </a:r>
            <a:r>
              <a:rPr lang="ru-RU" dirty="0"/>
              <a:t>доступа к содержимому этих регистров вычислительная система может использовать один или несколько портов.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39913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Модель </a:t>
            </a:r>
            <a:r>
              <a:rPr lang="ru-RU" b="1" dirty="0"/>
              <a:t>процесса передачи информации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40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Регистр состояния содержит биты, значение которых определяется состоянием устройства ввода-вывода и которые доступны только для чтения вычислительной системой.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Эти биты: </a:t>
            </a:r>
          </a:p>
          <a:p>
            <a:pPr marL="742950" lvl="1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индицируют </a:t>
            </a:r>
            <a:r>
              <a:rPr lang="ru-RU" dirty="0"/>
              <a:t>завершение выполнения текущей команды на устройстве (бит занятости), </a:t>
            </a:r>
            <a:endParaRPr lang="ru-RU" dirty="0" smtClean="0"/>
          </a:p>
          <a:p>
            <a:pPr marL="742950" lvl="1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наличие </a:t>
            </a:r>
            <a:r>
              <a:rPr lang="ru-RU" dirty="0"/>
              <a:t>очередного данного в регистре выходных данных (бит готовности данных), </a:t>
            </a:r>
            <a:endParaRPr lang="ru-RU" dirty="0" smtClean="0"/>
          </a:p>
          <a:p>
            <a:pPr marL="742950" lvl="1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возникновение </a:t>
            </a:r>
            <a:r>
              <a:rPr lang="ru-RU" dirty="0"/>
              <a:t>ошибки при выполнении команды (бит ошибки) и т.д.  </a:t>
            </a:r>
          </a:p>
        </p:txBody>
      </p:sp>
    </p:spTree>
    <p:extLst>
      <p:ext uri="{BB962C8B-B14F-4D97-AF65-F5344CB8AC3E}">
        <p14:creationId xmlns:p14="http://schemas.microsoft.com/office/powerpoint/2010/main" val="4043199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Модель </a:t>
            </a:r>
            <a:r>
              <a:rPr lang="ru-RU" b="1" dirty="0"/>
              <a:t>процесса передачи информации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4096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Регистр управления получает данные, которые записываются вычислительной системой для инициализации устройства ввода-вывода или выполнения очередной команды, а также изменения режима работы </a:t>
            </a:r>
            <a:r>
              <a:rPr lang="ru-RU" dirty="0" smtClean="0"/>
              <a:t>устройства</a:t>
            </a:r>
            <a:r>
              <a:rPr lang="ru-RU" dirty="0"/>
              <a:t>:</a:t>
            </a:r>
            <a:endParaRPr lang="ru-RU" dirty="0" smtClean="0"/>
          </a:p>
          <a:p>
            <a:pPr algn="just"/>
            <a:endParaRPr lang="ru-RU" dirty="0"/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часть </a:t>
            </a:r>
            <a:r>
              <a:rPr lang="ru-RU" dirty="0"/>
              <a:t>битов в этом регистре может быть отведена под код выполняемой команды, </a:t>
            </a:r>
            <a:endParaRPr lang="ru-RU" dirty="0" smtClean="0"/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часть </a:t>
            </a:r>
            <a:r>
              <a:rPr lang="ru-RU" dirty="0"/>
              <a:t>битов будет кодировать режим работы устройства, </a:t>
            </a:r>
            <a:endParaRPr lang="ru-RU" dirty="0" smtClean="0"/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бит </a:t>
            </a:r>
            <a:r>
              <a:rPr lang="ru-RU" dirty="0"/>
              <a:t>готовности команды свидетельствует о том, что можно приступить к ее выполнению. </a:t>
            </a:r>
          </a:p>
        </p:txBody>
      </p:sp>
    </p:spTree>
    <p:extLst>
      <p:ext uri="{BB962C8B-B14F-4D97-AF65-F5344CB8AC3E}">
        <p14:creationId xmlns:p14="http://schemas.microsoft.com/office/powerpoint/2010/main" val="410815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Модель </a:t>
            </a:r>
            <a:r>
              <a:rPr lang="ru-RU" b="1" dirty="0"/>
              <a:t>процесса передачи информации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40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Регистр выходных данных служит для помещения в него данных для чтения вычислительной </a:t>
            </a:r>
            <a:r>
              <a:rPr lang="ru-RU" dirty="0" smtClean="0"/>
              <a:t>системой.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Регистр </a:t>
            </a:r>
            <a:r>
              <a:rPr lang="ru-RU" dirty="0"/>
              <a:t>входных данных предназначен для помещения в него информации, которая должна быть выведена на устройство.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Обычно </a:t>
            </a:r>
            <a:r>
              <a:rPr lang="ru-RU" dirty="0"/>
              <a:t>емкость этих регистров не превышает ширину линии данных (а чаще всего меньше ее), хотя некоторые контроллеры могут использовать в качестве регистров очередь FIFO для буферизации поступающей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1880113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Модель </a:t>
            </a:r>
            <a:r>
              <a:rPr lang="ru-RU" b="1" dirty="0"/>
              <a:t>процесса передачи информации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40960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/>
              <a:t>В </a:t>
            </a:r>
            <a:r>
              <a:rPr lang="ru-RU" sz="1600" b="1" dirty="0"/>
              <a:t>модели для вывода информации</a:t>
            </a:r>
            <a:r>
              <a:rPr lang="ru-RU" sz="1600" dirty="0"/>
              <a:t>, помещающейся в регистр входных данных, без проверки успешности вывода процессор и контроллер должны связываться следующим образом:</a:t>
            </a:r>
          </a:p>
          <a:p>
            <a:pPr marL="800100" lvl="1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1600" dirty="0" smtClean="0"/>
              <a:t>Процессор </a:t>
            </a:r>
            <a:r>
              <a:rPr lang="ru-RU" sz="1600" dirty="0"/>
              <a:t>в цикле читает информацию из порта регистра состояний и проверяет значение бита занятости. Если бит занятости установлен, то это означает, что устройство еще не завершило предыдущую операцию, и процессор уходит на новую итерацию цикла. Если бит занятости сброшен, то устройство готово к выполнению новой операции, и процессор переходит на следующий шаг.  </a:t>
            </a:r>
          </a:p>
          <a:p>
            <a:pPr marL="800100" lvl="1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1600" dirty="0" smtClean="0"/>
              <a:t>Процессор </a:t>
            </a:r>
            <a:r>
              <a:rPr lang="ru-RU" sz="1600" dirty="0"/>
              <a:t>записывает код команды вывода в порт регистра управления.  </a:t>
            </a:r>
          </a:p>
          <a:p>
            <a:pPr marL="800100" lvl="1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1600" dirty="0" smtClean="0"/>
              <a:t>Процессор </a:t>
            </a:r>
            <a:r>
              <a:rPr lang="ru-RU" sz="1600" dirty="0"/>
              <a:t>записывает данные в порт регистра входных данных.  </a:t>
            </a:r>
          </a:p>
          <a:p>
            <a:pPr marL="800100" lvl="1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1600" dirty="0" smtClean="0"/>
              <a:t>Процессор </a:t>
            </a:r>
            <a:r>
              <a:rPr lang="ru-RU" sz="1600" dirty="0"/>
              <a:t>устанавливает бит готовности команды. В следующих шагах процессор не задействован.  </a:t>
            </a:r>
          </a:p>
          <a:p>
            <a:pPr marL="800100" lvl="1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1600" dirty="0" smtClean="0"/>
              <a:t>Когда </a:t>
            </a:r>
            <a:r>
              <a:rPr lang="ru-RU" sz="1600" dirty="0"/>
              <a:t>контроллер замечает, что бит готовности команды установлен, он устанавливает бит занятости.  </a:t>
            </a:r>
          </a:p>
          <a:p>
            <a:pPr marL="800100" lvl="1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1600" dirty="0" smtClean="0"/>
              <a:t>Контроллер </a:t>
            </a:r>
            <a:r>
              <a:rPr lang="ru-RU" sz="1600" dirty="0"/>
              <a:t>анализирует код команды в регистре управления и обнаруживает, что это команда вывода. Он берет данные из регистра входных данных и инициирует выполнение команды.  </a:t>
            </a:r>
          </a:p>
          <a:p>
            <a:pPr marL="800100" lvl="1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1600" dirty="0" smtClean="0"/>
              <a:t>После </a:t>
            </a:r>
            <a:r>
              <a:rPr lang="ru-RU" sz="1600" dirty="0"/>
              <a:t>завершения операции контроллер обнуляет бит готовности команды.  </a:t>
            </a:r>
          </a:p>
          <a:p>
            <a:pPr marL="800100" lvl="1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1600" dirty="0" smtClean="0"/>
              <a:t>При </a:t>
            </a:r>
            <a:r>
              <a:rPr lang="ru-RU" sz="1600" dirty="0"/>
              <a:t>успешном завершении операции контроллер обнуляет бит ошибки в регистре состояния, при неудачном завершении команды – устанавливает его.  </a:t>
            </a:r>
          </a:p>
          <a:p>
            <a:pPr marL="800100" lvl="1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ru-RU" sz="1600" dirty="0" smtClean="0"/>
              <a:t>Контроллер </a:t>
            </a:r>
            <a:r>
              <a:rPr lang="ru-RU" sz="1600" dirty="0"/>
              <a:t>сбрасывает бит занятости. </a:t>
            </a:r>
          </a:p>
        </p:txBody>
      </p:sp>
    </p:spTree>
    <p:extLst>
      <p:ext uri="{BB962C8B-B14F-4D97-AF65-F5344CB8AC3E}">
        <p14:creationId xmlns:p14="http://schemas.microsoft.com/office/powerpoint/2010/main" val="3419135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Модель </a:t>
            </a:r>
            <a:r>
              <a:rPr lang="ru-RU" b="1" dirty="0"/>
              <a:t>процесса передачи информации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Для того чтобы процессор не дожидался состояния готовности устройства ввода-вывода в цикле, а мог выполнять в это время другую работу, необходимо, чтобы устройство само умело сигнализировать процессору о своей готовности.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Технический </a:t>
            </a:r>
            <a:r>
              <a:rPr lang="ru-RU" dirty="0"/>
              <a:t>механизм, который позволяет внешним устройствам оповещать процессор о завершении команды вывода или команды ввода, получил название </a:t>
            </a:r>
            <a:r>
              <a:rPr lang="ru-RU" b="1" dirty="0"/>
              <a:t>механизма прерываний</a:t>
            </a:r>
            <a:r>
              <a:rPr lang="ru-RU" dirty="0"/>
              <a:t>. 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В простейшем случае для реализации механизма прерываний необходимо к имеющимся у нас шинам локальной магистрали добавить еще одну линию, соединяющую процессор и устройства ввода-вывода – линию прерываний. </a:t>
            </a:r>
          </a:p>
        </p:txBody>
      </p:sp>
    </p:spTree>
    <p:extLst>
      <p:ext uri="{BB962C8B-B14F-4D97-AF65-F5344CB8AC3E}">
        <p14:creationId xmlns:p14="http://schemas.microsoft.com/office/powerpoint/2010/main" val="1615415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Модель </a:t>
            </a:r>
            <a:r>
              <a:rPr lang="ru-RU" b="1" dirty="0"/>
              <a:t>процесса передачи информации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4096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 завершении выполнения операции внешнее устройство выставляет на </a:t>
            </a:r>
            <a:r>
              <a:rPr lang="ru-RU" dirty="0" smtClean="0"/>
              <a:t>линию прерываний специальный </a:t>
            </a:r>
            <a:r>
              <a:rPr lang="ru-RU" dirty="0"/>
              <a:t>сигнал, по которому процессор после выполнения очередной команды изменяет свое поведение.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Вместо </a:t>
            </a:r>
            <a:r>
              <a:rPr lang="ru-RU" dirty="0"/>
              <a:t>выполнения очередной команды из потока команд он частично сохраняет содержимое своих регистров и переходит на выполнение программы обработки прерывания, расположенной по заранее оговоренному адресу.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наличии только одной линии прерываний процессор при выполнении этой программы </a:t>
            </a:r>
            <a:r>
              <a:rPr lang="ru-RU" dirty="0" smtClean="0"/>
              <a:t>должен: </a:t>
            </a:r>
          </a:p>
          <a:p>
            <a:pPr marL="742950" lvl="1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опросить </a:t>
            </a:r>
            <a:r>
              <a:rPr lang="ru-RU" dirty="0"/>
              <a:t>состояние всех устройств ввода-вывода, чтобы определить, от какого именно устройства пришло прерывание (</a:t>
            </a:r>
            <a:r>
              <a:rPr lang="ru-RU" dirty="0" err="1"/>
              <a:t>polling</a:t>
            </a:r>
            <a:r>
              <a:rPr lang="ru-RU" dirty="0"/>
              <a:t> прерываний</a:t>
            </a:r>
            <a:r>
              <a:rPr lang="ru-RU" dirty="0" smtClean="0"/>
              <a:t>);</a:t>
            </a:r>
          </a:p>
          <a:p>
            <a:pPr marL="742950" lvl="1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выполнить </a:t>
            </a:r>
            <a:r>
              <a:rPr lang="ru-RU" dirty="0"/>
              <a:t>необходимые действия (например, вывести в это устройство очередную порцию информации или перевести соответствующий процесс из состояния ожидание в состояние готовность</a:t>
            </a:r>
            <a:r>
              <a:rPr lang="ru-RU" dirty="0" smtClean="0"/>
              <a:t>);</a:t>
            </a:r>
          </a:p>
          <a:p>
            <a:pPr marL="742950" lvl="1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сообщить </a:t>
            </a:r>
            <a:r>
              <a:rPr lang="ru-RU" dirty="0"/>
              <a:t>устройству, что прерывание обработано (снять прерывание). </a:t>
            </a:r>
          </a:p>
        </p:txBody>
      </p:sp>
    </p:spTree>
    <p:extLst>
      <p:ext uri="{BB962C8B-B14F-4D97-AF65-F5344CB8AC3E}">
        <p14:creationId xmlns:p14="http://schemas.microsoft.com/office/powerpoint/2010/main" val="423170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Физические </a:t>
            </a:r>
            <a:r>
              <a:rPr lang="ru-RU" b="1" dirty="0"/>
              <a:t>принципы организации ввода-вывода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Существует много разнообразных устройств, которые могут взаимодействовать с процессором и памятью: </a:t>
            </a:r>
            <a:endParaRPr lang="ru-RU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таймер</a:t>
            </a:r>
            <a:r>
              <a:rPr lang="ru-RU" dirty="0"/>
              <a:t>, </a:t>
            </a:r>
            <a:endParaRPr lang="ru-RU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жесткие </a:t>
            </a:r>
            <a:r>
              <a:rPr lang="ru-RU" dirty="0"/>
              <a:t>диски, </a:t>
            </a:r>
            <a:endParaRPr lang="ru-RU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клавиатура</a:t>
            </a:r>
            <a:r>
              <a:rPr lang="ru-RU" dirty="0"/>
              <a:t>, дисплеи, </a:t>
            </a:r>
            <a:endParaRPr lang="ru-RU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мышь</a:t>
            </a:r>
            <a:r>
              <a:rPr lang="ru-RU" dirty="0"/>
              <a:t>, </a:t>
            </a:r>
            <a:endParaRPr lang="ru-RU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модемы </a:t>
            </a:r>
            <a:r>
              <a:rPr lang="ru-RU" dirty="0"/>
              <a:t>и т. </a:t>
            </a:r>
            <a:r>
              <a:rPr lang="ru-RU" dirty="0" smtClean="0"/>
              <a:t>д. 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Часть </a:t>
            </a:r>
            <a:r>
              <a:rPr lang="ru-RU" dirty="0"/>
              <a:t>этих устройств может быть встроена внутрь корпуса компьютера, часть – вынесена за его пределы и общаться с компьютером через различные линии связи: </a:t>
            </a:r>
            <a:endParaRPr lang="ru-RU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кабельные</a:t>
            </a:r>
            <a:r>
              <a:rPr lang="ru-RU" dirty="0"/>
              <a:t>, </a:t>
            </a:r>
            <a:endParaRPr lang="ru-RU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оптоволоконные</a:t>
            </a:r>
            <a:r>
              <a:rPr lang="ru-RU" dirty="0"/>
              <a:t>, </a:t>
            </a:r>
            <a:endParaRPr lang="ru-RU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радиорелейные</a:t>
            </a:r>
            <a:r>
              <a:rPr lang="ru-RU" dirty="0"/>
              <a:t>, </a:t>
            </a:r>
            <a:endParaRPr lang="ru-RU" dirty="0" smtClean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спутниковые </a:t>
            </a:r>
            <a:r>
              <a:rPr lang="ru-RU" dirty="0"/>
              <a:t>и </a:t>
            </a:r>
            <a:r>
              <a:rPr lang="ru-RU" dirty="0" smtClean="0"/>
              <a:t>т.д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Конкретный </a:t>
            </a:r>
            <a:r>
              <a:rPr lang="ru-RU" dirty="0"/>
              <a:t>набор устройств и способы их подключения определяются целями функционирования вычислительной системы, желаниями и финансовыми возможностями пользователя. 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Несмотря </a:t>
            </a:r>
            <a:r>
              <a:rPr lang="ru-RU" dirty="0"/>
              <a:t>на все многообразие устройств, управление их работой и обмен информацией с ними строятся на относительно небольшом наборе </a:t>
            </a:r>
            <a:r>
              <a:rPr lang="ru-RU" dirty="0" smtClean="0"/>
              <a:t>принципов.</a:t>
            </a:r>
          </a:p>
        </p:txBody>
      </p:sp>
    </p:spTree>
    <p:extLst>
      <p:ext uri="{BB962C8B-B14F-4D97-AF65-F5344CB8AC3E}">
        <p14:creationId xmlns:p14="http://schemas.microsoft.com/office/powerpoint/2010/main" val="2872320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Модель </a:t>
            </a:r>
            <a:r>
              <a:rPr lang="ru-RU" b="1" dirty="0"/>
              <a:t>процесса передачи информации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409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большинстве современных компьютеров процессор стараются полностью освободить от необходимости опроса внешних устройств, в том числе и от определения с помощью опроса устройства, сгенерировавшего сигнал прерывания.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Устройства </a:t>
            </a:r>
            <a:r>
              <a:rPr lang="ru-RU" dirty="0"/>
              <a:t>сообщают о своей готовности процессору не напрямую, а через специальный </a:t>
            </a:r>
            <a:r>
              <a:rPr lang="ru-RU" b="1" dirty="0"/>
              <a:t>контроллер прерываний</a:t>
            </a:r>
            <a:r>
              <a:rPr lang="ru-RU" dirty="0"/>
              <a:t>, при этом для общения с процессором он может использовать не одну линию, а целую шину прерываний.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Каждому </a:t>
            </a:r>
            <a:r>
              <a:rPr lang="ru-RU" dirty="0"/>
              <a:t>устройству присваивается свой номер прерывания, который при возникновении прерывания   контроллер прерывания заносит в свой регистр состояния и, возможно, после распознавания процессором сигнала прерывания и получения от него специального запроса выставляет на шину прерываний или шину данных для чтения процессором.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Номер </a:t>
            </a:r>
            <a:r>
              <a:rPr lang="ru-RU" dirty="0"/>
              <a:t>прерывания обычно служит индексом в специальной таблице прерываний, хранящейся по адресу, задаваемому при инициализации вычислительной системы, и содержащей адреса программ обработки прерываний – векторы   прерываний. </a:t>
            </a:r>
          </a:p>
        </p:txBody>
      </p:sp>
    </p:spTree>
    <p:extLst>
      <p:ext uri="{BB962C8B-B14F-4D97-AF65-F5344CB8AC3E}">
        <p14:creationId xmlns:p14="http://schemas.microsoft.com/office/powerpoint/2010/main" val="1098991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Модель </a:t>
            </a:r>
            <a:r>
              <a:rPr lang="ru-RU" b="1" dirty="0"/>
              <a:t>процесса передачи информации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Для распределения устройств по номерам прерываний необходимо, чтобы от каждого устройства к контроллеру прерываний шла специальная линия, соответствующая одному номеру прерывания.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наличии множества устройств такое подключение становится невозможным, и на один проводник (один номер прерывания) подключается несколько устройств.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этом случае процессор при обработке прерывания все равно вынужден заниматься опросом устройств для определения устройства, выдавшего прерывание, но в существенно меньшем объеме.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Обычно </a:t>
            </a:r>
            <a:r>
              <a:rPr lang="ru-RU" dirty="0"/>
              <a:t>при установке в систему нового устройства ввода-вывода требуется </a:t>
            </a:r>
            <a:r>
              <a:rPr lang="ru-RU" dirty="0" err="1"/>
              <a:t>аппаратно</a:t>
            </a:r>
            <a:r>
              <a:rPr lang="ru-RU" dirty="0"/>
              <a:t> или </a:t>
            </a:r>
            <a:r>
              <a:rPr lang="ru-RU" dirty="0" err="1"/>
              <a:t>программно</a:t>
            </a:r>
            <a:r>
              <a:rPr lang="ru-RU" dirty="0"/>
              <a:t> определить, каким будет номер прерывания, вырабатываемый этим устройством. </a:t>
            </a:r>
          </a:p>
        </p:txBody>
      </p:sp>
    </p:spTree>
    <p:extLst>
      <p:ext uri="{BB962C8B-B14F-4D97-AF65-F5344CB8AC3E}">
        <p14:creationId xmlns:p14="http://schemas.microsoft.com/office/powerpoint/2010/main" val="2710260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Модель </a:t>
            </a:r>
            <a:r>
              <a:rPr lang="ru-RU" b="1" dirty="0"/>
              <a:t>процесса передачи информации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Существуют критические секции </a:t>
            </a:r>
            <a:r>
              <a:rPr lang="ru-RU" dirty="0"/>
              <a:t>внутри ядра операционной системы, при выполнении которых необходимо исключить всякие прерывания от внешних устройств.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запрещения прерываний, а точнее, для невосприимчивости процессора к внешним прерываниям обычно существуют специальные команды, которые могут маскировать (запрещать) все или некоторые из прерываний устройств ввода-вывода.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 </a:t>
            </a:r>
            <a:r>
              <a:rPr lang="ru-RU" dirty="0"/>
              <a:t>то же время определенные кризисные ситуации в вычислительной системе (например, неустранимый сбой в работе оперативной памяти) должны требовать ее немедленной реакции.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Такие </a:t>
            </a:r>
            <a:r>
              <a:rPr lang="ru-RU" dirty="0"/>
              <a:t>ситуации вызывают прерывания, которые невозможно замаскировать или запретить и которые поступают в процессор по специальной линии шины прерываний, называемой </a:t>
            </a:r>
            <a:r>
              <a:rPr lang="ru-RU" b="1" dirty="0"/>
              <a:t>линией немаскируемых прерываний </a:t>
            </a:r>
            <a:r>
              <a:rPr lang="ru-RU" dirty="0"/>
              <a:t>(NMI – </a:t>
            </a:r>
            <a:r>
              <a:rPr lang="ru-RU" dirty="0" err="1"/>
              <a:t>Non-Maskable</a:t>
            </a:r>
            <a:r>
              <a:rPr lang="ru-RU" dirty="0"/>
              <a:t> </a:t>
            </a:r>
            <a:r>
              <a:rPr lang="ru-RU" dirty="0" err="1"/>
              <a:t>Interrupt</a:t>
            </a:r>
            <a:r>
              <a:rPr lang="ru-RU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501374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2. Модель </a:t>
            </a:r>
            <a:r>
              <a:rPr lang="ru-RU" b="1" dirty="0"/>
              <a:t>процесса передачи информации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40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Не все внешние устройства являются одинаково важными с точки зрения вычислительной системы.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Соответственно</a:t>
            </a:r>
            <a:r>
              <a:rPr lang="ru-RU" dirty="0"/>
              <a:t>, некоторые прерывания являются более существенными, чем другие.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Контроллер </a:t>
            </a:r>
            <a:r>
              <a:rPr lang="ru-RU" dirty="0"/>
              <a:t>прерываний обычно позволяет устанавливать </a:t>
            </a:r>
            <a:r>
              <a:rPr lang="ru-RU" b="1" dirty="0"/>
              <a:t>приоритеты для прерываний</a:t>
            </a:r>
            <a:r>
              <a:rPr lang="ru-RU" dirty="0"/>
              <a:t> от внешних устройств.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почти одновременном возникновении прерываний от нескольких устройств (во время выполнения одной и той же команды процессора) процессору сообщается номер наиболее приоритетного прерывания для его обслуживания в первую очередь.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Менее </a:t>
            </a:r>
            <a:r>
              <a:rPr lang="ru-RU" dirty="0"/>
              <a:t>приоритетное прерывание при этом не пропадает, о нем процессору будет доложено после обработки более приоритетного прерывания.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Более </a:t>
            </a:r>
            <a:r>
              <a:rPr lang="ru-RU" dirty="0"/>
              <a:t>того, при обработке возникшего </a:t>
            </a:r>
            <a:r>
              <a:rPr lang="ru-RU" dirty="0" smtClean="0"/>
              <a:t>прерывания </a:t>
            </a:r>
            <a:r>
              <a:rPr lang="ru-RU" dirty="0"/>
              <a:t>процессор может получить сообщение о возникновении прерывания с более высоким приоритетом и переключиться на его обработку.</a:t>
            </a:r>
          </a:p>
        </p:txBody>
      </p:sp>
    </p:spTree>
    <p:extLst>
      <p:ext uri="{BB962C8B-B14F-4D97-AF65-F5344CB8AC3E}">
        <p14:creationId xmlns:p14="http://schemas.microsoft.com/office/powerpoint/2010/main" val="3362057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369332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Прямой </a:t>
            </a:r>
            <a:r>
              <a:rPr lang="ru-RU" b="1" dirty="0"/>
              <a:t>доступ к памяти (</a:t>
            </a:r>
            <a:r>
              <a:rPr lang="en-US" b="1" dirty="0"/>
              <a:t>Direct Memory Access – DMA)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Использование механизма прерываний позволяет разумно загружать процессор в то время, когда устройство ввода-вывода занимается своей работой.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Однако </a:t>
            </a:r>
            <a:r>
              <a:rPr lang="ru-RU" dirty="0"/>
              <a:t>запись или чтение большого количества информации из адресного пространства ввода-вывода (например, с диска) приводят к большому количеству операций ввода-вывода, которые должен выполнять процессор.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освобождения процессора от операций последовательного вывода данных из оперативной памяти или последовательного ввода в нее был предложен механизм прямого доступа внешних устройств к памяти – ПДП или </a:t>
            </a:r>
            <a:r>
              <a:rPr lang="ru-RU" dirty="0" err="1"/>
              <a:t>Direct</a:t>
            </a:r>
            <a:r>
              <a:rPr lang="ru-RU" dirty="0"/>
              <a:t> </a:t>
            </a:r>
            <a:r>
              <a:rPr lang="ru-RU" dirty="0" err="1"/>
              <a:t>Memory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– DMA. </a:t>
            </a:r>
          </a:p>
        </p:txBody>
      </p:sp>
    </p:spTree>
    <p:extLst>
      <p:ext uri="{BB962C8B-B14F-4D97-AF65-F5344CB8AC3E}">
        <p14:creationId xmlns:p14="http://schemas.microsoft.com/office/powerpoint/2010/main" val="3667389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Прямой </a:t>
            </a:r>
            <a:r>
              <a:rPr lang="ru-RU" b="1" dirty="0"/>
              <a:t>доступ к памяти (</a:t>
            </a:r>
            <a:r>
              <a:rPr lang="en-US" b="1" dirty="0"/>
              <a:t>Direct Memory Access – DMA)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Для того чтобы какое-либо устройство, кроме процессора, могло записать информацию в память или прочитать ее из памяти, необходимо чтобы это устройство могло забрать у процессора управление локальной магистралью для выставления соответствующих сигналов на шины адреса, данных и управления.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Для </a:t>
            </a:r>
            <a:r>
              <a:rPr lang="ru-RU" dirty="0"/>
              <a:t>централизации эти обязанности обычно возлагаются не на каждое устройство в отдельности, а на специальный контроллер – контроллер прямого доступа к памяти.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Контроллер </a:t>
            </a:r>
            <a:r>
              <a:rPr lang="ru-RU" dirty="0"/>
              <a:t>прямого доступа к памяти имеет несколько спаренных линий – каналов DMA, которые могут подключаться к различным устройствам.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Перед </a:t>
            </a:r>
            <a:r>
              <a:rPr lang="ru-RU" dirty="0"/>
              <a:t>началом использования прямого доступа к памяти этот контроллер необходимо запрограммировать, записав в его порты информацию о том, какой канал или каналы предполагается задействовать, какие операции они будут совершать, какой адрес памяти является начальным для передачи информации и какое количество информации должно быть передано. </a:t>
            </a:r>
          </a:p>
        </p:txBody>
      </p:sp>
    </p:spTree>
    <p:extLst>
      <p:ext uri="{BB962C8B-B14F-4D97-AF65-F5344CB8AC3E}">
        <p14:creationId xmlns:p14="http://schemas.microsoft.com/office/powerpoint/2010/main" val="4262863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Прямой </a:t>
            </a:r>
            <a:r>
              <a:rPr lang="ru-RU" b="1" dirty="0"/>
              <a:t>доступ к памяти (</a:t>
            </a:r>
            <a:r>
              <a:rPr lang="en-US" b="1" dirty="0"/>
              <a:t>Direct Memory Access – DMA)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40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Получив по одной из линий – каналов DMA сигнал запроса на передачу данных от внешнего устройства, контроллер по шине управления сообщает процессору о желании взять на себя управление локальной магистралью.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Процессор</a:t>
            </a:r>
            <a:r>
              <a:rPr lang="ru-RU" dirty="0"/>
              <a:t>, возможно, через некоторое время, необходимое для завершения его действий с магистралью, передает управление ею контроллеру DMA, известив его специальным сигналом.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Контроллер </a:t>
            </a:r>
            <a:r>
              <a:rPr lang="ru-RU" dirty="0"/>
              <a:t>DMA выставляет на адресную шину адрес памяти для передачи очередной порции информации и по второй линии канала прямого доступа к памяти сообщает устройству о готовности магистрали к передаче данных.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После </a:t>
            </a:r>
            <a:r>
              <a:rPr lang="ru-RU" dirty="0"/>
              <a:t>этого, используя шину данных и шину управления, контроллер DMA, устройство ввода-вывода и память осуществляют процесс обмена информацией.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Затем </a:t>
            </a:r>
            <a:r>
              <a:rPr lang="ru-RU" dirty="0"/>
              <a:t>контроллер прямого доступа к памяти извещает процессор о своем отказе от управления магистралью, и тот берет руководящие функции на себя.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передаче большого количества данных весь процесс повторяется циклически.</a:t>
            </a:r>
          </a:p>
        </p:txBody>
      </p:sp>
    </p:spTree>
    <p:extLst>
      <p:ext uri="{BB962C8B-B14F-4D97-AF65-F5344CB8AC3E}">
        <p14:creationId xmlns:p14="http://schemas.microsoft.com/office/powerpoint/2010/main" val="2395052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3. Прямой </a:t>
            </a:r>
            <a:r>
              <a:rPr lang="ru-RU" b="1" dirty="0"/>
              <a:t>доступ к памяти (</a:t>
            </a:r>
            <a:r>
              <a:rPr lang="en-US" b="1" dirty="0"/>
              <a:t>Direct Memory Access – DMA)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При прямом доступе к памяти процессор и контроллер DMA по очереди управляют локальной магистралью.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Это</a:t>
            </a:r>
            <a:r>
              <a:rPr lang="ru-RU" dirty="0"/>
              <a:t>, конечно, несколько снижает производительность процессора, так как при выполнении некоторых команд или при чтении очередной порции команд во внутренний кэш он должен поджидать освобождения магистрали, но в целом производительность вычислительной системы существенно возрастает. 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/>
              <a:t>При подключении к системе нового устройства, которое умеет использовать прямой доступ к памяти, обычно необходимо </a:t>
            </a:r>
            <a:r>
              <a:rPr lang="ru-RU" dirty="0" err="1"/>
              <a:t>программно</a:t>
            </a:r>
            <a:r>
              <a:rPr lang="ru-RU" dirty="0"/>
              <a:t> или </a:t>
            </a:r>
            <a:r>
              <a:rPr lang="ru-RU" dirty="0" err="1"/>
              <a:t>аппаратно</a:t>
            </a:r>
            <a:r>
              <a:rPr lang="ru-RU" dirty="0"/>
              <a:t> задать номер канала DMA, к которому будет приписано устройство. В отличие от прерываний, где один номер прерывания мог соответствовать нескольким устройствам, каналы DMA всегда находятся в монопольном владении устройств.</a:t>
            </a:r>
          </a:p>
        </p:txBody>
      </p:sp>
    </p:spTree>
    <p:extLst>
      <p:ext uri="{BB962C8B-B14F-4D97-AF65-F5344CB8AC3E}">
        <p14:creationId xmlns:p14="http://schemas.microsoft.com/office/powerpoint/2010/main" val="1528103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2996952"/>
            <a:ext cx="8468074" cy="923330"/>
          </a:xfrm>
          <a:prstGeom prst="rect">
            <a:avLst/>
          </a:prstGeom>
          <a:solidFill>
            <a:schemeClr val="bg1"/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ru-RU" sz="5400" b="1" dirty="0" smtClean="0"/>
              <a:t>Вопросы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28231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Физические </a:t>
            </a:r>
            <a:r>
              <a:rPr lang="ru-RU" b="1" dirty="0"/>
              <a:t>принципы организации ввода-вывода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 </a:t>
            </a:r>
            <a:r>
              <a:rPr lang="ru-RU" dirty="0"/>
              <a:t>простейшем случае процессор, память и многочисленные внешние устройства связаны большим количеством электрических соединений – линий, которые в совокупности принято называть локальной магистралью компьютера.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Внутри </a:t>
            </a:r>
            <a:r>
              <a:rPr lang="ru-RU" dirty="0"/>
              <a:t>локальной магистрали линии, служащие для передачи сходных сигналов и предназначенные для выполнения сходных функций, принято группировать в шины.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этом понятие шины включает в себя не только набор проводников, но и набор жестко заданных протоколов, определяющий перечень сообщений, который может быть передан с помощью электрических сигналов по этим проводникам. </a:t>
            </a:r>
          </a:p>
        </p:txBody>
      </p:sp>
      <p:pic>
        <p:nvPicPr>
          <p:cNvPr id="1026" name="Picture 2" descr="Кабели для монтажа HDD Ultra ATA-Bus 100 внутри компьютера, CAB-ATA-100,  CAB-ATA-100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717032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23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Физические </a:t>
            </a:r>
            <a:r>
              <a:rPr lang="ru-RU" b="1" dirty="0"/>
              <a:t>принципы организации ввода-вывода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4096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современных компьютерах выделяют как минимум три шины: </a:t>
            </a:r>
            <a:endParaRPr lang="ru-RU" dirty="0" smtClean="0"/>
          </a:p>
          <a:p>
            <a:pPr algn="just"/>
            <a:endParaRPr lang="ru-RU" dirty="0"/>
          </a:p>
          <a:p>
            <a:pPr marL="742950" lvl="1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b="1" dirty="0" smtClean="0"/>
              <a:t>шину </a:t>
            </a:r>
            <a:r>
              <a:rPr lang="ru-RU" b="1" dirty="0"/>
              <a:t>данных</a:t>
            </a:r>
            <a:r>
              <a:rPr lang="ru-RU" dirty="0"/>
              <a:t>, состоящую из линий данных и служащую для передачи информации между процессором и памятью, процессором и устройствами ввода-вывода, памятью и внешними устройствами;  </a:t>
            </a:r>
          </a:p>
          <a:p>
            <a:pPr marL="742950" lvl="1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b="1" dirty="0" smtClean="0"/>
              <a:t>адресную </a:t>
            </a:r>
            <a:r>
              <a:rPr lang="ru-RU" b="1" dirty="0"/>
              <a:t>шину</a:t>
            </a:r>
            <a:r>
              <a:rPr lang="ru-RU" dirty="0"/>
              <a:t>, состоящую из линий адреса и служащую для задания адреса ячейки памяти или указания устройства ввода-вывода, участвующих в обмене информацией;  </a:t>
            </a:r>
          </a:p>
          <a:p>
            <a:pPr marL="742950" lvl="1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b="1" dirty="0" smtClean="0"/>
              <a:t>шину </a:t>
            </a:r>
            <a:r>
              <a:rPr lang="ru-RU" b="1" dirty="0"/>
              <a:t>управления</a:t>
            </a:r>
            <a:r>
              <a:rPr lang="ru-RU" dirty="0"/>
              <a:t>, состоящую из линий управления локальной магистралью и линий ее состояния, определяющих поведение локальной магистрали. В некоторых архитектурных решениях линии состояния выносятся из этой шины в отдельную шину состояния. </a:t>
            </a:r>
          </a:p>
        </p:txBody>
      </p:sp>
    </p:spTree>
    <p:extLst>
      <p:ext uri="{BB962C8B-B14F-4D97-AF65-F5344CB8AC3E}">
        <p14:creationId xmlns:p14="http://schemas.microsoft.com/office/powerpoint/2010/main" val="217347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Физические </a:t>
            </a:r>
            <a:r>
              <a:rPr lang="ru-RU" b="1" dirty="0"/>
              <a:t>принципы организации ввода-вывода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Количество линий, входящих в состав шины, принято называть разрядностью (шириной) этой шины.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Ширина </a:t>
            </a:r>
            <a:r>
              <a:rPr lang="ru-RU" dirty="0"/>
              <a:t>адресной шины, например, определяет максимальный размер оперативной памяти, которая может быть установлена в вычислительной системе.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Ширина </a:t>
            </a:r>
            <a:r>
              <a:rPr lang="ru-RU" dirty="0"/>
              <a:t>шины данных определяет максимальный объем информации, которая за один раз может быть получена или передана по этой шине. </a:t>
            </a:r>
            <a:endParaRPr lang="ru-RU" dirty="0" smtClean="0"/>
          </a:p>
        </p:txBody>
      </p:sp>
      <p:pic>
        <p:nvPicPr>
          <p:cNvPr id="2050" name="Picture 2" descr="Prototyping wires male to female 40 p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757" y="3573016"/>
            <a:ext cx="2934494" cy="293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95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Физические </a:t>
            </a:r>
            <a:r>
              <a:rPr lang="ru-RU" b="1" dirty="0"/>
              <a:t>принципы организации ввода-вывода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409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Операции обмена информацией осуществляются при одновременном участии всех шин. </a:t>
            </a:r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Пример </a:t>
            </a:r>
            <a:r>
              <a:rPr lang="ru-RU" dirty="0" smtClean="0"/>
              <a:t>действий, </a:t>
            </a:r>
            <a:r>
              <a:rPr lang="ru-RU" dirty="0"/>
              <a:t>которые должны быть выполнены для передачи информации из процессора в </a:t>
            </a:r>
            <a:r>
              <a:rPr lang="ru-RU" dirty="0" smtClean="0"/>
              <a:t>память:</a:t>
            </a:r>
            <a:endParaRPr lang="ru-RU" dirty="0"/>
          </a:p>
          <a:p>
            <a:pPr marL="800100" lvl="1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/>
              <a:t>На </a:t>
            </a:r>
            <a:r>
              <a:rPr lang="ru-RU" dirty="0"/>
              <a:t>адресной шине процессор должен выставить сигналы, соответствующие адресу ячейки памяти, в которую будет осуществляться передача информации.  </a:t>
            </a:r>
          </a:p>
          <a:p>
            <a:pPr marL="800100" lvl="1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/>
              <a:t>На </a:t>
            </a:r>
            <a:r>
              <a:rPr lang="ru-RU" dirty="0"/>
              <a:t>шину данных процессор должен выставить сигналы, соответствующие информации, которая должна быть записана в память.  </a:t>
            </a:r>
          </a:p>
          <a:p>
            <a:pPr marL="800100" lvl="1" indent="-342900" algn="just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/>
              <a:t>После </a:t>
            </a:r>
            <a:r>
              <a:rPr lang="ru-RU" dirty="0"/>
              <a:t>выполнения действий 1 и 2 на шину управления выставляются сигналы, соответствующие операции записи и работе с памятью, что приведет к занесению необходимой информации по нужному адресу. </a:t>
            </a:r>
          </a:p>
        </p:txBody>
      </p:sp>
    </p:spTree>
    <p:extLst>
      <p:ext uri="{BB962C8B-B14F-4D97-AF65-F5344CB8AC3E}">
        <p14:creationId xmlns:p14="http://schemas.microsoft.com/office/powerpoint/2010/main" val="382749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Физические </a:t>
            </a:r>
            <a:r>
              <a:rPr lang="ru-RU" b="1" dirty="0"/>
              <a:t>принципы организации ввода-вывода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4096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Приведенные действия </a:t>
            </a:r>
            <a:r>
              <a:rPr lang="ru-RU" dirty="0"/>
              <a:t>являются необходимыми, но недостаточными при рассмотрении работы конкретных процессоров и микросхем памяти.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Конкретные </a:t>
            </a:r>
            <a:r>
              <a:rPr lang="ru-RU" dirty="0"/>
              <a:t>архитектурные решения могут требовать дополнительных </a:t>
            </a:r>
            <a:r>
              <a:rPr lang="ru-RU" dirty="0" smtClean="0"/>
              <a:t>действий, например: 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выставления </a:t>
            </a:r>
            <a:r>
              <a:rPr lang="ru-RU" dirty="0"/>
              <a:t>на шину управления сигналов частичного использования шины данных (для передачи меньшего количества информации, чем позволяет ширина этой шины); </a:t>
            </a:r>
            <a:endParaRPr lang="ru-RU" dirty="0" smtClean="0"/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выставления </a:t>
            </a:r>
            <a:r>
              <a:rPr lang="ru-RU" dirty="0"/>
              <a:t>сигнала готовности магистрали после завершения записи в память, разрешающего приступить к новой операции, и т. д.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Однако </a:t>
            </a:r>
            <a:r>
              <a:rPr lang="ru-RU" dirty="0"/>
              <a:t>общие принципы выполнения операции записи в память остаются неизменными.</a:t>
            </a:r>
          </a:p>
        </p:txBody>
      </p:sp>
    </p:spTree>
    <p:extLst>
      <p:ext uri="{BB962C8B-B14F-4D97-AF65-F5344CB8AC3E}">
        <p14:creationId xmlns:p14="http://schemas.microsoft.com/office/powerpoint/2010/main" val="3340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Физические </a:t>
            </a:r>
            <a:r>
              <a:rPr lang="ru-RU" b="1" dirty="0"/>
              <a:t>принципы организации ввода-вывода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Память можно </a:t>
            </a:r>
            <a:r>
              <a:rPr lang="ru-RU" dirty="0"/>
              <a:t>представить себе в виде последовательности пронумерованных адресами ячеек, локализованных внутри одной микросхемы или набора микросхем, к устройствам ввода-вывода подобный подход неприменим.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Внешние </a:t>
            </a:r>
            <a:r>
              <a:rPr lang="ru-RU" dirty="0"/>
              <a:t>устройства разнесены </a:t>
            </a:r>
            <a:r>
              <a:rPr lang="ru-RU" dirty="0" err="1" smtClean="0"/>
              <a:t>пространственно</a:t>
            </a:r>
            <a:r>
              <a:rPr lang="ru-RU" dirty="0" smtClean="0"/>
              <a:t> </a:t>
            </a:r>
            <a:r>
              <a:rPr lang="ru-RU" dirty="0"/>
              <a:t>и могут подключаться к локальной магистрали в одной точке или множестве точек, получивших название </a:t>
            </a:r>
            <a:r>
              <a:rPr lang="ru-RU" b="1" dirty="0"/>
              <a:t>портов ввода-вывода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Тем </a:t>
            </a:r>
            <a:r>
              <a:rPr lang="ru-RU" dirty="0"/>
              <a:t>не менее, точно так же, как ячейки памяти взаимно однозначно отображались в адресное пространство памяти, порты ввода-вывода можно взаимно однозначно отобразить в другое адресное пространство – адресное пространство ввода-вывода.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этом каждый порт ввода-вывода получает свой номер или адрес в этом пространстве. </a:t>
            </a:r>
          </a:p>
        </p:txBody>
      </p:sp>
      <p:pic>
        <p:nvPicPr>
          <p:cNvPr id="3078" name="Picture 6" descr="Как подключить к системному блоку внешние устройства компьюте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631702"/>
            <a:ext cx="3672408" cy="193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30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1. Физические </a:t>
            </a:r>
            <a:r>
              <a:rPr lang="ru-RU" b="1" dirty="0"/>
              <a:t>принципы организации ввода-вывода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92696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некоторых случаях, когда адресное пространство памяти (размер которого определяется шириной адресной шины) задействовано не полностью (остались адреса, которым не соответствуют физические ячейки памяти) и протоколы работы с внешним устройством совместимы с протоколами работы с памятью, часть портов ввода-вывода может быть отображена непосредственно в адресное пространство памяти (так, например, поступают с видеопамятью дисплеев), правда, тогда эти порты уже не принято называть портами. 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r>
              <a:rPr lang="ru-RU" dirty="0" smtClean="0"/>
              <a:t>При </a:t>
            </a:r>
            <a:r>
              <a:rPr lang="ru-RU" dirty="0"/>
              <a:t>отображении портов в адресное пространство памяти для организации доступа к ним в полной мере могут быть задействованы существующие механизмы защиты памяти без организации специальных защитных устройств.</a:t>
            </a:r>
          </a:p>
        </p:txBody>
      </p:sp>
      <p:pic>
        <p:nvPicPr>
          <p:cNvPr id="4098" name="Picture 2" descr="Вопросы (стр. 4 ) | Контент-платформа Pandia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704" y="3933056"/>
            <a:ext cx="32766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0353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2917</Words>
  <Application>Microsoft Office PowerPoint</Application>
  <PresentationFormat>Экран (4:3)</PresentationFormat>
  <Paragraphs>221</Paragraphs>
  <Slides>28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Лекция 14. Система управления вводом-выводом.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14  Система управления вводом-выводом </dc:title>
  <dc:creator>Сергей В. Дианов</dc:creator>
  <cp:lastModifiedBy>Dianov</cp:lastModifiedBy>
  <cp:revision>26</cp:revision>
  <dcterms:created xsi:type="dcterms:W3CDTF">2021-05-12T13:45:46Z</dcterms:created>
  <dcterms:modified xsi:type="dcterms:W3CDTF">2022-05-17T08:16:33Z</dcterms:modified>
</cp:coreProperties>
</file>