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7" r:id="rId11"/>
    <p:sldId id="268" r:id="rId12"/>
    <p:sldId id="272" r:id="rId13"/>
    <p:sldId id="263" r:id="rId14"/>
    <p:sldId id="264" r:id="rId15"/>
    <p:sldId id="269" r:id="rId16"/>
    <p:sldId id="270" r:id="rId17"/>
    <p:sldId id="273" r:id="rId18"/>
    <p:sldId id="271" r:id="rId19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7A6EF15-4436-4B1A-83BD-33D3BEC02252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5"/>
            <p14:sldId id="262"/>
            <p14:sldId id="267"/>
            <p14:sldId id="268"/>
            <p14:sldId id="272"/>
            <p14:sldId id="263"/>
            <p14:sldId id="264"/>
            <p14:sldId id="269"/>
            <p14:sldId id="270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C7A0-E3F2-45BB-B7FC-DBE6B7A771C1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8CC5-6905-48FE-A0C2-7412C1BD2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C8CC5-6905-48FE-A0C2-7412C1BD2E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e63ddd1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e63ddd1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8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56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435F-FD61-4E25-9CF1-16A46BCFE6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7220"/>
            <a:ext cx="2605213" cy="93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235344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336D"/>
                </a:solidFill>
                <a:latin typeface="Arial Narrow" panose="020B0606020202030204" pitchFamily="34" charset="0"/>
              </a:rPr>
              <a:t>Выпускная квалификационная работа:</a:t>
            </a:r>
          </a:p>
          <a:p>
            <a:pPr algn="ctr"/>
            <a:r>
              <a:rPr lang="ru-RU" sz="2400" b="1" dirty="0">
                <a:solidFill>
                  <a:srgbClr val="00336D"/>
                </a:solidFill>
                <a:latin typeface="Arial Narrow" panose="020B0606020202030204" pitchFamily="34" charset="0"/>
              </a:rPr>
              <a:t>«Разработка модуля определения опасных действий человека на основе </a:t>
            </a:r>
            <a:r>
              <a:rPr lang="ru-RU" sz="2400" b="1" dirty="0" err="1">
                <a:solidFill>
                  <a:srgbClr val="00336D"/>
                </a:solidFill>
                <a:latin typeface="Arial Narrow" panose="020B0606020202030204" pitchFamily="34" charset="0"/>
              </a:rPr>
              <a:t>нейросетевого</a:t>
            </a:r>
            <a:r>
              <a:rPr lang="ru-RU" sz="2400" b="1" dirty="0">
                <a:solidFill>
                  <a:srgbClr val="00336D"/>
                </a:solidFill>
                <a:latin typeface="Arial Narrow" panose="020B0606020202030204" pitchFamily="34" charset="0"/>
              </a:rPr>
              <a:t> подхода для интеллектуальной системы»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4687317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00336D"/>
                </a:solidFill>
                <a:latin typeface="Arial Narrow" panose="020B0606020202030204" pitchFamily="34" charset="0"/>
              </a:rPr>
              <a:t>Выполнила: студентка 4 курса</a:t>
            </a:r>
          </a:p>
          <a:p>
            <a:pPr algn="r"/>
            <a:r>
              <a:rPr lang="ru-RU" sz="1600" b="1" dirty="0">
                <a:solidFill>
                  <a:srgbClr val="00336D"/>
                </a:solidFill>
                <a:latin typeface="Arial Narrow" panose="020B0606020202030204" pitchFamily="34" charset="0"/>
              </a:rPr>
              <a:t>Пчелкина Ольга Станиславовна</a:t>
            </a:r>
          </a:p>
          <a:p>
            <a:pPr algn="r"/>
            <a:r>
              <a:rPr lang="ru-RU" sz="1600" b="1" dirty="0">
                <a:solidFill>
                  <a:srgbClr val="00336D"/>
                </a:solidFill>
                <a:latin typeface="Arial Narrow" panose="020B0606020202030204" pitchFamily="34" charset="0"/>
              </a:rPr>
              <a:t>Руководитель: Кочкин Дмитрий Валерьевич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1BD49-B0B3-48D0-9C5D-C7DD4A37029F}"/>
              </a:ext>
            </a:extLst>
          </p:cNvPr>
          <p:cNvSpPr txBox="1"/>
          <p:nvPr/>
        </p:nvSpPr>
        <p:spPr>
          <a:xfrm>
            <a:off x="3162012" y="5109309"/>
            <a:ext cx="3024336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2000" b="1" dirty="0">
                <a:solidFill>
                  <a:srgbClr val="00336D"/>
                </a:solidFill>
                <a:latin typeface="Arial Narrow" panose="020B0606020202030204" pitchFamily="34" charset="0"/>
              </a:rPr>
              <a:t>2023</a:t>
            </a:r>
          </a:p>
          <a:p>
            <a:pPr algn="ctr">
              <a:lnSpc>
                <a:spcPts val="1100"/>
              </a:lnSpc>
            </a:pPr>
            <a:endParaRPr lang="ru-RU" sz="2000" b="1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ts val="1100"/>
              </a:lnSpc>
            </a:pPr>
            <a:r>
              <a:rPr lang="ru-RU" sz="2000" b="1" dirty="0">
                <a:solidFill>
                  <a:srgbClr val="00336D"/>
                </a:solidFill>
                <a:latin typeface="Arial Narrow" panose="020B0606020202030204" pitchFamily="34" charset="0"/>
              </a:rPr>
              <a:t>г. Вологда</a:t>
            </a:r>
          </a:p>
        </p:txBody>
      </p:sp>
    </p:spTree>
    <p:extLst>
      <p:ext uri="{BB962C8B-B14F-4D97-AF65-F5344CB8AC3E}">
        <p14:creationId xmlns:p14="http://schemas.microsoft.com/office/powerpoint/2010/main" val="30231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Обучение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4A43D-306B-4D58-BAC2-3442CAC0D6D6}"/>
              </a:ext>
            </a:extLst>
          </p:cNvPr>
          <p:cNvSpPr txBox="1"/>
          <p:nvPr/>
        </p:nvSpPr>
        <p:spPr>
          <a:xfrm>
            <a:off x="323528" y="1201316"/>
            <a:ext cx="4320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 СИЗ</a:t>
            </a:r>
          </a:p>
          <a:p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Front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Back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Hard hat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Simple Overalls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Dielectric Gloves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Overalls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face shield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41100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Front: 3516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Back: 12723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Hard hat: 9187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Simple Overalls: 6565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Dielectric Gloves: 445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Overalls: 6665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face shield: 1999 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0.977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23583A-737F-4BAC-A599-71431E0D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78" y="1047448"/>
            <a:ext cx="281979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Обучение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058A6-B5DC-45C9-A95E-8C97D7306289}"/>
              </a:ext>
            </a:extLst>
          </p:cNvPr>
          <p:cNvSpPr txBox="1"/>
          <p:nvPr/>
        </p:nvSpPr>
        <p:spPr>
          <a:xfrm>
            <a:off x="323528" y="1011133"/>
            <a:ext cx="38257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правильности ношения СИЗ</a:t>
            </a:r>
          </a:p>
          <a:p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Sleeves rolled up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Overalls not fastened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Boots over trousers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under overalls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are curved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16239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Sleeves rolled up: 0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Overalls not fastened: 654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Boots over trousers: 3884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under overalls: 451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are curved: 0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0.45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A7A951-7FE1-4A3F-934A-BFA2C3F1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77" y="1011197"/>
            <a:ext cx="3276795" cy="4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321831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Алгоритм определения наличия СИЗ и правильности их ношения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474EA-5DCF-4957-B259-0C394C1B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85" y="1015330"/>
            <a:ext cx="6659989" cy="43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348AE-5C19-4C22-9326-41C901F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3324"/>
            <a:ext cx="7038528" cy="39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3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148348" y="2759898"/>
            <a:ext cx="535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Создание контекста в тестовом интерфейсе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93C3F-F332-4D84-BC22-8BB142AA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8" y="3247504"/>
            <a:ext cx="4235731" cy="21603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EE18D1-7824-4E85-8877-598A61D4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3" y="1387334"/>
            <a:ext cx="6804248" cy="1181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48348" y="1011133"/>
            <a:ext cx="586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Запуск </a:t>
            </a:r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нейросетевого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 сервиса, загрузка сетей</a:t>
            </a:r>
          </a:p>
        </p:txBody>
      </p:sp>
    </p:spTree>
    <p:extLst>
      <p:ext uri="{BB962C8B-B14F-4D97-AF65-F5344CB8AC3E}">
        <p14:creationId xmlns:p14="http://schemas.microsoft.com/office/powerpoint/2010/main" val="89742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79512" y="1011133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Работа модуля в тестовом интерфейсе (нарушений на видео нет)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04C561-285C-48D5-8443-7BCA5950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6502"/>
            <a:ext cx="7776864" cy="40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79512" y="1011133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Работа модуля в тестовом интерфейсе (нарушение – нет перчаток)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AD01BE-3501-4273-A363-3D54C4F3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1350903"/>
            <a:ext cx="8244408" cy="4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4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79512" y="1011133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Работа модуля в тестовом интерфейсе (нарушение – нет перчаток)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C75CD84-7AB4-4E3B-83C9-E1BCF11FE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2" y="1358112"/>
            <a:ext cx="7940275" cy="38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1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с двумя вырезанными противолежащими углами 2"/>
          <p:cNvSpPr>
            <a:spLocks noGrp="1"/>
          </p:cNvSpPr>
          <p:nvPr/>
        </p:nvSpPr>
        <p:spPr>
          <a:xfrm>
            <a:off x="1858137" y="1905700"/>
            <a:ext cx="6226005" cy="1693267"/>
          </a:xfrm>
          <a:prstGeom prst="snip2DiagRect">
            <a:avLst>
              <a:gd name="adj1" fmla="val 44824"/>
              <a:gd name="adj2" fmla="val 16667"/>
            </a:avLst>
          </a:prstGeom>
          <a:solidFill>
            <a:srgbClr val="FFFFFF"/>
          </a:solidFill>
          <a:ln w="28438">
            <a:noFill/>
          </a:ln>
        </p:spPr>
        <p:txBody>
          <a:bodyPr lIns="117565" tIns="0" rIns="443810" bIns="0" anchor="ctr"/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solidFill>
                  <a:srgbClr val="00336D"/>
                </a:solidFill>
                <a:latin typeface="Century Gothic" pitchFamily="34" charset="0"/>
                <a:ea typeface="Microsoft YaHei" panose="020B0503020204020204" pitchFamily="34" charset="-122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Цели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4164-AE46-40F8-99AA-64CE1A9057D1}"/>
              </a:ext>
            </a:extLst>
          </p:cNvPr>
          <p:cNvSpPr txBox="1"/>
          <p:nvPr/>
        </p:nvSpPr>
        <p:spPr>
          <a:xfrm>
            <a:off x="251520" y="105730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Цель: разработать алгоритмы и программное обеспечение для обнаружения людей на видеоизображениях, проверки использования средств индивидуальной защиты, проверки правильности применения средств индивидуальной защиты.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73215-619B-49C7-A558-4FDF7F507E4E}"/>
              </a:ext>
            </a:extLst>
          </p:cNvPr>
          <p:cNvSpPr txBox="1"/>
          <p:nvPr/>
        </p:nvSpPr>
        <p:spPr>
          <a:xfrm>
            <a:off x="359024" y="2789965"/>
            <a:ext cx="8533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Выбрать </a:t>
            </a:r>
            <a:r>
              <a:rPr lang="ru-RU" sz="24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нейросетевые</a:t>
            </a: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 модели;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сформировать выборочные данные;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обучить нейронные сети;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реализовать </a:t>
            </a:r>
            <a:r>
              <a:rPr lang="en-US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API</a:t>
            </a: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 для взаимодействия с модулем и его конфигурирования;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336D"/>
                </a:solidFill>
                <a:latin typeface="Arial Narrow" panose="020B0606020202030204" pitchFamily="34" charset="0"/>
              </a:rPr>
              <a:t>реализовать интерфейс  для демонстрации и оценки работы модуля.</a:t>
            </a:r>
          </a:p>
        </p:txBody>
      </p:sp>
    </p:spTree>
    <p:extLst>
      <p:ext uri="{BB962C8B-B14F-4D97-AF65-F5344CB8AC3E}">
        <p14:creationId xmlns:p14="http://schemas.microsoft.com/office/powerpoint/2010/main" val="232002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698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Аналоги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BC87412-30B6-4B5E-9864-874D48185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93121"/>
              </p:ext>
            </p:extLst>
          </p:nvPr>
        </p:nvGraphicFramePr>
        <p:xfrm>
          <a:off x="251519" y="1129308"/>
          <a:ext cx="8640961" cy="418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3">
                  <a:extLst>
                    <a:ext uri="{9D8B030D-6E8A-4147-A177-3AD203B41FA5}">
                      <a16:colId xmlns:a16="http://schemas.microsoft.com/office/drawing/2014/main" val="2479899973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12523157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502122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7995162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442401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142950367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1938783852"/>
                    </a:ext>
                  </a:extLst>
                </a:gridCol>
              </a:tblGrid>
              <a:tr h="467009"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ISS (</a:t>
                      </a:r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SecurOS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Helmet Detector) 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Macroscop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Детектор отсутствия касок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DSSL (TRASSIR Hardhat Detector)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Центр 2М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Система промышленной </a:t>
                      </a:r>
                      <a:r>
                        <a:rPr lang="ru-RU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видеоаналитики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CenterVision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Платформа 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IoT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Mallenom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Systems (EYECONT)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0342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Обнаружение больше одного элемента средств индивидуальной защиты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8417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Работа в режиме реального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8112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Формирование сообщения об нарушении (с наличием видеофрагмента или кадра)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6837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Возможность подключения больше одного потока (камеры)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3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8711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Применяемые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4164-AE46-40F8-99AA-64CE1A9057D1}"/>
              </a:ext>
            </a:extLst>
          </p:cNvPr>
          <p:cNvSpPr txBox="1"/>
          <p:nvPr/>
        </p:nvSpPr>
        <p:spPr>
          <a:xfrm>
            <a:off x="251519" y="974259"/>
            <a:ext cx="56666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.NET –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кросс-платформенный фреймворк для языка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C#;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ASP.NET Core – WEB-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фреймфорк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для платформы .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NET;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Swagger –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документация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Web API;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ZMQ – средство обмена данными между сервисами;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OnnxRuntime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библиотека исполнения нейронных сетей;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PyTorch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фреймфорк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для обучения нейронных сетей.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endParaRPr lang="ru-RU" sz="16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Язык C# и .NET: путь продолжающего в 2019 году">
            <a:extLst>
              <a:ext uri="{FF2B5EF4-FFF2-40B4-BE49-F238E27FC236}">
                <a16:creationId xmlns:a16="http://schemas.microsoft.com/office/drawing/2014/main" id="{06BAB733-EF09-46AA-BAEC-CE801499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57300"/>
            <a:ext cx="2699792" cy="13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ачало работы с ASP.NET Core 3.0 (preview) - KURSOFT">
            <a:extLst>
              <a:ext uri="{FF2B5EF4-FFF2-40B4-BE49-F238E27FC236}">
                <a16:creationId xmlns:a16="http://schemas.microsoft.com/office/drawing/2014/main" id="{6FBFC939-9A46-4BC9-9BBF-D6587188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2582570"/>
            <a:ext cx="2691057" cy="12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(software) - Wikipedia">
            <a:extLst>
              <a:ext uri="{FF2B5EF4-FFF2-40B4-BE49-F238E27FC236}">
                <a16:creationId xmlns:a16="http://schemas.microsoft.com/office/drawing/2014/main" id="{85A60784-69BA-4F99-A71A-C1A890A9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692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6829678-BE00-47D9-B89B-7AFC4369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24" y="4253862"/>
            <a:ext cx="2333877" cy="8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onnxruntime: ONNX Runtime: cross-platform, high  performance ML inferencing and training accelerator">
            <a:extLst>
              <a:ext uri="{FF2B5EF4-FFF2-40B4-BE49-F238E27FC236}">
                <a16:creationId xmlns:a16="http://schemas.microsoft.com/office/drawing/2014/main" id="{656FAB47-6609-44DC-814D-457C995C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6" y="4010570"/>
            <a:ext cx="2668425" cy="13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PyTorch Tutorials — PyTorch Tutorials 1.13.1+cu117 documentation">
            <a:extLst>
              <a:ext uri="{FF2B5EF4-FFF2-40B4-BE49-F238E27FC236}">
                <a16:creationId xmlns:a16="http://schemas.microsoft.com/office/drawing/2014/main" id="{4FFD7D4F-64DA-445A-8984-346459EA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68" y="3840640"/>
            <a:ext cx="1800201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Нейросетевые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9B732-DCEF-4E4C-BD3D-438203E164BA}"/>
              </a:ext>
            </a:extLst>
          </p:cNvPr>
          <p:cNvSpPr txBox="1"/>
          <p:nvPr/>
        </p:nvSpPr>
        <p:spPr>
          <a:xfrm>
            <a:off x="169774" y="1057300"/>
            <a:ext cx="3898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Детектор людей: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YOLOv4</a:t>
            </a:r>
          </a:p>
          <a:p>
            <a:pPr algn="just"/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1.	Данная модель лучше детектирует небольшие объекты по сравнению с моделями семейства R-CNN и SDD.</a:t>
            </a:r>
          </a:p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2.	Имеет больше FPS (кадров в секунду) по сравнению с R-CNN и проще в использовании по сравнению с SSD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F9D9C-4F42-4427-A874-B95FBC11F84F}"/>
              </a:ext>
            </a:extLst>
          </p:cNvPr>
          <p:cNvSpPr txBox="1"/>
          <p:nvPr/>
        </p:nvSpPr>
        <p:spPr>
          <a:xfrm>
            <a:off x="4555380" y="1057300"/>
            <a:ext cx="44644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Классификатор СИЗ: </a:t>
            </a:r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MixNets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Существует три архитектуры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en-US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s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 —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-S (маленький),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-M (средний),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-L (большой). Основные отличия заключаются в использовании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MixConv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 с разными размерами ядра и количеством слоев.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 – показывает отличные результаты при минимальном количестве параметров сети.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6" name="Picture 8" descr="Results">
            <a:extLst>
              <a:ext uri="{FF2B5EF4-FFF2-40B4-BE49-F238E27FC236}">
                <a16:creationId xmlns:a16="http://schemas.microsoft.com/office/drawing/2014/main" id="{AE4653F2-ED95-45CF-8E40-EE4FAB76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91" y="3465190"/>
            <a:ext cx="3941273" cy="22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377788" y="1080812"/>
            <a:ext cx="340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YOLOv4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детектор людей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9B3CDBD-16F4-4898-B5D5-0E3028E7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7243"/>
            <a:ext cx="6352381" cy="32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1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377788" y="1080812"/>
            <a:ext cx="7722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MixNet_L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классификатор СИЗ</a:t>
            </a:r>
          </a:p>
          <a:p>
            <a:pPr algn="just"/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-L можно получить из </a:t>
            </a:r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-M, сохраняя множитель глубины m = 1.3.</a:t>
            </a:r>
            <a:endParaRPr lang="en-US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21F9E9-CA91-4A52-8ECD-A3A27B9E5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917"/>
            <a:ext cx="9144000" cy="17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377788" y="1080812"/>
            <a:ext cx="729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 правильности ношения СИЗ, красная каска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8B9529-81AE-4AFF-A68F-4941FFE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88"/>
            <a:ext cx="9144000" cy="19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Обучение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61464-DC93-4E01-B0F3-F0DCE94A4046}"/>
              </a:ext>
            </a:extLst>
          </p:cNvPr>
          <p:cNvSpPr txBox="1"/>
          <p:nvPr/>
        </p:nvSpPr>
        <p:spPr>
          <a:xfrm>
            <a:off x="251520" y="1011133"/>
            <a:ext cx="34021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YOLOv4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детектор людей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10320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mAP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 0.894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0.863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96DE9-D740-4CC2-B859-46145D2D0C69}"/>
              </a:ext>
            </a:extLst>
          </p:cNvPr>
          <p:cNvSpPr txBox="1"/>
          <p:nvPr/>
        </p:nvSpPr>
        <p:spPr>
          <a:xfrm>
            <a:off x="251520" y="3072652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 красной каски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Red, Other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9187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Red: 2059</a:t>
            </a:r>
          </a:p>
          <a:p>
            <a:pPr lvl="1" algn="just"/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Other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 7128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4FE29C-FD86-4904-B6ED-54F04782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29308"/>
            <a:ext cx="396295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5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623</Words>
  <Application>Microsoft Office PowerPoint</Application>
  <PresentationFormat>Экран (16:10)</PresentationFormat>
  <Paragraphs>120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Ю. Репина</dc:creator>
  <cp:lastModifiedBy>Ольга Пчёлкина</cp:lastModifiedBy>
  <cp:revision>33</cp:revision>
  <dcterms:created xsi:type="dcterms:W3CDTF">2019-01-22T07:59:30Z</dcterms:created>
  <dcterms:modified xsi:type="dcterms:W3CDTF">2023-06-04T18:50:44Z</dcterms:modified>
</cp:coreProperties>
</file>