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435F-FD61-4E25-9CF1-16A46BCFE67A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7220"/>
            <a:ext cx="2605213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235344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Выпускная квалификационная работа:</a:t>
            </a:r>
          </a:p>
          <a:p>
            <a:pPr algn="ctr"/>
            <a:r>
              <a:rPr lang="ru-RU" sz="24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«Разработка лабораторного комплекса для изучения генетических алгоритмов»</a:t>
            </a:r>
            <a:endParaRPr lang="ru-RU" sz="2400" b="1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225652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Выполнил: студент 4 курса</a:t>
            </a:r>
          </a:p>
          <a:p>
            <a:pPr algn="r"/>
            <a:r>
              <a:rPr lang="ru-RU" sz="16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Махонин Матвей Николаевич</a:t>
            </a:r>
          </a:p>
          <a:p>
            <a:pPr algn="r"/>
            <a:r>
              <a:rPr lang="ru-RU" sz="1600" b="1" dirty="0" smtClean="0">
                <a:solidFill>
                  <a:srgbClr val="00336D"/>
                </a:solidFill>
                <a:latin typeface="Arial Narrow" panose="020B0606020202030204" pitchFamily="34" charset="0"/>
              </a:rPr>
              <a:t>Руководитель: Кочкин Дмитрий Валерьевич</a:t>
            </a:r>
            <a:endParaRPr lang="ru-RU" sz="1400" b="1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РАЗРАБОТАННЫЙ ГЕНЕТИЧЕСКИЙ АЛГОРИТМ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81532" y="897825"/>
            <a:ext cx="3148968" cy="451066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Генетический алгоритм разработанный в данном проекте имеет следующие возможности: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Изменение количества особей в популяции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Изменение шанса и количества мутаций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Изменение количества особей для отбора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Изменение способа отбора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Изменение способа скрещивания</a:t>
            </a:r>
            <a:endParaRPr lang="ru-RU" sz="2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1489348"/>
            <a:ext cx="54720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ТЕСТИРОВАНИЕ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Объект 2"/>
          <p:cNvSpPr txBox="1"/>
          <p:nvPr/>
        </p:nvSpPr>
        <p:spPr>
          <a:xfrm>
            <a:off x="323528" y="940559"/>
            <a:ext cx="8018860" cy="451066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dirty="0" smtClean="0"/>
              <a:t>После окончания разработки лабораторного комплекса были проведены тесты на производительность исходя из которых были сделаны выводы о количестве особей для симуляции, при которых будет стабильная частота кадров</a:t>
            </a:r>
            <a:r>
              <a:rPr lang="ru-RU" sz="1600" dirty="0" smtClean="0"/>
              <a:t>.</a:t>
            </a:r>
            <a:endParaRPr lang="ru-RU" sz="2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73478" y="4439848"/>
            <a:ext cx="5334826" cy="1229368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87310"/>
            <a:ext cx="5328592" cy="133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 rotWithShape="1">
          <a:blip r:embed="rId5"/>
          <a:srcRect l="3579" t="31828" r="32766" b="41892"/>
          <a:stretch/>
        </p:blipFill>
        <p:spPr bwMode="auto">
          <a:xfrm>
            <a:off x="1992698" y="1696473"/>
            <a:ext cx="5338866" cy="1174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05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ЗАКЛЮЧЕНИЕ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Объект 2"/>
          <p:cNvSpPr txBox="1"/>
          <p:nvPr/>
        </p:nvSpPr>
        <p:spPr>
          <a:xfrm>
            <a:off x="323528" y="940559"/>
            <a:ext cx="8018860" cy="2276981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dirty="0"/>
              <a:t>Разработанная программа позволяет пользователю в понятной игровой форме изучить работу генетического алгоритма, узнать, как изменится скорость и эффективность работы алгоритма если изменить значения его основных параметров.</a:t>
            </a:r>
            <a:endParaRPr lang="ru-RU" sz="28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8" name="Объект 2"/>
          <p:cNvSpPr txBox="1"/>
          <p:nvPr/>
        </p:nvSpPr>
        <p:spPr>
          <a:xfrm>
            <a:off x="1495040" y="2425452"/>
            <a:ext cx="6120680" cy="692805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4400" dirty="0" smtClean="0"/>
              <a:t>СПАСИБО ЗА ВНИМАНИЕ</a:t>
            </a:r>
            <a:endParaRPr lang="ru-RU" sz="48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4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40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4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Цели и задачи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среду для визуализации алгоритма </a:t>
            </a:r>
            <a:r>
              <a:rPr lang="ru-RU" dirty="0" smtClean="0"/>
              <a:t>обучения</a:t>
            </a:r>
            <a:endParaRPr lang="ru-RU" dirty="0"/>
          </a:p>
          <a:p>
            <a:r>
              <a:rPr lang="ru-RU" spc="-1" dirty="0">
                <a:solidFill>
                  <a:srgbClr val="000000"/>
                </a:solidFill>
              </a:rPr>
              <a:t>Разработать </a:t>
            </a:r>
            <a:r>
              <a:rPr lang="ru-RU" spc="-1" dirty="0" smtClean="0">
                <a:solidFill>
                  <a:srgbClr val="000000"/>
                </a:solidFill>
              </a:rPr>
              <a:t>алгоритм управления</a:t>
            </a:r>
            <a:endParaRPr lang="ru-RU" spc="-1" dirty="0">
              <a:solidFill>
                <a:srgbClr val="000000"/>
              </a:solidFill>
            </a:endParaRPr>
          </a:p>
          <a:p>
            <a:r>
              <a:rPr lang="ru-RU" spc="-1" dirty="0">
                <a:solidFill>
                  <a:srgbClr val="000000"/>
                </a:solidFill>
              </a:rPr>
              <a:t>Разработать алгоритм </a:t>
            </a:r>
            <a:r>
              <a:rPr lang="ru-RU" spc="-1" dirty="0" smtClean="0">
                <a:solidFill>
                  <a:srgbClr val="000000"/>
                </a:solidFill>
              </a:rPr>
              <a:t>обучения</a:t>
            </a:r>
          </a:p>
          <a:p>
            <a:r>
              <a:rPr lang="ru-RU" spc="-1" dirty="0">
                <a:solidFill>
                  <a:srgbClr val="000000"/>
                </a:solidFill>
              </a:rPr>
              <a:t>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0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АНАЛОГИ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323528" y="1129308"/>
            <a:ext cx="4248472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В свободном доступе был найден </a:t>
            </a:r>
            <a:r>
              <a:rPr lang="ru-RU" b="0" strike="noStrike" spc="-1" dirty="0" smtClean="0">
                <a:solidFill>
                  <a:srgbClr val="000000"/>
                </a:solidFill>
                <a:latin typeface="Calibri"/>
              </a:rPr>
              <a:t>аналог </a:t>
            </a:r>
            <a:r>
              <a:rPr lang="ru-RU" b="0" strike="noStrike" spc="-1" dirty="0" err="1">
                <a:solidFill>
                  <a:srgbClr val="000000"/>
                </a:solidFill>
                <a:latin typeface="Calibri"/>
              </a:rPr>
              <a:t>Evolution</a:t>
            </a: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ru-RU" b="0" strike="noStrike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b="0" strike="noStrike" spc="-1" dirty="0" err="1">
                <a:solidFill>
                  <a:srgbClr val="000000"/>
                </a:solidFill>
                <a:latin typeface="Calibri"/>
              </a:rPr>
              <a:t>Keiwan</a:t>
            </a: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. В данном проекте есть возможность создавать свои сущности и наблюдать за их обучением ходьбе.</a:t>
            </a:r>
          </a:p>
        </p:txBody>
      </p:sp>
      <p:pic>
        <p:nvPicPr>
          <p:cNvPr id="10" name="Рисунок 7"/>
          <p:cNvPicPr/>
          <p:nvPr/>
        </p:nvPicPr>
        <p:blipFill>
          <a:blip r:embed="rId3"/>
          <a:srcRect l="13696" t="14090" r="15002" b="5305"/>
          <a:stretch/>
        </p:blipFill>
        <p:spPr>
          <a:xfrm>
            <a:off x="559849" y="3176012"/>
            <a:ext cx="3656352" cy="2304256"/>
          </a:xfrm>
          <a:prstGeom prst="rect">
            <a:avLst/>
          </a:prstGeom>
          <a:ln w="0">
            <a:noFill/>
          </a:ln>
        </p:spPr>
      </p:pic>
      <p:sp>
        <p:nvSpPr>
          <p:cNvPr id="12" name="Объект 2"/>
          <p:cNvSpPr txBox="1"/>
          <p:nvPr/>
        </p:nvSpPr>
        <p:spPr>
          <a:xfrm>
            <a:off x="4452521" y="1129308"/>
            <a:ext cx="4248472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 smtClean="0">
                <a:solidFill>
                  <a:srgbClr val="000000"/>
                </a:solidFill>
                <a:latin typeface="Calibri"/>
              </a:rPr>
              <a:t>В другом аналоге </a:t>
            </a:r>
            <a:r>
              <a:rPr lang="en-US" spc="-1" dirty="0" smtClean="0">
                <a:solidFill>
                  <a:srgbClr val="000000"/>
                </a:solidFill>
              </a:rPr>
              <a:t>Genetic </a:t>
            </a:r>
            <a:r>
              <a:rPr lang="en-US" spc="-1" dirty="0">
                <a:solidFill>
                  <a:srgbClr val="000000"/>
                </a:solidFill>
              </a:rPr>
              <a:t>Algorithm 2D Car </a:t>
            </a:r>
            <a:r>
              <a:rPr lang="en-US" spc="-1" dirty="0" smtClean="0">
                <a:solidFill>
                  <a:srgbClr val="000000"/>
                </a:solidFill>
              </a:rPr>
              <a:t>Thingy</a:t>
            </a:r>
            <a:r>
              <a:rPr lang="ru-RU" spc="-1" dirty="0" smtClean="0">
                <a:solidFill>
                  <a:srgbClr val="000000"/>
                </a:solidFill>
              </a:rPr>
              <a:t> нет возможности создавать свои сущности, но есть возможность изменения некоторых параметров, таких как количество мутаций, вероятность мутации, гравитацию и количество лучших неизменяемых особей</a:t>
            </a:r>
            <a:endParaRPr lang="ru-RU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521" y="3461436"/>
            <a:ext cx="4608512" cy="17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ОБЗОР ГЕНЕТИЧЕСКОГО АЛГОРИТМА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323528" y="1129308"/>
            <a:ext cx="5472608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rgbClr val="000000"/>
                </a:solidFill>
              </a:rPr>
              <a:t>Генетический алгоритм — это эвристический алгоритм поиска, используемый для решения задач оптимизации и моделирования путём случайного подбора, комбинирования и вариации искомых параметров с использованием механизмов, аналогичных естественному отбору в природе.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rgbClr val="000000"/>
                </a:solidFill>
              </a:rPr>
              <a:t>Задача формализуется таким образом, чтобы её решение могло быть закодировано в виде вектора («генотипа») генов, где каждый ген может быть битом, числом или неким другим объектом. В классических реализациях генетического алгоритма (ГА) предполагается, что генотип имеет фиксированную длину.</a:t>
            </a:r>
          </a:p>
        </p:txBody>
      </p:sp>
      <p:pic>
        <p:nvPicPr>
          <p:cNvPr id="8" name="Рисунок 10"/>
          <p:cNvPicPr/>
          <p:nvPr/>
        </p:nvPicPr>
        <p:blipFill>
          <a:blip r:embed="rId3"/>
          <a:stretch/>
        </p:blipFill>
        <p:spPr>
          <a:xfrm>
            <a:off x="6228184" y="1000451"/>
            <a:ext cx="2448272" cy="459834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5538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ПРИМЕНЯЕМЫЕ ТЕХНОЛОГИИ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323528" y="1129308"/>
            <a:ext cx="8568952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dirty="0"/>
              <a:t>Данный комплекс будет написан с использованием следующего стека технологий - Unity3d кроссплатформенным движком для создания игр и приложений, интегрированная среда разработки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, основным языком для написания скриптов будет C#.</a:t>
            </a:r>
            <a:endParaRPr lang="ru-RU" sz="28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spc="-1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rashbox.ru/files/213354_e92b48/c267d1165298a28744f04f958ce04d2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66096"/>
            <a:ext cx="3631232" cy="272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35828"/>
            <a:ext cx="25458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ПРИЛОЖЕНИЯ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270904" y="893633"/>
            <a:ext cx="8568952" cy="50405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На рисунке ниже приставлена </a:t>
            </a:r>
            <a:r>
              <a:rPr lang="en-US" sz="2000" dirty="0" smtClean="0"/>
              <a:t>UML</a:t>
            </a:r>
            <a:r>
              <a:rPr lang="ru-RU" sz="2000" dirty="0"/>
              <a:t> </a:t>
            </a:r>
            <a:r>
              <a:rPr lang="ru-RU" sz="2000" dirty="0" smtClean="0"/>
              <a:t>– диаграмма проекта</a:t>
            </a:r>
            <a:endParaRPr lang="ru-RU" sz="24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8" name="Рисунок 7" descr="D:\Downloads\shem.drawio (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08" y="1201316"/>
            <a:ext cx="6749367" cy="4513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ПРИМЕР РАБОТЫ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270904" y="1011132"/>
            <a:ext cx="8765592" cy="622231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На следующих рисунках показана работа данного лабораторного комплекса</a:t>
            </a:r>
            <a:endParaRPr lang="ru-RU" sz="24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0064" y="2209428"/>
            <a:ext cx="4343636" cy="244042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93661" y="2209428"/>
            <a:ext cx="4342835" cy="24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ПРИМЕР РАБОТЫ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270904" y="1011132"/>
            <a:ext cx="8765592" cy="622231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На следующих рисунках показана работа данного лабораторного комплекса</a:t>
            </a:r>
            <a:endParaRPr lang="ru-RU" sz="24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0904" y="2218766"/>
            <a:ext cx="4332616" cy="2431084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l="30348" t="14947" r="28564" b="43532"/>
          <a:stretch/>
        </p:blipFill>
        <p:spPr bwMode="auto">
          <a:xfrm>
            <a:off x="4716016" y="2218766"/>
            <a:ext cx="4320480" cy="2431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51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АЛГОРИТМ УПРАВЛЕНИЯ АВТОМОБИЛЕМ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270904" y="1011132"/>
            <a:ext cx="6317320" cy="386259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dirty="0" smtClean="0"/>
              <a:t>После </a:t>
            </a:r>
            <a:r>
              <a:rPr lang="ru-RU" sz="2000" dirty="0"/>
              <a:t>того как автомобиль был создан каждые 0.1 секунду из его передней части выпускаются 6 лучей на расстояние равное 15 юнитов (единица измерения расстояния в </a:t>
            </a:r>
            <a:r>
              <a:rPr lang="ru-RU" sz="2000" dirty="0" err="1"/>
              <a:t>Unity</a:t>
            </a:r>
            <a:r>
              <a:rPr lang="ru-RU" sz="2000" dirty="0"/>
              <a:t>). Все 6 лучей имеют разные углы направления. После того записывается расстояние до препятствия, в которое попал луч, если луч не попал расстояние равно 15. После этого идет запуск двух методов определения поворота и определения скорости</a:t>
            </a:r>
            <a:r>
              <a:rPr lang="ru-RU" sz="2000" dirty="0" smtClean="0"/>
              <a:t>. </a:t>
            </a:r>
            <a:r>
              <a:rPr lang="ru-RU" sz="2000" dirty="0"/>
              <a:t>Работа алгоритма управления представлена на блок-схеме.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0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400" spc="-1" dirty="0">
              <a:solidFill>
                <a:srgbClr val="000000"/>
              </a:solidFill>
            </a:endParaRPr>
          </a:p>
        </p:txBody>
      </p:sp>
      <p:pic>
        <p:nvPicPr>
          <p:cNvPr id="8" name="Рисунок 7" descr="D:\Downloads\diplomShem (1)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11132"/>
            <a:ext cx="1994731" cy="443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2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410</Words>
  <Application>Microsoft Office PowerPoint</Application>
  <PresentationFormat>Экран (16:10)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Ю. Репина</dc:creator>
  <cp:lastModifiedBy>Bur@r@4@ Bur@r@4@</cp:lastModifiedBy>
  <cp:revision>20</cp:revision>
  <dcterms:created xsi:type="dcterms:W3CDTF">2019-01-22T07:59:30Z</dcterms:created>
  <dcterms:modified xsi:type="dcterms:W3CDTF">2022-06-10T22:32:24Z</dcterms:modified>
</cp:coreProperties>
</file>