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2" r:id="rId10"/>
    <p:sldId id="267" r:id="rId11"/>
    <p:sldId id="268" r:id="rId12"/>
    <p:sldId id="263" r:id="rId13"/>
    <p:sldId id="264" r:id="rId14"/>
    <p:sldId id="269" r:id="rId15"/>
    <p:sldId id="270" r:id="rId16"/>
    <p:sldId id="271" r:id="rId17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7A6EF15-4436-4B1A-83BD-33D3BEC02252}">
          <p14:sldIdLst>
            <p14:sldId id="256"/>
            <p14:sldId id="257"/>
            <p14:sldId id="258"/>
            <p14:sldId id="259"/>
            <p14:sldId id="260"/>
            <p14:sldId id="261"/>
            <p14:sldId id="266"/>
            <p14:sldId id="265"/>
            <p14:sldId id="262"/>
            <p14:sldId id="267"/>
            <p14:sldId id="268"/>
            <p14:sldId id="263"/>
            <p14:sldId id="264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EC7A0-E3F2-45BB-B7FC-DBE6B7A771C1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C8CC5-6905-48FE-A0C2-7412C1BD2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51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C8CC5-6905-48FE-A0C2-7412C1BD2E8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64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e63ddd14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e63ddd14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24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64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981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2565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39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60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04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10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48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79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36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435F-FD61-4E25-9CF1-16A46BCFE67A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27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E435F-FD61-4E25-9CF1-16A46BCFE67A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6C941-635C-456D-8B0F-21EEA10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00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37220"/>
            <a:ext cx="2605213" cy="93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1680" y="2353444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336D"/>
                </a:solidFill>
                <a:latin typeface="Arial Narrow" panose="020B0606020202030204" pitchFamily="34" charset="0"/>
              </a:rPr>
              <a:t>Выпускная квалификационная работа:</a:t>
            </a:r>
          </a:p>
          <a:p>
            <a:pPr algn="ctr"/>
            <a:r>
              <a:rPr lang="ru-RU" sz="2400" b="1" dirty="0">
                <a:solidFill>
                  <a:srgbClr val="00336D"/>
                </a:solidFill>
                <a:latin typeface="Arial Narrow" panose="020B0606020202030204" pitchFamily="34" charset="0"/>
              </a:rPr>
              <a:t>«Разработка модуля определения опасных действий человека на основе </a:t>
            </a:r>
            <a:r>
              <a:rPr lang="ru-RU" sz="2400" b="1" dirty="0" err="1">
                <a:solidFill>
                  <a:srgbClr val="00336D"/>
                </a:solidFill>
                <a:latin typeface="Arial Narrow" panose="020B0606020202030204" pitchFamily="34" charset="0"/>
              </a:rPr>
              <a:t>нейросетевого</a:t>
            </a:r>
            <a:r>
              <a:rPr lang="ru-RU" sz="2400" b="1" dirty="0">
                <a:solidFill>
                  <a:srgbClr val="00336D"/>
                </a:solidFill>
                <a:latin typeface="Arial Narrow" panose="020B0606020202030204" pitchFamily="34" charset="0"/>
              </a:rPr>
              <a:t> подхода для интеллектуальной системы»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2160" y="4687317"/>
            <a:ext cx="3024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>
                <a:solidFill>
                  <a:srgbClr val="00336D"/>
                </a:solidFill>
                <a:latin typeface="Arial Narrow" panose="020B0606020202030204" pitchFamily="34" charset="0"/>
              </a:rPr>
              <a:t>Выполнила: студентка 4 курса</a:t>
            </a:r>
          </a:p>
          <a:p>
            <a:pPr algn="r"/>
            <a:r>
              <a:rPr lang="ru-RU" sz="1600" b="1" dirty="0">
                <a:solidFill>
                  <a:srgbClr val="00336D"/>
                </a:solidFill>
                <a:latin typeface="Arial Narrow" panose="020B0606020202030204" pitchFamily="34" charset="0"/>
              </a:rPr>
              <a:t>Пчелкина Ольга Станиславовна</a:t>
            </a:r>
          </a:p>
          <a:p>
            <a:pPr algn="r"/>
            <a:r>
              <a:rPr lang="ru-RU" sz="1600" b="1" dirty="0">
                <a:solidFill>
                  <a:srgbClr val="00336D"/>
                </a:solidFill>
                <a:latin typeface="Arial Narrow" panose="020B0606020202030204" pitchFamily="34" charset="0"/>
              </a:rPr>
              <a:t>Руководитель: Кочкин Дмитрий Валерьевич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21BD49-B0B3-48D0-9C5D-C7DD4A37029F}"/>
              </a:ext>
            </a:extLst>
          </p:cNvPr>
          <p:cNvSpPr txBox="1"/>
          <p:nvPr/>
        </p:nvSpPr>
        <p:spPr>
          <a:xfrm>
            <a:off x="3860304" y="4306044"/>
            <a:ext cx="3024336" cy="53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ru-RU" sz="2000" b="1" dirty="0">
                <a:solidFill>
                  <a:srgbClr val="00336D"/>
                </a:solidFill>
                <a:latin typeface="Arial Narrow" panose="020B0606020202030204" pitchFamily="34" charset="0"/>
              </a:rPr>
              <a:t>2023</a:t>
            </a:r>
          </a:p>
          <a:p>
            <a:pPr algn="ctr">
              <a:lnSpc>
                <a:spcPts val="1100"/>
              </a:lnSpc>
            </a:pPr>
            <a:endParaRPr lang="ru-RU" sz="2000" b="1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algn="ctr">
              <a:lnSpc>
                <a:spcPts val="1100"/>
              </a:lnSpc>
            </a:pPr>
            <a:r>
              <a:rPr lang="ru-RU" sz="2000" b="1" dirty="0">
                <a:solidFill>
                  <a:srgbClr val="00336D"/>
                </a:solidFill>
                <a:latin typeface="Arial Narrow" panose="020B0606020202030204" pitchFamily="34" charset="0"/>
              </a:rPr>
              <a:t>г. Вологда</a:t>
            </a:r>
          </a:p>
        </p:txBody>
      </p:sp>
    </p:spTree>
    <p:extLst>
      <p:ext uri="{BB962C8B-B14F-4D97-AF65-F5344CB8AC3E}">
        <p14:creationId xmlns:p14="http://schemas.microsoft.com/office/powerpoint/2010/main" val="302316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Обучение </a:t>
            </a:r>
            <a:r>
              <a:rPr lang="ru-RU" sz="24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нейросетевых</a:t>
            </a:r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 моделей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4A43D-306B-4D58-BAC2-3442CAC0D6D6}"/>
              </a:ext>
            </a:extLst>
          </p:cNvPr>
          <p:cNvSpPr txBox="1"/>
          <p:nvPr/>
        </p:nvSpPr>
        <p:spPr>
          <a:xfrm>
            <a:off x="323528" y="1201316"/>
            <a:ext cx="43204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MixNet_S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– классификатор СИЗ</a:t>
            </a:r>
          </a:p>
          <a:p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Классы: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Person Front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,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Person Back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,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Hard hat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,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Simple Overalls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,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Dielectric Gloves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,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Heat-proof Overalls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,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Heat-proof face shield 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Размер </a:t>
            </a:r>
            <a:r>
              <a:rPr lang="ru-RU" sz="20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датасета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: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16239</a:t>
            </a:r>
            <a:endParaRPr lang="ru-RU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lvl="1" algn="just"/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Person Front: 3516</a:t>
            </a:r>
            <a:endParaRPr lang="ru-RU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lvl="1" algn="just"/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Person Back: 12723</a:t>
            </a:r>
            <a:endParaRPr lang="ru-RU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lvl="1" algn="just"/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Hard hat: 9187</a:t>
            </a:r>
            <a:endParaRPr lang="ru-RU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lvl="1" algn="just"/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Simple Overalls: 6565</a:t>
            </a:r>
            <a:endParaRPr lang="ru-RU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lvl="1" algn="just"/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Dielectric Gloves: 445</a:t>
            </a:r>
            <a:endParaRPr lang="ru-RU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lvl="1" algn="just"/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Heat-proof Overalls: 6665</a:t>
            </a:r>
            <a:endParaRPr lang="ru-RU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lvl="1" algn="just"/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Heat-proof face shield: 1999 </a:t>
            </a:r>
            <a:endParaRPr lang="ru-RU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Точность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F1-score: 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0.977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23583A-737F-4BAC-A599-71431E0D4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678" y="1047448"/>
            <a:ext cx="2819794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7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Обучение </a:t>
            </a:r>
            <a:r>
              <a:rPr lang="ru-RU" sz="24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нейросетевых</a:t>
            </a:r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 моделей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058A6-B5DC-45C9-A95E-8C97D7306289}"/>
              </a:ext>
            </a:extLst>
          </p:cNvPr>
          <p:cNvSpPr txBox="1"/>
          <p:nvPr/>
        </p:nvSpPr>
        <p:spPr>
          <a:xfrm>
            <a:off x="323528" y="1011133"/>
            <a:ext cx="38257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MixNet_S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– классификатор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правильности ношения СИЗ</a:t>
            </a:r>
          </a:p>
          <a:p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Классы: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Sleeves rolled up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,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Overalls not fastened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,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Boots over trousers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,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Gloves under overalls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,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Gloves are curved</a:t>
            </a:r>
            <a:endParaRPr lang="ru-RU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Размер </a:t>
            </a:r>
            <a:r>
              <a:rPr lang="ru-RU" sz="20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датасета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: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16239</a:t>
            </a:r>
          </a:p>
          <a:p>
            <a:pPr lvl="1" algn="just"/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Sleeves rolled up: 0</a:t>
            </a:r>
          </a:p>
          <a:p>
            <a:pPr lvl="1" algn="just"/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Overalls not fastened: 654</a:t>
            </a:r>
          </a:p>
          <a:p>
            <a:pPr lvl="1" algn="just"/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Boots over trousers: 3884</a:t>
            </a:r>
          </a:p>
          <a:p>
            <a:pPr lvl="1" algn="just"/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Gloves under overalls: 451</a:t>
            </a:r>
          </a:p>
          <a:p>
            <a:pPr lvl="1" algn="just"/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Gloves are curved: 0</a:t>
            </a:r>
            <a:endParaRPr lang="ru-RU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Точность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F1-score: 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0.45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A7A951-7FE1-4A3F-934A-BFA2C3F18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677" y="1011197"/>
            <a:ext cx="3276795" cy="4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4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Архитектура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8348AE-5C19-4C22-9326-41C901F10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273324"/>
            <a:ext cx="7038528" cy="39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37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Демонстрация работы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DECE0-91E0-4FAC-BB58-92C4B8A54AAA}"/>
              </a:ext>
            </a:extLst>
          </p:cNvPr>
          <p:cNvSpPr txBox="1"/>
          <p:nvPr/>
        </p:nvSpPr>
        <p:spPr>
          <a:xfrm>
            <a:off x="148348" y="2759898"/>
            <a:ext cx="535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00336D"/>
                </a:solidFill>
                <a:latin typeface="Arial Narrow" panose="020B0606020202030204" pitchFamily="34" charset="0"/>
              </a:rPr>
              <a:t>Создание контекста в тестовом интерфейсе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293C3F-F332-4D84-BC22-8BB142AA4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18" y="3247504"/>
            <a:ext cx="4235731" cy="216032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EE18D1-7824-4E85-8877-598A61D46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53" y="1387334"/>
            <a:ext cx="6804248" cy="11814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540CC5-3867-450A-BC7E-C85F9FC0291A}"/>
              </a:ext>
            </a:extLst>
          </p:cNvPr>
          <p:cNvSpPr txBox="1"/>
          <p:nvPr/>
        </p:nvSpPr>
        <p:spPr>
          <a:xfrm>
            <a:off x="148348" y="1011133"/>
            <a:ext cx="586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00336D"/>
                </a:solidFill>
                <a:latin typeface="Arial Narrow" panose="020B0606020202030204" pitchFamily="34" charset="0"/>
              </a:rPr>
              <a:t>Запуск </a:t>
            </a:r>
            <a:r>
              <a:rPr lang="ru-RU" dirty="0" err="1">
                <a:solidFill>
                  <a:srgbClr val="00336D"/>
                </a:solidFill>
                <a:latin typeface="Arial Narrow" panose="020B0606020202030204" pitchFamily="34" charset="0"/>
              </a:rPr>
              <a:t>нейросетевого</a:t>
            </a:r>
            <a:r>
              <a:rPr lang="ru-RU" dirty="0">
                <a:solidFill>
                  <a:srgbClr val="00336D"/>
                </a:solidFill>
                <a:latin typeface="Arial Narrow" panose="020B0606020202030204" pitchFamily="34" charset="0"/>
              </a:rPr>
              <a:t> сервиса, загрузка сетей</a:t>
            </a:r>
          </a:p>
        </p:txBody>
      </p:sp>
    </p:spTree>
    <p:extLst>
      <p:ext uri="{BB962C8B-B14F-4D97-AF65-F5344CB8AC3E}">
        <p14:creationId xmlns:p14="http://schemas.microsoft.com/office/powerpoint/2010/main" val="897429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Демонстрация работы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40CC5-3867-450A-BC7E-C85F9FC0291A}"/>
              </a:ext>
            </a:extLst>
          </p:cNvPr>
          <p:cNvSpPr txBox="1"/>
          <p:nvPr/>
        </p:nvSpPr>
        <p:spPr>
          <a:xfrm>
            <a:off x="179512" y="1011133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solidFill>
                  <a:srgbClr val="00336D"/>
                </a:solidFill>
                <a:latin typeface="Arial Narrow" panose="020B0606020202030204" pitchFamily="34" charset="0"/>
              </a:rPr>
              <a:t>Работа модуля в тестовом интерфейсе (нарушений на видео нет)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04C561-285C-48D5-8443-7BCA59502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86502"/>
            <a:ext cx="7776864" cy="40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18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Демонстрация работы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40CC5-3867-450A-BC7E-C85F9FC0291A}"/>
              </a:ext>
            </a:extLst>
          </p:cNvPr>
          <p:cNvSpPr txBox="1"/>
          <p:nvPr/>
        </p:nvSpPr>
        <p:spPr>
          <a:xfrm>
            <a:off x="179512" y="1011133"/>
            <a:ext cx="6696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solidFill>
                  <a:srgbClr val="00336D"/>
                </a:solidFill>
                <a:latin typeface="Arial Narrow" panose="020B0606020202030204" pitchFamily="34" charset="0"/>
              </a:rPr>
              <a:t>Работа модуля в тестовом интерфейсе (нарушение – расстегнутый комбинезон)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EC3569-A193-444C-BD8C-C15AB5B43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7" y="1478894"/>
            <a:ext cx="7746986" cy="405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241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ямоугольник с двумя вырезанными противолежащими углами 2"/>
          <p:cNvSpPr>
            <a:spLocks noGrp="1"/>
          </p:cNvSpPr>
          <p:nvPr/>
        </p:nvSpPr>
        <p:spPr>
          <a:xfrm>
            <a:off x="1858137" y="1905700"/>
            <a:ext cx="6226005" cy="1693267"/>
          </a:xfrm>
          <a:prstGeom prst="snip2DiagRect">
            <a:avLst>
              <a:gd name="adj1" fmla="val 44824"/>
              <a:gd name="adj2" fmla="val 16667"/>
            </a:avLst>
          </a:prstGeom>
          <a:solidFill>
            <a:srgbClr val="FFFFFF"/>
          </a:solidFill>
          <a:ln w="28438">
            <a:noFill/>
          </a:ln>
        </p:spPr>
        <p:txBody>
          <a:bodyPr lIns="117565" tIns="0" rIns="443810" bIns="0" anchor="ctr"/>
          <a:lstStyle/>
          <a:p>
            <a:pPr algn="ctr">
              <a:lnSpc>
                <a:spcPct val="120000"/>
              </a:lnSpc>
            </a:pPr>
            <a:r>
              <a:rPr lang="ru-RU" sz="2800" b="1" dirty="0">
                <a:solidFill>
                  <a:srgbClr val="00336D"/>
                </a:solidFill>
                <a:latin typeface="Century Gothic" pitchFamily="34" charset="0"/>
                <a:ea typeface="Microsoft YaHei" panose="020B0503020204020204" pitchFamily="34" charset="-122"/>
              </a:rPr>
              <a:t>СПАСИБО ЗА ВНИМАНИЕ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5616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Цели и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74164-AE46-40F8-99AA-64CE1A9057D1}"/>
              </a:ext>
            </a:extLst>
          </p:cNvPr>
          <p:cNvSpPr txBox="1"/>
          <p:nvPr/>
        </p:nvSpPr>
        <p:spPr>
          <a:xfrm>
            <a:off x="251520" y="1057300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00336D"/>
                </a:solidFill>
                <a:latin typeface="Arial Narrow" panose="020B0606020202030204" pitchFamily="34" charset="0"/>
              </a:rPr>
              <a:t>Цель: разработать алгоритмы и программное обеспечение для обнаружения людей на видеоизображениях, проверки использования средств индивидуальной защиты, проверки правильности применения средств индивидуальной защиты.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A73215-619B-49C7-A558-4FDF7F507E4E}"/>
              </a:ext>
            </a:extLst>
          </p:cNvPr>
          <p:cNvSpPr txBox="1"/>
          <p:nvPr/>
        </p:nvSpPr>
        <p:spPr>
          <a:xfrm>
            <a:off x="253056" y="2070171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36D"/>
                </a:solidFill>
                <a:latin typeface="Arial Narrow" panose="020B0606020202030204" pitchFamily="34" charset="0"/>
              </a:rPr>
              <a:t>Выбор </a:t>
            </a:r>
            <a:r>
              <a:rPr lang="ru-RU" dirty="0" err="1">
                <a:solidFill>
                  <a:srgbClr val="00336D"/>
                </a:solidFill>
                <a:latin typeface="Arial Narrow" panose="020B0606020202030204" pitchFamily="34" charset="0"/>
              </a:rPr>
              <a:t>нейросетевых</a:t>
            </a:r>
            <a:r>
              <a:rPr lang="ru-RU" dirty="0">
                <a:solidFill>
                  <a:srgbClr val="00336D"/>
                </a:solidFill>
                <a:latin typeface="Arial Narrow" panose="020B0606020202030204" pitchFamily="34" charset="0"/>
              </a:rPr>
              <a:t> моделей;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36D"/>
                </a:solidFill>
                <a:latin typeface="Arial Narrow" panose="020B0606020202030204" pitchFamily="34" charset="0"/>
              </a:rPr>
              <a:t>сформировать выборочные данные;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36D"/>
                </a:solidFill>
                <a:latin typeface="Arial Narrow" panose="020B0606020202030204" pitchFamily="34" charset="0"/>
              </a:rPr>
              <a:t>обучить нейронные сети;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36D"/>
                </a:solidFill>
                <a:latin typeface="Arial Narrow" panose="020B0606020202030204" pitchFamily="34" charset="0"/>
              </a:rPr>
              <a:t>реализовать </a:t>
            </a:r>
            <a:r>
              <a:rPr lang="en-US" dirty="0">
                <a:solidFill>
                  <a:srgbClr val="00336D"/>
                </a:solidFill>
                <a:latin typeface="Arial Narrow" panose="020B0606020202030204" pitchFamily="34" charset="0"/>
              </a:rPr>
              <a:t>API</a:t>
            </a:r>
            <a:r>
              <a:rPr lang="ru-RU" dirty="0">
                <a:solidFill>
                  <a:srgbClr val="00336D"/>
                </a:solidFill>
                <a:latin typeface="Arial Narrow" panose="020B0606020202030204" pitchFamily="34" charset="0"/>
              </a:rPr>
              <a:t> для взаимодействия с модулем и его конфигурирования;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36D"/>
                </a:solidFill>
                <a:latin typeface="Arial Narrow" panose="020B0606020202030204" pitchFamily="34" charset="0"/>
              </a:rPr>
              <a:t>реализовать интерфейс  для демонстрации и оценки работы модуля.</a:t>
            </a:r>
          </a:p>
        </p:txBody>
      </p:sp>
    </p:spTree>
    <p:extLst>
      <p:ext uri="{BB962C8B-B14F-4D97-AF65-F5344CB8AC3E}">
        <p14:creationId xmlns:p14="http://schemas.microsoft.com/office/powerpoint/2010/main" val="232002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698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Аналоги</a:t>
            </a: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0BC87412-30B6-4B5E-9864-874D48185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255038"/>
              </p:ext>
            </p:extLst>
          </p:nvPr>
        </p:nvGraphicFramePr>
        <p:xfrm>
          <a:off x="251519" y="1129308"/>
          <a:ext cx="8640961" cy="4181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3">
                  <a:extLst>
                    <a:ext uri="{9D8B030D-6E8A-4147-A177-3AD203B41FA5}">
                      <a16:colId xmlns:a16="http://schemas.microsoft.com/office/drawing/2014/main" val="2479899973"/>
                    </a:ext>
                  </a:extLst>
                </a:gridCol>
                <a:gridCol w="997825">
                  <a:extLst>
                    <a:ext uri="{9D8B030D-6E8A-4147-A177-3AD203B41FA5}">
                      <a16:colId xmlns:a16="http://schemas.microsoft.com/office/drawing/2014/main" val="125231571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05021226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67995162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97442401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142950367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1938783852"/>
                    </a:ext>
                  </a:extLst>
                </a:gridCol>
              </a:tblGrid>
              <a:tr h="467009"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ISS (</a:t>
                      </a:r>
                      <a:r>
                        <a:rPr lang="en-US" sz="1100" dirty="0" err="1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SecurOS</a:t>
                      </a:r>
                      <a:r>
                        <a:rPr lang="en-US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 Helmet Detector) </a:t>
                      </a:r>
                      <a:endParaRPr lang="ru-RU" sz="11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Macroscop</a:t>
                      </a:r>
                      <a:r>
                        <a:rPr lang="en-US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ru-RU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Детектор отсутствия касок</a:t>
                      </a:r>
                      <a:r>
                        <a:rPr lang="en-US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)</a:t>
                      </a:r>
                      <a:endParaRPr lang="ru-RU" sz="11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DSSL (TRASSIR Hardhat Detector)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Центр 2М</a:t>
                      </a:r>
                      <a:r>
                        <a:rPr lang="en-US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ru-RU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Система промышленной </a:t>
                      </a:r>
                      <a:r>
                        <a:rPr lang="ru-RU" sz="1100" dirty="0" err="1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видеоаналитики</a:t>
                      </a:r>
                      <a:r>
                        <a:rPr lang="ru-RU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CenterVision</a:t>
                      </a:r>
                      <a:r>
                        <a:rPr lang="en-US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)</a:t>
                      </a:r>
                      <a:endParaRPr lang="ru-RU" sz="11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Visor Labs (</a:t>
                      </a:r>
                      <a:r>
                        <a:rPr lang="ru-RU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Контроль ношения средств индивидуальной защиты</a:t>
                      </a:r>
                      <a:r>
                        <a:rPr lang="en-US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)</a:t>
                      </a:r>
                      <a:endParaRPr lang="ru-RU" sz="11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Mallenom</a:t>
                      </a:r>
                      <a:r>
                        <a:rPr lang="en-US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 Systems (EYECONT)</a:t>
                      </a:r>
                      <a:endParaRPr lang="ru-RU" sz="11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003424"/>
                  </a:ext>
                </a:extLst>
              </a:tr>
              <a:tr h="630402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Обнаружение больше одного элемента средств индивидуальной защиты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384174"/>
                  </a:ext>
                </a:extLst>
              </a:tr>
              <a:tr h="630402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Работа в режиме реального времени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381124"/>
                  </a:ext>
                </a:extLst>
              </a:tr>
              <a:tr h="630402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Формирование сообщения об нарушении (с наличием видеофрагмента или кадра)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6837"/>
                  </a:ext>
                </a:extLst>
              </a:tr>
              <a:tr h="630402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Возможность подключения больше одного потока (камеры)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36D"/>
                          </a:solidFill>
                          <a:latin typeface="Arial Narrow" panose="020B0606020202030204" pitchFamily="34" charset="0"/>
                        </a:rPr>
                        <a:t>+</a:t>
                      </a:r>
                      <a:endParaRPr lang="ru-RU" sz="2800" dirty="0">
                        <a:solidFill>
                          <a:srgbClr val="00336D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232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09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87115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Применяемые технологии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74164-AE46-40F8-99AA-64CE1A9057D1}"/>
              </a:ext>
            </a:extLst>
          </p:cNvPr>
          <p:cNvSpPr txBox="1"/>
          <p:nvPr/>
        </p:nvSpPr>
        <p:spPr>
          <a:xfrm>
            <a:off x="251519" y="974259"/>
            <a:ext cx="566665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.NET – 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кросс-платформенный фреймворк для языка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C#;</a:t>
            </a:r>
            <a:endParaRPr lang="ru-RU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ASP.NET Core – WEB-</a:t>
            </a:r>
            <a:r>
              <a:rPr lang="ru-RU" sz="20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фреймфорк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для платформы .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NET;</a:t>
            </a:r>
            <a:endParaRPr lang="ru-RU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Swagger – 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документация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Web API;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ZMQ – средство обмена данными между сервисами;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OnnxRuntime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– библиотека исполнения нейронных сетей;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PyTorch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– </a:t>
            </a:r>
            <a:r>
              <a:rPr lang="ru-RU" sz="20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фреймфорк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для обучения нейронных сетей.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algn="just"/>
            <a:endParaRPr lang="ru-RU" sz="1600" dirty="0">
              <a:solidFill>
                <a:srgbClr val="00336D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6" name="Picture 2" descr="Язык C# и .NET: путь продолжающего в 2019 году">
            <a:extLst>
              <a:ext uri="{FF2B5EF4-FFF2-40B4-BE49-F238E27FC236}">
                <a16:creationId xmlns:a16="http://schemas.microsoft.com/office/drawing/2014/main" id="{06BAB733-EF09-46AA-BAEC-CE8014991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057300"/>
            <a:ext cx="2699792" cy="134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Начало работы с ASP.NET Core 3.0 (preview) - KURSOFT">
            <a:extLst>
              <a:ext uri="{FF2B5EF4-FFF2-40B4-BE49-F238E27FC236}">
                <a16:creationId xmlns:a16="http://schemas.microsoft.com/office/drawing/2014/main" id="{6FBFC939-9A46-4BC9-9BBF-D65871889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7" y="2582570"/>
            <a:ext cx="2691057" cy="12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wagger (software) - Wikipedia">
            <a:extLst>
              <a:ext uri="{FF2B5EF4-FFF2-40B4-BE49-F238E27FC236}">
                <a16:creationId xmlns:a16="http://schemas.microsoft.com/office/drawing/2014/main" id="{85A60784-69BA-4F99-A71A-C1A890A9B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16924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6829678-BE00-47D9-B89B-7AFC43690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24" y="4253862"/>
            <a:ext cx="2333877" cy="84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- microsoft/onnxruntime: ONNX Runtime: cross-platform, high  performance ML inferencing and training accelerator">
            <a:extLst>
              <a:ext uri="{FF2B5EF4-FFF2-40B4-BE49-F238E27FC236}">
                <a16:creationId xmlns:a16="http://schemas.microsoft.com/office/drawing/2014/main" id="{656FAB47-6609-44DC-814D-457C995C3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6" y="4010570"/>
            <a:ext cx="2668425" cy="133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lcome to PyTorch Tutorials — PyTorch Tutorials 1.13.1+cu117 documentation">
            <a:extLst>
              <a:ext uri="{FF2B5EF4-FFF2-40B4-BE49-F238E27FC236}">
                <a16:creationId xmlns:a16="http://schemas.microsoft.com/office/drawing/2014/main" id="{4FFD7D4F-64DA-445A-8984-346459EA9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68" y="3840640"/>
            <a:ext cx="1800201" cy="18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04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Нейросетевые</a:t>
            </a:r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 модели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49B732-DCEF-4E4C-BD3D-438203E164BA}"/>
              </a:ext>
            </a:extLst>
          </p:cNvPr>
          <p:cNvSpPr txBox="1"/>
          <p:nvPr/>
        </p:nvSpPr>
        <p:spPr>
          <a:xfrm>
            <a:off x="169774" y="1057300"/>
            <a:ext cx="3898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Детектор людей: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YOLOv4</a:t>
            </a:r>
          </a:p>
          <a:p>
            <a:pPr algn="just"/>
            <a:endParaRPr lang="en-US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ru-RU" sz="1600" dirty="0">
                <a:solidFill>
                  <a:srgbClr val="00336D"/>
                </a:solidFill>
                <a:latin typeface="Arial Narrow" panose="020B0606020202030204" pitchFamily="34" charset="0"/>
              </a:rPr>
              <a:t>1.	Данная модель лучше детектирует небольшие объекты по сравнению с моделями семейства R-CNN и SDD.</a:t>
            </a:r>
          </a:p>
          <a:p>
            <a:pPr algn="just"/>
            <a:r>
              <a:rPr lang="ru-RU" sz="1600" dirty="0">
                <a:solidFill>
                  <a:srgbClr val="00336D"/>
                </a:solidFill>
                <a:latin typeface="Arial Narrow" panose="020B0606020202030204" pitchFamily="34" charset="0"/>
              </a:rPr>
              <a:t>2.	Имеет больше FPS (кадров в секунду) по сравнению с R-CNN и проще в использовании по сравнению с SSD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F9D9C-4F42-4427-A874-B95FBC11F84F}"/>
              </a:ext>
            </a:extLst>
          </p:cNvPr>
          <p:cNvSpPr txBox="1"/>
          <p:nvPr/>
        </p:nvSpPr>
        <p:spPr>
          <a:xfrm>
            <a:off x="4555380" y="1057300"/>
            <a:ext cx="446449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Классификатор СИЗ: </a:t>
            </a:r>
            <a:r>
              <a:rPr lang="en-US" sz="20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MixNet</a:t>
            </a:r>
            <a:endParaRPr lang="ru-RU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algn="just"/>
            <a:endParaRPr lang="ru-RU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ru-RU" sz="1600" dirty="0">
                <a:solidFill>
                  <a:srgbClr val="00336D"/>
                </a:solidFill>
                <a:latin typeface="Arial Narrow" panose="020B0606020202030204" pitchFamily="34" charset="0"/>
              </a:rPr>
              <a:t>Существует три архитектуры </a:t>
            </a:r>
            <a:r>
              <a:rPr lang="ru-RU" sz="16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MixNet</a:t>
            </a:r>
            <a:r>
              <a:rPr lang="ru-RU" sz="1600" dirty="0">
                <a:solidFill>
                  <a:srgbClr val="00336D"/>
                </a:solidFill>
                <a:latin typeface="Arial Narrow" panose="020B0606020202030204" pitchFamily="34" charset="0"/>
              </a:rPr>
              <a:t> — </a:t>
            </a:r>
            <a:r>
              <a:rPr lang="ru-RU" sz="16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MixNet</a:t>
            </a:r>
            <a:r>
              <a:rPr lang="ru-RU" sz="1600" dirty="0">
                <a:solidFill>
                  <a:srgbClr val="00336D"/>
                </a:solidFill>
                <a:latin typeface="Arial Narrow" panose="020B0606020202030204" pitchFamily="34" charset="0"/>
              </a:rPr>
              <a:t>-S (маленький), </a:t>
            </a:r>
            <a:r>
              <a:rPr lang="ru-RU" sz="16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MixNet</a:t>
            </a:r>
            <a:r>
              <a:rPr lang="ru-RU" sz="1600" dirty="0">
                <a:solidFill>
                  <a:srgbClr val="00336D"/>
                </a:solidFill>
                <a:latin typeface="Arial Narrow" panose="020B0606020202030204" pitchFamily="34" charset="0"/>
              </a:rPr>
              <a:t>-M (средний), </a:t>
            </a:r>
            <a:r>
              <a:rPr lang="ru-RU" sz="16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MixNet</a:t>
            </a:r>
            <a:r>
              <a:rPr lang="ru-RU" sz="1600" dirty="0">
                <a:solidFill>
                  <a:srgbClr val="00336D"/>
                </a:solidFill>
                <a:latin typeface="Arial Narrow" panose="020B0606020202030204" pitchFamily="34" charset="0"/>
              </a:rPr>
              <a:t>-L (большой). Основные отличия заключаются в использовании </a:t>
            </a:r>
            <a:r>
              <a:rPr lang="ru-RU" sz="16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MixConv</a:t>
            </a:r>
            <a:r>
              <a:rPr lang="ru-RU" sz="1600" dirty="0">
                <a:solidFill>
                  <a:srgbClr val="00336D"/>
                </a:solidFill>
                <a:latin typeface="Arial Narrow" panose="020B0606020202030204" pitchFamily="34" charset="0"/>
              </a:rPr>
              <a:t> с разными размерами ядра и количеством слоев.</a:t>
            </a:r>
            <a:endParaRPr lang="en-US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ru-RU" sz="16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MixNet</a:t>
            </a:r>
            <a:r>
              <a:rPr lang="ru-RU" sz="1600" dirty="0">
                <a:solidFill>
                  <a:srgbClr val="00336D"/>
                </a:solidFill>
                <a:latin typeface="Arial Narrow" panose="020B0606020202030204" pitchFamily="34" charset="0"/>
              </a:rPr>
              <a:t> – показывает отличные результаты при минимальном количестве параметров сети.</a:t>
            </a:r>
            <a:endParaRPr lang="en-US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</p:txBody>
      </p:sp>
      <p:pic>
        <p:nvPicPr>
          <p:cNvPr id="2056" name="Picture 8" descr="Results">
            <a:extLst>
              <a:ext uri="{FF2B5EF4-FFF2-40B4-BE49-F238E27FC236}">
                <a16:creationId xmlns:a16="http://schemas.microsoft.com/office/drawing/2014/main" id="{AE4653F2-ED95-45CF-8E40-EE4FAB760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991" y="3465190"/>
            <a:ext cx="3941273" cy="224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75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Архитектура </a:t>
            </a:r>
            <a:r>
              <a:rPr lang="ru-RU" sz="24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нейросетевых</a:t>
            </a:r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 моделей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DECE0-91E0-4FAC-BB58-92C4B8A54AAA}"/>
              </a:ext>
            </a:extLst>
          </p:cNvPr>
          <p:cNvSpPr txBox="1"/>
          <p:nvPr/>
        </p:nvSpPr>
        <p:spPr>
          <a:xfrm>
            <a:off x="377788" y="1080812"/>
            <a:ext cx="3402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YOLOv4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– детектор людей</a:t>
            </a:r>
            <a:endParaRPr lang="en-US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9B3CDBD-16F4-4898-B5D5-0E3028E7F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7243"/>
            <a:ext cx="6352381" cy="322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71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Архитектура </a:t>
            </a:r>
            <a:r>
              <a:rPr lang="ru-RU" sz="24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нейросетевых</a:t>
            </a:r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 моделей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DECE0-91E0-4FAC-BB58-92C4B8A54AAA}"/>
              </a:ext>
            </a:extLst>
          </p:cNvPr>
          <p:cNvSpPr txBox="1"/>
          <p:nvPr/>
        </p:nvSpPr>
        <p:spPr>
          <a:xfrm>
            <a:off x="377788" y="1080812"/>
            <a:ext cx="7722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MixNet_L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– 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классификатор СИЗ</a:t>
            </a:r>
          </a:p>
          <a:p>
            <a:pPr algn="just"/>
            <a:endParaRPr lang="ru-RU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ru-RU" dirty="0" err="1">
                <a:solidFill>
                  <a:srgbClr val="00336D"/>
                </a:solidFill>
                <a:latin typeface="Arial Narrow" panose="020B0606020202030204" pitchFamily="34" charset="0"/>
              </a:rPr>
              <a:t>MixNet</a:t>
            </a:r>
            <a:r>
              <a:rPr lang="ru-RU" dirty="0">
                <a:solidFill>
                  <a:srgbClr val="00336D"/>
                </a:solidFill>
                <a:latin typeface="Arial Narrow" panose="020B0606020202030204" pitchFamily="34" charset="0"/>
              </a:rPr>
              <a:t>-L можно получить из </a:t>
            </a:r>
            <a:r>
              <a:rPr lang="ru-RU" dirty="0" err="1">
                <a:solidFill>
                  <a:srgbClr val="00336D"/>
                </a:solidFill>
                <a:latin typeface="Arial Narrow" panose="020B0606020202030204" pitchFamily="34" charset="0"/>
              </a:rPr>
              <a:t>MixNet</a:t>
            </a:r>
            <a:r>
              <a:rPr lang="ru-RU" dirty="0">
                <a:solidFill>
                  <a:srgbClr val="00336D"/>
                </a:solidFill>
                <a:latin typeface="Arial Narrow" panose="020B0606020202030204" pitchFamily="34" charset="0"/>
              </a:rPr>
              <a:t>-M, сохраняя множитель глубины m = 1.3.</a:t>
            </a:r>
            <a:endParaRPr lang="en-US" dirty="0">
              <a:solidFill>
                <a:srgbClr val="00336D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21F9E9-CA91-4A52-8ECD-A3A27B9E5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1917"/>
            <a:ext cx="9144000" cy="172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3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Архитектура </a:t>
            </a:r>
            <a:r>
              <a:rPr lang="ru-RU" sz="24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нейросетевых</a:t>
            </a:r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 моделей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DECE0-91E0-4FAC-BB58-92C4B8A54AAA}"/>
              </a:ext>
            </a:extLst>
          </p:cNvPr>
          <p:cNvSpPr txBox="1"/>
          <p:nvPr/>
        </p:nvSpPr>
        <p:spPr>
          <a:xfrm>
            <a:off x="377788" y="1080812"/>
            <a:ext cx="7290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MixNet_S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– классификатор правильности ношения СИЗ, красная каска</a:t>
            </a:r>
            <a:endParaRPr lang="en-US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8B9529-81AE-4AFF-A68F-4941FFE6B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9388"/>
            <a:ext cx="9144000" cy="19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161846"/>
            <a:ext cx="8962232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9105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Обучение </a:t>
            </a:r>
            <a:r>
              <a:rPr lang="ru-RU" sz="24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нейросетевых</a:t>
            </a:r>
            <a:r>
              <a:rPr lang="ru-RU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 моделей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261464-DC93-4E01-B0F3-F0DCE94A4046}"/>
              </a:ext>
            </a:extLst>
          </p:cNvPr>
          <p:cNvSpPr txBox="1"/>
          <p:nvPr/>
        </p:nvSpPr>
        <p:spPr>
          <a:xfrm>
            <a:off x="251520" y="1011133"/>
            <a:ext cx="34021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YOLOv4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– детектор людей</a:t>
            </a:r>
            <a:endParaRPr lang="en-US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Классы: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Person</a:t>
            </a:r>
          </a:p>
          <a:p>
            <a:pPr algn="just"/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Размер </a:t>
            </a:r>
            <a:r>
              <a:rPr lang="ru-RU" sz="20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датасета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: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10320</a:t>
            </a:r>
          </a:p>
          <a:p>
            <a:pPr algn="just"/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Точность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mAP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: 0.894</a:t>
            </a:r>
          </a:p>
          <a:p>
            <a:pPr algn="just"/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Точность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F1-score: 0.863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196DE9-D740-4CC2-B859-46145D2D0C69}"/>
              </a:ext>
            </a:extLst>
          </p:cNvPr>
          <p:cNvSpPr txBox="1"/>
          <p:nvPr/>
        </p:nvSpPr>
        <p:spPr>
          <a:xfrm>
            <a:off x="251520" y="3072652"/>
            <a:ext cx="4320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MixNet_S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– классификатор красной каски</a:t>
            </a:r>
          </a:p>
          <a:p>
            <a:pPr algn="just"/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Классы: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Red, Other</a:t>
            </a:r>
          </a:p>
          <a:p>
            <a:pPr algn="just"/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Размер </a:t>
            </a:r>
            <a:r>
              <a:rPr lang="ru-RU" sz="20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датасета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: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 9187</a:t>
            </a:r>
            <a:endParaRPr lang="en-US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lvl="1" algn="just"/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Red: 2059</a:t>
            </a:r>
          </a:p>
          <a:p>
            <a:pPr lvl="1" algn="just"/>
            <a:r>
              <a:rPr lang="ru-RU" sz="2000" dirty="0" err="1">
                <a:solidFill>
                  <a:srgbClr val="00336D"/>
                </a:solidFill>
                <a:latin typeface="Arial Narrow" panose="020B0606020202030204" pitchFamily="34" charset="0"/>
              </a:rPr>
              <a:t>Other</a:t>
            </a:r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: 7128</a:t>
            </a:r>
            <a:endParaRPr lang="en-US" sz="2000" dirty="0">
              <a:solidFill>
                <a:srgbClr val="00336D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ru-RU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Точность </a:t>
            </a:r>
            <a:r>
              <a:rPr lang="en-US" sz="2000" dirty="0">
                <a:solidFill>
                  <a:srgbClr val="00336D"/>
                </a:solidFill>
                <a:latin typeface="Arial Narrow" panose="020B0606020202030204" pitchFamily="34" charset="0"/>
              </a:rPr>
              <a:t>F1-score: 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4FE29C-FD86-4904-B6ED-54F047827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129308"/>
            <a:ext cx="3962953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955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608</Words>
  <Application>Microsoft Office PowerPoint</Application>
  <PresentationFormat>Экран (16:10)</PresentationFormat>
  <Paragraphs>117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Arial Narrow</vt:lpstr>
      <vt:lpstr>Calibri</vt:lpstr>
      <vt:lpstr>Century Gothic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Ю. Репина</dc:creator>
  <cp:lastModifiedBy>Ольга Пчёлкина</cp:lastModifiedBy>
  <cp:revision>21</cp:revision>
  <dcterms:created xsi:type="dcterms:W3CDTF">2019-01-22T07:59:30Z</dcterms:created>
  <dcterms:modified xsi:type="dcterms:W3CDTF">2023-03-12T20:34:18Z</dcterms:modified>
</cp:coreProperties>
</file>