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7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BF9A9"/>
    <a:srgbClr val="F9F5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2" d="100"/>
          <a:sy n="52" d="100"/>
        </p:scale>
        <p:origin x="1136" y="52"/>
      </p:cViewPr>
      <p:guideLst>
        <p:guide orient="horz" pos="2160"/>
        <p:guide pos="3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FEA02-1B19-406A-A985-7CA07748B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306091-F762-4A82-ABEE-93E29F5AF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5C8C19-DA4A-4AFA-BDF8-125FAE73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08BE-A701-4DB8-BDFF-1B222E3F47E2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747AA7-0E48-4AC0-AB51-DF5DC164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3F6CEA-87DE-4B9A-8A27-12F434BC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D795-3D5E-4322-B355-C53AE1A7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2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2B578-8196-467F-8D90-676642C3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C98729-4782-4A6D-84C7-393E63B2F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EC8530-127D-4C3C-AAAC-D1AAD8C1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08BE-A701-4DB8-BDFF-1B222E3F47E2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C0BAF4-E55F-4D55-9E5D-18FF97636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C73481-9F43-479D-80E1-2EB6B2AB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D795-3D5E-4322-B355-C53AE1A7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7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76DA6C-43E1-4358-91DC-D09BCA839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DBA656-6EF7-40EE-8697-3B6DB0A65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615293-4562-4FFF-A780-68C693DF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08BE-A701-4DB8-BDFF-1B222E3F47E2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E09267-CF60-4F52-A6B8-B3BE5A07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0F6607-715A-40D5-9B9B-49F37958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D795-3D5E-4322-B355-C53AE1A7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D2EF66-840A-40BE-8739-AE20CFA9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E4C66F-BAF8-4AD0-A55F-88A307DF7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C549EC-4E85-4C2E-8FBB-BE682E6F0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08BE-A701-4DB8-BDFF-1B222E3F47E2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157D3C-15B8-4D76-8107-A05BE8BF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D2D7FE-6156-4444-9906-DB688D1E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D795-3D5E-4322-B355-C53AE1A7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5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C311F5-EE6D-4B63-9D07-724FA6F7C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91567F-C79B-4D84-B5EB-8D19FF903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AB08AE-8B5C-47D8-A605-DD9A35FD8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08BE-A701-4DB8-BDFF-1B222E3F47E2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6039E4-946E-46C5-B782-6196E7B8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E3E236-3E69-4EC6-97B3-A23D46A8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D795-3D5E-4322-B355-C53AE1A7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6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C68CF-D7C9-4DCF-BE29-67EA4899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B82ECB-CF19-4ACE-9EB4-DF471347F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FA379A-8CBE-4DEC-A076-F84BD71AC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B48130-740D-4280-8C7D-AB79ECF3B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08BE-A701-4DB8-BDFF-1B222E3F47E2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06058C-4803-4F82-A720-8690DDC8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6CA35F-B300-4391-8FD7-0EB01081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D795-3D5E-4322-B355-C53AE1A7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F2586-1A85-4EE6-862E-FE1CAE376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B64793-02BD-45E8-9CCD-65747F6A4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F79869-2AC5-459F-BBFF-AA723CCAF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EC4A339-16CB-4581-8988-569E8E1FE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4E193F-4B88-4E65-BEA4-4BC6E067F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5482553-CEA8-4D13-A48A-9F3C7DEF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08BE-A701-4DB8-BDFF-1B222E3F47E2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FDD1F6B-D947-4CA5-8D91-35DCC63C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A57830-D8B9-454C-BEA4-9B8243F36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D795-3D5E-4322-B355-C53AE1A7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5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A19135-FA0A-4820-995D-9E60350F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33A11DB-7549-4239-BD8F-EB57C23B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08BE-A701-4DB8-BDFF-1B222E3F47E2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A87D52-3BD4-48BB-B1A8-3ED4D61D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930D062-3FD1-4EB7-B469-10F6CC6B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D795-3D5E-4322-B355-C53AE1A7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156515B-EC34-48A6-B583-7E0C8A700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08BE-A701-4DB8-BDFF-1B222E3F47E2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0A0B987-E942-40CA-9DC3-D57C6AEE8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A95227-73D1-4DB4-9DF6-1ADC4FB4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D795-3D5E-4322-B355-C53AE1A7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9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AC71C0-1557-4E70-A988-984573FDD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63EB74-A34D-4706-95FD-BB61CFFE0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4114CC-FBD2-4539-B47A-BE1EC3942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3E7FD7-A46D-4BC3-996B-C06F5735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08BE-A701-4DB8-BDFF-1B222E3F47E2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9AA569-8349-4A2D-8E8B-82F4A335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536EE8-2F1E-49F7-9807-A018A6B1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D795-3D5E-4322-B355-C53AE1A7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5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EE1006-34A6-4641-A721-2661A4A8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4F59E4D-909E-49EF-942F-727485A52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56B37D-4EF5-4357-B019-5B97F6F83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AF5BB1-64DD-40B0-B580-C3E9DA5D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08BE-A701-4DB8-BDFF-1B222E3F47E2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14FF2B-4449-4C58-9B4E-1E1DFC1FA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80EB64-601A-4FDF-BF62-B2C536FE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D795-3D5E-4322-B355-C53AE1A7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3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CB677-3A3F-4E66-B566-62D3E72F0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63547E-79A9-43DC-93A4-933164393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306ECE-214D-4E09-B12B-9611FBBDE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A08BE-A701-4DB8-BDFF-1B222E3F47E2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96B4E8-CFCD-46A9-921C-7E67F1337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B3E05C-B0F8-4399-98CF-D3A183962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CD795-3D5E-4322-B355-C53AE1A7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5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9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D1995E3-CBEC-4C9D-820E-BEBA92D012B8}"/>
              </a:ext>
            </a:extLst>
          </p:cNvPr>
          <p:cNvSpPr txBox="1"/>
          <p:nvPr/>
        </p:nvSpPr>
        <p:spPr>
          <a:xfrm>
            <a:off x="1933074" y="2828835"/>
            <a:ext cx="8325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WHERE CURRENT OF</a:t>
            </a:r>
          </a:p>
        </p:txBody>
      </p:sp>
    </p:spTree>
    <p:extLst>
      <p:ext uri="{BB962C8B-B14F-4D97-AF65-F5344CB8AC3E}">
        <p14:creationId xmlns:p14="http://schemas.microsoft.com/office/powerpoint/2010/main" val="328296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2A8D0B9-0189-461E-B890-91ACDC3BF45B}"/>
              </a:ext>
            </a:extLst>
          </p:cNvPr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FBF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739B3-12F2-4C5A-B908-DA11CE0839F7}"/>
              </a:ext>
            </a:extLst>
          </p:cNvPr>
          <p:cNvSpPr txBox="1"/>
          <p:nvPr/>
        </p:nvSpPr>
        <p:spPr>
          <a:xfrm>
            <a:off x="457200" y="233690"/>
            <a:ext cx="713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Ubuntu bold" panose="020B0804030602030204" pitchFamily="34" charset="0"/>
              </a:rPr>
              <a:t>Где применяется?</a:t>
            </a:r>
            <a:endParaRPr lang="en-US" sz="2800" dirty="0">
              <a:latin typeface="Ubuntu bold" panose="020B08040306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0802B2-F465-4158-8F79-DCED4F04E2A9}"/>
              </a:ext>
            </a:extLst>
          </p:cNvPr>
          <p:cNvSpPr txBox="1"/>
          <p:nvPr/>
        </p:nvSpPr>
        <p:spPr>
          <a:xfrm>
            <a:off x="457200" y="1857096"/>
            <a:ext cx="112776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Ubuntu" panose="020B0504030602030204" pitchFamily="34" charset="0"/>
                <a:cs typeface="Aldhabi" panose="020B0604020202020204" pitchFamily="2" charset="-78"/>
              </a:rPr>
              <a:t>Конструкция</a:t>
            </a:r>
            <a:r>
              <a:rPr lang="ru-RU" sz="2000" b="1" i="0" dirty="0">
                <a:effectLst/>
                <a:latin typeface="Ubuntu" panose="020B0504030602030204" pitchFamily="34" charset="0"/>
                <a:cs typeface="Aldhabi" panose="020B0604020202020204" pitchFamily="2" charset="-78"/>
              </a:rPr>
              <a:t> </a:t>
            </a:r>
            <a:r>
              <a:rPr lang="en-US" sz="2000" b="1" i="0" dirty="0">
                <a:effectLst/>
                <a:latin typeface="Ubuntu" panose="020B0504030602030204" pitchFamily="34" charset="0"/>
                <a:cs typeface="Aldhabi" panose="020B0604020202020204" pitchFamily="2" charset="-78"/>
              </a:rPr>
              <a:t>WHERE CURRENT OF</a:t>
            </a:r>
            <a:r>
              <a:rPr lang="ru-RU" sz="2000" b="1" dirty="0">
                <a:latin typeface="Ubuntu" panose="020B0504030602030204" pitchFamily="34" charset="0"/>
                <a:cs typeface="Aldhabi" panose="020B0604020202020204" pitchFamily="2" charset="-78"/>
              </a:rPr>
              <a:t> </a:t>
            </a:r>
            <a:r>
              <a:rPr lang="ru-RU" sz="2000" dirty="0">
                <a:latin typeface="Ubuntu" panose="020B0504030602030204" pitchFamily="34" charset="0"/>
                <a:cs typeface="Aldhabi" panose="020B0604020202020204" pitchFamily="2" charset="-78"/>
              </a:rPr>
              <a:t>и</a:t>
            </a:r>
            <a:r>
              <a:rPr lang="ru-RU" sz="2000" i="0" dirty="0">
                <a:effectLst/>
                <a:latin typeface="Ubuntu" panose="020B0504030602030204" pitchFamily="34" charset="0"/>
                <a:cs typeface="Aldhabi" panose="020B0604020202020204" pitchFamily="2" charset="-78"/>
              </a:rPr>
              <a:t>спользуется при обновлении или удалении записей, на которые ссылается оператор </a:t>
            </a:r>
            <a:r>
              <a:rPr lang="ru-RU" sz="2000" b="1" i="0" dirty="0">
                <a:effectLst/>
                <a:latin typeface="Ubuntu" panose="020B0504030602030204" pitchFamily="34" charset="0"/>
                <a:cs typeface="Aldhabi" panose="020B0604020202020204" pitchFamily="2" charset="-78"/>
              </a:rPr>
              <a:t>SELECT FOR UPDATE</a:t>
            </a:r>
          </a:p>
          <a:p>
            <a:endParaRPr lang="en-US" sz="2000" dirty="0">
              <a:latin typeface="Ubuntu" panose="020B0504030602030204" pitchFamily="34" charset="0"/>
              <a:cs typeface="Aldhabi" panose="020B0604020202020204" pitchFamily="2" charset="-78"/>
            </a:endParaRPr>
          </a:p>
          <a:p>
            <a:r>
              <a:rPr lang="ru-RU" sz="2000" b="0" i="0" dirty="0">
                <a:solidFill>
                  <a:srgbClr val="000000"/>
                </a:solidFill>
                <a:effectLst/>
                <a:latin typeface="Ubuntu" panose="020B0504030602030204" pitchFamily="34" charset="0"/>
                <a:cs typeface="Aldhabi" panose="020B0604020202020204" pitchFamily="2" charset="-78"/>
              </a:rPr>
              <a:t>Ранее мы уже обсуждали проблемы параллельного доступа к базе данных со стороны множества пользователей (проблема грязного чтения, потерянного обновления и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Ubuntu" panose="020B0504030602030204" pitchFamily="34" charset="0"/>
                <a:cs typeface="Aldhabi" panose="020B0604020202020204" pitchFamily="2" charset="-78"/>
              </a:rPr>
              <a:t>тд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Ubuntu" panose="020B0504030602030204" pitchFamily="34" charset="0"/>
                <a:cs typeface="Aldhabi" panose="020B0604020202020204" pitchFamily="2" charset="-78"/>
              </a:rPr>
              <a:t>). Для согласованного чтения данных используется команда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Ubuntu" panose="020B0504030602030204" pitchFamily="34" charset="0"/>
                <a:cs typeface="Aldhabi" panose="020B0604020202020204" pitchFamily="2" charset="-78"/>
              </a:rPr>
              <a:t>SELECT</a:t>
            </a:r>
            <a:r>
              <a:rPr lang="ru-RU" sz="2000" b="1" dirty="0">
                <a:solidFill>
                  <a:srgbClr val="000000"/>
                </a:solidFill>
                <a:latin typeface="Ubuntu" panose="020B0504030602030204" pitchFamily="34" charset="0"/>
                <a:cs typeface="Aldhabi" panose="020B0604020202020204" pitchFamily="2" charset="-78"/>
              </a:rPr>
              <a:t>…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Ubuntu" panose="020B0504030602030204" pitchFamily="34" charset="0"/>
                <a:cs typeface="Aldhabi" panose="020B0604020202020204" pitchFamily="2" charset="-78"/>
              </a:rPr>
              <a:t>FOR UPDATE</a:t>
            </a:r>
            <a:r>
              <a:rPr lang="ru-RU" sz="2000" dirty="0">
                <a:solidFill>
                  <a:srgbClr val="000000"/>
                </a:solidFill>
                <a:latin typeface="Ubuntu" panose="020B0504030602030204" pitchFamily="34" charset="0"/>
                <a:cs typeface="Aldhabi" panose="020B0604020202020204" pitchFamily="2" charset="-78"/>
              </a:rPr>
              <a:t>, которая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Ubuntu" panose="020B0504030602030204" pitchFamily="34" charset="0"/>
                <a:cs typeface="Aldhabi" panose="020B0604020202020204" pitchFamily="2" charset="-78"/>
              </a:rPr>
              <a:t>сообщает Oracle, что вы собираетесь изменить данные (и не позволяет это делать другим). При выполнении команды </a:t>
            </a:r>
            <a:r>
              <a:rPr lang="ru-RU" sz="2000" b="1" i="0" dirty="0">
                <a:solidFill>
                  <a:srgbClr val="000000"/>
                </a:solidFill>
                <a:effectLst/>
                <a:latin typeface="Ubuntu" panose="020B0504030602030204" pitchFamily="34" charset="0"/>
                <a:cs typeface="Aldhabi" panose="020B0604020202020204" pitchFamily="2" charset="-78"/>
              </a:rPr>
              <a:t>SELECT...FOR UPDATE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Ubuntu" panose="020B0504030602030204" pitchFamily="34" charset="0"/>
                <a:cs typeface="Aldhabi" panose="020B0604020202020204" pitchFamily="2" charset="-78"/>
              </a:rPr>
              <a:t>Oracle автоматически блокирует все строки, определяемые командой </a:t>
            </a:r>
            <a:r>
              <a:rPr lang="ru-RU" sz="2000" b="1" i="0" dirty="0">
                <a:solidFill>
                  <a:srgbClr val="000000"/>
                </a:solidFill>
                <a:effectLst/>
                <a:latin typeface="Ubuntu" panose="020B0504030602030204" pitchFamily="34" charset="0"/>
                <a:cs typeface="Aldhabi" panose="020B0604020202020204" pitchFamily="2" charset="-78"/>
              </a:rPr>
              <a:t>SELECT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Ubuntu" panose="020B0504030602030204" pitchFamily="34" charset="0"/>
                <a:cs typeface="Aldhabi" panose="020B0604020202020204" pitchFamily="2" charset="-78"/>
              </a:rPr>
              <a:t>. Никто другой не сможет изменять эти строки до тех пор, пока не будет выполнена команда </a:t>
            </a:r>
            <a:r>
              <a:rPr lang="ru-RU" sz="2000" b="1" i="0" dirty="0">
                <a:solidFill>
                  <a:srgbClr val="000000"/>
                </a:solidFill>
                <a:effectLst/>
                <a:latin typeface="Ubuntu" panose="020B0504030602030204" pitchFamily="34" charset="0"/>
                <a:cs typeface="Aldhabi" panose="020B0604020202020204" pitchFamily="2" charset="-78"/>
              </a:rPr>
              <a:t>ROLLBACK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Ubuntu" panose="020B0504030602030204" pitchFamily="34" charset="0"/>
                <a:cs typeface="Aldhabi" panose="020B0604020202020204" pitchFamily="2" charset="-78"/>
              </a:rPr>
              <a:t> или </a:t>
            </a:r>
            <a:r>
              <a:rPr lang="ru-RU" sz="2000" b="1" i="0" dirty="0">
                <a:solidFill>
                  <a:srgbClr val="000000"/>
                </a:solidFill>
                <a:effectLst/>
                <a:latin typeface="Ubuntu" panose="020B0504030602030204" pitchFamily="34" charset="0"/>
                <a:cs typeface="Aldhabi" panose="020B0604020202020204" pitchFamily="2" charset="-78"/>
              </a:rPr>
              <a:t>COMMIT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Ubuntu" panose="020B0504030602030204" pitchFamily="34" charset="0"/>
                <a:cs typeface="Aldhabi" panose="020B0604020202020204" pitchFamily="2" charset="-78"/>
              </a:rPr>
              <a:t>, хотя другие сеансы по-прежнему могут читать из них данные. </a:t>
            </a:r>
            <a:r>
              <a:rPr lang="ru-RU" sz="2000" i="0" dirty="0">
                <a:effectLst/>
                <a:latin typeface="Ubuntu" panose="020B0504030602030204" pitchFamily="34" charset="0"/>
                <a:cs typeface="Aldhabi" panose="020B0604020202020204" pitchFamily="2" charset="-78"/>
              </a:rPr>
              <a:t>А вот конструкция </a:t>
            </a:r>
            <a:r>
              <a:rPr lang="ru-RU" sz="2000" b="1" i="0" dirty="0">
                <a:effectLst/>
                <a:latin typeface="Ubuntu" panose="020B0504030602030204" pitchFamily="34" charset="0"/>
                <a:cs typeface="Aldhabi" panose="020B0604020202020204" pitchFamily="2" charset="-78"/>
              </a:rPr>
              <a:t>WHERE CURRENT OF</a:t>
            </a:r>
            <a:r>
              <a:rPr lang="ru-RU" sz="2000" i="0" dirty="0">
                <a:effectLst/>
                <a:latin typeface="Ubuntu" panose="020B0504030602030204" pitchFamily="34" charset="0"/>
                <a:cs typeface="Aldhabi" panose="020B0604020202020204" pitchFamily="2" charset="-78"/>
              </a:rPr>
              <a:t> используется уже непосредственно при изменении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79354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2A8D0B9-0189-461E-B890-91ACDC3BF45B}"/>
              </a:ext>
            </a:extLst>
          </p:cNvPr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FBF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739B3-12F2-4C5A-B908-DA11CE0839F7}"/>
              </a:ext>
            </a:extLst>
          </p:cNvPr>
          <p:cNvSpPr txBox="1"/>
          <p:nvPr/>
        </p:nvSpPr>
        <p:spPr>
          <a:xfrm>
            <a:off x="463035" y="233690"/>
            <a:ext cx="713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Ubuntu bold" panose="020B0804030602030204" pitchFamily="34" charset="0"/>
              </a:rPr>
              <a:t>Синтаксис</a:t>
            </a:r>
            <a:endParaRPr lang="en-US" sz="2800" dirty="0">
              <a:latin typeface="Ubuntu bold" panose="020B080403060203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79C9BB-58E3-4C24-A4EC-3DFB0C387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913" y="4149096"/>
            <a:ext cx="8180174" cy="1159276"/>
          </a:xfrm>
          <a:prstGeom prst="rect">
            <a:avLst/>
          </a:prstGeom>
          <a:solidFill>
            <a:srgbClr val="FFFA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имя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таблицы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обновляемые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поля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и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значения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имя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курсора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3A5D53A-4D57-4050-8A52-D6882F644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913" y="2159327"/>
            <a:ext cx="8180174" cy="1528607"/>
          </a:xfrm>
          <a:prstGeom prst="rect">
            <a:avLst/>
          </a:prstGeom>
          <a:solidFill>
            <a:srgbClr val="FFFA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имя_курсора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UPDATE 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[OF </a:t>
            </a:r>
            <a:r>
              <a:rPr lang="en-US" sz="2400" b="0" i="0" dirty="0" err="1"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column_list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[NOWAIT];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20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2A8D0B9-0189-461E-B890-91ACDC3BF45B}"/>
              </a:ext>
            </a:extLst>
          </p:cNvPr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FBF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739B3-12F2-4C5A-B908-DA11CE0839F7}"/>
              </a:ext>
            </a:extLst>
          </p:cNvPr>
          <p:cNvSpPr txBox="1"/>
          <p:nvPr/>
        </p:nvSpPr>
        <p:spPr>
          <a:xfrm>
            <a:off x="463035" y="233690"/>
            <a:ext cx="713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Ubuntu bold" panose="020B0804030602030204" pitchFamily="34" charset="0"/>
              </a:rPr>
              <a:t>Пример 1</a:t>
            </a:r>
            <a:endParaRPr lang="en-US" sz="2800" dirty="0">
              <a:latin typeface="Ubuntu bold" panose="020B0804030602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6AFD39-1A82-499A-AA2E-62C01ED072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18" t="14445" r="58446" b="43063"/>
          <a:stretch/>
        </p:blipFill>
        <p:spPr>
          <a:xfrm>
            <a:off x="550863" y="990600"/>
            <a:ext cx="8753775" cy="564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1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2A8D0B9-0189-461E-B890-91ACDC3BF45B}"/>
              </a:ext>
            </a:extLst>
          </p:cNvPr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FBF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739B3-12F2-4C5A-B908-DA11CE0839F7}"/>
              </a:ext>
            </a:extLst>
          </p:cNvPr>
          <p:cNvSpPr txBox="1"/>
          <p:nvPr/>
        </p:nvSpPr>
        <p:spPr>
          <a:xfrm>
            <a:off x="463035" y="233690"/>
            <a:ext cx="713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Ubuntu bold" panose="020B0804030602030204" pitchFamily="34" charset="0"/>
              </a:rPr>
              <a:t>Пример 2</a:t>
            </a:r>
            <a:endParaRPr lang="en-US" sz="2800" dirty="0">
              <a:latin typeface="Ubuntu bold" panose="020B080403060203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A60524-16F4-48BD-BFB4-E9AC0E8198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18" t="21802" r="53277" b="36036"/>
          <a:stretch/>
        </p:blipFill>
        <p:spPr>
          <a:xfrm>
            <a:off x="550863" y="1155771"/>
            <a:ext cx="10025600" cy="563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69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2A8D0B9-0189-461E-B890-91ACDC3BF45B}"/>
              </a:ext>
            </a:extLst>
          </p:cNvPr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FBF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739B3-12F2-4C5A-B908-DA11CE0839F7}"/>
              </a:ext>
            </a:extLst>
          </p:cNvPr>
          <p:cNvSpPr txBox="1"/>
          <p:nvPr/>
        </p:nvSpPr>
        <p:spPr>
          <a:xfrm>
            <a:off x="463034" y="233690"/>
            <a:ext cx="10806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Ubuntu bold" panose="020B0804030602030204" pitchFamily="34" charset="0"/>
              </a:rPr>
              <a:t>Преимущество использования </a:t>
            </a:r>
            <a:r>
              <a:rPr lang="en-US" sz="2800" dirty="0">
                <a:solidFill>
                  <a:srgbClr val="0000FF"/>
                </a:solidFill>
                <a:latin typeface="Ubuntu bold" panose="020B0804030602030204" pitchFamily="34" charset="0"/>
              </a:rPr>
              <a:t>WHERE CURRENT OF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B78DA-F5BA-41AB-B712-BAE784E118F1}"/>
              </a:ext>
            </a:extLst>
          </p:cNvPr>
          <p:cNvSpPr txBox="1"/>
          <p:nvPr/>
        </p:nvSpPr>
        <p:spPr>
          <a:xfrm>
            <a:off x="1406611" y="2681416"/>
            <a:ext cx="93787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Ubuntu" panose="020B0504030602030204" pitchFamily="34" charset="0"/>
              </a:rPr>
              <a:t>Конструкция </a:t>
            </a:r>
            <a:r>
              <a:rPr lang="en-US" sz="2000" b="1" dirty="0">
                <a:latin typeface="Ubuntu" panose="020B0504030602030204" pitchFamily="34" charset="0"/>
              </a:rPr>
              <a:t>WHERE CURRENT OF </a:t>
            </a:r>
            <a:r>
              <a:rPr lang="ru-RU" sz="2000" b="0" i="0" dirty="0">
                <a:effectLst/>
                <a:latin typeface="Ubuntu" panose="020B0504030602030204" pitchFamily="34" charset="0"/>
              </a:rPr>
              <a:t>облегчает процесс изменения последней выбранной из курсора строки данных.</a:t>
            </a:r>
          </a:p>
          <a:p>
            <a:endParaRPr lang="ru-RU" sz="2000" dirty="0">
              <a:latin typeface="Ubuntu" panose="020B0504030602030204" pitchFamily="34" charset="0"/>
            </a:endParaRPr>
          </a:p>
          <a:p>
            <a:r>
              <a:rPr lang="ru-RU" sz="2000" b="0" i="0" dirty="0">
                <a:effectLst/>
                <a:latin typeface="Ubuntu" panose="020B0504030602030204" pitchFamily="34" charset="0"/>
              </a:rPr>
              <a:t>Если бы в будущем структура таблицы изменилась способом, влияющим на формирование первичного ключа, нам пришлось бы вносить изменения во всех командах SQL, в которых оно используется. С другой стороны, с </a:t>
            </a:r>
            <a:r>
              <a:rPr lang="ru-RU" sz="2000" b="0" i="0" dirty="0" err="1">
                <a:effectLst/>
                <a:latin typeface="Ubuntu" panose="020B0504030602030204" pitchFamily="34" charset="0"/>
              </a:rPr>
              <a:t>where</a:t>
            </a:r>
            <a:r>
              <a:rPr lang="ru-RU" sz="2000" b="0" i="0" dirty="0">
                <a:effectLst/>
                <a:latin typeface="Ubuntu" panose="020B0504030602030204" pitchFamily="34" charset="0"/>
              </a:rPr>
              <a:t> </a:t>
            </a:r>
            <a:r>
              <a:rPr lang="ru-RU" sz="2000" b="0" i="0" dirty="0" err="1">
                <a:effectLst/>
                <a:latin typeface="Ubuntu" panose="020B0504030602030204" pitchFamily="34" charset="0"/>
              </a:rPr>
              <a:t>current</a:t>
            </a:r>
            <a:r>
              <a:rPr lang="ru-RU" sz="2000" b="0" i="0" dirty="0">
                <a:effectLst/>
                <a:latin typeface="Ubuntu" panose="020B0504030602030204" pitchFamily="34" charset="0"/>
              </a:rPr>
              <a:t> </a:t>
            </a:r>
            <a:r>
              <a:rPr lang="ru-RU" sz="2000" b="0" i="0" dirty="0" err="1">
                <a:effectLst/>
                <a:latin typeface="Ubuntu" panose="020B0504030602030204" pitchFamily="34" charset="0"/>
              </a:rPr>
              <a:t>of</a:t>
            </a:r>
            <a:r>
              <a:rPr lang="ru-RU" sz="2000" b="0" i="0" dirty="0">
                <a:effectLst/>
                <a:latin typeface="Ubuntu" panose="020B0504030602030204" pitchFamily="34" charset="0"/>
              </a:rPr>
              <a:t> изменяется только секция </a:t>
            </a:r>
            <a:r>
              <a:rPr lang="ru-RU" sz="2000" b="1" i="0" dirty="0">
                <a:effectLst/>
                <a:latin typeface="Ubuntu" panose="020B0504030602030204" pitchFamily="34" charset="0"/>
              </a:rPr>
              <a:t>WHERE</a:t>
            </a:r>
            <a:r>
              <a:rPr lang="ru-RU" sz="2000" b="0" i="0" dirty="0">
                <a:effectLst/>
                <a:latin typeface="Ubuntu" panose="020B0504030602030204" pitchFamily="34" charset="0"/>
              </a:rPr>
              <a:t> команды </a:t>
            </a:r>
            <a:r>
              <a:rPr lang="ru-RU" sz="2000" b="1" i="0" dirty="0">
                <a:effectLst/>
                <a:latin typeface="Ubuntu" panose="020B0504030602030204" pitchFamily="34" charset="0"/>
              </a:rPr>
              <a:t>SELECT</a:t>
            </a:r>
            <a:r>
              <a:rPr lang="ru-RU" sz="2000" b="0" i="0" dirty="0">
                <a:effectLst/>
                <a:latin typeface="Ubuntu" panose="020B0504030602030204" pitchFamily="34" charset="0"/>
              </a:rPr>
              <a:t>. </a:t>
            </a:r>
            <a:endParaRPr lang="en-US" sz="20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80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2A8D0B9-0189-461E-B890-91ACDC3BF45B}"/>
              </a:ext>
            </a:extLst>
          </p:cNvPr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FBF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739B3-12F2-4C5A-B908-DA11CE0839F7}"/>
              </a:ext>
            </a:extLst>
          </p:cNvPr>
          <p:cNvSpPr txBox="1"/>
          <p:nvPr/>
        </p:nvSpPr>
        <p:spPr>
          <a:xfrm>
            <a:off x="463035" y="233690"/>
            <a:ext cx="713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Ubuntu bold" panose="020B0804030602030204" pitchFamily="34" charset="0"/>
              </a:rPr>
              <a:t>Пример </a:t>
            </a:r>
            <a:r>
              <a:rPr lang="en-US" sz="2800" dirty="0">
                <a:latin typeface="Ubuntu bold" panose="020B0804030602030204" pitchFamily="34" charset="0"/>
              </a:rPr>
              <a:t>3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1DB79B-522E-4ABD-AC0F-C9A32AD948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18" t="17852" r="60879" b="33333"/>
          <a:stretch/>
        </p:blipFill>
        <p:spPr>
          <a:xfrm>
            <a:off x="550863" y="990600"/>
            <a:ext cx="7332748" cy="58186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13654F-1A81-41DA-B279-DC84A4DB38B2}"/>
              </a:ext>
            </a:extLst>
          </p:cNvPr>
          <p:cNvSpPr txBox="1"/>
          <p:nvPr/>
        </p:nvSpPr>
        <p:spPr>
          <a:xfrm>
            <a:off x="8699156" y="1544595"/>
            <a:ext cx="23601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строки столбца QUOTA, таблицы SALESREPS, соответствующие условию TARGET &gt; 700 увеличились, на 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78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2A8D0B9-0189-461E-B890-91ACDC3BF45B}"/>
              </a:ext>
            </a:extLst>
          </p:cNvPr>
          <p:cNvSpPr/>
          <p:nvPr/>
        </p:nvSpPr>
        <p:spPr>
          <a:xfrm>
            <a:off x="0" y="-23684"/>
            <a:ext cx="12192000" cy="728019"/>
          </a:xfrm>
          <a:prstGeom prst="rect">
            <a:avLst/>
          </a:prstGeom>
          <a:solidFill>
            <a:srgbClr val="FBF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739B3-12F2-4C5A-B908-DA11CE0839F7}"/>
              </a:ext>
            </a:extLst>
          </p:cNvPr>
          <p:cNvSpPr txBox="1"/>
          <p:nvPr/>
        </p:nvSpPr>
        <p:spPr>
          <a:xfrm>
            <a:off x="450678" y="62638"/>
            <a:ext cx="713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Ubuntu bold" panose="020B0804030602030204" pitchFamily="34" charset="0"/>
              </a:rPr>
              <a:t>Пример </a:t>
            </a:r>
            <a:r>
              <a:rPr lang="en-US" sz="2800" dirty="0">
                <a:latin typeface="Ubuntu bold" panose="020B0804030602030204" pitchFamily="34" charset="0"/>
              </a:rPr>
              <a:t>4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0FC82C-B2FD-4E58-9EFC-A545A2A116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18" t="18018" r="40203" b="19279"/>
          <a:stretch/>
        </p:blipFill>
        <p:spPr>
          <a:xfrm>
            <a:off x="550863" y="708396"/>
            <a:ext cx="9638270" cy="61496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D3CE70-5EEC-4056-83EB-EE31EC2093F0}"/>
              </a:ext>
            </a:extLst>
          </p:cNvPr>
          <p:cNvSpPr txBox="1"/>
          <p:nvPr/>
        </p:nvSpPr>
        <p:spPr>
          <a:xfrm>
            <a:off x="8830425" y="2228671"/>
            <a:ext cx="2360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-apple-system"/>
              </a:rPr>
              <a:t>Удаление каталога из таблицы 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catalog 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по заданному номеру каталога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29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2A8D0B9-0189-461E-B890-91ACDC3BF45B}"/>
              </a:ext>
            </a:extLst>
          </p:cNvPr>
          <p:cNvSpPr/>
          <p:nvPr/>
        </p:nvSpPr>
        <p:spPr>
          <a:xfrm>
            <a:off x="0" y="-23684"/>
            <a:ext cx="12192000" cy="728019"/>
          </a:xfrm>
          <a:prstGeom prst="rect">
            <a:avLst/>
          </a:prstGeom>
          <a:solidFill>
            <a:srgbClr val="FBF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739B3-12F2-4C5A-B908-DA11CE0839F7}"/>
              </a:ext>
            </a:extLst>
          </p:cNvPr>
          <p:cNvSpPr txBox="1"/>
          <p:nvPr/>
        </p:nvSpPr>
        <p:spPr>
          <a:xfrm>
            <a:off x="450678" y="62638"/>
            <a:ext cx="713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Ubuntu bold" panose="020B0804030602030204" pitchFamily="34" charset="0"/>
              </a:rPr>
              <a:t>Пример </a:t>
            </a:r>
            <a:r>
              <a:rPr lang="en-US" sz="2800" dirty="0">
                <a:latin typeface="Ubuntu bold" panose="020B0804030602030204" pitchFamily="34" charset="0"/>
              </a:rPr>
              <a:t>5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729E21-B162-4517-BB89-B9D15BA92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18" t="20000" r="28243" b="13514"/>
          <a:stretch/>
        </p:blipFill>
        <p:spPr>
          <a:xfrm>
            <a:off x="550862" y="704335"/>
            <a:ext cx="11130241" cy="61907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CE464F-9328-4D0A-BC1A-6A8EF581210E}"/>
              </a:ext>
            </a:extLst>
          </p:cNvPr>
          <p:cNvSpPr txBox="1"/>
          <p:nvPr/>
        </p:nvSpPr>
        <p:spPr>
          <a:xfrm>
            <a:off x="8916922" y="2228671"/>
            <a:ext cx="31185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-apple-system"/>
              </a:rPr>
              <a:t>Изменение описания каталога из таблицы 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catalog 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по заданному номеру каталога и указанному описанию в параметрах процедуры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2555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2799</TotalTime>
  <Words>288</Words>
  <Application>Microsoft Office PowerPoint</Application>
  <PresentationFormat>Широкоэкранный</PresentationFormat>
  <Paragraphs>22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Courier New</vt:lpstr>
      <vt:lpstr>Ubuntu</vt:lpstr>
      <vt:lpstr>Ubuntu 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Морозова</dc:creator>
  <cp:lastModifiedBy>Анастасия Морозова</cp:lastModifiedBy>
  <cp:revision>8</cp:revision>
  <dcterms:created xsi:type="dcterms:W3CDTF">2022-02-22T13:27:48Z</dcterms:created>
  <dcterms:modified xsi:type="dcterms:W3CDTF">2022-04-18T12:26:50Z</dcterms:modified>
</cp:coreProperties>
</file>