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9" autoAdjust="0"/>
    <p:restoredTop sz="94660"/>
  </p:normalViewPr>
  <p:slideViewPr>
    <p:cSldViewPr>
      <p:cViewPr>
        <p:scale>
          <a:sx n="91" d="100"/>
          <a:sy n="91" d="100"/>
        </p:scale>
        <p:origin x="154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0801.2 lab16_2.py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Lab16_2.py: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4B3FD-6B5D-4CAA-9404-03870413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040668"/>
            <a:ext cx="7286625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234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0801.3 03_context.py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1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0801.3 context.py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854442" cy="3352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Context.py: Context manager is similar to decorator. In that, it change the flow control.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 21 open file as </a:t>
            </a:r>
            <a:r>
              <a:rPr lang="en-US" sz="1800" dirty="0" err="1">
                <a:solidFill>
                  <a:schemeClr val="tx1"/>
                </a:solidFill>
              </a:rPr>
              <a:t>file_object</a:t>
            </a:r>
            <a:r>
              <a:rPr lang="en-US" sz="1800" dirty="0">
                <a:solidFill>
                  <a:schemeClr val="tx1"/>
                </a:solidFill>
              </a:rPr>
              <a:t>. Now, we need the context manager. The file open and close need the context manager.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open and close need the magic enter, exit, and </a:t>
            </a:r>
            <a:r>
              <a:rPr lang="en-US" sz="1800" dirty="0" err="1">
                <a:solidFill>
                  <a:schemeClr val="tx1"/>
                </a:solidFill>
              </a:rPr>
              <a:t>init.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magic </a:t>
            </a: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 is going to happen when we open or close the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E8D72-46D3-48E4-9383-42EF7FB4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63" y="1387997"/>
            <a:ext cx="4246637" cy="47202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571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0801.3 context.py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788971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Context.py: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1F80-588E-44EB-ACA0-9ED1DA6D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2027"/>
            <a:ext cx="5981700" cy="3686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807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0801.3 context.py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7889719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Context.py: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3A1E6-C1C6-4D54-A596-71B7F4A5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132856"/>
            <a:ext cx="6638925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6286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0801.4 context2.py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0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0801.4 context2.py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Contex2.py: Here we use our </a:t>
            </a:r>
            <a:r>
              <a:rPr lang="en-US" sz="1800" dirty="0" err="1">
                <a:solidFill>
                  <a:schemeClr val="tx1"/>
                </a:solidFill>
              </a:rPr>
              <a:t>OpenClose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39CA8-1882-444A-9A13-97949550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09834"/>
            <a:ext cx="5305425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762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0801.5 pyunit.py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0801.5 pyunit.py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358498" cy="32802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pyunit.py: This is an important unit test. In the development, we try to get the production code. We import the random module and unittest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inheriting the </a:t>
            </a:r>
            <a:r>
              <a:rPr lang="en-US" sz="1800" dirty="0" err="1">
                <a:solidFill>
                  <a:schemeClr val="tx1"/>
                </a:solidFill>
              </a:rPr>
              <a:t>unittest.TestCase</a:t>
            </a:r>
            <a:r>
              <a:rPr lang="en-US" sz="1800" dirty="0">
                <a:solidFill>
                  <a:schemeClr val="tx1"/>
                </a:solidFill>
              </a:rPr>
              <a:t>. It provides the setup(), </a:t>
            </a:r>
            <a:r>
              <a:rPr lang="en-US" sz="1800" dirty="0" err="1">
                <a:solidFill>
                  <a:schemeClr val="tx1"/>
                </a:solidFill>
              </a:rPr>
              <a:t>testShuffle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testChoice</a:t>
            </a:r>
            <a:r>
              <a:rPr lang="en-US" sz="1800" dirty="0">
                <a:solidFill>
                  <a:schemeClr val="tx1"/>
                </a:solidFill>
              </a:rPr>
              <a:t>(), and </a:t>
            </a:r>
            <a:r>
              <a:rPr lang="en-US" sz="1800" dirty="0" err="1">
                <a:solidFill>
                  <a:schemeClr val="tx1"/>
                </a:solidFill>
              </a:rPr>
              <a:t>testSample</a:t>
            </a:r>
            <a:r>
              <a:rPr lang="en-US" sz="1800" dirty="0">
                <a:solidFill>
                  <a:schemeClr val="tx1"/>
                </a:solidFill>
              </a:rPr>
              <a:t>() </a:t>
            </a:r>
            <a:r>
              <a:rPr lang="en-US" sz="1800" dirty="0" err="1">
                <a:solidFill>
                  <a:schemeClr val="tx1"/>
                </a:solidFill>
              </a:rPr>
              <a:t>funcitons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calls assert_() and </a:t>
            </a:r>
            <a:r>
              <a:rPr lang="en-US" sz="1800" dirty="0" err="1">
                <a:solidFill>
                  <a:schemeClr val="tx1"/>
                </a:solidFill>
              </a:rPr>
              <a:t>assertRaise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main () have to use </a:t>
            </a:r>
            <a:r>
              <a:rPr lang="en-US" sz="1800" dirty="0" err="1">
                <a:solidFill>
                  <a:schemeClr val="tx1"/>
                </a:solidFill>
              </a:rPr>
              <a:t>unittest.main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C7D67-1445-4A40-9591-9ACBD66B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09" y="1372852"/>
            <a:ext cx="3456384" cy="489023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267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0801.5 pyunit.py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pyunit.py: When we run successfully, We got the run time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76333-7DE2-4BCA-925F-D481EC8D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64" y="2014891"/>
            <a:ext cx="5001336" cy="2144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260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40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Context Manager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Module: unittest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Module: </a:t>
            </a:r>
            <a:r>
              <a:rPr lang="en-US" sz="1800" dirty="0" err="1">
                <a:solidFill>
                  <a:schemeClr val="tx1"/>
                </a:solidFill>
              </a:rPr>
              <a:t>optparse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0801.6 parser.py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0801.6 parser.py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790546" cy="2200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Parser.py: The parser module will parse the command line parse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SetParsing</a:t>
            </a:r>
            <a:r>
              <a:rPr lang="en-US" sz="1800" dirty="0">
                <a:solidFill>
                  <a:schemeClr val="tx1"/>
                </a:solidFill>
              </a:rPr>
              <a:t>() for command line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SetupParsing</a:t>
            </a:r>
            <a:r>
              <a:rPr lang="en-US" sz="1800" dirty="0">
                <a:solidFill>
                  <a:schemeClr val="tx1"/>
                </a:solidFill>
              </a:rPr>
              <a:t>(): setup the option for “-v”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(Options, </a:t>
            </a:r>
            <a:r>
              <a:rPr lang="en-US" sz="1800" dirty="0" err="1">
                <a:solidFill>
                  <a:schemeClr val="tx1"/>
                </a:solidFill>
              </a:rPr>
              <a:t>args</a:t>
            </a:r>
            <a:r>
              <a:rPr lang="en-US" sz="1800" dirty="0">
                <a:solidFill>
                  <a:schemeClr val="tx1"/>
                </a:solidFill>
              </a:rPr>
              <a:t>) are the tuple of command line.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80912-7D81-479B-92C8-161C1F96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372852"/>
            <a:ext cx="3327774" cy="48769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798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0801.6 parser.py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Parser.py: The command we use “-f”, “in” in this function, and “–v” for verbose.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7C314-EB6B-49B1-BFFB-237217FE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72" y="1868079"/>
            <a:ext cx="3491252" cy="46903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2827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0801.7 Quiz answer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0801.6 parser.py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4719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 answer: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36E0E-D696-4B32-8F55-A68BB97B4BF3}"/>
              </a:ext>
            </a:extLst>
          </p:cNvPr>
          <p:cNvSpPr/>
          <p:nvPr/>
        </p:nvSpPr>
        <p:spPr>
          <a:xfrm>
            <a:off x="2590800" y="2054356"/>
            <a:ext cx="960183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FD0EC-D650-4386-9804-F6F639760C33}"/>
              </a:ext>
            </a:extLst>
          </p:cNvPr>
          <p:cNvSpPr/>
          <p:nvPr/>
        </p:nvSpPr>
        <p:spPr>
          <a:xfrm>
            <a:off x="1789623" y="3334766"/>
            <a:ext cx="1019283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Bicycle Wheel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E7255A-A9A6-4B3A-9590-7A0B30B50682}"/>
              </a:ext>
            </a:extLst>
          </p:cNvPr>
          <p:cNvSpPr/>
          <p:nvPr/>
        </p:nvSpPr>
        <p:spPr>
          <a:xfrm>
            <a:off x="3118855" y="3325863"/>
            <a:ext cx="960183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59F44-22D8-442A-A3E9-10F14E48FB0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3070892" y="2526328"/>
            <a:ext cx="528055" cy="799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10E6A-79AF-48FE-862F-12152BF2B0F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2299265" y="2526328"/>
            <a:ext cx="771627" cy="8084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5D582D-C5DD-4F92-9D5E-C8B7834717BD}"/>
              </a:ext>
            </a:extLst>
          </p:cNvPr>
          <p:cNvSpPr/>
          <p:nvPr/>
        </p:nvSpPr>
        <p:spPr>
          <a:xfrm>
            <a:off x="1789623" y="4851162"/>
            <a:ext cx="1019284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Bicycle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F4AAFFBC-A1D0-4708-A5CA-4B9A9BDA4D70}"/>
              </a:ext>
            </a:extLst>
          </p:cNvPr>
          <p:cNvSpPr/>
          <p:nvPr/>
        </p:nvSpPr>
        <p:spPr>
          <a:xfrm>
            <a:off x="2208764" y="3788428"/>
            <a:ext cx="181000" cy="40424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C058C5-5336-4A8C-B086-3FF281722DB0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299264" y="4192674"/>
            <a:ext cx="1" cy="6584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E32DF-AE5E-4215-8F27-D91B53A37F05}"/>
              </a:ext>
            </a:extLst>
          </p:cNvPr>
          <p:cNvSpPr/>
          <p:nvPr/>
        </p:nvSpPr>
        <p:spPr>
          <a:xfrm>
            <a:off x="3772314" y="4852965"/>
            <a:ext cx="1019285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C730AB7-A985-45A7-8261-1FCECDC43ADF}"/>
              </a:ext>
            </a:extLst>
          </p:cNvPr>
          <p:cNvSpPr/>
          <p:nvPr/>
        </p:nvSpPr>
        <p:spPr>
          <a:xfrm>
            <a:off x="3340467" y="3797835"/>
            <a:ext cx="181000" cy="40424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854F23-4549-4660-AA53-BB4B42FD629F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3430967" y="4202081"/>
            <a:ext cx="850990" cy="6508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8B5C2F-8F77-4CE8-A721-FBF5E209B8D2}"/>
              </a:ext>
            </a:extLst>
          </p:cNvPr>
          <p:cNvSpPr/>
          <p:nvPr/>
        </p:nvSpPr>
        <p:spPr>
          <a:xfrm>
            <a:off x="4882099" y="2011794"/>
            <a:ext cx="1296144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50356B-DE59-4762-802E-D1100CE82D4F}"/>
              </a:ext>
            </a:extLst>
          </p:cNvPr>
          <p:cNvSpPr/>
          <p:nvPr/>
        </p:nvSpPr>
        <p:spPr>
          <a:xfrm>
            <a:off x="4388987" y="3330779"/>
            <a:ext cx="960183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E6CF1D-1A43-46DF-B9B8-738DC5BC5002}"/>
              </a:ext>
            </a:extLst>
          </p:cNvPr>
          <p:cNvSpPr/>
          <p:nvPr/>
        </p:nvSpPr>
        <p:spPr>
          <a:xfrm>
            <a:off x="5794351" y="3330779"/>
            <a:ext cx="1031964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B7B79B-3728-45DD-B7A4-C98B1301B850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H="1" flipV="1">
            <a:off x="5530171" y="2483766"/>
            <a:ext cx="780162" cy="847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B10C2F-2BD0-4704-AAD1-4DA25B128229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869079" y="2483766"/>
            <a:ext cx="661092" cy="847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7E95AC3B-6E3B-47C2-B845-4487E08C7ECD}"/>
              </a:ext>
            </a:extLst>
          </p:cNvPr>
          <p:cNvSpPr/>
          <p:nvPr/>
        </p:nvSpPr>
        <p:spPr>
          <a:xfrm>
            <a:off x="4610599" y="3802751"/>
            <a:ext cx="181000" cy="40424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CA2AE96-4227-4641-A9AE-5FF0428CCCD5}"/>
              </a:ext>
            </a:extLst>
          </p:cNvPr>
          <p:cNvSpPr/>
          <p:nvPr/>
        </p:nvSpPr>
        <p:spPr>
          <a:xfrm>
            <a:off x="6219833" y="3802493"/>
            <a:ext cx="181000" cy="40424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1B130D-368B-4830-978E-2E399F41BBF6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flipH="1">
            <a:off x="4281957" y="4206997"/>
            <a:ext cx="419142" cy="6459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7FC34AA-3A6F-4F34-998C-71DDBB4EA671}"/>
              </a:ext>
            </a:extLst>
          </p:cNvPr>
          <p:cNvSpPr/>
          <p:nvPr/>
        </p:nvSpPr>
        <p:spPr>
          <a:xfrm>
            <a:off x="5662261" y="4823253"/>
            <a:ext cx="1296144" cy="471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Washing-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Machine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8F9C93-CFA5-4EF8-A49C-883E09021751}"/>
              </a:ext>
            </a:extLst>
          </p:cNvPr>
          <p:cNvCxnSpPr>
            <a:cxnSpLocks/>
          </p:cNvCxnSpPr>
          <p:nvPr/>
        </p:nvCxnSpPr>
        <p:spPr>
          <a:xfrm>
            <a:off x="6310333" y="4206739"/>
            <a:ext cx="0" cy="6401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9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0801.6 parser.py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4138343" cy="4144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Quiz answer: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BicycleWheel</a:t>
            </a:r>
            <a:r>
              <a:rPr lang="en-US" sz="1400" dirty="0">
                <a:solidFill>
                  <a:schemeClr val="tx1"/>
                </a:solidFill>
              </a:rPr>
              <a:t> (Wheel)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Bicyle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</a:rPr>
              <a:t>number_of_bicyles</a:t>
            </a:r>
            <a:r>
              <a:rPr lang="en-US" sz="1400" dirty="0">
                <a:solidFill>
                  <a:schemeClr val="tx1"/>
                </a:solidFill>
              </a:rPr>
              <a:t> = 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def __</a:t>
            </a:r>
            <a:r>
              <a:rPr lang="en-US" sz="1400" dirty="0" err="1">
                <a:solidFill>
                  <a:schemeClr val="tx1"/>
                </a:solidFill>
              </a:rPr>
              <a:t>init</a:t>
            </a:r>
            <a:r>
              <a:rPr lang="en-US" sz="1400" dirty="0">
                <a:solidFill>
                  <a:schemeClr val="tx1"/>
                </a:solidFill>
              </a:rPr>
              <a:t>__(self):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</a:rPr>
              <a:t>self.wheel</a:t>
            </a:r>
            <a:r>
              <a:rPr lang="en-US" sz="1400" dirty="0">
                <a:solidFill>
                  <a:schemeClr val="tx1"/>
                </a:solidFill>
              </a:rPr>
              <a:t> =</a:t>
            </a:r>
            <a:r>
              <a:rPr lang="en-US" sz="1400" dirty="0" err="1">
                <a:solidFill>
                  <a:schemeClr val="tx1"/>
                </a:solidFill>
              </a:rPr>
              <a:t>Bicyle.number_of_bicycles</a:t>
            </a:r>
            <a:r>
              <a:rPr lang="en-US" sz="1400" dirty="0">
                <a:solidFill>
                  <a:schemeClr val="tx1"/>
                </a:solidFill>
              </a:rPr>
              <a:t> +=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class Car: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def __</a:t>
            </a:r>
            <a:r>
              <a:rPr lang="en-US" sz="1400" dirty="0" err="1">
                <a:solidFill>
                  <a:schemeClr val="tx1"/>
                </a:solidFill>
              </a:rPr>
              <a:t>init</a:t>
            </a:r>
            <a:r>
              <a:rPr lang="en-US" sz="1400" dirty="0">
                <a:solidFill>
                  <a:schemeClr val="tx1"/>
                </a:solidFill>
              </a:rPr>
              <a:t>__ (self):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</a:rPr>
              <a:t>self.wheels</a:t>
            </a:r>
            <a:r>
              <a:rPr lang="en-US" sz="1400" dirty="0">
                <a:solidFill>
                  <a:schemeClr val="tx1"/>
                </a:solidFill>
              </a:rPr>
              <a:t> = (</a:t>
            </a:r>
            <a:r>
              <a:rPr lang="en-US" sz="1400" dirty="0" err="1">
                <a:solidFill>
                  <a:schemeClr val="tx1"/>
                </a:solidFill>
              </a:rPr>
              <a:t>CarWheel</a:t>
            </a:r>
            <a:r>
              <a:rPr lang="en-US" sz="1400" dirty="0">
                <a:solidFill>
                  <a:schemeClr val="tx1"/>
                </a:solidFill>
              </a:rPr>
              <a:t>() for I in range(5)]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</a:rPr>
              <a:t>Self.motor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GasMotor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WashingMachine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def __</a:t>
            </a:r>
            <a:r>
              <a:rPr lang="en-US" sz="1400" dirty="0" err="1">
                <a:solidFill>
                  <a:schemeClr val="tx1"/>
                </a:solidFill>
              </a:rPr>
              <a:t>init</a:t>
            </a:r>
            <a:r>
              <a:rPr lang="en-US" sz="1400" dirty="0">
                <a:solidFill>
                  <a:schemeClr val="tx1"/>
                </a:solidFill>
              </a:rPr>
              <a:t>__ (self):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</a:rPr>
              <a:t>self.motor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ElectricMotor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33" name="副標題 2">
            <a:extLst>
              <a:ext uri="{FF2B5EF4-FFF2-40B4-BE49-F238E27FC236}">
                <a16:creationId xmlns:a16="http://schemas.microsoft.com/office/drawing/2014/main" id="{4F4E0BDE-CCED-43B2-91F5-5241248B1E41}"/>
              </a:ext>
            </a:extLst>
          </p:cNvPr>
          <p:cNvSpPr txBox="1">
            <a:spLocks/>
          </p:cNvSpPr>
          <p:nvPr/>
        </p:nvSpPr>
        <p:spPr>
          <a:xfrm>
            <a:off x="5148064" y="1372852"/>
            <a:ext cx="3168353" cy="41443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class Motor: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GasMotor</a:t>
            </a:r>
            <a:r>
              <a:rPr lang="en-US" sz="1400" dirty="0">
                <a:solidFill>
                  <a:schemeClr val="tx1"/>
                </a:solidFill>
              </a:rPr>
              <a:t> (Motor):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ElectricMotor</a:t>
            </a:r>
            <a:r>
              <a:rPr lang="en-US" sz="1400" dirty="0">
                <a:solidFill>
                  <a:schemeClr val="tx1"/>
                </a:solidFill>
              </a:rPr>
              <a:t> (Motor):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7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0801.1 lab16_1.py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lab16_1.py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314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Lab16_1.py: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regular dictionary key instead of super().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 new iterator (__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__) for the child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Magic __</a:t>
            </a:r>
            <a:r>
              <a:rPr lang="en-US" sz="1800" dirty="0" err="1">
                <a:solidFill>
                  <a:schemeClr val="tx1"/>
                </a:solidFill>
              </a:rPr>
              <a:t>setattr</a:t>
            </a:r>
            <a:r>
              <a:rPr lang="en-US" sz="1800" dirty="0">
                <a:solidFill>
                  <a:schemeClr val="tx1"/>
                </a:solidFill>
              </a:rPr>
              <a:t>__() for tuple setting.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01580-22C8-46A8-9088-7D406394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825126"/>
            <a:ext cx="5418881" cy="37974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289DF6-89D7-4308-A82A-20601607BF94}"/>
              </a:ext>
            </a:extLst>
          </p:cNvPr>
          <p:cNvSpPr/>
          <p:nvPr/>
        </p:nvSpPr>
        <p:spPr>
          <a:xfrm>
            <a:off x="3491879" y="4284164"/>
            <a:ext cx="4842817" cy="2241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lab16_1.py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Lab16_1.py: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CE8CC-3062-4643-9A73-C7207847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084" y="2132856"/>
            <a:ext cx="5095916" cy="42942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584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0801.1 lab16_1.py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Lab16_1.py: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100E9-6546-4855-B689-75788E82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027573"/>
            <a:ext cx="7324725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502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0801.2 lab16_2.py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0801.2 lab16_2.py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Lab16_2.py: class Money provides the money format.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88C4F-ECF2-4DCB-A3CC-F14691D1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61" y="1954246"/>
            <a:ext cx="4900612" cy="45808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555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0801.2 lab16_2.py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85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Lab16_2.py: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A1A56-2F02-48F3-B441-47E2B635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64372"/>
            <a:ext cx="5819775" cy="3590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734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815</Words>
  <Application>Microsoft Office PowerPoint</Application>
  <PresentationFormat>On-screen Show (4:3)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0801 Module</vt:lpstr>
      <vt:lpstr>0801 Module</vt:lpstr>
      <vt:lpstr>0801.1 lab16_1.py</vt:lpstr>
      <vt:lpstr>0801.1 lab16_1.py</vt:lpstr>
      <vt:lpstr>0801.1 lab16_1.py</vt:lpstr>
      <vt:lpstr>0801.1 lab16_1.py</vt:lpstr>
      <vt:lpstr>0801.2 lab16_2.py</vt:lpstr>
      <vt:lpstr>0801.2 lab16_2.py</vt:lpstr>
      <vt:lpstr>0801.2 lab16_2.py</vt:lpstr>
      <vt:lpstr>0801.2 lab16_2.py</vt:lpstr>
      <vt:lpstr>0801.3 03_context.py</vt:lpstr>
      <vt:lpstr>0801.3 context.py</vt:lpstr>
      <vt:lpstr>0801.3 context.py</vt:lpstr>
      <vt:lpstr>0801.3 context.py</vt:lpstr>
      <vt:lpstr>0801.4 context2.py</vt:lpstr>
      <vt:lpstr>0801.4 context2.py</vt:lpstr>
      <vt:lpstr>0801.5 pyunit.py</vt:lpstr>
      <vt:lpstr>0801.5 pyunit.py</vt:lpstr>
      <vt:lpstr>0801.5 pyunit.py</vt:lpstr>
      <vt:lpstr>0801.6 parser.py</vt:lpstr>
      <vt:lpstr>0801.6 parser.py</vt:lpstr>
      <vt:lpstr>0801.6 parser.py</vt:lpstr>
      <vt:lpstr>0801.7 Quiz answer</vt:lpstr>
      <vt:lpstr>0801.6 parser.py</vt:lpstr>
      <vt:lpstr>0801.6 parser.py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398</cp:revision>
  <dcterms:created xsi:type="dcterms:W3CDTF">2018-09-28T16:40:41Z</dcterms:created>
  <dcterms:modified xsi:type="dcterms:W3CDTF">2019-06-26T05:06:42Z</dcterms:modified>
</cp:coreProperties>
</file>