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4F131-6ECF-B14E-A58B-B3EC9DD2BD4A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2B26-7432-0345-9FC9-49E9F4754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2B26-7432-0345-9FC9-49E9F4754B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889-D870-7D49-A5CA-72BC40D4CD51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DB7B-E63F-9943-A185-E691197BE61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3127-737E-EC46-A058-69F615AEE699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C3DE-0C0E-F94A-B240-A6F4654E6114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CB1-A7ED-A44B-9504-8A2B331E2E0A}" type="datetime1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782-8659-D84F-80AB-B2670A0E60EE}" type="datetime1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661-DEE9-A846-8DB3-C6D3961D7139}" type="datetime1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B32D-8D41-1241-BE4C-2904D6D09E6D}" type="datetime1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4BAC-453A-CA4A-8D6E-49739BEDEFEB}" type="datetime1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525-9328-1849-A183-4977FA534114}" type="datetime1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3BFC-C8F4-1D4F-8445-D91762BE2B0B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2778-B71A-FD4D-A31F-5CFB585C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609.02728" TargetMode="External"/><Relationship Id="rId4" Type="http://schemas.openxmlformats.org/officeDocument/2006/relationships/hyperlink" Target="https://www.kaggle.com/c/dato-native" TargetMode="External"/><Relationship Id="rId5" Type="http://schemas.openxmlformats.org/officeDocument/2006/relationships/hyperlink" Target="http://blog.kaggle.com/2015/12/03/dato-winners-interview-1st-place-mad-professors/" TargetMode="External"/><Relationship Id="rId6" Type="http://schemas.openxmlformats.org/officeDocument/2006/relationships/hyperlink" Target="https://www.kaggle.com/c/flavours-of-physics" TargetMode="External"/><Relationship Id="rId7" Type="http://schemas.openxmlformats.org/officeDocument/2006/relationships/hyperlink" Target="http://blog.kaggle.com/2015/11/30/flavour-of-physics-technical-write-up-1st-place-go-polar-bears/" TargetMode="External"/><Relationship Id="rId8" Type="http://schemas.openxmlformats.org/officeDocument/2006/relationships/hyperlink" Target="http://blog.kaggle.com/2015/11/23/flavour-of-physics-winners-interview-3rd-place-josef-slavicek/" TargetMode="External"/><Relationship Id="rId9" Type="http://schemas.openxmlformats.org/officeDocument/2006/relationships/hyperlink" Target="https://github.com/dmlc/xgboost/tree/master/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ddcup2016.azurewebsites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ogozhnikov.github.io/2016/06/24/gradient_boosting_explained.html" TargetMode="External"/><Relationship Id="rId3" Type="http://schemas.openxmlformats.org/officeDocument/2006/relationships/hyperlink" Target="http://arogozhnikov.github.io/2016/07/05/gradient_boosting_playgroun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4" Type="http://schemas.openxmlformats.org/officeDocument/2006/relationships/hyperlink" Target="http://dmlc.cs.washington.edu/xgboo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mlc/xgbo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XG-Boost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Meta-Learning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9F60-9E28-DF46-AC06-509E3B64D1B7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Winners who used XG-Boost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Vlad </a:t>
            </a:r>
            <a:r>
              <a:rPr lang="en-US" dirty="0" err="1"/>
              <a:t>Sandulescu</a:t>
            </a:r>
            <a:r>
              <a:rPr lang="en-US" dirty="0"/>
              <a:t>, Mihai </a:t>
            </a:r>
            <a:r>
              <a:rPr lang="en-US" dirty="0" err="1"/>
              <a:t>Chiru</a:t>
            </a:r>
            <a:r>
              <a:rPr lang="en-US" dirty="0"/>
              <a:t>, 1st place of the </a:t>
            </a:r>
            <a:r>
              <a:rPr lang="en-US" dirty="0">
                <a:hlinkClick r:id="rId2"/>
              </a:rPr>
              <a:t>KDD Cup 2016 competition</a:t>
            </a:r>
            <a:r>
              <a:rPr lang="en-US" dirty="0"/>
              <a:t>. Link to </a:t>
            </a:r>
            <a:r>
              <a:rPr lang="en-US" dirty="0">
                <a:hlinkClick r:id="rId3"/>
              </a:rPr>
              <a:t>the arxiv paper</a:t>
            </a:r>
            <a:r>
              <a:rPr lang="en-US" dirty="0"/>
              <a:t>.</a:t>
            </a:r>
          </a:p>
          <a:p>
            <a:r>
              <a:rPr lang="en-US" dirty="0" err="1"/>
              <a:t>Marios</a:t>
            </a:r>
            <a:r>
              <a:rPr lang="en-US" dirty="0"/>
              <a:t> </a:t>
            </a:r>
            <a:r>
              <a:rPr lang="en-US" dirty="0" err="1"/>
              <a:t>Michailidis</a:t>
            </a:r>
            <a:r>
              <a:rPr lang="en-US" dirty="0"/>
              <a:t>, Mathias Müller and HJ van Veen, 1st place of the </a:t>
            </a:r>
            <a:r>
              <a:rPr lang="en-US" dirty="0">
                <a:hlinkClick r:id="rId4"/>
              </a:rPr>
              <a:t>Dato Truely Native? competition</a:t>
            </a:r>
            <a:r>
              <a:rPr lang="en-US" dirty="0"/>
              <a:t>. Link to </a:t>
            </a:r>
            <a:r>
              <a:rPr lang="en-US" dirty="0">
                <a:hlinkClick r:id="rId5"/>
              </a:rPr>
              <a:t>the Kaggle interview</a:t>
            </a:r>
            <a:r>
              <a:rPr lang="en-US" dirty="0"/>
              <a:t>.</a:t>
            </a:r>
          </a:p>
          <a:p>
            <a:r>
              <a:rPr lang="en-US" dirty="0"/>
              <a:t>Vlad </a:t>
            </a:r>
            <a:r>
              <a:rPr lang="en-US" dirty="0" err="1"/>
              <a:t>Mironov</a:t>
            </a:r>
            <a:r>
              <a:rPr lang="en-US" dirty="0"/>
              <a:t>, Alexander </a:t>
            </a:r>
            <a:r>
              <a:rPr lang="en-US" dirty="0" err="1"/>
              <a:t>Guschin</a:t>
            </a:r>
            <a:r>
              <a:rPr lang="en-US" dirty="0"/>
              <a:t>, 1st place of the </a:t>
            </a:r>
            <a:r>
              <a:rPr lang="en-US" dirty="0">
                <a:hlinkClick r:id="rId6"/>
              </a:rPr>
              <a:t>CERN LHCb experiment Flavour of Physics competition</a:t>
            </a:r>
            <a:r>
              <a:rPr lang="en-US" dirty="0"/>
              <a:t>. Link to </a:t>
            </a:r>
            <a:r>
              <a:rPr lang="en-US" dirty="0">
                <a:hlinkClick r:id="rId7"/>
              </a:rPr>
              <a:t>the Kaggle interview</a:t>
            </a:r>
            <a:r>
              <a:rPr lang="en-US" dirty="0"/>
              <a:t>.</a:t>
            </a:r>
          </a:p>
          <a:p>
            <a:r>
              <a:rPr lang="en-US" dirty="0"/>
              <a:t>Josef </a:t>
            </a:r>
            <a:r>
              <a:rPr lang="en-US" dirty="0" err="1"/>
              <a:t>Slavicek</a:t>
            </a:r>
            <a:r>
              <a:rPr lang="en-US" dirty="0"/>
              <a:t>, 3rd place of the </a:t>
            </a:r>
            <a:r>
              <a:rPr lang="en-US" dirty="0">
                <a:hlinkClick r:id="rId6"/>
              </a:rPr>
              <a:t>CERN LHCb experiment Flavour of Physics competition</a:t>
            </a:r>
            <a:r>
              <a:rPr lang="en-US" dirty="0"/>
              <a:t>. Link to </a:t>
            </a:r>
            <a:r>
              <a:rPr lang="en-US" dirty="0">
                <a:hlinkClick r:id="rId8"/>
              </a:rPr>
              <a:t>the Kaggle interview</a:t>
            </a:r>
            <a:r>
              <a:rPr lang="en-US" dirty="0"/>
              <a:t>.</a:t>
            </a:r>
          </a:p>
          <a:p>
            <a:r>
              <a:rPr lang="en-US" dirty="0" smtClean="0"/>
              <a:t>And many others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://github.com/dmlc/xgboost/tree/master/demo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algorithm does XG-Boost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implements gradient boosting, using decision trees as the weak learners</a:t>
            </a:r>
          </a:p>
          <a:p>
            <a:r>
              <a:rPr lang="en-US" dirty="0" smtClean="0"/>
              <a:t>Favors </a:t>
            </a:r>
            <a:r>
              <a:rPr lang="en-US" b="1" dirty="0" smtClean="0"/>
              <a:t>predictive</a:t>
            </a:r>
            <a:r>
              <a:rPr lang="en-US" dirty="0" smtClean="0"/>
              <a:t> and</a:t>
            </a:r>
            <a:r>
              <a:rPr lang="en-US" b="1" dirty="0" smtClean="0"/>
              <a:t> simple </a:t>
            </a:r>
            <a:r>
              <a:rPr lang="en-US" dirty="0" smtClean="0"/>
              <a:t>models </a:t>
            </a:r>
          </a:p>
          <a:p>
            <a:r>
              <a:rPr lang="en-US" dirty="0" smtClean="0"/>
              <a:t>Uses an objective function, which is a sum of a cost function and a regularization term.</a:t>
            </a:r>
          </a:p>
          <a:p>
            <a:pPr lvl="1"/>
            <a:r>
              <a:rPr lang="en-US" dirty="0" smtClean="0"/>
              <a:t>Cost function: sum squared error, anything that is differentiable</a:t>
            </a:r>
          </a:p>
          <a:p>
            <a:pPr lvl="1"/>
            <a:r>
              <a:rPr lang="en-US" dirty="0" smtClean="0"/>
              <a:t>Regularization term: function of # of leaves, # of branches. This essentially measures how </a:t>
            </a:r>
            <a:r>
              <a:rPr lang="en-US" smtClean="0"/>
              <a:t>good the tree </a:t>
            </a:r>
            <a:r>
              <a:rPr lang="en-US" b="1" i="1" smtClean="0"/>
              <a:t>structure </a:t>
            </a:r>
            <a:r>
              <a:rPr lang="en-US" smtClean="0"/>
              <a:t>is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meant by a meta-learning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binary classification problem, it’s almost always possible to build a model that performs slightly better than random guessing (51-55% accuracy) on any data set</a:t>
            </a:r>
          </a:p>
          <a:p>
            <a:r>
              <a:rPr lang="en-US" dirty="0" smtClean="0"/>
              <a:t>Alone, these are not very useful</a:t>
            </a:r>
          </a:p>
          <a:p>
            <a:r>
              <a:rPr lang="en-US" dirty="0" smtClean="0"/>
              <a:t>Is it possible to combine such algorithms (“weak learners”) in such a way to significantly improve the accuracy?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. Can we build a strong learner from multiple weak learners?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“... </a:t>
            </a:r>
            <a:r>
              <a:rPr lang="en-US" i="1" dirty="0"/>
              <a:t>an efficient algorithm for converting relatively poor hypotheses into very good </a:t>
            </a:r>
            <a:r>
              <a:rPr lang="en-US" i="1" dirty="0" smtClean="0"/>
              <a:t>hypotheses” - </a:t>
            </a:r>
            <a:r>
              <a:rPr lang="en-US" dirty="0" smtClean="0"/>
              <a:t>Thoughts </a:t>
            </a:r>
            <a:r>
              <a:rPr lang="en-US" dirty="0"/>
              <a:t>on Hypothesis Boosting, 1988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Efficient algorithm that turns weak learners into strong learners</a:t>
            </a:r>
          </a:p>
          <a:p>
            <a:r>
              <a:rPr lang="en-US" dirty="0" smtClean="0"/>
              <a:t>In most situations, it is possible to do so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1852" cy="4351338"/>
          </a:xfrm>
        </p:spPr>
        <p:txBody>
          <a:bodyPr/>
          <a:lstStyle/>
          <a:p>
            <a:r>
              <a:rPr lang="en-US" dirty="0" smtClean="0"/>
              <a:t>Ensemble method</a:t>
            </a:r>
          </a:p>
          <a:p>
            <a:r>
              <a:rPr lang="en-US" dirty="0" smtClean="0"/>
              <a:t>Model agnostic: any model that can make weak learners is good</a:t>
            </a:r>
          </a:p>
          <a:p>
            <a:r>
              <a:rPr lang="en-US" dirty="0" smtClean="0"/>
              <a:t>Requires a differentiable cost function (sum-squared error, etc.)</a:t>
            </a:r>
          </a:p>
          <a:p>
            <a:r>
              <a:rPr lang="en-US" dirty="0" smtClean="0"/>
              <a:t>Additive model to add weak learners to minimize cost 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CB1-A7ED-A44B-9504-8A2B331E2E0A}" type="datetime1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7191" y="20376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latin typeface="CMR12" charset="0"/>
              </a:rPr>
              <a:t>The idea is to used the weak learning method several times to get a succession of hypotheses, each one refocused on the examples that the previous ones found difficult and misclassified. [...] Note, however, it is not obvious at all how this can be done </a:t>
            </a:r>
            <a:endParaRPr lang="en-US" i="1" dirty="0" smtClean="0"/>
          </a:p>
          <a:p>
            <a:r>
              <a:rPr lang="en-US" dirty="0" smtClean="0">
                <a:latin typeface="CMR12" charset="0"/>
              </a:rPr>
              <a:t>– </a:t>
            </a:r>
            <a:r>
              <a:rPr lang="en-US" dirty="0" smtClean="0">
                <a:latin typeface="CMTI12" charset="0"/>
              </a:rPr>
              <a:t>Probably Approximately Correct</a:t>
            </a:r>
            <a:r>
              <a:rPr lang="en-US" dirty="0" smtClean="0">
                <a:latin typeface="CMR12" charset="0"/>
              </a:rPr>
              <a:t>, page 152, 2013.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96" y="3016251"/>
            <a:ext cx="4296585" cy="145009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AdaBoost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Adaptive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Usually use decision stumps (decision trees with 1 layer)</a:t>
            </a:r>
          </a:p>
          <a:p>
            <a:r>
              <a:rPr lang="en-US" sz="2000">
                <a:solidFill>
                  <a:schemeClr val="bg1"/>
                </a:solidFill>
              </a:rPr>
              <a:t>AdaBoost works by weighting the observations, putting more weight on difficult to classify instances and less on those already handled well. </a:t>
            </a:r>
          </a:p>
          <a:p>
            <a:r>
              <a:rPr lang="en-US" sz="2000">
                <a:solidFill>
                  <a:schemeClr val="bg1"/>
                </a:solidFill>
              </a:rPr>
              <a:t>Each new weak learner that is added will focus training on the more difficult examples that the previous weak learners got wrong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fld id="{0E0E4FC3-456F-B34D-A364-A0D364A54E23}" type="datetime1">
              <a:rPr lang="en-US">
                <a:solidFill>
                  <a:schemeClr val="bg1">
                    <a:alpha val="80000"/>
                  </a:schemeClr>
                </a:solidFill>
              </a:rPr>
              <a:pPr/>
              <a:t>1/9/17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6321" y="6356350"/>
            <a:ext cx="4114800" cy="36512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>
                    <a:alpha val="80000"/>
                  </a:schemeClr>
                </a:solidFill>
              </a:rPr>
              <a:t>XG-Boost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fld id="{2FC22778-B71A-FD4D-A31F-5CFB585CD5BE}" type="slidenum">
              <a:rPr lang="en-US">
                <a:solidFill>
                  <a:schemeClr val="tx1">
                    <a:alpha val="80000"/>
                  </a:schemeClr>
                </a:solidFill>
              </a:rPr>
              <a:pPr/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B32D-8D41-1241-BE4C-2904D6D09E6D}" type="datetime1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504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Check: What was another ensemble </a:t>
            </a:r>
            <a:r>
              <a:rPr lang="en-US" smtClean="0"/>
              <a:t>meta-algorithm that we studied?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B32D-8D41-1241-BE4C-2904D6D09E6D}" type="datetime1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504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Check: What was another ensemble </a:t>
            </a:r>
            <a:r>
              <a:rPr lang="en-US" smtClean="0"/>
              <a:t>meta-algorithm that we studied?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329062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Answer: Random forests/Bagging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arogozhnikov.github.io/2016/06/24/gradient_boosting_explained.html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arogozhnikov.github.io/2016/07/05/gradient_boosting_playground.html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XG-Boost: A Scalable Tree Boosting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written in C++</a:t>
            </a:r>
          </a:p>
          <a:p>
            <a:r>
              <a:rPr lang="en-US" dirty="0" smtClean="0"/>
              <a:t>API available for Python, R, Java, Scala, C++</a:t>
            </a:r>
          </a:p>
          <a:p>
            <a:r>
              <a:rPr lang="en-US" dirty="0" smtClean="0"/>
              <a:t>Can run on single machine on distributed system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github.com/dmlc/xgboost</a:t>
            </a:r>
            <a:r>
              <a:rPr lang="en-US" dirty="0" smtClean="0"/>
              <a:t> (codebase)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xgboost.readthedocs.io/en/latest/model.html</a:t>
            </a:r>
            <a:r>
              <a:rPr lang="en-US" dirty="0" smtClean="0"/>
              <a:t> (docs)</a:t>
            </a:r>
          </a:p>
          <a:p>
            <a:r>
              <a:rPr lang="en-US" dirty="0" smtClean="0"/>
              <a:t>Can do regression, classification, and ranking</a:t>
            </a:r>
          </a:p>
          <a:p>
            <a:r>
              <a:rPr lang="en-US" dirty="0" smtClean="0"/>
              <a:t>Started by a PhD student at </a:t>
            </a:r>
            <a:r>
              <a:rPr lang="en-US" dirty="0" err="1" smtClean="0"/>
              <a:t>UofW</a:t>
            </a:r>
            <a:r>
              <a:rPr lang="en-US" dirty="0" smtClean="0"/>
              <a:t>, </a:t>
            </a:r>
            <a:r>
              <a:rPr lang="en-US" dirty="0" err="1" smtClean="0"/>
              <a:t>Tianqi</a:t>
            </a:r>
            <a:r>
              <a:rPr lang="en-US" dirty="0" smtClean="0"/>
              <a:t> Chen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dmlc.cs.washington.edu/xgboost.html</a:t>
            </a:r>
            <a:r>
              <a:rPr lang="en-US" dirty="0" smtClean="0"/>
              <a:t> (page on </a:t>
            </a:r>
            <a:r>
              <a:rPr lang="en-US" dirty="0" err="1" smtClean="0"/>
              <a:t>UofW</a:t>
            </a:r>
            <a:r>
              <a:rPr lang="en-US" dirty="0" smtClean="0"/>
              <a:t> website)</a:t>
            </a:r>
          </a:p>
          <a:p>
            <a:r>
              <a:rPr lang="en-US" dirty="0" smtClean="0"/>
              <a:t>XG-Boost conforms to the fit/predict paradigm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4FC3-456F-B34D-A364-A0D364A54E23}" type="datetime1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XG-Boost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2778-B71A-FD4D-A31F-5CFB585CD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517</Words>
  <Application>Microsoft Macintosh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CMR12</vt:lpstr>
      <vt:lpstr>CMTI12</vt:lpstr>
      <vt:lpstr>Mangal</vt:lpstr>
      <vt:lpstr>Wingdings</vt:lpstr>
      <vt:lpstr>Arial</vt:lpstr>
      <vt:lpstr>Office Theme</vt:lpstr>
      <vt:lpstr>XG-Boost</vt:lpstr>
      <vt:lpstr>What is meant by a meta-learning algorithm?</vt:lpstr>
      <vt:lpstr>Gradient Boosting</vt:lpstr>
      <vt:lpstr>Gradient Boosting</vt:lpstr>
      <vt:lpstr>AdaBoost – Adaptive Boosting</vt:lpstr>
      <vt:lpstr>PowerPoint Presentation</vt:lpstr>
      <vt:lpstr>PowerPoint Presentation</vt:lpstr>
      <vt:lpstr>Interactive Visualization</vt:lpstr>
      <vt:lpstr>XG-Boost: A Scalable Tree Boosting System</vt:lpstr>
      <vt:lpstr>Kaggle Winners who used XG-Boost</vt:lpstr>
      <vt:lpstr>What algorithm does XG-Boost use?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XG-Boost</dc:title>
  <dc:creator>Basil Beirouti</dc:creator>
  <cp:lastModifiedBy>Basil Beirouti</cp:lastModifiedBy>
  <cp:revision>51</cp:revision>
  <dcterms:created xsi:type="dcterms:W3CDTF">2017-01-07T15:36:06Z</dcterms:created>
  <dcterms:modified xsi:type="dcterms:W3CDTF">2017-01-09T18:03:33Z</dcterms:modified>
</cp:coreProperties>
</file>