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61B76-F47E-674F-AA6A-33A9406C9649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C407FB-92E3-7C4A-B46F-D9A835D375DB}">
      <dgm:prSet phldrT="[Text]"/>
      <dgm:spPr/>
      <dgm:t>
        <a:bodyPr/>
        <a:lstStyle/>
        <a:p>
          <a:r>
            <a:rPr lang="en-US" dirty="0" smtClean="0"/>
            <a:t>Features:</a:t>
          </a:r>
          <a:br>
            <a:rPr lang="en-US" dirty="0" smtClean="0"/>
          </a:br>
          <a:r>
            <a:rPr lang="en-US" dirty="0" smtClean="0"/>
            <a:t>Analyst</a:t>
          </a:r>
          <a:br>
            <a:rPr lang="en-US" dirty="0" smtClean="0"/>
          </a:br>
          <a:r>
            <a:rPr lang="en-US" dirty="0" smtClean="0"/>
            <a:t>Scientist</a:t>
          </a:r>
          <a:br>
            <a:rPr lang="en-US" dirty="0" smtClean="0"/>
          </a:br>
          <a:r>
            <a:rPr lang="en-US" dirty="0" smtClean="0"/>
            <a:t>Data</a:t>
          </a:r>
        </a:p>
        <a:p>
          <a:r>
            <a:rPr lang="en-US" dirty="0" smtClean="0"/>
            <a:t>Location</a:t>
          </a:r>
        </a:p>
      </dgm:t>
    </dgm:pt>
    <dgm:pt modelId="{A768D3A1-FEAB-A043-BD0D-6DCFBCA8251A}" type="parTrans" cxnId="{A59071E2-DB38-F144-926D-60684D9EF3D0}">
      <dgm:prSet/>
      <dgm:spPr/>
      <dgm:t>
        <a:bodyPr/>
        <a:lstStyle/>
        <a:p>
          <a:endParaRPr lang="en-US"/>
        </a:p>
      </dgm:t>
    </dgm:pt>
    <dgm:pt modelId="{5013F6B7-88E5-BE41-9594-D7E89E1D86F5}" type="sibTrans" cxnId="{A59071E2-DB38-F144-926D-60684D9EF3D0}">
      <dgm:prSet/>
      <dgm:spPr/>
      <dgm:t>
        <a:bodyPr/>
        <a:lstStyle/>
        <a:p>
          <a:endParaRPr lang="en-US"/>
        </a:p>
      </dgm:t>
    </dgm:pt>
    <dgm:pt modelId="{C5055905-4459-264D-9FDE-5C7AB78A5984}">
      <dgm:prSet phldrT="[Text]"/>
      <dgm:spPr/>
      <dgm:t>
        <a:bodyPr/>
        <a:lstStyle/>
        <a:p>
          <a:r>
            <a:rPr lang="en-US" dirty="0" smtClean="0"/>
            <a:t>Test Train Split</a:t>
          </a:r>
          <a:br>
            <a:rPr lang="en-US" dirty="0" smtClean="0"/>
          </a:br>
          <a:r>
            <a:rPr lang="en-US" dirty="0" smtClean="0"/>
            <a:t>Test size = 0.33</a:t>
          </a:r>
          <a:endParaRPr lang="en-US" dirty="0"/>
        </a:p>
      </dgm:t>
    </dgm:pt>
    <dgm:pt modelId="{0F0C10FC-05DB-5B4F-93F3-252ED54B25CF}" type="parTrans" cxnId="{E1F2657B-345E-9C4A-A90C-8C87F97A8259}">
      <dgm:prSet/>
      <dgm:spPr/>
      <dgm:t>
        <a:bodyPr/>
        <a:lstStyle/>
        <a:p>
          <a:endParaRPr lang="en-US"/>
        </a:p>
      </dgm:t>
    </dgm:pt>
    <dgm:pt modelId="{20659898-B7E9-B34C-A58D-06F8F64511ED}" type="sibTrans" cxnId="{E1F2657B-345E-9C4A-A90C-8C87F97A8259}">
      <dgm:prSet/>
      <dgm:spPr/>
      <dgm:t>
        <a:bodyPr/>
        <a:lstStyle/>
        <a:p>
          <a:endParaRPr lang="en-US"/>
        </a:p>
      </dgm:t>
    </dgm:pt>
    <dgm:pt modelId="{141379F9-0E11-5B47-A5B9-DF4EE4A0E15E}">
      <dgm:prSet phldrT="[Text]"/>
      <dgm:spPr/>
      <dgm:t>
        <a:bodyPr/>
        <a:lstStyle/>
        <a:p>
          <a:r>
            <a:rPr lang="en-US" dirty="0" smtClean="0"/>
            <a:t>Logistic Regression Model</a:t>
          </a:r>
          <a:endParaRPr lang="en-US" dirty="0"/>
        </a:p>
      </dgm:t>
    </dgm:pt>
    <dgm:pt modelId="{A335E5E9-C7D8-3045-AF69-90B04637DE3B}" type="parTrans" cxnId="{02E16D3F-E3B0-F546-BBA9-62350EF3813C}">
      <dgm:prSet/>
      <dgm:spPr/>
      <dgm:t>
        <a:bodyPr/>
        <a:lstStyle/>
        <a:p>
          <a:endParaRPr lang="en-US"/>
        </a:p>
      </dgm:t>
    </dgm:pt>
    <dgm:pt modelId="{45F4038F-8F74-A546-B47D-391548AA1483}" type="sibTrans" cxnId="{02E16D3F-E3B0-F546-BBA9-62350EF3813C}">
      <dgm:prSet/>
      <dgm:spPr/>
      <dgm:t>
        <a:bodyPr/>
        <a:lstStyle/>
        <a:p>
          <a:endParaRPr lang="en-US"/>
        </a:p>
      </dgm:t>
    </dgm:pt>
    <dgm:pt modelId="{82C19E24-BC9D-264C-BC5C-BDE5A9A8A7FE}" type="pres">
      <dgm:prSet presAssocID="{47D61B76-F47E-674F-AA6A-33A9406C964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697590-98FE-8F46-9555-06A970DAB4EE}" type="pres">
      <dgm:prSet presAssocID="{47D61B76-F47E-674F-AA6A-33A9406C9649}" presName="arrow" presStyleLbl="bgShp" presStyleIdx="0" presStyleCnt="1"/>
      <dgm:spPr/>
    </dgm:pt>
    <dgm:pt modelId="{3B64B803-3C84-2E42-884B-3905FCA94493}" type="pres">
      <dgm:prSet presAssocID="{47D61B76-F47E-674F-AA6A-33A9406C9649}" presName="linearProcess" presStyleCnt="0"/>
      <dgm:spPr/>
    </dgm:pt>
    <dgm:pt modelId="{EA7EF851-654A-F240-BA92-9BCD09329E2A}" type="pres">
      <dgm:prSet presAssocID="{B1C407FB-92E3-7C4A-B46F-D9A835D375D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77A81-2319-C246-8E4B-BF4F21DB488C}" type="pres">
      <dgm:prSet presAssocID="{5013F6B7-88E5-BE41-9594-D7E89E1D86F5}" presName="sibTrans" presStyleCnt="0"/>
      <dgm:spPr/>
    </dgm:pt>
    <dgm:pt modelId="{C3FA5AE0-C93A-C648-98BC-4FC36F683AD6}" type="pres">
      <dgm:prSet presAssocID="{C5055905-4459-264D-9FDE-5C7AB78A598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342B3-8CFE-2546-A8AA-2FC8AE90569D}" type="pres">
      <dgm:prSet presAssocID="{20659898-B7E9-B34C-A58D-06F8F64511ED}" presName="sibTrans" presStyleCnt="0"/>
      <dgm:spPr/>
    </dgm:pt>
    <dgm:pt modelId="{E1C668BA-2EF3-534A-B077-4BF2815F604A}" type="pres">
      <dgm:prSet presAssocID="{141379F9-0E11-5B47-A5B9-DF4EE4A0E15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91CD71-0CCD-4B4B-B6A6-7CDDA57D3AD0}" type="presOf" srcId="{C5055905-4459-264D-9FDE-5C7AB78A5984}" destId="{C3FA5AE0-C93A-C648-98BC-4FC36F683AD6}" srcOrd="0" destOrd="0" presId="urn:microsoft.com/office/officeart/2005/8/layout/hProcess9"/>
    <dgm:cxn modelId="{187A37E7-08B9-BC4B-B169-58AFE420FC45}" type="presOf" srcId="{B1C407FB-92E3-7C4A-B46F-D9A835D375DB}" destId="{EA7EF851-654A-F240-BA92-9BCD09329E2A}" srcOrd="0" destOrd="0" presId="urn:microsoft.com/office/officeart/2005/8/layout/hProcess9"/>
    <dgm:cxn modelId="{A59071E2-DB38-F144-926D-60684D9EF3D0}" srcId="{47D61B76-F47E-674F-AA6A-33A9406C9649}" destId="{B1C407FB-92E3-7C4A-B46F-D9A835D375DB}" srcOrd="0" destOrd="0" parTransId="{A768D3A1-FEAB-A043-BD0D-6DCFBCA8251A}" sibTransId="{5013F6B7-88E5-BE41-9594-D7E89E1D86F5}"/>
    <dgm:cxn modelId="{C86C6095-8C4D-9046-B3DA-93AF70564408}" type="presOf" srcId="{141379F9-0E11-5B47-A5B9-DF4EE4A0E15E}" destId="{E1C668BA-2EF3-534A-B077-4BF2815F604A}" srcOrd="0" destOrd="0" presId="urn:microsoft.com/office/officeart/2005/8/layout/hProcess9"/>
    <dgm:cxn modelId="{E1F2657B-345E-9C4A-A90C-8C87F97A8259}" srcId="{47D61B76-F47E-674F-AA6A-33A9406C9649}" destId="{C5055905-4459-264D-9FDE-5C7AB78A5984}" srcOrd="1" destOrd="0" parTransId="{0F0C10FC-05DB-5B4F-93F3-252ED54B25CF}" sibTransId="{20659898-B7E9-B34C-A58D-06F8F64511ED}"/>
    <dgm:cxn modelId="{02E16D3F-E3B0-F546-BBA9-62350EF3813C}" srcId="{47D61B76-F47E-674F-AA6A-33A9406C9649}" destId="{141379F9-0E11-5B47-A5B9-DF4EE4A0E15E}" srcOrd="2" destOrd="0" parTransId="{A335E5E9-C7D8-3045-AF69-90B04637DE3B}" sibTransId="{45F4038F-8F74-A546-B47D-391548AA1483}"/>
    <dgm:cxn modelId="{8D811334-39C8-4248-A58F-99934EC94898}" type="presOf" srcId="{47D61B76-F47E-674F-AA6A-33A9406C9649}" destId="{82C19E24-BC9D-264C-BC5C-BDE5A9A8A7FE}" srcOrd="0" destOrd="0" presId="urn:microsoft.com/office/officeart/2005/8/layout/hProcess9"/>
    <dgm:cxn modelId="{EA654A5D-EE94-684E-A923-1B4B11C1447B}" type="presParOf" srcId="{82C19E24-BC9D-264C-BC5C-BDE5A9A8A7FE}" destId="{4C697590-98FE-8F46-9555-06A970DAB4EE}" srcOrd="0" destOrd="0" presId="urn:microsoft.com/office/officeart/2005/8/layout/hProcess9"/>
    <dgm:cxn modelId="{D670B4DB-DBAB-CF4E-B838-B7B44234B809}" type="presParOf" srcId="{82C19E24-BC9D-264C-BC5C-BDE5A9A8A7FE}" destId="{3B64B803-3C84-2E42-884B-3905FCA94493}" srcOrd="1" destOrd="0" presId="urn:microsoft.com/office/officeart/2005/8/layout/hProcess9"/>
    <dgm:cxn modelId="{E00CF39D-AFFA-9049-A47F-0F8C9F9F0798}" type="presParOf" srcId="{3B64B803-3C84-2E42-884B-3905FCA94493}" destId="{EA7EF851-654A-F240-BA92-9BCD09329E2A}" srcOrd="0" destOrd="0" presId="urn:microsoft.com/office/officeart/2005/8/layout/hProcess9"/>
    <dgm:cxn modelId="{429809BC-B9E6-8B4F-9FD6-06DE132D9594}" type="presParOf" srcId="{3B64B803-3C84-2E42-884B-3905FCA94493}" destId="{99777A81-2319-C246-8E4B-BF4F21DB488C}" srcOrd="1" destOrd="0" presId="urn:microsoft.com/office/officeart/2005/8/layout/hProcess9"/>
    <dgm:cxn modelId="{11B7F86A-5FD1-4842-AE4A-81E2F9DE1586}" type="presParOf" srcId="{3B64B803-3C84-2E42-884B-3905FCA94493}" destId="{C3FA5AE0-C93A-C648-98BC-4FC36F683AD6}" srcOrd="2" destOrd="0" presId="urn:microsoft.com/office/officeart/2005/8/layout/hProcess9"/>
    <dgm:cxn modelId="{FE3B53C0-C983-8A4B-99AB-75343C30615C}" type="presParOf" srcId="{3B64B803-3C84-2E42-884B-3905FCA94493}" destId="{8C2342B3-8CFE-2546-A8AA-2FC8AE90569D}" srcOrd="3" destOrd="0" presId="urn:microsoft.com/office/officeart/2005/8/layout/hProcess9"/>
    <dgm:cxn modelId="{A3E3D14B-9475-2E4F-9033-F26C7C4CFAD4}" type="presParOf" srcId="{3B64B803-3C84-2E42-884B-3905FCA94493}" destId="{E1C668BA-2EF3-534A-B077-4BF2815F604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97590-98FE-8F46-9555-06A970DAB4EE}">
      <dsp:nvSpPr>
        <dsp:cNvPr id="0" name=""/>
        <dsp:cNvSpPr/>
      </dsp:nvSpPr>
      <dsp:spPr>
        <a:xfrm>
          <a:off x="544700" y="0"/>
          <a:ext cx="6173277" cy="343762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7EF851-654A-F240-BA92-9BCD09329E2A}">
      <dsp:nvSpPr>
        <dsp:cNvPr id="0" name=""/>
        <dsp:cNvSpPr/>
      </dsp:nvSpPr>
      <dsp:spPr>
        <a:xfrm>
          <a:off x="152487" y="1031288"/>
          <a:ext cx="2178803" cy="1375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Features:</a:t>
          </a:r>
          <a:br>
            <a:rPr lang="en-US" sz="1500" kern="1200" dirty="0" smtClean="0"/>
          </a:br>
          <a:r>
            <a:rPr lang="en-US" sz="1500" kern="1200" dirty="0" smtClean="0"/>
            <a:t>Analyst</a:t>
          </a:r>
          <a:br>
            <a:rPr lang="en-US" sz="1500" kern="1200" dirty="0" smtClean="0"/>
          </a:br>
          <a:r>
            <a:rPr lang="en-US" sz="1500" kern="1200" dirty="0" smtClean="0"/>
            <a:t>Scientist</a:t>
          </a:r>
          <a:br>
            <a:rPr lang="en-US" sz="1500" kern="1200" dirty="0" smtClean="0"/>
          </a:br>
          <a:r>
            <a:rPr lang="en-US" sz="1500" kern="1200" dirty="0" smtClean="0"/>
            <a:t>Data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Location</a:t>
          </a:r>
        </a:p>
      </dsp:txBody>
      <dsp:txXfrm>
        <a:off x="219611" y="1098412"/>
        <a:ext cx="2044555" cy="1240803"/>
      </dsp:txXfrm>
    </dsp:sp>
    <dsp:sp modelId="{C3FA5AE0-C93A-C648-98BC-4FC36F683AD6}">
      <dsp:nvSpPr>
        <dsp:cNvPr id="0" name=""/>
        <dsp:cNvSpPr/>
      </dsp:nvSpPr>
      <dsp:spPr>
        <a:xfrm>
          <a:off x="2541937" y="1031288"/>
          <a:ext cx="2178803" cy="1375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Test Train Split</a:t>
          </a:r>
          <a:br>
            <a:rPr lang="en-US" sz="1500" kern="1200" dirty="0" smtClean="0"/>
          </a:br>
          <a:r>
            <a:rPr lang="en-US" sz="1500" kern="1200" dirty="0" smtClean="0"/>
            <a:t>Test size = 0.33</a:t>
          </a:r>
          <a:endParaRPr lang="en-US" sz="1500" kern="1200" dirty="0"/>
        </a:p>
      </dsp:txBody>
      <dsp:txXfrm>
        <a:off x="2609061" y="1098412"/>
        <a:ext cx="2044555" cy="1240803"/>
      </dsp:txXfrm>
    </dsp:sp>
    <dsp:sp modelId="{E1C668BA-2EF3-534A-B077-4BF2815F604A}">
      <dsp:nvSpPr>
        <dsp:cNvPr id="0" name=""/>
        <dsp:cNvSpPr/>
      </dsp:nvSpPr>
      <dsp:spPr>
        <a:xfrm>
          <a:off x="4931387" y="1031288"/>
          <a:ext cx="2178803" cy="13750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Logistic Regression Model</a:t>
          </a:r>
          <a:endParaRPr lang="en-US" sz="1500" kern="1200" dirty="0"/>
        </a:p>
      </dsp:txBody>
      <dsp:txXfrm>
        <a:off x="4998511" y="1098412"/>
        <a:ext cx="2044555" cy="124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1EACE2-EA00-4376-9A66-47ABB8B02CF5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47DADC-55EA-4839-91C8-5BCC0EC06F5C}" type="datetime1">
              <a:rPr lang="en-US" smtClean="0"/>
              <a:pPr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Indeed Job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5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08176"/>
            <a:ext cx="6455734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8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Set</a:t>
            </a:r>
          </a:p>
          <a:p>
            <a:r>
              <a:rPr lang="en-US" dirty="0"/>
              <a:t>Cleaning/Set Up </a:t>
            </a:r>
            <a:r>
              <a:rPr lang="en-US" dirty="0" smtClean="0"/>
              <a:t>Data</a:t>
            </a:r>
          </a:p>
          <a:p>
            <a:r>
              <a:rPr lang="en-US" dirty="0"/>
              <a:t>Model/</a:t>
            </a:r>
            <a:r>
              <a:rPr lang="en-US" dirty="0" smtClean="0"/>
              <a:t>Projections</a:t>
            </a:r>
          </a:p>
          <a:p>
            <a:r>
              <a:rPr lang="en-US" dirty="0" smtClean="0"/>
              <a:t>Data Table</a:t>
            </a:r>
          </a:p>
          <a:p>
            <a:r>
              <a:rPr lang="en-US" dirty="0" smtClean="0"/>
              <a:t>Coefficients </a:t>
            </a:r>
          </a:p>
          <a:p>
            <a:r>
              <a:rPr lang="en-US" dirty="0" smtClean="0"/>
              <a:t>Considerations</a:t>
            </a:r>
            <a:endParaRPr lang="en-US" dirty="0"/>
          </a:p>
          <a:p>
            <a:r>
              <a:rPr lang="en-US" dirty="0" smtClean="0"/>
              <a:t>ROC Curve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model to determine if certain words in a title results to a higher salary</a:t>
            </a:r>
          </a:p>
        </p:txBody>
      </p:sp>
    </p:spTree>
    <p:extLst>
      <p:ext uri="{BB962C8B-B14F-4D97-AF65-F5344CB8AC3E}">
        <p14:creationId xmlns:p14="http://schemas.microsoft.com/office/powerpoint/2010/main" val="59430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Indeed Web Scrap</a:t>
            </a:r>
          </a:p>
          <a:p>
            <a:pPr lvl="1"/>
            <a:r>
              <a:rPr lang="en-US" dirty="0" smtClean="0"/>
              <a:t>1000 </a:t>
            </a:r>
            <a:r>
              <a:rPr lang="en-US" dirty="0" err="1" smtClean="0"/>
              <a:t>urls</a:t>
            </a:r>
            <a:endParaRPr lang="en-US" dirty="0"/>
          </a:p>
          <a:p>
            <a:pPr lvl="1"/>
            <a:r>
              <a:rPr lang="en-US" dirty="0"/>
              <a:t># of </a:t>
            </a:r>
            <a:r>
              <a:rPr lang="en-US" dirty="0" smtClean="0"/>
              <a:t>records with salaries: 155</a:t>
            </a:r>
          </a:p>
          <a:p>
            <a:pPr lvl="1"/>
            <a:r>
              <a:rPr lang="en-US" dirty="0" smtClean="0"/>
              <a:t>Non-duplicates records: 98</a:t>
            </a:r>
          </a:p>
          <a:p>
            <a:pPr lvl="1"/>
            <a:r>
              <a:rPr lang="en-US" dirty="0" smtClean="0"/>
              <a:t>Data columns</a:t>
            </a:r>
          </a:p>
          <a:p>
            <a:pPr lvl="2"/>
            <a:r>
              <a:rPr lang="en-US" dirty="0" smtClean="0"/>
              <a:t>Title</a:t>
            </a:r>
          </a:p>
          <a:p>
            <a:pPr lvl="2"/>
            <a:r>
              <a:rPr lang="en-US" dirty="0" smtClean="0"/>
              <a:t>Company</a:t>
            </a:r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Salary</a:t>
            </a:r>
          </a:p>
          <a:p>
            <a:pPr lvl="2"/>
            <a:r>
              <a:rPr lang="en-US" dirty="0" smtClean="0"/>
              <a:t>summary</a:t>
            </a:r>
          </a:p>
          <a:p>
            <a:pPr lvl="1"/>
            <a:endParaRPr lang="en-US" dirty="0" smtClean="0"/>
          </a:p>
        </p:txBody>
      </p:sp>
      <p:pic>
        <p:nvPicPr>
          <p:cNvPr id="6" name="Picture 5" descr="Screen Shot 2016-11-11 at 2.0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34" y="4704583"/>
            <a:ext cx="5763366" cy="16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5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Cleaning/Set Up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Dummy Variables</a:t>
            </a:r>
          </a:p>
          <a:p>
            <a:pPr lvl="2"/>
            <a:r>
              <a:rPr lang="en-US" dirty="0" smtClean="0"/>
              <a:t>Features: Analyst, Scientist, Data</a:t>
            </a:r>
          </a:p>
          <a:p>
            <a:pPr lvl="3"/>
            <a:r>
              <a:rPr lang="en-US" dirty="0" smtClean="0"/>
              <a:t>Exists in “title”</a:t>
            </a:r>
          </a:p>
          <a:p>
            <a:pPr lvl="3"/>
            <a:r>
              <a:rPr lang="en-US" dirty="0" smtClean="0"/>
              <a:t>1 = Yes, 0 = no</a:t>
            </a:r>
          </a:p>
          <a:p>
            <a:pPr lvl="2"/>
            <a:r>
              <a:rPr lang="en-US" dirty="0" smtClean="0"/>
              <a:t>Features: Location</a:t>
            </a:r>
          </a:p>
          <a:p>
            <a:pPr lvl="3"/>
            <a:r>
              <a:rPr lang="en-US" dirty="0" smtClean="0"/>
              <a:t>Eliminated city and used state</a:t>
            </a:r>
          </a:p>
          <a:p>
            <a:pPr lvl="3"/>
            <a:r>
              <a:rPr lang="en-US" dirty="0"/>
              <a:t>1 = Yes, 0 = </a:t>
            </a:r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Prediction: Salary</a:t>
            </a:r>
          </a:p>
          <a:p>
            <a:pPr lvl="2"/>
            <a:r>
              <a:rPr lang="en-US" dirty="0" smtClean="0"/>
              <a:t>Sample median = 85,000</a:t>
            </a:r>
          </a:p>
          <a:p>
            <a:pPr lvl="2"/>
            <a:r>
              <a:rPr lang="en-US" dirty="0"/>
              <a:t>High </a:t>
            </a:r>
            <a:r>
              <a:rPr lang="en-US" dirty="0" smtClean="0"/>
              <a:t>&gt;85,000, </a:t>
            </a:r>
            <a:r>
              <a:rPr lang="en-US" dirty="0"/>
              <a:t>Low</a:t>
            </a:r>
            <a:r>
              <a:rPr lang="en-US" dirty="0" smtClean="0"/>
              <a:t>&lt;85,000</a:t>
            </a:r>
          </a:p>
          <a:p>
            <a:pPr lvl="2"/>
            <a:r>
              <a:rPr lang="en-US" dirty="0" smtClean="0"/>
              <a:t>1 = High, 0 = Low</a:t>
            </a:r>
          </a:p>
        </p:txBody>
      </p:sp>
    </p:spTree>
    <p:extLst>
      <p:ext uri="{BB962C8B-B14F-4D97-AF65-F5344CB8AC3E}">
        <p14:creationId xmlns:p14="http://schemas.microsoft.com/office/powerpoint/2010/main" val="74038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Model/</a:t>
            </a:r>
            <a:r>
              <a:rPr lang="en-US" dirty="0" smtClean="0"/>
              <a:t>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Projections used Logistic Regression</a:t>
            </a:r>
          </a:p>
          <a:p>
            <a:r>
              <a:rPr lang="en-US" dirty="0" smtClean="0"/>
              <a:t>Variables Used for Prediction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51708801"/>
              </p:ext>
            </p:extLst>
          </p:nvPr>
        </p:nvGraphicFramePr>
        <p:xfrm>
          <a:off x="895998" y="3147709"/>
          <a:ext cx="7262679" cy="343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527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</a:t>
            </a:r>
            <a:endParaRPr lang="en-US" dirty="0"/>
          </a:p>
        </p:txBody>
      </p:sp>
      <p:pic>
        <p:nvPicPr>
          <p:cNvPr id="3" name="Picture 2" descr="Screen Shot 2016-11-11 at 12.1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421"/>
            <a:ext cx="9144000" cy="44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1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96923"/>
              </p:ext>
            </p:extLst>
          </p:nvPr>
        </p:nvGraphicFramePr>
        <p:xfrm>
          <a:off x="2566272" y="1931555"/>
          <a:ext cx="4590188" cy="420011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95094"/>
                <a:gridCol w="2295094"/>
              </a:tblGrid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US" sz="3200" b="1" i="0" u="none" strike="noStrike" dirty="0"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Coefficients</a:t>
                      </a:r>
                      <a:endParaRPr lang="en-US" sz="3200" b="1" i="0" u="none" strike="noStrike" dirty="0">
                        <a:solidFill>
                          <a:schemeClr val="tx1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Analyst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-0.26330508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Scientist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0.61459557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Data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0.31049492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-0.74835978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0.20778164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1.12632679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NJ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1.14204369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-0.98871139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3221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TX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0.25987582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  <a:tr h="4785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-0.63529352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5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sample size: 98 records</a:t>
            </a:r>
          </a:p>
          <a:p>
            <a:r>
              <a:rPr lang="en-US" dirty="0" smtClean="0"/>
              <a:t>Not all cites presented evenly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181"/>
              </p:ext>
            </p:extLst>
          </p:nvPr>
        </p:nvGraphicFramePr>
        <p:xfrm>
          <a:off x="2952643" y="3056084"/>
          <a:ext cx="3185246" cy="365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623"/>
                <a:gridCol w="1592623"/>
              </a:tblGrid>
              <a:tr h="40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Records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0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12700" marR="12700" marT="12700" marB="0" anchor="b"/>
                </a:tc>
              </a:tr>
              <a:tr h="40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IL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</a:tr>
              <a:tr h="40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</a:tr>
              <a:tr h="40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</a:tr>
              <a:tr h="40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WA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</a:tr>
              <a:tr h="40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OR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</a:tr>
              <a:tr h="40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</a:tr>
              <a:tr h="40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NJ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7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2099</TotalTime>
  <Words>213</Words>
  <Application>Microsoft Macintosh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Indeed Job Data</vt:lpstr>
      <vt:lpstr>Overview</vt:lpstr>
      <vt:lpstr>Objective</vt:lpstr>
      <vt:lpstr>Data Set</vt:lpstr>
      <vt:lpstr>Cleaning/Set Up Data</vt:lpstr>
      <vt:lpstr>Model/Projections</vt:lpstr>
      <vt:lpstr>Data Table</vt:lpstr>
      <vt:lpstr>Coefficients </vt:lpstr>
      <vt:lpstr>Considerations</vt:lpstr>
      <vt:lpstr>ROC Curve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Liquor Sales</dc:title>
  <dc:creator>Patrick</dc:creator>
  <cp:lastModifiedBy>Patrick</cp:lastModifiedBy>
  <cp:revision>28</cp:revision>
  <dcterms:created xsi:type="dcterms:W3CDTF">2016-11-03T05:19:09Z</dcterms:created>
  <dcterms:modified xsi:type="dcterms:W3CDTF">2016-11-12T01:05:10Z</dcterms:modified>
</cp:coreProperties>
</file>