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73" r:id="rId4"/>
    <p:sldId id="258" r:id="rId5"/>
    <p:sldId id="261" r:id="rId6"/>
    <p:sldId id="274" r:id="rId7"/>
    <p:sldId id="260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1EACE2-EA00-4376-9A66-47ABB8B02CF5}" type="datetime1">
              <a:rPr lang="en-US" smtClean="0"/>
              <a:pPr/>
              <a:t>12/5/16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47DADC-55EA-4839-91C8-5BCC0EC06F5C}" type="datetime1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Airport </a:t>
            </a:r>
            <a:r>
              <a:rPr lang="en-US" sz="4400" smtClean="0"/>
              <a:t>Delay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135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092" y="17996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pcask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=3)</a:t>
            </a:r>
          </a:p>
          <a:p>
            <a:r>
              <a:rPr lang="en-US" dirty="0" err="1"/>
              <a:t>y_sk</a:t>
            </a:r>
            <a:r>
              <a:rPr lang="en-US" dirty="0"/>
              <a:t> = </a:t>
            </a:r>
            <a:r>
              <a:rPr lang="en-US" dirty="0" err="1"/>
              <a:t>pcask.fit_transform</a:t>
            </a:r>
            <a:r>
              <a:rPr lang="en-US" dirty="0"/>
              <a:t>(</a:t>
            </a:r>
            <a:r>
              <a:rPr lang="en-US" dirty="0" err="1"/>
              <a:t>x_standard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092" y="2780138"/>
            <a:ext cx="741535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importance </a:t>
            </a:r>
            <a:r>
              <a:rPr lang="en-US" dirty="0"/>
              <a:t>of each </a:t>
            </a:r>
            <a:r>
              <a:rPr lang="en-US" dirty="0" smtClean="0"/>
              <a:t>feature =</a:t>
            </a:r>
          </a:p>
          <a:p>
            <a:r>
              <a:rPr lang="en-US" dirty="0" smtClean="0"/>
              <a:t> </a:t>
            </a:r>
            <a:r>
              <a:rPr lang="tr-TR" dirty="0"/>
              <a:t>[-0.04651542, -0.22554881, -0.31261293, -0.22767956,  0.26086175,</a:t>
            </a:r>
          </a:p>
          <a:p>
            <a:r>
              <a:rPr lang="tr-TR" dirty="0"/>
              <a:t>        0.26080009,  0.27292699,  0.3212791 ,  0.21069429,  0.23286952,</a:t>
            </a:r>
          </a:p>
          <a:p>
            <a:r>
              <a:rPr lang="tr-TR" dirty="0"/>
              <a:t>        0.24772497,  0.27611479,  0.23734901,  0.23329152,  0.19512492,</a:t>
            </a:r>
          </a:p>
          <a:p>
            <a:r>
              <a:rPr lang="tr-TR" dirty="0"/>
              <a:t>        0.21616139,  0.22767956])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092" y="4534465"/>
            <a:ext cx="515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% </a:t>
            </a:r>
            <a:r>
              <a:rPr lang="tr-TR" dirty="0" err="1" smtClean="0"/>
              <a:t>explained</a:t>
            </a:r>
            <a:r>
              <a:rPr lang="tr-TR" dirty="0" smtClean="0"/>
              <a:t> [ </a:t>
            </a:r>
            <a:r>
              <a:rPr lang="tr-TR" dirty="0"/>
              <a:t>0.50181623,  0.23054045,  0.08420341])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8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% Delay Gate arrivals</a:t>
            </a:r>
          </a:p>
          <a:p>
            <a:r>
              <a:rPr lang="en-US" dirty="0" smtClean="0"/>
              <a:t>Top 4 airports</a:t>
            </a:r>
          </a:p>
          <a:p>
            <a:r>
              <a:rPr lang="en-US" dirty="0" smtClean="0"/>
              <a:t>Top 3 characteristics</a:t>
            </a:r>
          </a:p>
          <a:p>
            <a:r>
              <a:rPr lang="en-US" dirty="0" smtClean="0"/>
              <a:t>PCA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FAA wants to decrease delays at airports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Discover which </a:t>
            </a:r>
            <a:r>
              <a:rPr lang="en-US" dirty="0"/>
              <a:t>characteristics </a:t>
            </a:r>
            <a:r>
              <a:rPr lang="en-US" dirty="0" smtClean="0"/>
              <a:t>are the main cause for delays </a:t>
            </a:r>
          </a:p>
          <a:p>
            <a:pPr lvl="1"/>
            <a:r>
              <a:rPr lang="en-US" dirty="0" smtClean="0"/>
              <a:t>Locate airports with the most characteristics </a:t>
            </a:r>
          </a:p>
          <a:p>
            <a:pPr lvl="1"/>
            <a:r>
              <a:rPr lang="en-US" dirty="0" smtClean="0"/>
              <a:t>Use PCA to find new features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73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tables (join = Inner, on = airport &amp; year)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irport_cancellations.csv</a:t>
            </a:r>
            <a:endParaRPr lang="en-US" dirty="0" smtClean="0"/>
          </a:p>
          <a:p>
            <a:pPr lvl="1"/>
            <a:r>
              <a:rPr lang="en-US" dirty="0" err="1" smtClean="0"/>
              <a:t>Airport_operations.csv</a:t>
            </a:r>
            <a:endParaRPr lang="en-US" dirty="0" smtClean="0"/>
          </a:p>
          <a:p>
            <a:r>
              <a:rPr lang="en-US" dirty="0" smtClean="0"/>
              <a:t># of rows = 799</a:t>
            </a:r>
          </a:p>
          <a:p>
            <a:r>
              <a:rPr lang="en-US" dirty="0" smtClean="0"/>
              <a:t>New column</a:t>
            </a:r>
          </a:p>
          <a:p>
            <a:pPr lvl="1"/>
            <a:r>
              <a:rPr lang="en-US" dirty="0" smtClean="0"/>
              <a:t>% delay gate arrivals = 1- percent </a:t>
            </a:r>
            <a:r>
              <a:rPr lang="en-US" dirty="0"/>
              <a:t>on-time gate arrivals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75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delay gate arrivals </a:t>
            </a:r>
          </a:p>
        </p:txBody>
      </p:sp>
      <p:pic>
        <p:nvPicPr>
          <p:cNvPr id="4" name="Picture 3" descr="Screen Shot 2016-12-04 at 2.53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04" y="1850866"/>
            <a:ext cx="6972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</a:t>
            </a:r>
            <a:r>
              <a:rPr lang="en-US" dirty="0" smtClean="0"/>
              <a:t>haracteristics </a:t>
            </a:r>
            <a:r>
              <a:rPr lang="en-US" dirty="0"/>
              <a:t>are the main cause for delays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05021"/>
              </p:ext>
            </p:extLst>
          </p:nvPr>
        </p:nvGraphicFramePr>
        <p:xfrm>
          <a:off x="2107817" y="2434027"/>
          <a:ext cx="4729072" cy="4154492"/>
        </p:xfrm>
        <a:graphic>
          <a:graphicData uri="http://schemas.openxmlformats.org/drawingml/2006/table">
            <a:tbl>
              <a:tblPr firstRow="1" bandRow="1"/>
              <a:tblGrid>
                <a:gridCol w="3676368"/>
                <a:gridCol w="1052704"/>
              </a:tblGrid>
              <a:tr h="2721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(%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delay gate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arrivals) Correlation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B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average_gate_departure_delay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0.800603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airport departure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0.712975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block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F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taxi out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0.287357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airborne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0.27124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average_taxi_out_time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0.230311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Departure Cancellations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0.113363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Arrival Cancellations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0.09413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taxi in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0.087212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Arrival Diversions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0.028064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airport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-0.002305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Departure Diversions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-0.067575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-0.135191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percent on-time airport departures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-0.695697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6D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percent on-time gate departures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-0.782703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3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4 Airports</a:t>
            </a:r>
            <a:endParaRPr lang="en-US" dirty="0"/>
          </a:p>
        </p:txBody>
      </p:sp>
      <p:pic>
        <p:nvPicPr>
          <p:cNvPr id="11" name="Picture 10" descr="Screen Shot 2016-12-04 at 5.4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2" y="1691885"/>
            <a:ext cx="6234930" cy="50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3 Characteristics </a:t>
            </a:r>
            <a:endParaRPr lang="en-US" dirty="0"/>
          </a:p>
        </p:txBody>
      </p:sp>
      <p:pic>
        <p:nvPicPr>
          <p:cNvPr id="10" name="Picture 9" descr="Screen Shot 2016-12-04 at 3.5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4" y="4448271"/>
            <a:ext cx="2769576" cy="2286000"/>
          </a:xfrm>
          <a:prstGeom prst="rect">
            <a:avLst/>
          </a:prstGeom>
        </p:spPr>
      </p:pic>
      <p:pic>
        <p:nvPicPr>
          <p:cNvPr id="12" name="Picture 11" descr="Screen Shot 2016-12-04 at 5.4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" y="4448271"/>
            <a:ext cx="2781300" cy="2286000"/>
          </a:xfrm>
          <a:prstGeom prst="rect">
            <a:avLst/>
          </a:prstGeom>
        </p:spPr>
      </p:pic>
      <p:pic>
        <p:nvPicPr>
          <p:cNvPr id="13" name="Picture 12" descr="Screen Shot 2016-12-04 at 5.48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61" y="4448271"/>
            <a:ext cx="2744465" cy="2286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55214"/>
              </p:ext>
            </p:extLst>
          </p:nvPr>
        </p:nvGraphicFramePr>
        <p:xfrm>
          <a:off x="1416525" y="1963964"/>
          <a:ext cx="6231061" cy="1535118"/>
        </p:xfrm>
        <a:graphic>
          <a:graphicData uri="http://schemas.openxmlformats.org/drawingml/2006/table">
            <a:tbl>
              <a:tblPr firstRow="1" bandRow="1"/>
              <a:tblGrid>
                <a:gridCol w="4844010"/>
                <a:gridCol w="1387051"/>
              </a:tblGrid>
              <a:tr h="3941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(%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delay gate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arrivals) Correlation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B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average_gate_departure_delay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0.800603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73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airport departure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0.712975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</a:tr>
              <a:tr h="373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block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6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3 Characteristics </a:t>
            </a:r>
            <a:endParaRPr lang="en-US" dirty="0"/>
          </a:p>
        </p:txBody>
      </p:sp>
      <p:pic>
        <p:nvPicPr>
          <p:cNvPr id="10" name="Picture 9" descr="Screen Shot 2016-12-04 at 3.5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4" y="4448271"/>
            <a:ext cx="2769576" cy="2286000"/>
          </a:xfrm>
          <a:prstGeom prst="rect">
            <a:avLst/>
          </a:prstGeom>
        </p:spPr>
      </p:pic>
      <p:pic>
        <p:nvPicPr>
          <p:cNvPr id="12" name="Picture 11" descr="Screen Shot 2016-12-04 at 5.4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" y="4448271"/>
            <a:ext cx="2781300" cy="2286000"/>
          </a:xfrm>
          <a:prstGeom prst="rect">
            <a:avLst/>
          </a:prstGeom>
        </p:spPr>
      </p:pic>
      <p:pic>
        <p:nvPicPr>
          <p:cNvPr id="13" name="Picture 12" descr="Screen Shot 2016-12-04 at 5.48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661" y="4448271"/>
            <a:ext cx="2744465" cy="2286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19378"/>
              </p:ext>
            </p:extLst>
          </p:nvPr>
        </p:nvGraphicFramePr>
        <p:xfrm>
          <a:off x="1416525" y="1963964"/>
          <a:ext cx="6231061" cy="1535118"/>
        </p:xfrm>
        <a:graphic>
          <a:graphicData uri="http://schemas.openxmlformats.org/drawingml/2006/table">
            <a:tbl>
              <a:tblPr firstRow="1" bandRow="1"/>
              <a:tblGrid>
                <a:gridCol w="4844010"/>
                <a:gridCol w="1387051"/>
              </a:tblGrid>
              <a:tr h="39415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(%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delay gate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orbel"/>
                        </a:rPr>
                        <a:t>arrivals) Correlation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B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41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average_gate_departure_delay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be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0.800603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373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airport departure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0.712975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</a:tr>
              <a:tr h="3734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bel"/>
                        </a:rPr>
                        <a:t>average block delay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5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B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4258</TotalTime>
  <Words>289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Airport Delay</vt:lpstr>
      <vt:lpstr>Overview</vt:lpstr>
      <vt:lpstr>Problem/Objective</vt:lpstr>
      <vt:lpstr>Data Set</vt:lpstr>
      <vt:lpstr>% delay gate arrivals </vt:lpstr>
      <vt:lpstr>Correlation</vt:lpstr>
      <vt:lpstr>Top 4 Airports</vt:lpstr>
      <vt:lpstr>Top 3 Characteristics </vt:lpstr>
      <vt:lpstr>Top 3 Characteristics </vt:lpstr>
      <vt:lpstr>PCA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</dc:title>
  <dc:creator>Patrick</dc:creator>
  <cp:lastModifiedBy>Patrick</cp:lastModifiedBy>
  <cp:revision>60</cp:revision>
  <dcterms:created xsi:type="dcterms:W3CDTF">2016-11-03T05:19:09Z</dcterms:created>
  <dcterms:modified xsi:type="dcterms:W3CDTF">2016-12-05T15:11:07Z</dcterms:modified>
</cp:coreProperties>
</file>