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sldIdLst>
    <p:sldId id="256" r:id="rId2"/>
    <p:sldId id="257" r:id="rId3"/>
    <p:sldId id="259" r:id="rId4"/>
    <p:sldId id="260" r:id="rId5"/>
    <p:sldId id="261" r:id="rId6"/>
    <p:sldId id="263" r:id="rId7"/>
    <p:sldId id="267" r:id="rId8"/>
    <p:sldId id="264" r:id="rId9"/>
    <p:sldId id="268" r:id="rId10"/>
    <p:sldId id="26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3"/>
    <p:restoredTop sz="94620"/>
  </p:normalViewPr>
  <p:slideViewPr>
    <p:cSldViewPr snapToGrid="0" snapToObjects="1">
      <p:cViewPr>
        <p:scale>
          <a:sx n="129" d="100"/>
          <a:sy n="129" d="100"/>
        </p:scale>
        <p:origin x="656"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100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3435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4415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6733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1160EA64-D806-43AC-9DF2-F8C432F32B4C}" type="datetimeFigureOut">
              <a:rPr lang="en-US" smtClean="0"/>
              <a:t>2/18/19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946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8884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78583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2/18/19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308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061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2631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2/18/19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634697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60EA64-D806-43AC-9DF2-F8C432F32B4C}" type="datetimeFigureOut">
              <a:rPr lang="en-US" smtClean="0"/>
              <a:t>2/18/19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721097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45C5DBE-A3E2-0249-BB82-E48C279A84E9}"/>
              </a:ext>
            </a:extLst>
          </p:cNvPr>
          <p:cNvSpPr>
            <a:spLocks noGrp="1"/>
          </p:cNvSpPr>
          <p:nvPr>
            <p:ph type="ctrTitle"/>
          </p:nvPr>
        </p:nvSpPr>
        <p:spPr>
          <a:xfrm>
            <a:off x="1051560" y="1110054"/>
            <a:ext cx="6558608" cy="4580300"/>
          </a:xfrm>
        </p:spPr>
        <p:txBody>
          <a:bodyPr>
            <a:normAutofit/>
          </a:bodyPr>
          <a:lstStyle/>
          <a:p>
            <a:pPr algn="r"/>
            <a:r>
              <a:rPr lang="en-US" sz="8800" dirty="0" err="1"/>
              <a:t>PatientPop</a:t>
            </a:r>
            <a:r>
              <a:rPr lang="en-US" sz="8800" dirty="0"/>
              <a:t> Assignment</a:t>
            </a:r>
          </a:p>
        </p:txBody>
      </p:sp>
      <p:sp>
        <p:nvSpPr>
          <p:cNvPr id="10" name="Rectangle 9">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1D2437-321D-3548-ACA5-0EC51AE5F7A8}"/>
              </a:ext>
            </a:extLst>
          </p:cNvPr>
          <p:cNvSpPr>
            <a:spLocks noGrp="1"/>
          </p:cNvSpPr>
          <p:nvPr>
            <p:ph type="subTitle" idx="1"/>
          </p:nvPr>
        </p:nvSpPr>
        <p:spPr>
          <a:xfrm>
            <a:off x="8091947" y="1678210"/>
            <a:ext cx="2989007" cy="3443988"/>
          </a:xfrm>
        </p:spPr>
        <p:txBody>
          <a:bodyPr anchor="ctr">
            <a:normAutofit/>
          </a:bodyPr>
          <a:lstStyle/>
          <a:p>
            <a:r>
              <a:rPr lang="en-US" sz="2000" dirty="0">
                <a:solidFill>
                  <a:srgbClr val="000000"/>
                </a:solidFill>
              </a:rPr>
              <a:t>Patrick Chen</a:t>
            </a:r>
          </a:p>
          <a:p>
            <a:r>
              <a:rPr lang="en-US" sz="2000" dirty="0">
                <a:solidFill>
                  <a:srgbClr val="000000"/>
                </a:solidFill>
              </a:rPr>
              <a:t>February 18, 2019</a:t>
            </a:r>
          </a:p>
        </p:txBody>
      </p:sp>
      <p:sp>
        <p:nvSpPr>
          <p:cNvPr id="14" name="Rectangle 13">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38771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4" y="2064730"/>
            <a:ext cx="3333642" cy="2728536"/>
          </a:xfrm>
        </p:spPr>
        <p:txBody>
          <a:bodyPr vert="horz" lIns="91440" tIns="45720" rIns="91440" bIns="45720" rtlCol="0" anchor="ctr">
            <a:normAutofit/>
          </a:bodyPr>
          <a:lstStyle/>
          <a:p>
            <a:pPr marL="285750" indent="-285750">
              <a:buFont typeface="Arial" panose="020B0604020202020204" pitchFamily="34" charset="0"/>
              <a:buChar char="•"/>
            </a:pPr>
            <a:r>
              <a:rPr lang="en-US" sz="1600" dirty="0"/>
              <a:t>Do the “long” surveys result in significantly more reviews than the “short” surveys?</a:t>
            </a:r>
          </a:p>
          <a:p>
            <a:pPr marL="285750" indent="-285750">
              <a:buFont typeface="Arial" panose="020B0604020202020204" pitchFamily="34" charset="0"/>
              <a:buChar char="•"/>
            </a:pPr>
            <a:r>
              <a:rPr lang="en-US" sz="1600" dirty="0"/>
              <a:t>Which “long” survey has a greater impact (v1 or v2)? </a:t>
            </a:r>
          </a:p>
          <a:p>
            <a:pPr marL="285750" indent="-285750">
              <a:buFont typeface="Arial" panose="020B0604020202020204" pitchFamily="34" charset="0"/>
              <a:buChar char="•"/>
            </a:pPr>
            <a:endParaRPr lang="en-US" sz="1600" dirty="0">
              <a:solidFill>
                <a:schemeClr val="tx2"/>
              </a:solidFill>
            </a:endParaRP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4</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226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437864"/>
            <a:ext cx="3200400" cy="1410272"/>
          </a:xfrm>
        </p:spPr>
        <p:txBody>
          <a:bodyPr>
            <a:noAutofit/>
          </a:bodyPr>
          <a:lstStyle/>
          <a:p>
            <a:r>
              <a:rPr lang="en-US" sz="1800" dirty="0"/>
              <a:t>Would you recommend replacing the “short” survey with either (or both) of the “long” surveys for any or all practices? </a:t>
            </a:r>
          </a:p>
        </p:txBody>
      </p:sp>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2055412"/>
            <a:ext cx="3200400" cy="3291840"/>
          </a:xfrm>
        </p:spPr>
        <p:txBody>
          <a:bodyPr>
            <a:normAutofit/>
          </a:bodyPr>
          <a:lstStyle/>
          <a:p>
            <a:pPr marL="285750" indent="-285750">
              <a:buFont typeface="Arial" panose="020B0604020202020204" pitchFamily="34" charset="0"/>
              <a:buChar char="•"/>
            </a:pPr>
            <a:r>
              <a:rPr lang="en-US" dirty="0"/>
              <a:t>Generally I would not recommend replacing long surveys with short surveys</a:t>
            </a:r>
          </a:p>
          <a:p>
            <a:pPr marL="285750" indent="-285750">
              <a:buFont typeface="Arial" panose="020B0604020202020204" pitchFamily="34" charset="0"/>
              <a:buChar char="•"/>
            </a:pPr>
            <a:r>
              <a:rPr lang="en-US" dirty="0"/>
              <a:t>Majority of practices do better with long surveys but there are a few practices where short surveys do better than long</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8BDDD487-B8FF-3146-B40E-F56AE213A89D}"/>
              </a:ext>
            </a:extLst>
          </p:cNvPr>
          <p:cNvPicPr>
            <a:picLocks noChangeAspect="1"/>
          </p:cNvPicPr>
          <p:nvPr/>
        </p:nvPicPr>
        <p:blipFill>
          <a:blip r:embed="rId2"/>
          <a:stretch>
            <a:fillRect/>
          </a:stretch>
        </p:blipFill>
        <p:spPr>
          <a:xfrm>
            <a:off x="9086609" y="4177469"/>
            <a:ext cx="2126462" cy="2212849"/>
          </a:xfrm>
          <a:prstGeom prst="rect">
            <a:avLst/>
          </a:prstGeom>
        </p:spPr>
      </p:pic>
      <p:pic>
        <p:nvPicPr>
          <p:cNvPr id="13" name="Content Placeholder 12">
            <a:extLst>
              <a:ext uri="{FF2B5EF4-FFF2-40B4-BE49-F238E27FC236}">
                <a16:creationId xmlns:a16="http://schemas.microsoft.com/office/drawing/2014/main" id="{F35C9C73-AA24-BE49-A0FA-BCA8B70A6777}"/>
              </a:ext>
            </a:extLst>
          </p:cNvPr>
          <p:cNvPicPr>
            <a:picLocks noGrp="1" noChangeAspect="1"/>
          </p:cNvPicPr>
          <p:nvPr>
            <p:ph idx="1"/>
          </p:nvPr>
        </p:nvPicPr>
        <p:blipFill>
          <a:blip r:embed="rId3"/>
          <a:stretch>
            <a:fillRect/>
          </a:stretch>
        </p:blipFill>
        <p:spPr>
          <a:xfrm>
            <a:off x="366826" y="795674"/>
            <a:ext cx="7645845" cy="4915186"/>
          </a:xfrm>
        </p:spPr>
      </p:pic>
    </p:spTree>
    <p:extLst>
      <p:ext uri="{BB962C8B-B14F-4D97-AF65-F5344CB8AC3E}">
        <p14:creationId xmlns:p14="http://schemas.microsoft.com/office/powerpoint/2010/main" val="215481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3D89C8-A484-664B-B445-10982AB05657}"/>
              </a:ext>
            </a:extLst>
          </p:cNvPr>
          <p:cNvSpPr>
            <a:spLocks noGrp="1"/>
          </p:cNvSpPr>
          <p:nvPr>
            <p:ph type="title"/>
          </p:nvPr>
        </p:nvSpPr>
        <p:spPr>
          <a:xfrm>
            <a:off x="1069848" y="484632"/>
            <a:ext cx="10058400" cy="1609344"/>
          </a:xfrm>
        </p:spPr>
        <p:txBody>
          <a:bodyPr>
            <a:normAutofit/>
          </a:bodyPr>
          <a:lstStyle/>
          <a:p>
            <a:r>
              <a:rPr lang="en-US"/>
              <a:t>Questions</a:t>
            </a:r>
            <a:endParaRPr lang="en-US" dirty="0"/>
          </a:p>
        </p:txBody>
      </p:sp>
      <p:sp>
        <p:nvSpPr>
          <p:cNvPr id="24" name="Content Placeholder 2">
            <a:extLst>
              <a:ext uri="{FF2B5EF4-FFF2-40B4-BE49-F238E27FC236}">
                <a16:creationId xmlns:a16="http://schemas.microsoft.com/office/drawing/2014/main" id="{9384CE3B-2BE3-4649-B23F-5BC8527CF7BD}"/>
              </a:ext>
            </a:extLst>
          </p:cNvPr>
          <p:cNvSpPr>
            <a:spLocks noGrp="1"/>
          </p:cNvSpPr>
          <p:nvPr>
            <p:ph idx="1"/>
          </p:nvPr>
        </p:nvSpPr>
        <p:spPr>
          <a:xfrm>
            <a:off x="1069848" y="2320412"/>
            <a:ext cx="10058400" cy="3851787"/>
          </a:xfrm>
        </p:spPr>
        <p:txBody>
          <a:bodyPr>
            <a:normAutofit/>
          </a:bodyPr>
          <a:lstStyle/>
          <a:p>
            <a:pPr marL="457200" indent="-457200">
              <a:buFont typeface="+mj-lt"/>
              <a:buAutoNum type="arabicPeriod"/>
            </a:pPr>
            <a:r>
              <a:rPr lang="en-US" dirty="0"/>
              <a:t>Do the “long” surveys result in significantly more reviews than the “short” surveys? Which “long” survey has a greater impact (v1 or v2)? </a:t>
            </a:r>
          </a:p>
          <a:p>
            <a:pPr marL="457200" indent="-457200">
              <a:buFont typeface="+mj-lt"/>
              <a:buAutoNum type="arabicPeriod"/>
            </a:pPr>
            <a:r>
              <a:rPr lang="en-US" dirty="0"/>
              <a:t>What kinds of practices do best with “long” survey v1? Would you recommend “long” survey v2 to any specific kinds of practices? </a:t>
            </a:r>
          </a:p>
          <a:p>
            <a:pPr marL="457200" indent="-457200">
              <a:buFont typeface="+mj-lt"/>
              <a:buAutoNum type="arabicPeriod"/>
            </a:pPr>
            <a:r>
              <a:rPr lang="en-US" dirty="0"/>
              <a:t>Do ratings change significantly with either “long” survey? How would you predict which practices will have success, defined as at least a 0.3 star increase in their “long” survey average monthly rating vs their “short” survey average monthly rating? </a:t>
            </a:r>
          </a:p>
          <a:p>
            <a:pPr marL="457200" indent="-457200">
              <a:buFont typeface="+mj-lt"/>
              <a:buAutoNum type="arabicPeriod"/>
            </a:pPr>
            <a:r>
              <a:rPr lang="en-US" dirty="0"/>
              <a:t>Would you recommend replacing the “short” survey with either (or both) of the “long” surveys for any or all practices? Provide reasons to support your answer. If you do not have enough data to make a recommendation, what additional data would you need? </a:t>
            </a:r>
          </a:p>
          <a:p>
            <a:endParaRPr lang="en-US" dirty="0"/>
          </a:p>
        </p:txBody>
      </p:sp>
    </p:spTree>
    <p:extLst>
      <p:ext uri="{BB962C8B-B14F-4D97-AF65-F5344CB8AC3E}">
        <p14:creationId xmlns:p14="http://schemas.microsoft.com/office/powerpoint/2010/main" val="95684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3" y="2064730"/>
            <a:ext cx="3333643" cy="2728536"/>
          </a:xfrm>
        </p:spPr>
        <p:txBody>
          <a:bodyPr vert="horz" lIns="91440" tIns="45720" rIns="91440" bIns="45720" rtlCol="0" anchor="ctr">
            <a:normAutofit/>
          </a:bodyPr>
          <a:lstStyle/>
          <a:p>
            <a:pPr marL="457200" indent="-457200">
              <a:buFont typeface="Arial" panose="020B0604020202020204" pitchFamily="34" charset="0"/>
              <a:buChar char="•"/>
            </a:pPr>
            <a:r>
              <a:rPr lang="en-US" sz="1600" dirty="0"/>
              <a:t>Do the “long” surveys result in significantly more reviews than the “short” surveys? </a:t>
            </a:r>
          </a:p>
          <a:p>
            <a:pPr marL="457200" indent="-457200">
              <a:buFont typeface="Arial" panose="020B0604020202020204" pitchFamily="34" charset="0"/>
              <a:buChar char="•"/>
            </a:pPr>
            <a:r>
              <a:rPr lang="en-US" sz="1600" dirty="0"/>
              <a:t>Which “long” survey has a greater impact (v1 or v2)? </a:t>
            </a:r>
          </a:p>
          <a:p>
            <a:pPr marL="457200" indent="-457200">
              <a:buFont typeface="Arial" panose="020B0604020202020204" pitchFamily="34" charset="0"/>
              <a:buChar char="•"/>
            </a:pPr>
            <a:endParaRPr lang="en-US" sz="1600" dirty="0">
              <a:solidFill>
                <a:schemeClr val="tx2"/>
              </a:solidFill>
            </a:endParaRP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1</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409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347472"/>
            <a:ext cx="3200400" cy="1737360"/>
          </a:xfrm>
        </p:spPr>
        <p:txBody>
          <a:bodyPr>
            <a:noAutofit/>
          </a:bodyPr>
          <a:lstStyle/>
          <a:p>
            <a:r>
              <a:rPr lang="en-US" sz="2000" dirty="0"/>
              <a:t>Do the “long” surveys result in significantly more reviews than the “short” surveys? </a:t>
            </a:r>
            <a:br>
              <a:rPr lang="en-US" sz="2000" dirty="0"/>
            </a:br>
            <a:endParaRPr lang="en-US" sz="2000" dirty="0"/>
          </a:p>
        </p:txBody>
      </p:sp>
      <p:pic>
        <p:nvPicPr>
          <p:cNvPr id="14" name="Content Placeholder 13">
            <a:extLst>
              <a:ext uri="{FF2B5EF4-FFF2-40B4-BE49-F238E27FC236}">
                <a16:creationId xmlns:a16="http://schemas.microsoft.com/office/drawing/2014/main" id="{1C7CAE75-4C2A-C44F-8BEB-C446865733B4}"/>
              </a:ext>
            </a:extLst>
          </p:cNvPr>
          <p:cNvPicPr>
            <a:picLocks noGrp="1" noChangeAspect="1"/>
          </p:cNvPicPr>
          <p:nvPr>
            <p:ph idx="1"/>
          </p:nvPr>
        </p:nvPicPr>
        <p:blipFill>
          <a:blip r:embed="rId2"/>
          <a:stretch>
            <a:fillRect/>
          </a:stretch>
        </p:blipFill>
        <p:spPr>
          <a:xfrm>
            <a:off x="441960" y="1033959"/>
            <a:ext cx="7451237" cy="4790081"/>
          </a:xfrm>
        </p:spPr>
      </p:pic>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1984248"/>
            <a:ext cx="3200400" cy="3291840"/>
          </a:xfrm>
        </p:spPr>
        <p:txBody>
          <a:bodyPr>
            <a:normAutofit/>
          </a:bodyPr>
          <a:lstStyle/>
          <a:p>
            <a:pPr marL="285750" indent="-285750">
              <a:buFont typeface="Arial" panose="020B0604020202020204" pitchFamily="34" charset="0"/>
              <a:buChar char="•"/>
            </a:pPr>
            <a:r>
              <a:rPr lang="en-US" dirty="0"/>
              <a:t>There are more long surveys than short surveys overall (329,755 vs 80,656)</a:t>
            </a:r>
          </a:p>
          <a:p>
            <a:pPr marL="285750" indent="-285750">
              <a:buFont typeface="Arial" panose="020B0604020202020204" pitchFamily="34" charset="0"/>
              <a:buChar char="•"/>
            </a:pPr>
            <a:r>
              <a:rPr lang="en-US" dirty="0"/>
              <a:t>If long surveys and short surveys were on the same time frame (6 months), long surveys will still have more reviews than short surveys</a:t>
            </a:r>
          </a:p>
          <a:p>
            <a:pPr marL="285750" indent="-285750">
              <a:buFont typeface="Arial" panose="020B0604020202020204" pitchFamily="34" charset="0"/>
              <a:buChar char="•"/>
            </a:pPr>
            <a:r>
              <a:rPr lang="en-US" dirty="0"/>
              <a:t>Long surveys did result in more reviews than short surveys overall and on the same time frame</a:t>
            </a:r>
          </a:p>
        </p:txBody>
      </p:sp>
    </p:spTree>
    <p:extLst>
      <p:ext uri="{BB962C8B-B14F-4D97-AF65-F5344CB8AC3E}">
        <p14:creationId xmlns:p14="http://schemas.microsoft.com/office/powerpoint/2010/main" val="5474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374904"/>
            <a:ext cx="3200400" cy="1161288"/>
          </a:xfrm>
        </p:spPr>
        <p:txBody>
          <a:bodyPr>
            <a:noAutofit/>
          </a:bodyPr>
          <a:lstStyle/>
          <a:p>
            <a:r>
              <a:rPr lang="en-US" sz="2400" dirty="0"/>
              <a:t>Which “long” survey has a greater impact (v1 or v2)?</a:t>
            </a:r>
          </a:p>
        </p:txBody>
      </p:sp>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1783080"/>
            <a:ext cx="3200400" cy="3291840"/>
          </a:xfrm>
        </p:spPr>
        <p:txBody>
          <a:bodyPr>
            <a:normAutofit/>
          </a:bodyPr>
          <a:lstStyle/>
          <a:p>
            <a:pPr marL="285750" indent="-285750">
              <a:buFont typeface="Arial" panose="020B0604020202020204" pitchFamily="34" charset="0"/>
              <a:buChar char="•"/>
            </a:pPr>
            <a:r>
              <a:rPr lang="en-US" dirty="0"/>
              <a:t>V2 has more reviews than V1 overall</a:t>
            </a:r>
          </a:p>
          <a:p>
            <a:pPr marL="285750" indent="-285750">
              <a:buFont typeface="Arial" panose="020B0604020202020204" pitchFamily="34" charset="0"/>
              <a:buChar char="•"/>
            </a:pPr>
            <a:r>
              <a:rPr lang="en-US" dirty="0"/>
              <a:t>Even though more practices adopted V1 than V2 (2856 vs 953), V2 still has more views</a:t>
            </a:r>
          </a:p>
          <a:p>
            <a:pPr marL="285750" indent="-285750">
              <a:buFont typeface="Arial" panose="020B0604020202020204" pitchFamily="34" charset="0"/>
              <a:buChar char="•"/>
            </a:pPr>
            <a:r>
              <a:rPr lang="en-US" dirty="0"/>
              <a:t>V2 is more efficient and therefore more impactful than V1</a:t>
            </a:r>
          </a:p>
        </p:txBody>
      </p:sp>
      <p:pic>
        <p:nvPicPr>
          <p:cNvPr id="5" name="Content Placeholder 4">
            <a:extLst>
              <a:ext uri="{FF2B5EF4-FFF2-40B4-BE49-F238E27FC236}">
                <a16:creationId xmlns:a16="http://schemas.microsoft.com/office/drawing/2014/main" id="{9A725B38-CC48-F041-9E60-02E88FEB0C39}"/>
              </a:ext>
            </a:extLst>
          </p:cNvPr>
          <p:cNvPicPr>
            <a:picLocks noGrp="1" noChangeAspect="1"/>
          </p:cNvPicPr>
          <p:nvPr>
            <p:ph idx="1"/>
          </p:nvPr>
        </p:nvPicPr>
        <p:blipFill>
          <a:blip r:embed="rId2"/>
          <a:stretch>
            <a:fillRect/>
          </a:stretch>
        </p:blipFill>
        <p:spPr>
          <a:xfrm>
            <a:off x="299021" y="1038225"/>
            <a:ext cx="7274983" cy="4676775"/>
          </a:xfrm>
        </p:spPr>
      </p:pic>
    </p:spTree>
    <p:extLst>
      <p:ext uri="{BB962C8B-B14F-4D97-AF65-F5344CB8AC3E}">
        <p14:creationId xmlns:p14="http://schemas.microsoft.com/office/powerpoint/2010/main" val="271959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3" y="2064730"/>
            <a:ext cx="3333643" cy="2728536"/>
          </a:xfrm>
        </p:spPr>
        <p:txBody>
          <a:bodyPr vert="horz" lIns="91440" tIns="45720" rIns="91440" bIns="45720" rtlCol="0" anchor="ctr">
            <a:normAutofit/>
          </a:bodyPr>
          <a:lstStyle/>
          <a:p>
            <a:pPr marL="342900" indent="-342900">
              <a:buFont typeface="Arial" panose="020B0604020202020204" pitchFamily="34" charset="0"/>
              <a:buChar char="•"/>
            </a:pPr>
            <a:r>
              <a:rPr lang="en-US" sz="1600" dirty="0"/>
              <a:t>What kinds of practices do best with “long” survey v1? </a:t>
            </a:r>
          </a:p>
          <a:p>
            <a:pPr marL="342900" indent="-342900">
              <a:buFont typeface="Arial" panose="020B0604020202020204" pitchFamily="34" charset="0"/>
              <a:buChar char="•"/>
            </a:pPr>
            <a:r>
              <a:rPr lang="en-US" sz="1600" dirty="0"/>
              <a:t>Would you recommend “long” survey v2 to any specific kinds of practices?</a:t>
            </a: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2</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127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5F90-76C4-E64D-9528-63B9359442BB}"/>
              </a:ext>
            </a:extLst>
          </p:cNvPr>
          <p:cNvSpPr>
            <a:spLocks noGrp="1"/>
          </p:cNvSpPr>
          <p:nvPr>
            <p:ph type="title"/>
          </p:nvPr>
        </p:nvSpPr>
        <p:spPr>
          <a:xfrm>
            <a:off x="8549640" y="274320"/>
            <a:ext cx="3200400" cy="1737360"/>
          </a:xfrm>
        </p:spPr>
        <p:txBody>
          <a:bodyPr>
            <a:noAutofit/>
          </a:bodyPr>
          <a:lstStyle/>
          <a:p>
            <a:r>
              <a:rPr lang="en-US" sz="2000" dirty="0"/>
              <a:t>What kinds of practices do best with “long” survey v1? Would you recommend “long” survey v2 to any specific kinds of practices? </a:t>
            </a:r>
          </a:p>
        </p:txBody>
      </p:sp>
      <p:sp>
        <p:nvSpPr>
          <p:cNvPr id="4" name="Text Placeholder 3">
            <a:extLst>
              <a:ext uri="{FF2B5EF4-FFF2-40B4-BE49-F238E27FC236}">
                <a16:creationId xmlns:a16="http://schemas.microsoft.com/office/drawing/2014/main" id="{20040BC4-B4E7-F645-8AE3-2C98F0FDFB59}"/>
              </a:ext>
            </a:extLst>
          </p:cNvPr>
          <p:cNvSpPr>
            <a:spLocks noGrp="1"/>
          </p:cNvSpPr>
          <p:nvPr>
            <p:ph type="body" sz="half" idx="2"/>
          </p:nvPr>
        </p:nvSpPr>
        <p:spPr>
          <a:xfrm>
            <a:off x="8549640" y="2214438"/>
            <a:ext cx="3200400" cy="3291840"/>
          </a:xfrm>
        </p:spPr>
        <p:txBody>
          <a:bodyPr>
            <a:normAutofit fontScale="77500" lnSpcReduction="20000"/>
          </a:bodyPr>
          <a:lstStyle/>
          <a:p>
            <a:pPr marL="285750" indent="-285750">
              <a:buFont typeface="Arial" panose="020B0604020202020204" pitchFamily="34" charset="0"/>
              <a:buChar char="•"/>
            </a:pPr>
            <a:r>
              <a:rPr lang="en-US" dirty="0"/>
              <a:t>These are 4 attributes of practices and their respective categories</a:t>
            </a:r>
          </a:p>
          <a:p>
            <a:pPr marL="285750" indent="-285750">
              <a:buFont typeface="Arial" panose="020B0604020202020204" pitchFamily="34" charset="0"/>
              <a:buChar char="•"/>
            </a:pPr>
            <a:r>
              <a:rPr lang="en-US" dirty="0"/>
              <a:t>This is a view of which category had the most reviews based on the different versions</a:t>
            </a:r>
          </a:p>
          <a:p>
            <a:pPr marL="285750" indent="-285750">
              <a:buFont typeface="Arial" panose="020B0604020202020204" pitchFamily="34" charset="0"/>
              <a:buChar char="•"/>
            </a:pPr>
            <a:r>
              <a:rPr lang="en-US" dirty="0"/>
              <a:t>The measurement is based on a ratio between # of surveys and the # of unique categories in each attribute.</a:t>
            </a:r>
          </a:p>
          <a:p>
            <a:pPr marL="742950" lvl="1" indent="-285750">
              <a:buFont typeface="Arial" panose="020B0604020202020204" pitchFamily="34" charset="0"/>
              <a:buChar char="•"/>
            </a:pPr>
            <a:r>
              <a:rPr lang="en-US" dirty="0"/>
              <a:t>Using a ratio allows for a proportional view of each category</a:t>
            </a:r>
          </a:p>
          <a:p>
            <a:pPr marL="742950" lvl="1" indent="-285750">
              <a:buFont typeface="Arial" panose="020B0604020202020204" pitchFamily="34" charset="0"/>
              <a:buChar char="•"/>
            </a:pPr>
            <a:r>
              <a:rPr lang="en-US" dirty="0"/>
              <a:t>Some practices may be more prevalent in one category and therefore giving an disproportional view of the # of surveys received</a:t>
            </a:r>
          </a:p>
          <a:p>
            <a:pPr marL="285750" indent="-285750">
              <a:buFont typeface="Arial" panose="020B0604020202020204" pitchFamily="34" charset="0"/>
              <a:buChar char="•"/>
            </a:pPr>
            <a:r>
              <a:rPr lang="en-US" dirty="0"/>
              <a:t>The categories on the left side of the graph shows categories for a practice that do best with “Long Version 1”</a:t>
            </a:r>
          </a:p>
          <a:p>
            <a:pPr marL="285750" indent="-285750">
              <a:buFont typeface="Arial" panose="020B0604020202020204" pitchFamily="34" charset="0"/>
              <a:buChar char="•"/>
            </a:pPr>
            <a:r>
              <a:rPr lang="en-US" dirty="0"/>
              <a:t>The categories on the right side of the graph shows attributes for a practice that do best with “Long Version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2938D7E5-838C-CA48-A933-E166C57232BD}"/>
              </a:ext>
            </a:extLst>
          </p:cNvPr>
          <p:cNvPicPr>
            <a:picLocks noChangeAspect="1"/>
          </p:cNvPicPr>
          <p:nvPr/>
        </p:nvPicPr>
        <p:blipFill>
          <a:blip r:embed="rId2"/>
          <a:stretch>
            <a:fillRect/>
          </a:stretch>
        </p:blipFill>
        <p:spPr>
          <a:xfrm>
            <a:off x="109729" y="3429000"/>
            <a:ext cx="3932935" cy="2771018"/>
          </a:xfrm>
          <a:prstGeom prst="rect">
            <a:avLst/>
          </a:prstGeom>
        </p:spPr>
      </p:pic>
      <p:pic>
        <p:nvPicPr>
          <p:cNvPr id="10" name="Picture 9">
            <a:extLst>
              <a:ext uri="{FF2B5EF4-FFF2-40B4-BE49-F238E27FC236}">
                <a16:creationId xmlns:a16="http://schemas.microsoft.com/office/drawing/2014/main" id="{28F705BD-26CB-A041-907E-96EB09F8310F}"/>
              </a:ext>
            </a:extLst>
          </p:cNvPr>
          <p:cNvPicPr>
            <a:picLocks noChangeAspect="1"/>
          </p:cNvPicPr>
          <p:nvPr/>
        </p:nvPicPr>
        <p:blipFill>
          <a:blip r:embed="rId3"/>
          <a:stretch>
            <a:fillRect/>
          </a:stretch>
        </p:blipFill>
        <p:spPr>
          <a:xfrm>
            <a:off x="4129531" y="413477"/>
            <a:ext cx="3932935" cy="2771018"/>
          </a:xfrm>
          <a:prstGeom prst="rect">
            <a:avLst/>
          </a:prstGeom>
        </p:spPr>
      </p:pic>
      <p:pic>
        <p:nvPicPr>
          <p:cNvPr id="12" name="Picture 11">
            <a:extLst>
              <a:ext uri="{FF2B5EF4-FFF2-40B4-BE49-F238E27FC236}">
                <a16:creationId xmlns:a16="http://schemas.microsoft.com/office/drawing/2014/main" id="{02C28DF9-7E58-7B48-9963-265DD98A33DC}"/>
              </a:ext>
            </a:extLst>
          </p:cNvPr>
          <p:cNvPicPr>
            <a:picLocks noChangeAspect="1"/>
          </p:cNvPicPr>
          <p:nvPr/>
        </p:nvPicPr>
        <p:blipFill>
          <a:blip r:embed="rId4"/>
          <a:stretch>
            <a:fillRect/>
          </a:stretch>
        </p:blipFill>
        <p:spPr>
          <a:xfrm>
            <a:off x="4129532" y="3429000"/>
            <a:ext cx="3932935" cy="2771018"/>
          </a:xfrm>
          <a:prstGeom prst="rect">
            <a:avLst/>
          </a:prstGeom>
        </p:spPr>
      </p:pic>
      <p:pic>
        <p:nvPicPr>
          <p:cNvPr id="16" name="Picture 15">
            <a:extLst>
              <a:ext uri="{FF2B5EF4-FFF2-40B4-BE49-F238E27FC236}">
                <a16:creationId xmlns:a16="http://schemas.microsoft.com/office/drawing/2014/main" id="{06BDD285-239F-1440-A951-8A9ADB7DD020}"/>
              </a:ext>
            </a:extLst>
          </p:cNvPr>
          <p:cNvPicPr>
            <a:picLocks noChangeAspect="1"/>
          </p:cNvPicPr>
          <p:nvPr/>
        </p:nvPicPr>
        <p:blipFill>
          <a:blip r:embed="rId5"/>
          <a:stretch>
            <a:fillRect/>
          </a:stretch>
        </p:blipFill>
        <p:spPr>
          <a:xfrm>
            <a:off x="109728" y="413477"/>
            <a:ext cx="3932935" cy="2771018"/>
          </a:xfrm>
          <a:prstGeom prst="rect">
            <a:avLst/>
          </a:prstGeom>
        </p:spPr>
      </p:pic>
    </p:spTree>
    <p:extLst>
      <p:ext uri="{BB962C8B-B14F-4D97-AF65-F5344CB8AC3E}">
        <p14:creationId xmlns:p14="http://schemas.microsoft.com/office/powerpoint/2010/main" val="267111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8" name="Rectangle 1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 Placeholder 2">
            <a:extLst>
              <a:ext uri="{FF2B5EF4-FFF2-40B4-BE49-F238E27FC236}">
                <a16:creationId xmlns:a16="http://schemas.microsoft.com/office/drawing/2014/main" id="{F4191CC6-06E8-934D-94F5-A5968C61A338}"/>
              </a:ext>
            </a:extLst>
          </p:cNvPr>
          <p:cNvSpPr>
            <a:spLocks noGrp="1"/>
          </p:cNvSpPr>
          <p:nvPr>
            <p:ph type="body" idx="1"/>
          </p:nvPr>
        </p:nvSpPr>
        <p:spPr>
          <a:xfrm>
            <a:off x="7937524" y="2064730"/>
            <a:ext cx="3333642" cy="2728536"/>
          </a:xfrm>
        </p:spPr>
        <p:txBody>
          <a:bodyPr vert="horz" lIns="91440" tIns="45720" rIns="91440" bIns="45720" rtlCol="0" anchor="ctr">
            <a:normAutofit fontScale="92500" lnSpcReduction="20000"/>
          </a:bodyPr>
          <a:lstStyle/>
          <a:p>
            <a:pPr marL="342900" indent="-342900">
              <a:buFont typeface="Arial" panose="020B0604020202020204" pitchFamily="34" charset="0"/>
              <a:buChar char="•"/>
            </a:pPr>
            <a:r>
              <a:rPr lang="en-US" dirty="0"/>
              <a:t>Do ratings change significantly with either “long” survey?</a:t>
            </a:r>
          </a:p>
          <a:p>
            <a:pPr marL="342900" indent="-342900">
              <a:buFont typeface="Arial" panose="020B0604020202020204" pitchFamily="34" charset="0"/>
              <a:buChar char="•"/>
            </a:pPr>
            <a:r>
              <a:rPr lang="en-US" dirty="0"/>
              <a:t>How would you predict which practices will have success, defined as at least a 0.3 star increase in their “long” survey average monthly rating vs their “short” survey average monthly rating? </a:t>
            </a:r>
          </a:p>
        </p:txBody>
      </p:sp>
      <p:sp>
        <p:nvSpPr>
          <p:cNvPr id="20" name="Oval 19">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1770" y="720071"/>
            <a:ext cx="5417868" cy="5417858"/>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8390" y="1006688"/>
            <a:ext cx="4844628" cy="4844620"/>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DB0D354-FCD6-FB41-9BCA-026110ADE16F}"/>
              </a:ext>
            </a:extLst>
          </p:cNvPr>
          <p:cNvSpPr>
            <a:spLocks noGrp="1"/>
          </p:cNvSpPr>
          <p:nvPr>
            <p:ph type="title"/>
          </p:nvPr>
        </p:nvSpPr>
        <p:spPr>
          <a:xfrm>
            <a:off x="1717507" y="1316890"/>
            <a:ext cx="4606394" cy="4224216"/>
          </a:xfrm>
        </p:spPr>
        <p:txBody>
          <a:bodyPr vert="horz" lIns="91440" tIns="45720" rIns="91440" bIns="45720" rtlCol="0" anchor="ctr">
            <a:normAutofit/>
          </a:bodyPr>
          <a:lstStyle/>
          <a:p>
            <a:pPr algn="ctr"/>
            <a:r>
              <a:rPr lang="en-US" sz="6000" dirty="0">
                <a:solidFill>
                  <a:srgbClr val="FFFFFF"/>
                </a:solidFill>
              </a:rPr>
              <a:t>Question 3</a:t>
            </a:r>
          </a:p>
        </p:txBody>
      </p:sp>
      <p:sp>
        <p:nvSpPr>
          <p:cNvPr id="24" name="Rectangle 23">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5208"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406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749B38-14B7-3C42-B88F-6ADC2388C313}"/>
              </a:ext>
            </a:extLst>
          </p:cNvPr>
          <p:cNvSpPr>
            <a:spLocks noGrp="1"/>
          </p:cNvSpPr>
          <p:nvPr>
            <p:ph type="title"/>
          </p:nvPr>
        </p:nvSpPr>
        <p:spPr>
          <a:xfrm>
            <a:off x="8549640" y="359664"/>
            <a:ext cx="3200400" cy="481584"/>
          </a:xfrm>
        </p:spPr>
        <p:txBody>
          <a:bodyPr>
            <a:noAutofit/>
          </a:bodyPr>
          <a:lstStyle/>
          <a:p>
            <a:r>
              <a:rPr lang="en-US" sz="1200" dirty="0"/>
              <a:t>Do ratings change significantly with either “long” survey?</a:t>
            </a:r>
          </a:p>
        </p:txBody>
      </p:sp>
      <p:sp>
        <p:nvSpPr>
          <p:cNvPr id="15" name="Text Placeholder 14">
            <a:extLst>
              <a:ext uri="{FF2B5EF4-FFF2-40B4-BE49-F238E27FC236}">
                <a16:creationId xmlns:a16="http://schemas.microsoft.com/office/drawing/2014/main" id="{E0BFDDA2-B1E6-4F4C-90D2-00C270B03288}"/>
              </a:ext>
            </a:extLst>
          </p:cNvPr>
          <p:cNvSpPr>
            <a:spLocks noGrp="1"/>
          </p:cNvSpPr>
          <p:nvPr>
            <p:ph type="body" sz="half" idx="2"/>
          </p:nvPr>
        </p:nvSpPr>
        <p:spPr>
          <a:xfrm>
            <a:off x="8549640" y="1038225"/>
            <a:ext cx="3200400" cy="973455"/>
          </a:xfrm>
        </p:spPr>
        <p:txBody>
          <a:bodyPr>
            <a:normAutofit fontScale="85000" lnSpcReduction="20000"/>
          </a:bodyPr>
          <a:lstStyle/>
          <a:p>
            <a:pPr marL="285750" indent="-285750">
              <a:buFont typeface="Arial" panose="020B0604020202020204" pitchFamily="34" charset="0"/>
              <a:buChar char="•"/>
            </a:pPr>
            <a:r>
              <a:rPr lang="en-US" dirty="0"/>
              <a:t>Ratings are higher with Version 2 (3.75) than Version 1 (3.14)</a:t>
            </a:r>
          </a:p>
          <a:p>
            <a:pPr marL="285750" indent="-285750">
              <a:buFont typeface="Arial" panose="020B0604020202020204" pitchFamily="34" charset="0"/>
              <a:buChar char="•"/>
            </a:pPr>
            <a:r>
              <a:rPr lang="en-US" dirty="0"/>
              <a:t>This is 20% more than Version 1 and would infer that it is a significant difference</a:t>
            </a:r>
          </a:p>
        </p:txBody>
      </p:sp>
      <p:sp>
        <p:nvSpPr>
          <p:cNvPr id="7" name="Title 5">
            <a:extLst>
              <a:ext uri="{FF2B5EF4-FFF2-40B4-BE49-F238E27FC236}">
                <a16:creationId xmlns:a16="http://schemas.microsoft.com/office/drawing/2014/main" id="{1883761F-B0D8-B142-A559-F30151BB0FA3}"/>
              </a:ext>
            </a:extLst>
          </p:cNvPr>
          <p:cNvSpPr txBox="1">
            <a:spLocks/>
          </p:cNvSpPr>
          <p:nvPr/>
        </p:nvSpPr>
        <p:spPr>
          <a:xfrm>
            <a:off x="8692579" y="2331435"/>
            <a:ext cx="3200400" cy="8625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100" dirty="0"/>
              <a:t>How would you predict which practices will have success, defined as at least a 0.3 star increase in their “long” survey average monthly rating vs their “short” survey average monthly rating? </a:t>
            </a:r>
          </a:p>
        </p:txBody>
      </p:sp>
      <p:sp>
        <p:nvSpPr>
          <p:cNvPr id="8" name="Text Placeholder 14">
            <a:extLst>
              <a:ext uri="{FF2B5EF4-FFF2-40B4-BE49-F238E27FC236}">
                <a16:creationId xmlns:a16="http://schemas.microsoft.com/office/drawing/2014/main" id="{80237494-4349-F54C-8705-8BADAFC90989}"/>
              </a:ext>
            </a:extLst>
          </p:cNvPr>
          <p:cNvSpPr txBox="1">
            <a:spLocks/>
          </p:cNvSpPr>
          <p:nvPr/>
        </p:nvSpPr>
        <p:spPr>
          <a:xfrm>
            <a:off x="8692579" y="3513774"/>
            <a:ext cx="3200400" cy="266757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First I found the average monthly rating for long and short surveys for each practice</a:t>
            </a:r>
          </a:p>
          <a:p>
            <a:pPr marL="285750" indent="-285750">
              <a:buFont typeface="Arial" panose="020B0604020202020204" pitchFamily="34" charset="0"/>
              <a:buChar char="•"/>
            </a:pPr>
            <a:r>
              <a:rPr lang="en-US" dirty="0"/>
              <a:t>I then created a ”improve” flag that determined if a practice had increased by at least 0.3 from short to long</a:t>
            </a:r>
          </a:p>
          <a:p>
            <a:pPr marL="285750" indent="-285750">
              <a:buFont typeface="Arial" panose="020B0604020202020204" pitchFamily="34" charset="0"/>
              <a:buChar char="•"/>
            </a:pPr>
            <a:r>
              <a:rPr lang="en-US" dirty="0"/>
              <a:t>Using this flag I combined it with the rest of the data and created a random forest model</a:t>
            </a:r>
          </a:p>
          <a:p>
            <a:pPr marL="285750" indent="-285750">
              <a:buFont typeface="Arial" panose="020B0604020202020204" pitchFamily="34" charset="0"/>
              <a:buChar char="•"/>
            </a:pPr>
            <a:r>
              <a:rPr lang="en-US" dirty="0"/>
              <a:t>Using this model I can predict which practices will have success and can define the most important features of the model which is represented on the left</a:t>
            </a:r>
          </a:p>
        </p:txBody>
      </p:sp>
      <p:pic>
        <p:nvPicPr>
          <p:cNvPr id="10" name="Content Placeholder 9">
            <a:extLst>
              <a:ext uri="{FF2B5EF4-FFF2-40B4-BE49-F238E27FC236}">
                <a16:creationId xmlns:a16="http://schemas.microsoft.com/office/drawing/2014/main" id="{3349B631-E5F7-784F-AC70-E838A6A29FCC}"/>
              </a:ext>
            </a:extLst>
          </p:cNvPr>
          <p:cNvPicPr>
            <a:picLocks noGrp="1" noChangeAspect="1"/>
          </p:cNvPicPr>
          <p:nvPr>
            <p:ph idx="1"/>
          </p:nvPr>
        </p:nvPicPr>
        <p:blipFill>
          <a:blip r:embed="rId3"/>
          <a:stretch>
            <a:fillRect/>
          </a:stretch>
        </p:blipFill>
        <p:spPr>
          <a:xfrm>
            <a:off x="593175" y="919639"/>
            <a:ext cx="7075847" cy="4548759"/>
          </a:xfrm>
        </p:spPr>
      </p:pic>
    </p:spTree>
    <p:extLst>
      <p:ext uri="{BB962C8B-B14F-4D97-AF65-F5344CB8AC3E}">
        <p14:creationId xmlns:p14="http://schemas.microsoft.com/office/powerpoint/2010/main" val="331898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150</TotalTime>
  <Words>817</Words>
  <Application>Microsoft Macintosh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Rockwell Condensed</vt:lpstr>
      <vt:lpstr>Rockwell Extra Bold</vt:lpstr>
      <vt:lpstr>Wingdings</vt:lpstr>
      <vt:lpstr>Wood Type</vt:lpstr>
      <vt:lpstr>PatientPop Assignment</vt:lpstr>
      <vt:lpstr>Questions</vt:lpstr>
      <vt:lpstr>Question 1</vt:lpstr>
      <vt:lpstr>Do the “long” surveys result in significantly more reviews than the “short” surveys?  </vt:lpstr>
      <vt:lpstr>Which “long” survey has a greater impact (v1 or v2)?</vt:lpstr>
      <vt:lpstr>Question 2</vt:lpstr>
      <vt:lpstr>What kinds of practices do best with “long” survey v1? Would you recommend “long” survey v2 to any specific kinds of practices? </vt:lpstr>
      <vt:lpstr>Question 3</vt:lpstr>
      <vt:lpstr>Do ratings change significantly with either “long” survey?</vt:lpstr>
      <vt:lpstr>Question 4</vt:lpstr>
      <vt:lpstr>Would you recommend replacing the “short” survey with either (or both) of the “long” surveys for any or all 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PatientPop Assignment</dc:title>
  <dc:creator>Microsoft Office User</dc:creator>
  <cp:lastModifiedBy>Microsoft Office User</cp:lastModifiedBy>
  <cp:revision>14</cp:revision>
  <dcterms:created xsi:type="dcterms:W3CDTF">2019-02-18T15:55:31Z</dcterms:created>
  <dcterms:modified xsi:type="dcterms:W3CDTF">2019-02-18T18:26:22Z</dcterms:modified>
</cp:coreProperties>
</file>