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78" r:id="rId5"/>
    <p:sldId id="275" r:id="rId6"/>
    <p:sldId id="276" r:id="rId7"/>
    <p:sldId id="277" r:id="rId8"/>
    <p:sldId id="259" r:id="rId9"/>
    <p:sldId id="261" r:id="rId10"/>
    <p:sldId id="260" r:id="rId11"/>
    <p:sldId id="263" r:id="rId12"/>
    <p:sldId id="262" r:id="rId13"/>
    <p:sldId id="264" r:id="rId14"/>
    <p:sldId id="265" r:id="rId15"/>
    <p:sldId id="267" r:id="rId16"/>
    <p:sldId id="268" r:id="rId17"/>
    <p:sldId id="279" r:id="rId18"/>
    <p:sldId id="273" r:id="rId19"/>
    <p:sldId id="271" r:id="rId20"/>
    <p:sldId id="274" r:id="rId2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83" d="100"/>
          <a:sy n="83" d="100"/>
        </p:scale>
        <p:origin x="77" y="3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BB6815-A45B-02B1-9392-3D69686086C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0EC018EE-3731-C3E2-602F-42A03BFF0E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308B58F4-4403-E81E-7173-4D419D3BE654}"/>
              </a:ext>
            </a:extLst>
          </p:cNvPr>
          <p:cNvSpPr>
            <a:spLocks noGrp="1"/>
          </p:cNvSpPr>
          <p:nvPr>
            <p:ph type="dt" sz="half" idx="10"/>
          </p:nvPr>
        </p:nvSpPr>
        <p:spPr/>
        <p:txBody>
          <a:bodyPr/>
          <a:lstStyle/>
          <a:p>
            <a:fld id="{9E305001-4A46-4B90-BE7F-568405FB29F4}" type="datetimeFigureOut">
              <a:rPr lang="zh-TW" altLang="en-US" smtClean="0"/>
              <a:t>2023/5/16</a:t>
            </a:fld>
            <a:endParaRPr lang="zh-TW" altLang="en-US"/>
          </a:p>
        </p:txBody>
      </p:sp>
      <p:sp>
        <p:nvSpPr>
          <p:cNvPr id="5" name="頁尾版面配置區 4">
            <a:extLst>
              <a:ext uri="{FF2B5EF4-FFF2-40B4-BE49-F238E27FC236}">
                <a16:creationId xmlns:a16="http://schemas.microsoft.com/office/drawing/2014/main" id="{652B3A32-BBAD-46A7-38C6-12ACBB76B90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5A28383-0F66-E672-F4AD-5EC9E68CCEE0}"/>
              </a:ext>
            </a:extLst>
          </p:cNvPr>
          <p:cNvSpPr>
            <a:spLocks noGrp="1"/>
          </p:cNvSpPr>
          <p:nvPr>
            <p:ph type="sldNum" sz="quarter" idx="12"/>
          </p:nvPr>
        </p:nvSpPr>
        <p:spPr/>
        <p:txBody>
          <a:bodyPr/>
          <a:lstStyle/>
          <a:p>
            <a:fld id="{5271703C-9EB4-489F-BF85-6EBEB7681D6E}" type="slidenum">
              <a:rPr lang="zh-TW" altLang="en-US" smtClean="0"/>
              <a:t>‹#›</a:t>
            </a:fld>
            <a:endParaRPr lang="zh-TW" altLang="en-US"/>
          </a:p>
        </p:txBody>
      </p:sp>
    </p:spTree>
    <p:extLst>
      <p:ext uri="{BB962C8B-B14F-4D97-AF65-F5344CB8AC3E}">
        <p14:creationId xmlns:p14="http://schemas.microsoft.com/office/powerpoint/2010/main" val="1228935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6CB34A-5CCA-5D6E-3121-DDF63CA5552C}"/>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5C77932F-2C70-87D2-A851-AB043A966D49}"/>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9F6ABB2-F3C2-A42E-DF7F-A45EAE9C072D}"/>
              </a:ext>
            </a:extLst>
          </p:cNvPr>
          <p:cNvSpPr>
            <a:spLocks noGrp="1"/>
          </p:cNvSpPr>
          <p:nvPr>
            <p:ph type="dt" sz="half" idx="10"/>
          </p:nvPr>
        </p:nvSpPr>
        <p:spPr/>
        <p:txBody>
          <a:bodyPr/>
          <a:lstStyle/>
          <a:p>
            <a:fld id="{9E305001-4A46-4B90-BE7F-568405FB29F4}" type="datetimeFigureOut">
              <a:rPr lang="zh-TW" altLang="en-US" smtClean="0"/>
              <a:t>2023/5/16</a:t>
            </a:fld>
            <a:endParaRPr lang="zh-TW" altLang="en-US"/>
          </a:p>
        </p:txBody>
      </p:sp>
      <p:sp>
        <p:nvSpPr>
          <p:cNvPr id="5" name="頁尾版面配置區 4">
            <a:extLst>
              <a:ext uri="{FF2B5EF4-FFF2-40B4-BE49-F238E27FC236}">
                <a16:creationId xmlns:a16="http://schemas.microsoft.com/office/drawing/2014/main" id="{5A6C5AF7-F7B7-2EE4-1D67-1498BAAC830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0973019-BA80-2154-156D-052415AD080A}"/>
              </a:ext>
            </a:extLst>
          </p:cNvPr>
          <p:cNvSpPr>
            <a:spLocks noGrp="1"/>
          </p:cNvSpPr>
          <p:nvPr>
            <p:ph type="sldNum" sz="quarter" idx="12"/>
          </p:nvPr>
        </p:nvSpPr>
        <p:spPr/>
        <p:txBody>
          <a:bodyPr/>
          <a:lstStyle/>
          <a:p>
            <a:fld id="{5271703C-9EB4-489F-BF85-6EBEB7681D6E}" type="slidenum">
              <a:rPr lang="zh-TW" altLang="en-US" smtClean="0"/>
              <a:t>‹#›</a:t>
            </a:fld>
            <a:endParaRPr lang="zh-TW" altLang="en-US"/>
          </a:p>
        </p:txBody>
      </p:sp>
    </p:spTree>
    <p:extLst>
      <p:ext uri="{BB962C8B-B14F-4D97-AF65-F5344CB8AC3E}">
        <p14:creationId xmlns:p14="http://schemas.microsoft.com/office/powerpoint/2010/main" val="432987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1BB7D1D-CE8B-CC37-6AF1-CCDAF1E21DA3}"/>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5E9F8C0C-0500-90A2-6616-7A69481993D7}"/>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E20C83C-FE9E-4B02-73E9-F5A0DEFF675A}"/>
              </a:ext>
            </a:extLst>
          </p:cNvPr>
          <p:cNvSpPr>
            <a:spLocks noGrp="1"/>
          </p:cNvSpPr>
          <p:nvPr>
            <p:ph type="dt" sz="half" idx="10"/>
          </p:nvPr>
        </p:nvSpPr>
        <p:spPr/>
        <p:txBody>
          <a:bodyPr/>
          <a:lstStyle/>
          <a:p>
            <a:fld id="{9E305001-4A46-4B90-BE7F-568405FB29F4}" type="datetimeFigureOut">
              <a:rPr lang="zh-TW" altLang="en-US" smtClean="0"/>
              <a:t>2023/5/16</a:t>
            </a:fld>
            <a:endParaRPr lang="zh-TW" altLang="en-US"/>
          </a:p>
        </p:txBody>
      </p:sp>
      <p:sp>
        <p:nvSpPr>
          <p:cNvPr id="5" name="頁尾版面配置區 4">
            <a:extLst>
              <a:ext uri="{FF2B5EF4-FFF2-40B4-BE49-F238E27FC236}">
                <a16:creationId xmlns:a16="http://schemas.microsoft.com/office/drawing/2014/main" id="{46581B23-1167-2928-243C-6E69C682C88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B88925F-34A9-4D7B-6648-958ADDA0F011}"/>
              </a:ext>
            </a:extLst>
          </p:cNvPr>
          <p:cNvSpPr>
            <a:spLocks noGrp="1"/>
          </p:cNvSpPr>
          <p:nvPr>
            <p:ph type="sldNum" sz="quarter" idx="12"/>
          </p:nvPr>
        </p:nvSpPr>
        <p:spPr/>
        <p:txBody>
          <a:bodyPr/>
          <a:lstStyle/>
          <a:p>
            <a:fld id="{5271703C-9EB4-489F-BF85-6EBEB7681D6E}" type="slidenum">
              <a:rPr lang="zh-TW" altLang="en-US" smtClean="0"/>
              <a:t>‹#›</a:t>
            </a:fld>
            <a:endParaRPr lang="zh-TW" altLang="en-US"/>
          </a:p>
        </p:txBody>
      </p:sp>
    </p:spTree>
    <p:extLst>
      <p:ext uri="{BB962C8B-B14F-4D97-AF65-F5344CB8AC3E}">
        <p14:creationId xmlns:p14="http://schemas.microsoft.com/office/powerpoint/2010/main" val="2556745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7D2F7A-71E0-D843-05F3-D0C79E27D26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0855D93-6490-8D46-FDF7-B6855F0D32AB}"/>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7A95843-5DB8-44BF-8122-32DFB9FE0AC1}"/>
              </a:ext>
            </a:extLst>
          </p:cNvPr>
          <p:cNvSpPr>
            <a:spLocks noGrp="1"/>
          </p:cNvSpPr>
          <p:nvPr>
            <p:ph type="dt" sz="half" idx="10"/>
          </p:nvPr>
        </p:nvSpPr>
        <p:spPr/>
        <p:txBody>
          <a:bodyPr/>
          <a:lstStyle/>
          <a:p>
            <a:fld id="{9E305001-4A46-4B90-BE7F-568405FB29F4}" type="datetimeFigureOut">
              <a:rPr lang="zh-TW" altLang="en-US" smtClean="0"/>
              <a:t>2023/5/16</a:t>
            </a:fld>
            <a:endParaRPr lang="zh-TW" altLang="en-US"/>
          </a:p>
        </p:txBody>
      </p:sp>
      <p:sp>
        <p:nvSpPr>
          <p:cNvPr id="5" name="頁尾版面配置區 4">
            <a:extLst>
              <a:ext uri="{FF2B5EF4-FFF2-40B4-BE49-F238E27FC236}">
                <a16:creationId xmlns:a16="http://schemas.microsoft.com/office/drawing/2014/main" id="{0C82CA06-4E64-6D74-EC9C-C54B48BC243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777FBF6-F2C2-51FB-4928-DA9F4886B105}"/>
              </a:ext>
            </a:extLst>
          </p:cNvPr>
          <p:cNvSpPr>
            <a:spLocks noGrp="1"/>
          </p:cNvSpPr>
          <p:nvPr>
            <p:ph type="sldNum" sz="quarter" idx="12"/>
          </p:nvPr>
        </p:nvSpPr>
        <p:spPr/>
        <p:txBody>
          <a:bodyPr/>
          <a:lstStyle/>
          <a:p>
            <a:fld id="{5271703C-9EB4-489F-BF85-6EBEB7681D6E}" type="slidenum">
              <a:rPr lang="zh-TW" altLang="en-US" smtClean="0"/>
              <a:t>‹#›</a:t>
            </a:fld>
            <a:endParaRPr lang="zh-TW" altLang="en-US"/>
          </a:p>
        </p:txBody>
      </p:sp>
    </p:spTree>
    <p:extLst>
      <p:ext uri="{BB962C8B-B14F-4D97-AF65-F5344CB8AC3E}">
        <p14:creationId xmlns:p14="http://schemas.microsoft.com/office/powerpoint/2010/main" val="651841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3D3C81-0780-BB09-417A-8DD9F1B765F4}"/>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D4268BA1-B203-3D62-D83E-4520DB443E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EC340FD4-D11C-0620-FD6F-0FBE93242F4F}"/>
              </a:ext>
            </a:extLst>
          </p:cNvPr>
          <p:cNvSpPr>
            <a:spLocks noGrp="1"/>
          </p:cNvSpPr>
          <p:nvPr>
            <p:ph type="dt" sz="half" idx="10"/>
          </p:nvPr>
        </p:nvSpPr>
        <p:spPr/>
        <p:txBody>
          <a:bodyPr/>
          <a:lstStyle/>
          <a:p>
            <a:fld id="{9E305001-4A46-4B90-BE7F-568405FB29F4}" type="datetimeFigureOut">
              <a:rPr lang="zh-TW" altLang="en-US" smtClean="0"/>
              <a:t>2023/5/16</a:t>
            </a:fld>
            <a:endParaRPr lang="zh-TW" altLang="en-US"/>
          </a:p>
        </p:txBody>
      </p:sp>
      <p:sp>
        <p:nvSpPr>
          <p:cNvPr id="5" name="頁尾版面配置區 4">
            <a:extLst>
              <a:ext uri="{FF2B5EF4-FFF2-40B4-BE49-F238E27FC236}">
                <a16:creationId xmlns:a16="http://schemas.microsoft.com/office/drawing/2014/main" id="{EE1443AD-6E52-849E-4661-593E033B4B6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FED6C4B-9124-5974-1D8D-D71ABCAB9062}"/>
              </a:ext>
            </a:extLst>
          </p:cNvPr>
          <p:cNvSpPr>
            <a:spLocks noGrp="1"/>
          </p:cNvSpPr>
          <p:nvPr>
            <p:ph type="sldNum" sz="quarter" idx="12"/>
          </p:nvPr>
        </p:nvSpPr>
        <p:spPr/>
        <p:txBody>
          <a:bodyPr/>
          <a:lstStyle/>
          <a:p>
            <a:fld id="{5271703C-9EB4-489F-BF85-6EBEB7681D6E}" type="slidenum">
              <a:rPr lang="zh-TW" altLang="en-US" smtClean="0"/>
              <a:t>‹#›</a:t>
            </a:fld>
            <a:endParaRPr lang="zh-TW" altLang="en-US"/>
          </a:p>
        </p:txBody>
      </p:sp>
    </p:spTree>
    <p:extLst>
      <p:ext uri="{BB962C8B-B14F-4D97-AF65-F5344CB8AC3E}">
        <p14:creationId xmlns:p14="http://schemas.microsoft.com/office/powerpoint/2010/main" val="330734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5BAEBE-7E1F-F316-BC22-6D684AA6B52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F016237-9319-3480-3CCF-7FBF25EFC530}"/>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48204839-2DF4-DBAE-E24B-DCF29F9C6611}"/>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A64EC127-CC5D-FB85-0E8F-4EA40F86805B}"/>
              </a:ext>
            </a:extLst>
          </p:cNvPr>
          <p:cNvSpPr>
            <a:spLocks noGrp="1"/>
          </p:cNvSpPr>
          <p:nvPr>
            <p:ph type="dt" sz="half" idx="10"/>
          </p:nvPr>
        </p:nvSpPr>
        <p:spPr/>
        <p:txBody>
          <a:bodyPr/>
          <a:lstStyle/>
          <a:p>
            <a:fld id="{9E305001-4A46-4B90-BE7F-568405FB29F4}" type="datetimeFigureOut">
              <a:rPr lang="zh-TW" altLang="en-US" smtClean="0"/>
              <a:t>2023/5/16</a:t>
            </a:fld>
            <a:endParaRPr lang="zh-TW" altLang="en-US"/>
          </a:p>
        </p:txBody>
      </p:sp>
      <p:sp>
        <p:nvSpPr>
          <p:cNvPr id="6" name="頁尾版面配置區 5">
            <a:extLst>
              <a:ext uri="{FF2B5EF4-FFF2-40B4-BE49-F238E27FC236}">
                <a16:creationId xmlns:a16="http://schemas.microsoft.com/office/drawing/2014/main" id="{5A6F97CD-AA01-4D09-3E66-7FC46F5E693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B22F522-E91A-CD1A-2F99-D34344FBD515}"/>
              </a:ext>
            </a:extLst>
          </p:cNvPr>
          <p:cNvSpPr>
            <a:spLocks noGrp="1"/>
          </p:cNvSpPr>
          <p:nvPr>
            <p:ph type="sldNum" sz="quarter" idx="12"/>
          </p:nvPr>
        </p:nvSpPr>
        <p:spPr/>
        <p:txBody>
          <a:bodyPr/>
          <a:lstStyle/>
          <a:p>
            <a:fld id="{5271703C-9EB4-489F-BF85-6EBEB7681D6E}" type="slidenum">
              <a:rPr lang="zh-TW" altLang="en-US" smtClean="0"/>
              <a:t>‹#›</a:t>
            </a:fld>
            <a:endParaRPr lang="zh-TW" altLang="en-US"/>
          </a:p>
        </p:txBody>
      </p:sp>
    </p:spTree>
    <p:extLst>
      <p:ext uri="{BB962C8B-B14F-4D97-AF65-F5344CB8AC3E}">
        <p14:creationId xmlns:p14="http://schemas.microsoft.com/office/powerpoint/2010/main" val="1171284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679616-B4E1-5516-8911-0343D5A9E382}"/>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09ACC92F-1406-3CCA-1938-6CBF33E042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5477D4C0-D3DA-B082-4DB1-051699267C8F}"/>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886CC113-339A-A5FD-E071-1B0C3A0427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7DBCD01-BDDF-1B9E-D097-B9CF9BD3D507}"/>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ED6124F7-5F3D-9EA9-501B-257D16384ADB}"/>
              </a:ext>
            </a:extLst>
          </p:cNvPr>
          <p:cNvSpPr>
            <a:spLocks noGrp="1"/>
          </p:cNvSpPr>
          <p:nvPr>
            <p:ph type="dt" sz="half" idx="10"/>
          </p:nvPr>
        </p:nvSpPr>
        <p:spPr/>
        <p:txBody>
          <a:bodyPr/>
          <a:lstStyle/>
          <a:p>
            <a:fld id="{9E305001-4A46-4B90-BE7F-568405FB29F4}" type="datetimeFigureOut">
              <a:rPr lang="zh-TW" altLang="en-US" smtClean="0"/>
              <a:t>2023/5/16</a:t>
            </a:fld>
            <a:endParaRPr lang="zh-TW" altLang="en-US"/>
          </a:p>
        </p:txBody>
      </p:sp>
      <p:sp>
        <p:nvSpPr>
          <p:cNvPr id="8" name="頁尾版面配置區 7">
            <a:extLst>
              <a:ext uri="{FF2B5EF4-FFF2-40B4-BE49-F238E27FC236}">
                <a16:creationId xmlns:a16="http://schemas.microsoft.com/office/drawing/2014/main" id="{15333651-44D9-D52A-E234-577F8F46FE87}"/>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3298A7E5-426D-CCA7-C160-E03AF03AB458}"/>
              </a:ext>
            </a:extLst>
          </p:cNvPr>
          <p:cNvSpPr>
            <a:spLocks noGrp="1"/>
          </p:cNvSpPr>
          <p:nvPr>
            <p:ph type="sldNum" sz="quarter" idx="12"/>
          </p:nvPr>
        </p:nvSpPr>
        <p:spPr/>
        <p:txBody>
          <a:bodyPr/>
          <a:lstStyle/>
          <a:p>
            <a:fld id="{5271703C-9EB4-489F-BF85-6EBEB7681D6E}" type="slidenum">
              <a:rPr lang="zh-TW" altLang="en-US" smtClean="0"/>
              <a:t>‹#›</a:t>
            </a:fld>
            <a:endParaRPr lang="zh-TW" altLang="en-US"/>
          </a:p>
        </p:txBody>
      </p:sp>
    </p:spTree>
    <p:extLst>
      <p:ext uri="{BB962C8B-B14F-4D97-AF65-F5344CB8AC3E}">
        <p14:creationId xmlns:p14="http://schemas.microsoft.com/office/powerpoint/2010/main" val="414873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ADF14F-E64C-FB32-8659-C5FE3FE88CE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7F1EF6EB-6EE0-1990-F51F-97378197701E}"/>
              </a:ext>
            </a:extLst>
          </p:cNvPr>
          <p:cNvSpPr>
            <a:spLocks noGrp="1"/>
          </p:cNvSpPr>
          <p:nvPr>
            <p:ph type="dt" sz="half" idx="10"/>
          </p:nvPr>
        </p:nvSpPr>
        <p:spPr/>
        <p:txBody>
          <a:bodyPr/>
          <a:lstStyle/>
          <a:p>
            <a:fld id="{9E305001-4A46-4B90-BE7F-568405FB29F4}" type="datetimeFigureOut">
              <a:rPr lang="zh-TW" altLang="en-US" smtClean="0"/>
              <a:t>2023/5/16</a:t>
            </a:fld>
            <a:endParaRPr lang="zh-TW" altLang="en-US"/>
          </a:p>
        </p:txBody>
      </p:sp>
      <p:sp>
        <p:nvSpPr>
          <p:cNvPr id="4" name="頁尾版面配置區 3">
            <a:extLst>
              <a:ext uri="{FF2B5EF4-FFF2-40B4-BE49-F238E27FC236}">
                <a16:creationId xmlns:a16="http://schemas.microsoft.com/office/drawing/2014/main" id="{2C38060A-310F-380B-9364-6EC928565423}"/>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1ADD4178-314C-AC15-810F-AE9978456DCD}"/>
              </a:ext>
            </a:extLst>
          </p:cNvPr>
          <p:cNvSpPr>
            <a:spLocks noGrp="1"/>
          </p:cNvSpPr>
          <p:nvPr>
            <p:ph type="sldNum" sz="quarter" idx="12"/>
          </p:nvPr>
        </p:nvSpPr>
        <p:spPr/>
        <p:txBody>
          <a:bodyPr/>
          <a:lstStyle/>
          <a:p>
            <a:fld id="{5271703C-9EB4-489F-BF85-6EBEB7681D6E}" type="slidenum">
              <a:rPr lang="zh-TW" altLang="en-US" smtClean="0"/>
              <a:t>‹#›</a:t>
            </a:fld>
            <a:endParaRPr lang="zh-TW" altLang="en-US"/>
          </a:p>
        </p:txBody>
      </p:sp>
    </p:spTree>
    <p:extLst>
      <p:ext uri="{BB962C8B-B14F-4D97-AF65-F5344CB8AC3E}">
        <p14:creationId xmlns:p14="http://schemas.microsoft.com/office/powerpoint/2010/main" val="3325605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63AA7B0-594F-3880-DFC5-1336E9514DE4}"/>
              </a:ext>
            </a:extLst>
          </p:cNvPr>
          <p:cNvSpPr>
            <a:spLocks noGrp="1"/>
          </p:cNvSpPr>
          <p:nvPr>
            <p:ph type="dt" sz="half" idx="10"/>
          </p:nvPr>
        </p:nvSpPr>
        <p:spPr/>
        <p:txBody>
          <a:bodyPr/>
          <a:lstStyle/>
          <a:p>
            <a:fld id="{9E305001-4A46-4B90-BE7F-568405FB29F4}" type="datetimeFigureOut">
              <a:rPr lang="zh-TW" altLang="en-US" smtClean="0"/>
              <a:t>2023/5/16</a:t>
            </a:fld>
            <a:endParaRPr lang="zh-TW" altLang="en-US"/>
          </a:p>
        </p:txBody>
      </p:sp>
      <p:sp>
        <p:nvSpPr>
          <p:cNvPr id="3" name="頁尾版面配置區 2">
            <a:extLst>
              <a:ext uri="{FF2B5EF4-FFF2-40B4-BE49-F238E27FC236}">
                <a16:creationId xmlns:a16="http://schemas.microsoft.com/office/drawing/2014/main" id="{E8D6DFA9-AE75-A60D-9072-EB3AE8D67C57}"/>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AE97177B-192B-EFD9-BEE3-71F764E5BFFC}"/>
              </a:ext>
            </a:extLst>
          </p:cNvPr>
          <p:cNvSpPr>
            <a:spLocks noGrp="1"/>
          </p:cNvSpPr>
          <p:nvPr>
            <p:ph type="sldNum" sz="quarter" idx="12"/>
          </p:nvPr>
        </p:nvSpPr>
        <p:spPr/>
        <p:txBody>
          <a:bodyPr/>
          <a:lstStyle/>
          <a:p>
            <a:fld id="{5271703C-9EB4-489F-BF85-6EBEB7681D6E}" type="slidenum">
              <a:rPr lang="zh-TW" altLang="en-US" smtClean="0"/>
              <a:t>‹#›</a:t>
            </a:fld>
            <a:endParaRPr lang="zh-TW" altLang="en-US"/>
          </a:p>
        </p:txBody>
      </p:sp>
    </p:spTree>
    <p:extLst>
      <p:ext uri="{BB962C8B-B14F-4D97-AF65-F5344CB8AC3E}">
        <p14:creationId xmlns:p14="http://schemas.microsoft.com/office/powerpoint/2010/main" val="885583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11DED1-651B-B698-5000-9C88ED0E964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3C818DBC-16B9-E5A0-A1C9-C029D86975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0DABD63B-60FD-FBAB-4DB4-8B8AD64B10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C0A5524-A00F-0225-232D-2F32BC81FC7C}"/>
              </a:ext>
            </a:extLst>
          </p:cNvPr>
          <p:cNvSpPr>
            <a:spLocks noGrp="1"/>
          </p:cNvSpPr>
          <p:nvPr>
            <p:ph type="dt" sz="half" idx="10"/>
          </p:nvPr>
        </p:nvSpPr>
        <p:spPr/>
        <p:txBody>
          <a:bodyPr/>
          <a:lstStyle/>
          <a:p>
            <a:fld id="{9E305001-4A46-4B90-BE7F-568405FB29F4}" type="datetimeFigureOut">
              <a:rPr lang="zh-TW" altLang="en-US" smtClean="0"/>
              <a:t>2023/5/16</a:t>
            </a:fld>
            <a:endParaRPr lang="zh-TW" altLang="en-US"/>
          </a:p>
        </p:txBody>
      </p:sp>
      <p:sp>
        <p:nvSpPr>
          <p:cNvPr id="6" name="頁尾版面配置區 5">
            <a:extLst>
              <a:ext uri="{FF2B5EF4-FFF2-40B4-BE49-F238E27FC236}">
                <a16:creationId xmlns:a16="http://schemas.microsoft.com/office/drawing/2014/main" id="{8CDDA096-2D1A-2649-7784-57D234DC513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5C21B26-6A89-F731-BA52-6384217EC6E9}"/>
              </a:ext>
            </a:extLst>
          </p:cNvPr>
          <p:cNvSpPr>
            <a:spLocks noGrp="1"/>
          </p:cNvSpPr>
          <p:nvPr>
            <p:ph type="sldNum" sz="quarter" idx="12"/>
          </p:nvPr>
        </p:nvSpPr>
        <p:spPr/>
        <p:txBody>
          <a:bodyPr/>
          <a:lstStyle/>
          <a:p>
            <a:fld id="{5271703C-9EB4-489F-BF85-6EBEB7681D6E}" type="slidenum">
              <a:rPr lang="zh-TW" altLang="en-US" smtClean="0"/>
              <a:t>‹#›</a:t>
            </a:fld>
            <a:endParaRPr lang="zh-TW" altLang="en-US"/>
          </a:p>
        </p:txBody>
      </p:sp>
    </p:spTree>
    <p:extLst>
      <p:ext uri="{BB962C8B-B14F-4D97-AF65-F5344CB8AC3E}">
        <p14:creationId xmlns:p14="http://schemas.microsoft.com/office/powerpoint/2010/main" val="3651022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CBF914-FE67-FD5F-A834-A2BD04C30AB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7BDCF303-E920-688B-BF67-0394C459B6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C6F71B88-1031-1049-B0CD-C85C6E3D2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0474AF50-16BB-E0FA-A64C-2615DA319465}"/>
              </a:ext>
            </a:extLst>
          </p:cNvPr>
          <p:cNvSpPr>
            <a:spLocks noGrp="1"/>
          </p:cNvSpPr>
          <p:nvPr>
            <p:ph type="dt" sz="half" idx="10"/>
          </p:nvPr>
        </p:nvSpPr>
        <p:spPr/>
        <p:txBody>
          <a:bodyPr/>
          <a:lstStyle/>
          <a:p>
            <a:fld id="{9E305001-4A46-4B90-BE7F-568405FB29F4}" type="datetimeFigureOut">
              <a:rPr lang="zh-TW" altLang="en-US" smtClean="0"/>
              <a:t>2023/5/16</a:t>
            </a:fld>
            <a:endParaRPr lang="zh-TW" altLang="en-US"/>
          </a:p>
        </p:txBody>
      </p:sp>
      <p:sp>
        <p:nvSpPr>
          <p:cNvPr id="6" name="頁尾版面配置區 5">
            <a:extLst>
              <a:ext uri="{FF2B5EF4-FFF2-40B4-BE49-F238E27FC236}">
                <a16:creationId xmlns:a16="http://schemas.microsoft.com/office/drawing/2014/main" id="{5B3164D3-89A5-092C-D41F-09D775C3052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7DAB346-E58D-00E2-9597-542D5CF68AD6}"/>
              </a:ext>
            </a:extLst>
          </p:cNvPr>
          <p:cNvSpPr>
            <a:spLocks noGrp="1"/>
          </p:cNvSpPr>
          <p:nvPr>
            <p:ph type="sldNum" sz="quarter" idx="12"/>
          </p:nvPr>
        </p:nvSpPr>
        <p:spPr/>
        <p:txBody>
          <a:bodyPr/>
          <a:lstStyle/>
          <a:p>
            <a:fld id="{5271703C-9EB4-489F-BF85-6EBEB7681D6E}" type="slidenum">
              <a:rPr lang="zh-TW" altLang="en-US" smtClean="0"/>
              <a:t>‹#›</a:t>
            </a:fld>
            <a:endParaRPr lang="zh-TW" altLang="en-US"/>
          </a:p>
        </p:txBody>
      </p:sp>
    </p:spTree>
    <p:extLst>
      <p:ext uri="{BB962C8B-B14F-4D97-AF65-F5344CB8AC3E}">
        <p14:creationId xmlns:p14="http://schemas.microsoft.com/office/powerpoint/2010/main" val="1587888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A5C6969-B8D8-6F04-E708-D9091044E1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D3ABFC0-F35D-C0D0-2A0D-ABFDC310AC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C0A11A3-8FD4-7840-140C-D783DB17EF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305001-4A46-4B90-BE7F-568405FB29F4}" type="datetimeFigureOut">
              <a:rPr lang="zh-TW" altLang="en-US" smtClean="0"/>
              <a:t>2023/5/16</a:t>
            </a:fld>
            <a:endParaRPr lang="zh-TW" altLang="en-US"/>
          </a:p>
        </p:txBody>
      </p:sp>
      <p:sp>
        <p:nvSpPr>
          <p:cNvPr id="5" name="頁尾版面配置區 4">
            <a:extLst>
              <a:ext uri="{FF2B5EF4-FFF2-40B4-BE49-F238E27FC236}">
                <a16:creationId xmlns:a16="http://schemas.microsoft.com/office/drawing/2014/main" id="{5E693E69-3C78-C333-B8C2-551951FD96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DC19478A-F1C2-DA9A-772B-5DDF18E8F5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71703C-9EB4-489F-BF85-6EBEB7681D6E}" type="slidenum">
              <a:rPr lang="zh-TW" altLang="en-US" smtClean="0"/>
              <a:t>‹#›</a:t>
            </a:fld>
            <a:endParaRPr lang="zh-TW" altLang="en-US"/>
          </a:p>
        </p:txBody>
      </p:sp>
    </p:spTree>
    <p:extLst>
      <p:ext uri="{BB962C8B-B14F-4D97-AF65-F5344CB8AC3E}">
        <p14:creationId xmlns:p14="http://schemas.microsoft.com/office/powerpoint/2010/main" val="566457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openai/automated-interpretabilit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hyperlink" Target="https://distill.pub/2020/circuits/zoom-in/" TargetMode="External"/><Relationship Id="rId2" Type="http://schemas.openxmlformats.org/officeDocument/2006/relationships/hyperlink" Target="https://openaipublic.blob.core.windows.net/neuron-explainer/paper/index.html#sec-limitation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openai.com/research/language-models-can-explain-neurons-in-language-models" TargetMode="External"/><Relationship Id="rId7" Type="http://schemas.openxmlformats.org/officeDocument/2006/relationships/hyperlink" Target="https://github.com/openai/automated-interpretability/tree/main/neuron-explainer" TargetMode="External"/><Relationship Id="rId2" Type="http://schemas.openxmlformats.org/officeDocument/2006/relationships/hyperlink" Target="https://openaipublic.blob.core.windows.net/neuron-explainer/paper/index.html" TargetMode="External"/><Relationship Id="rId1" Type="http://schemas.openxmlformats.org/officeDocument/2006/relationships/slideLayout" Target="../slideLayouts/slideLayout2.xml"/><Relationship Id="rId6" Type="http://schemas.openxmlformats.org/officeDocument/2006/relationships/hyperlink" Target="https://www.alignmentforum.org/posts/cQwT8asti3kyA62zc/automating-auditing-an-ambitious-concrete-technical-research" TargetMode="External"/><Relationship Id="rId5" Type="http://schemas.openxmlformats.org/officeDocument/2006/relationships/hyperlink" Target="https://www.alignmentforum.org/posts/mkbGjzxD8d8XqKHzA/the-singular-value-decompositions-of-transformer-weight" TargetMode="External"/><Relationship Id="rId4" Type="http://schemas.openxmlformats.org/officeDocument/2006/relationships/hyperlink" Target="https://www.ithome.com.tw/news/156824"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istill.pub/2020/circuits/curve-detectors/" TargetMode="External"/><Relationship Id="rId2" Type="http://schemas.openxmlformats.org/officeDocument/2006/relationships/hyperlink" Target="https://apc01.safelinks.protection.outlook.com/?url=https%3A%2F%2Fopenai.com%2Fresearch%2Flanguage-models-can-explain-neurons-in-language-models&amp;data=05%7C01%7Cpaotpe%40cht.com.tw%7C58497d13467b4f9f874108db528c5116%7C54eb9440cf0345fe835e61bd4ce515c8%7C0%7C0%7C638194534835529155%7CUnknown%7CTWFpbGZsb3d8eyJWIjoiMC4wLjAwMDAiLCJQIjoiV2luMzIiLCJBTiI6Ik1haWwiLCJXVCI6Mn0%3D%7C3000%7C%7C%7C&amp;sdata=AI9l%2FH61iA3kA9byjcbw2jcDwDcwZgxx%2FX2Mj%2BIGgdc%3D&amp;reserved=0" TargetMode="External"/><Relationship Id="rId1" Type="http://schemas.openxmlformats.org/officeDocument/2006/relationships/slideLayout" Target="../slideLayouts/slideLayout2.xml"/><Relationship Id="rId6" Type="http://schemas.openxmlformats.org/officeDocument/2006/relationships/hyperlink" Target="https://openai.com/blog/our-approach-to-alignment-research" TargetMode="External"/><Relationship Id="rId5" Type="http://schemas.openxmlformats.org/officeDocument/2006/relationships/hyperlink" Target="https://transformer-circuits.pub/2022/solu/index.html" TargetMode="External"/><Relationship Id="rId4" Type="http://schemas.openxmlformats.org/officeDocument/2006/relationships/hyperlink" Target="https://openai.com/research/microscop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pc01.safelinks.protection.outlook.com/?url=https%3A%2F%2Fwww.ithome.com.tw%2Fnews%2F156824&amp;data=05%7C01%7Cpaotpe%40cht.com.tw%7C58497d13467b4f9f874108db528c5116%7C54eb9440cf0345fe835e61bd4ce515c8%7C0%7C0%7C638194534835529155%7CUnknown%7CTWFpbGZsb3d8eyJWIjoiMC4wLjAwMDAiLCJQIjoiV2luMzIiLCJBTiI6Ik1haWwiLCJXVCI6Mn0%3D%7C3000%7C%7C%7C&amp;sdata=VyecLKOjH0dBOVID4CM6dPXyD051t3GS5aHs6twnDzY%3D&amp;reserved=0" TargetMode="External"/><Relationship Id="rId2" Type="http://schemas.openxmlformats.org/officeDocument/2006/relationships/hyperlink" Target="https://apc01.safelinks.protection.outlook.com/?url=https%3A%2F%2Fopenai.com%2Fresearch%2Flanguage-models-can-explain-neurons-in-language-models&amp;data=05%7C01%7Cpaotpe%40cht.com.tw%7C58497d13467b4f9f874108db528c5116%7C54eb9440cf0345fe835e61bd4ce515c8%7C0%7C0%7C638194534835529155%7CUnknown%7CTWFpbGZsb3d8eyJWIjoiMC4wLjAwMDAiLCJQIjoiV2luMzIiLCJBTiI6Ik1haWwiLCJXVCI6Mn0%3D%7C3000%7C%7C%7C&amp;sdata=AI9l%2FH61iA3kA9byjcbw2jcDwDcwZgxx%2FX2Mj%2BIGgdc%3D&amp;reserved=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021856-BF98-6A8A-E9B6-69DFD468BCBB}"/>
              </a:ext>
            </a:extLst>
          </p:cNvPr>
          <p:cNvSpPr>
            <a:spLocks noGrp="1"/>
          </p:cNvSpPr>
          <p:nvPr>
            <p:ph type="ctrTitle"/>
          </p:nvPr>
        </p:nvSpPr>
        <p:spPr>
          <a:xfrm>
            <a:off x="1523999" y="1122363"/>
            <a:ext cx="8913091" cy="2387600"/>
          </a:xfrm>
        </p:spPr>
        <p:txBody>
          <a:bodyPr>
            <a:normAutofit/>
          </a:bodyPr>
          <a:lstStyle/>
          <a:p>
            <a:r>
              <a:rPr lang="en-US" altLang="zh-TW" b="1" dirty="0" err="1">
                <a:latin typeface="微軟正黑體" panose="020B0604030504040204" pitchFamily="34" charset="-120"/>
                <a:ea typeface="微軟正黑體" panose="020B0604030504040204" pitchFamily="34" charset="-120"/>
              </a:rPr>
              <a:t>OpenAI</a:t>
            </a:r>
            <a:r>
              <a:rPr lang="en-US" altLang="zh-TW" b="1" dirty="0">
                <a:latin typeface="微軟正黑體" panose="020B0604030504040204" pitchFamily="34" charset="-120"/>
                <a:ea typeface="微軟正黑體" panose="020B0604030504040204" pitchFamily="34" charset="-120"/>
              </a:rPr>
              <a:t> </a:t>
            </a:r>
            <a:r>
              <a:rPr lang="zh-TW" altLang="en-US" b="1" dirty="0">
                <a:latin typeface="微軟正黑體" panose="020B0604030504040204" pitchFamily="34" charset="-120"/>
                <a:ea typeface="微軟正黑體" panose="020B0604030504040204" pitchFamily="34" charset="-120"/>
              </a:rPr>
              <a:t>最新人工智慧</a:t>
            </a:r>
            <a:br>
              <a:rPr lang="en-US" altLang="zh-TW" b="1" dirty="0">
                <a:latin typeface="微軟正黑體" panose="020B0604030504040204" pitchFamily="34" charset="-120"/>
                <a:ea typeface="微軟正黑體" panose="020B0604030504040204" pitchFamily="34" charset="-120"/>
              </a:rPr>
            </a:br>
            <a:r>
              <a:rPr lang="zh-TW" altLang="en-US" b="1" dirty="0">
                <a:latin typeface="微軟正黑體" panose="020B0604030504040204" pitchFamily="34" charset="-120"/>
                <a:ea typeface="微軟正黑體" panose="020B0604030504040204" pitchFamily="34" charset="-120"/>
              </a:rPr>
              <a:t>可解釋性研究</a:t>
            </a:r>
            <a:br>
              <a:rPr lang="en-US" altLang="zh-TW" b="1" dirty="0">
                <a:latin typeface="微軟正黑體" panose="020B0604030504040204" pitchFamily="34" charset="-120"/>
                <a:ea typeface="微軟正黑體" panose="020B0604030504040204" pitchFamily="34" charset="-120"/>
              </a:rPr>
            </a:br>
            <a:r>
              <a:rPr lang="en-US" altLang="zh-TW" sz="1800" b="1" dirty="0">
                <a:latin typeface="微軟正黑體" panose="020B0604030504040204" pitchFamily="34" charset="-120"/>
                <a:ea typeface="微軟正黑體" panose="020B0604030504040204" pitchFamily="34" charset="-120"/>
              </a:rPr>
              <a:t>https://openaipublic.blob.core.windows.net/neuron-explainer/paper/index.html</a:t>
            </a:r>
            <a:endParaRPr lang="zh-TW" altLang="en-US" sz="18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35716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E38CE642-5AA8-510F-5F81-A10029EE480E}"/>
              </a:ext>
            </a:extLst>
          </p:cNvPr>
          <p:cNvPicPr>
            <a:picLocks noChangeAspect="1"/>
          </p:cNvPicPr>
          <p:nvPr/>
        </p:nvPicPr>
        <p:blipFill>
          <a:blip r:embed="rId2"/>
          <a:stretch>
            <a:fillRect/>
          </a:stretch>
        </p:blipFill>
        <p:spPr>
          <a:xfrm>
            <a:off x="861282" y="675891"/>
            <a:ext cx="10469436" cy="5506218"/>
          </a:xfrm>
          <a:prstGeom prst="rect">
            <a:avLst/>
          </a:prstGeom>
        </p:spPr>
      </p:pic>
    </p:spTree>
    <p:extLst>
      <p:ext uri="{BB962C8B-B14F-4D97-AF65-F5344CB8AC3E}">
        <p14:creationId xmlns:p14="http://schemas.microsoft.com/office/powerpoint/2010/main" val="682729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8D0240-F07F-67C7-BDF0-7E443F16FBA3}"/>
              </a:ext>
            </a:extLst>
          </p:cNvPr>
          <p:cNvSpPr>
            <a:spLocks noGrp="1"/>
          </p:cNvSpPr>
          <p:nvPr>
            <p:ph type="title"/>
          </p:nvPr>
        </p:nvSpPr>
        <p:spPr>
          <a:xfrm>
            <a:off x="858981" y="73891"/>
            <a:ext cx="10540999" cy="1565606"/>
          </a:xfrm>
        </p:spPr>
        <p:txBody>
          <a:bodyPr>
            <a:noAutofit/>
          </a:bodyPr>
          <a:lstStyle/>
          <a:p>
            <a:pPr algn="l"/>
            <a:r>
              <a:rPr lang="zh-TW" altLang="en-US" sz="2400" b="1" dirty="0">
                <a:solidFill>
                  <a:schemeClr val="accent1"/>
                </a:solidFill>
                <a:latin typeface="Soehne"/>
              </a:rPr>
              <a:t>如何</a:t>
            </a:r>
            <a:r>
              <a:rPr lang="zh-TW" altLang="en-US" sz="2400" b="1" i="0" dirty="0">
                <a:solidFill>
                  <a:schemeClr val="accent1"/>
                </a:solidFill>
                <a:effectLst/>
                <a:latin typeface="Soehne"/>
              </a:rPr>
              <a:t>運行 </a:t>
            </a:r>
            <a:r>
              <a:rPr lang="en-US" altLang="zh-TW" sz="2400" b="1" i="0" dirty="0">
                <a:solidFill>
                  <a:schemeClr val="accent1"/>
                </a:solidFill>
                <a:effectLst/>
                <a:latin typeface="Soehne"/>
              </a:rPr>
              <a:t>–</a:t>
            </a:r>
            <a:r>
              <a:rPr lang="zh-TW" altLang="en-US" sz="2400" b="1" i="0" dirty="0">
                <a:solidFill>
                  <a:schemeClr val="accent1"/>
                </a:solidFill>
                <a:effectLst/>
                <a:latin typeface="Soehne"/>
              </a:rPr>
              <a:t> 方</a:t>
            </a:r>
            <a:r>
              <a:rPr lang="zh-TW" altLang="en-US" sz="2400" b="1" i="0" dirty="0">
                <a:solidFill>
                  <a:schemeClr val="accent1"/>
                </a:solidFill>
                <a:effectLst/>
                <a:latin typeface="Signifier"/>
              </a:rPr>
              <a:t>法包括在每個神經元上運行 </a:t>
            </a:r>
            <a:r>
              <a:rPr lang="en-US" altLang="zh-TW" sz="2400" b="1" i="0" dirty="0">
                <a:solidFill>
                  <a:schemeClr val="accent1"/>
                </a:solidFill>
                <a:effectLst/>
                <a:latin typeface="Signifier"/>
              </a:rPr>
              <a:t>3 </a:t>
            </a:r>
            <a:r>
              <a:rPr lang="zh-TW" altLang="en-US" sz="2400" b="1" i="0" dirty="0">
                <a:solidFill>
                  <a:schemeClr val="accent1"/>
                </a:solidFill>
                <a:effectLst/>
                <a:latin typeface="Signifier"/>
              </a:rPr>
              <a:t>個步驟</a:t>
            </a:r>
            <a:br>
              <a:rPr lang="en-US" altLang="zh-TW" sz="2400" b="1" i="0" dirty="0">
                <a:solidFill>
                  <a:schemeClr val="accent1"/>
                </a:solidFill>
                <a:effectLst/>
                <a:latin typeface="Signifier"/>
              </a:rPr>
            </a:br>
            <a:br>
              <a:rPr lang="en-US" altLang="zh-TW" sz="2400" b="1" i="0" dirty="0">
                <a:solidFill>
                  <a:schemeClr val="accent1"/>
                </a:solidFill>
                <a:effectLst/>
                <a:latin typeface="Signifier"/>
              </a:rPr>
            </a:br>
            <a:r>
              <a:rPr lang="zh-TW" altLang="en-US" sz="2400" b="1" i="0" dirty="0">
                <a:solidFill>
                  <a:srgbClr val="000000"/>
                </a:solidFill>
                <a:effectLst/>
                <a:latin typeface="Soehne"/>
              </a:rPr>
              <a:t>第 </a:t>
            </a:r>
            <a:r>
              <a:rPr lang="en-US" altLang="zh-TW" sz="2400" b="1" i="0" dirty="0">
                <a:solidFill>
                  <a:srgbClr val="000000"/>
                </a:solidFill>
                <a:effectLst/>
                <a:latin typeface="Soehne"/>
              </a:rPr>
              <a:t>3 </a:t>
            </a:r>
            <a:r>
              <a:rPr lang="zh-TW" altLang="en-US" sz="2400" b="1" i="0" dirty="0">
                <a:solidFill>
                  <a:srgbClr val="000000"/>
                </a:solidFill>
                <a:effectLst/>
                <a:latin typeface="Soehne"/>
              </a:rPr>
              <a:t>步：比較</a:t>
            </a:r>
            <a:br>
              <a:rPr lang="zh-TW" altLang="en-US" sz="2400" b="1" i="0" dirty="0">
                <a:solidFill>
                  <a:srgbClr val="000000"/>
                </a:solidFill>
                <a:effectLst/>
                <a:latin typeface="Soehne"/>
              </a:rPr>
            </a:br>
            <a:r>
              <a:rPr lang="zh-TW" altLang="en-US" sz="2400" b="0" i="0" dirty="0">
                <a:solidFill>
                  <a:srgbClr val="000000"/>
                </a:solidFill>
                <a:effectLst/>
                <a:latin typeface="var(--serif)"/>
              </a:rPr>
              <a:t>根據模擬激活與真實激活的匹配程度對解釋進行評分</a:t>
            </a:r>
            <a:endParaRPr lang="zh-TW" altLang="en-US" sz="2400" b="1" dirty="0">
              <a:solidFill>
                <a:schemeClr val="accent1"/>
              </a:solidFill>
            </a:endParaRPr>
          </a:p>
        </p:txBody>
      </p:sp>
      <p:pic>
        <p:nvPicPr>
          <p:cNvPr id="4" name="圖片 3">
            <a:extLst>
              <a:ext uri="{FF2B5EF4-FFF2-40B4-BE49-F238E27FC236}">
                <a16:creationId xmlns:a16="http://schemas.microsoft.com/office/drawing/2014/main" id="{58D562D0-75CE-2B02-0B30-AA1CEDA102A1}"/>
              </a:ext>
            </a:extLst>
          </p:cNvPr>
          <p:cNvPicPr>
            <a:picLocks noChangeAspect="1"/>
          </p:cNvPicPr>
          <p:nvPr/>
        </p:nvPicPr>
        <p:blipFill>
          <a:blip r:embed="rId2"/>
          <a:stretch>
            <a:fillRect/>
          </a:stretch>
        </p:blipFill>
        <p:spPr>
          <a:xfrm>
            <a:off x="0" y="1639497"/>
            <a:ext cx="12191999" cy="5187007"/>
          </a:xfrm>
          <a:prstGeom prst="rect">
            <a:avLst/>
          </a:prstGeom>
        </p:spPr>
      </p:pic>
    </p:spTree>
    <p:extLst>
      <p:ext uri="{BB962C8B-B14F-4D97-AF65-F5344CB8AC3E}">
        <p14:creationId xmlns:p14="http://schemas.microsoft.com/office/powerpoint/2010/main" val="2174016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8D0240-F07F-67C7-BDF0-7E443F16FBA3}"/>
              </a:ext>
            </a:extLst>
          </p:cNvPr>
          <p:cNvSpPr>
            <a:spLocks noGrp="1"/>
          </p:cNvSpPr>
          <p:nvPr>
            <p:ph type="title"/>
          </p:nvPr>
        </p:nvSpPr>
        <p:spPr>
          <a:xfrm>
            <a:off x="858981" y="73891"/>
            <a:ext cx="10908146" cy="1565606"/>
          </a:xfrm>
        </p:spPr>
        <p:txBody>
          <a:bodyPr>
            <a:noAutofit/>
          </a:bodyPr>
          <a:lstStyle/>
          <a:p>
            <a:pPr algn="l"/>
            <a:r>
              <a:rPr lang="zh-TW" altLang="en-US" sz="2400" b="1" i="0" dirty="0">
                <a:solidFill>
                  <a:schemeClr val="accent1"/>
                </a:solidFill>
                <a:effectLst/>
                <a:latin typeface="Soehne"/>
              </a:rPr>
              <a:t>發現 </a:t>
            </a:r>
            <a:br>
              <a:rPr lang="en-US" altLang="zh-TW" sz="2400" b="1" i="0" dirty="0">
                <a:solidFill>
                  <a:schemeClr val="accent1"/>
                </a:solidFill>
                <a:effectLst/>
                <a:latin typeface="Signifier"/>
              </a:rPr>
            </a:br>
            <a:r>
              <a:rPr lang="zh-TW" altLang="en-US" sz="2400" b="0" i="0" dirty="0">
                <a:solidFill>
                  <a:srgbClr val="000000"/>
                </a:solidFill>
                <a:effectLst/>
                <a:latin typeface="Signifier"/>
              </a:rPr>
              <a:t>使用我們的評分方法，可以開始衡量我們的技術對神經網路不同部分的工作情況，並嘗試改進目前解釋不力的部分的技術。例如，我們的技術對於較大的模型效果不佳，可能是因為後面的層更難解釋。</a:t>
            </a:r>
            <a:endParaRPr lang="zh-TW" altLang="en-US" sz="2400" b="1" dirty="0">
              <a:solidFill>
                <a:schemeClr val="accent1"/>
              </a:solidFill>
            </a:endParaRPr>
          </a:p>
        </p:txBody>
      </p:sp>
      <p:pic>
        <p:nvPicPr>
          <p:cNvPr id="6" name="圖片 5">
            <a:extLst>
              <a:ext uri="{FF2B5EF4-FFF2-40B4-BE49-F238E27FC236}">
                <a16:creationId xmlns:a16="http://schemas.microsoft.com/office/drawing/2014/main" id="{65BC67F8-AE4D-6FC7-F84F-D6C8513552AB}"/>
              </a:ext>
            </a:extLst>
          </p:cNvPr>
          <p:cNvPicPr>
            <a:picLocks noChangeAspect="1"/>
          </p:cNvPicPr>
          <p:nvPr/>
        </p:nvPicPr>
        <p:blipFill>
          <a:blip r:embed="rId2"/>
          <a:stretch>
            <a:fillRect/>
          </a:stretch>
        </p:blipFill>
        <p:spPr>
          <a:xfrm>
            <a:off x="337334" y="1639496"/>
            <a:ext cx="11517332" cy="4790297"/>
          </a:xfrm>
          <a:prstGeom prst="rect">
            <a:avLst/>
          </a:prstGeom>
        </p:spPr>
      </p:pic>
    </p:spTree>
    <p:extLst>
      <p:ext uri="{BB962C8B-B14F-4D97-AF65-F5344CB8AC3E}">
        <p14:creationId xmlns:p14="http://schemas.microsoft.com/office/powerpoint/2010/main" val="946824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F108AEF7-E901-9C75-FA6D-8A347CD73BCA}"/>
              </a:ext>
            </a:extLst>
          </p:cNvPr>
          <p:cNvSpPr>
            <a:spLocks noGrp="1"/>
          </p:cNvSpPr>
          <p:nvPr>
            <p:ph idx="1"/>
          </p:nvPr>
        </p:nvSpPr>
        <p:spPr>
          <a:xfrm>
            <a:off x="838200" y="1496291"/>
            <a:ext cx="10515600" cy="4680671"/>
          </a:xfrm>
        </p:spPr>
        <p:txBody>
          <a:bodyPr>
            <a:normAutofit/>
          </a:bodyPr>
          <a:lstStyle/>
          <a:p>
            <a:pPr marL="0" indent="0" algn="l">
              <a:buNone/>
            </a:pPr>
            <a:r>
              <a:rPr lang="zh-TW" altLang="en-US" sz="2000" b="0" i="0" dirty="0">
                <a:solidFill>
                  <a:srgbClr val="000000"/>
                </a:solidFill>
                <a:effectLst/>
                <a:latin typeface="Signifier"/>
              </a:rPr>
              <a:t>儘管我們的絕大多數解釋得分很低，但我們相信我們現在可以使用 </a:t>
            </a:r>
            <a:r>
              <a:rPr lang="en-US" altLang="zh-TW" sz="2000" b="0" i="0" dirty="0">
                <a:solidFill>
                  <a:srgbClr val="000000"/>
                </a:solidFill>
                <a:effectLst/>
                <a:latin typeface="Signifier"/>
              </a:rPr>
              <a:t>ML </a:t>
            </a:r>
            <a:r>
              <a:rPr lang="zh-TW" altLang="en-US" sz="2000" b="0" i="0" dirty="0">
                <a:solidFill>
                  <a:srgbClr val="000000"/>
                </a:solidFill>
                <a:effectLst/>
                <a:latin typeface="Signifier"/>
              </a:rPr>
              <a:t>技術來進一步提高我們產生解釋的能力。例如，我們發現我們可以通過以下方式提高分數：</a:t>
            </a:r>
          </a:p>
          <a:p>
            <a:pPr algn="l">
              <a:buFont typeface="Arial" panose="020B0604020202020204" pitchFamily="34" charset="0"/>
              <a:buChar char="•"/>
            </a:pPr>
            <a:r>
              <a:rPr lang="zh-TW" altLang="en-US" sz="2000" b="0" i="1" dirty="0">
                <a:solidFill>
                  <a:srgbClr val="000000"/>
                </a:solidFill>
                <a:effectLst/>
                <a:latin typeface="Signifier"/>
              </a:rPr>
              <a:t>迭代解釋。</a:t>
            </a:r>
            <a:r>
              <a:rPr lang="zh-TW" altLang="en-US" sz="2000" b="0" i="0" dirty="0">
                <a:solidFill>
                  <a:srgbClr val="000000"/>
                </a:solidFill>
                <a:effectLst/>
                <a:latin typeface="Signifier"/>
              </a:rPr>
              <a:t>我們可以通過要求 </a:t>
            </a:r>
            <a:r>
              <a:rPr lang="en-US" altLang="zh-TW" sz="2000" b="0" i="0" dirty="0">
                <a:solidFill>
                  <a:srgbClr val="000000"/>
                </a:solidFill>
                <a:effectLst/>
                <a:latin typeface="Signifier"/>
              </a:rPr>
              <a:t>GPT-4 </a:t>
            </a:r>
            <a:r>
              <a:rPr lang="zh-TW" altLang="en-US" sz="2000" b="0" i="0" dirty="0">
                <a:solidFill>
                  <a:srgbClr val="000000"/>
                </a:solidFill>
                <a:effectLst/>
                <a:latin typeface="Signifier"/>
              </a:rPr>
              <a:t>提出可能的反例，然後根據它們的激活修改解釋來提高分數。</a:t>
            </a:r>
          </a:p>
          <a:p>
            <a:pPr algn="l">
              <a:buFont typeface="Arial" panose="020B0604020202020204" pitchFamily="34" charset="0"/>
              <a:buChar char="•"/>
            </a:pPr>
            <a:r>
              <a:rPr lang="zh-TW" altLang="en-US" sz="2000" b="0" i="1" dirty="0">
                <a:solidFill>
                  <a:srgbClr val="000000"/>
                </a:solidFill>
                <a:effectLst/>
                <a:latin typeface="Signifier"/>
              </a:rPr>
              <a:t>使用更大的模型來給出解釋。</a:t>
            </a:r>
            <a:r>
              <a:rPr lang="zh-TW" altLang="en-US" sz="2000" b="0" i="0" dirty="0">
                <a:solidFill>
                  <a:srgbClr val="000000"/>
                </a:solidFill>
                <a:effectLst/>
                <a:latin typeface="Signifier"/>
              </a:rPr>
              <a:t>隨著解釋器模型能力的提高，平均分數也會上升。然而，即使是 </a:t>
            </a:r>
            <a:r>
              <a:rPr lang="en-US" altLang="zh-TW" sz="2000" b="0" i="0" dirty="0">
                <a:solidFill>
                  <a:srgbClr val="000000"/>
                </a:solidFill>
                <a:effectLst/>
                <a:latin typeface="Signifier"/>
              </a:rPr>
              <a:t>GPT-4 </a:t>
            </a:r>
            <a:r>
              <a:rPr lang="zh-TW" altLang="en-US" sz="2000" b="0" i="0" dirty="0">
                <a:solidFill>
                  <a:srgbClr val="000000"/>
                </a:solidFill>
                <a:effectLst/>
                <a:latin typeface="Signifier"/>
              </a:rPr>
              <a:t>也給出了比人類更差的解釋，這表明還有改進的餘地。</a:t>
            </a:r>
          </a:p>
          <a:p>
            <a:pPr algn="l">
              <a:buFont typeface="Arial" panose="020B0604020202020204" pitchFamily="34" charset="0"/>
              <a:buChar char="•"/>
            </a:pPr>
            <a:r>
              <a:rPr lang="zh-TW" altLang="en-US" sz="2000" b="0" i="1" dirty="0">
                <a:solidFill>
                  <a:srgbClr val="000000"/>
                </a:solidFill>
                <a:effectLst/>
                <a:latin typeface="Signifier"/>
              </a:rPr>
              <a:t>更改已解釋模型的架構。</a:t>
            </a:r>
            <a:r>
              <a:rPr lang="zh-TW" altLang="en-US" sz="2000" b="0" i="0" dirty="0">
                <a:solidFill>
                  <a:srgbClr val="000000"/>
                </a:solidFill>
                <a:effectLst/>
                <a:latin typeface="Signifier"/>
              </a:rPr>
              <a:t>具有不同激活函數的訓練模型提高了解釋分數。</a:t>
            </a:r>
          </a:p>
          <a:p>
            <a:pPr marL="0" indent="0" algn="l">
              <a:buNone/>
            </a:pPr>
            <a:r>
              <a:rPr lang="zh-TW" altLang="en-US" sz="2000" b="0" i="0" dirty="0">
                <a:solidFill>
                  <a:srgbClr val="000000"/>
                </a:solidFill>
                <a:effectLst/>
                <a:latin typeface="Signifier"/>
              </a:rPr>
              <a:t>我們正在開源我們的數據集和可視化工具，用於 </a:t>
            </a:r>
            <a:r>
              <a:rPr lang="en-US" altLang="zh-TW" sz="2000" b="0" i="0" dirty="0">
                <a:solidFill>
                  <a:srgbClr val="000000"/>
                </a:solidFill>
                <a:effectLst/>
                <a:latin typeface="Signifier"/>
              </a:rPr>
              <a:t>GPT-4 </a:t>
            </a:r>
            <a:r>
              <a:rPr lang="zh-TW" altLang="en-US" sz="2000" b="0" i="0" dirty="0">
                <a:solidFill>
                  <a:srgbClr val="000000"/>
                </a:solidFill>
                <a:effectLst/>
                <a:latin typeface="Signifier"/>
              </a:rPr>
              <a:t>對 </a:t>
            </a:r>
            <a:r>
              <a:rPr lang="en-US" altLang="zh-TW" sz="2000" b="0" i="0" dirty="0">
                <a:solidFill>
                  <a:srgbClr val="000000"/>
                </a:solidFill>
                <a:effectLst/>
                <a:latin typeface="Signifier"/>
              </a:rPr>
              <a:t>GPT-2 </a:t>
            </a:r>
            <a:r>
              <a:rPr lang="zh-TW" altLang="en-US" sz="2000" b="0" i="0" dirty="0">
                <a:solidFill>
                  <a:srgbClr val="000000"/>
                </a:solidFill>
                <a:effectLst/>
                <a:latin typeface="Signifier"/>
              </a:rPr>
              <a:t>中所有 </a:t>
            </a:r>
            <a:r>
              <a:rPr lang="en-US" altLang="zh-TW" sz="2000" b="0" i="0" dirty="0">
                <a:solidFill>
                  <a:srgbClr val="000000"/>
                </a:solidFill>
                <a:effectLst/>
                <a:latin typeface="Signifier"/>
              </a:rPr>
              <a:t>307,200 </a:t>
            </a:r>
            <a:r>
              <a:rPr lang="zh-TW" altLang="en-US" sz="2000" b="0" i="0" dirty="0">
                <a:solidFill>
                  <a:srgbClr val="000000"/>
                </a:solidFill>
                <a:effectLst/>
                <a:latin typeface="Signifier"/>
              </a:rPr>
              <a:t>個神經元的書面解釋，以及使用 </a:t>
            </a:r>
            <a:r>
              <a:rPr lang="en-US" altLang="zh-TW" sz="2000" b="0" i="0" dirty="0" err="1">
                <a:solidFill>
                  <a:srgbClr val="000000"/>
                </a:solidFill>
                <a:effectLst/>
                <a:latin typeface="Signifier"/>
              </a:rPr>
              <a:t>OpenAI</a:t>
            </a:r>
            <a:r>
              <a:rPr lang="en-US" altLang="zh-TW" sz="2000" b="0" i="0" dirty="0">
                <a:solidFill>
                  <a:srgbClr val="000000"/>
                </a:solidFill>
                <a:effectLst/>
                <a:latin typeface="Signifier"/>
              </a:rPr>
              <a:t> API </a:t>
            </a:r>
            <a:r>
              <a:rPr lang="zh-TW" altLang="en-US" sz="2000" b="0" i="0" dirty="0">
                <a:solidFill>
                  <a:srgbClr val="000000"/>
                </a:solidFill>
                <a:effectLst/>
                <a:latin typeface="Signifier"/>
              </a:rPr>
              <a:t>上公開可用的模型</a:t>
            </a:r>
            <a:r>
              <a:rPr lang="zh-TW" altLang="en-US" sz="2000" b="0" i="0" dirty="0">
                <a:solidFill>
                  <a:srgbClr val="000000"/>
                </a:solidFill>
                <a:effectLst/>
                <a:latin typeface="Signifier"/>
                <a:hlinkClick r:id="rId2"/>
              </a:rPr>
              <a:t>進行解釋和評分的代碼。</a:t>
            </a:r>
            <a:r>
              <a:rPr lang="zh-TW" altLang="en-US" sz="2000" b="0" i="0" dirty="0">
                <a:solidFill>
                  <a:srgbClr val="000000"/>
                </a:solidFill>
                <a:effectLst/>
                <a:latin typeface="Signifier"/>
              </a:rPr>
              <a:t>我們希望研究界能夠開發新技術來生成更高分的解釋，並開發更好的工具來使用解釋來探索 </a:t>
            </a:r>
            <a:r>
              <a:rPr lang="en-US" altLang="zh-TW" sz="2000" b="0" i="0" dirty="0">
                <a:solidFill>
                  <a:srgbClr val="000000"/>
                </a:solidFill>
                <a:effectLst/>
                <a:latin typeface="Signifier"/>
              </a:rPr>
              <a:t>GPT-2</a:t>
            </a:r>
            <a:r>
              <a:rPr lang="zh-TW" altLang="en-US" sz="2000" b="0" i="0" dirty="0">
                <a:solidFill>
                  <a:srgbClr val="000000"/>
                </a:solidFill>
                <a:effectLst/>
                <a:latin typeface="Signifier"/>
              </a:rPr>
              <a:t>。</a:t>
            </a:r>
          </a:p>
          <a:p>
            <a:pPr marL="0" indent="0" algn="l">
              <a:buNone/>
            </a:pPr>
            <a:r>
              <a:rPr lang="zh-TW" altLang="en-US" sz="2000" b="0" i="0" dirty="0">
                <a:solidFill>
                  <a:srgbClr val="000000"/>
                </a:solidFill>
                <a:effectLst/>
                <a:latin typeface="Signifier"/>
              </a:rPr>
              <a:t>我們發現超過 </a:t>
            </a:r>
            <a:r>
              <a:rPr lang="en-US" altLang="zh-TW" sz="2000" b="0" i="0" dirty="0">
                <a:solidFill>
                  <a:srgbClr val="000000"/>
                </a:solidFill>
                <a:effectLst/>
                <a:latin typeface="Signifier"/>
              </a:rPr>
              <a:t>1,000 </a:t>
            </a:r>
            <a:r>
              <a:rPr lang="zh-TW" altLang="en-US" sz="2000" b="0" i="0" dirty="0">
                <a:solidFill>
                  <a:srgbClr val="000000"/>
                </a:solidFill>
                <a:effectLst/>
                <a:latin typeface="Signifier"/>
              </a:rPr>
              <a:t>個神經元的解釋得分至少為 </a:t>
            </a:r>
            <a:r>
              <a:rPr lang="en-US" altLang="zh-TW" sz="2000" b="0" i="0" dirty="0">
                <a:solidFill>
                  <a:srgbClr val="000000"/>
                </a:solidFill>
                <a:effectLst/>
                <a:latin typeface="Signifier"/>
              </a:rPr>
              <a:t>0.8</a:t>
            </a:r>
            <a:r>
              <a:rPr lang="zh-TW" altLang="en-US" sz="2000" b="0" i="0" dirty="0">
                <a:solidFill>
                  <a:srgbClr val="000000"/>
                </a:solidFill>
                <a:effectLst/>
                <a:latin typeface="Signifier"/>
              </a:rPr>
              <a:t>，這意味著根據 </a:t>
            </a:r>
            <a:r>
              <a:rPr lang="en-US" altLang="zh-TW" sz="2000" b="0" i="0" dirty="0">
                <a:solidFill>
                  <a:srgbClr val="000000"/>
                </a:solidFill>
                <a:effectLst/>
                <a:latin typeface="Signifier"/>
              </a:rPr>
              <a:t>GPT-4</a:t>
            </a:r>
            <a:r>
              <a:rPr lang="zh-TW" altLang="en-US" sz="2000" b="0" i="0" dirty="0">
                <a:solidFill>
                  <a:srgbClr val="000000"/>
                </a:solidFill>
                <a:effectLst/>
                <a:latin typeface="Signifier"/>
              </a:rPr>
              <a:t>，它們解釋了神經元的大部分頂級激活行為。大多數這些很好解釋的神經元都不是很有趣。然而，我們也發現了許多 </a:t>
            </a:r>
            <a:r>
              <a:rPr lang="en-US" altLang="zh-TW" sz="2000" b="0" i="0" dirty="0">
                <a:solidFill>
                  <a:srgbClr val="000000"/>
                </a:solidFill>
                <a:effectLst/>
                <a:latin typeface="Signifier"/>
              </a:rPr>
              <a:t>GPT-4 </a:t>
            </a:r>
            <a:r>
              <a:rPr lang="zh-TW" altLang="en-US" sz="2000" b="0" i="0" dirty="0">
                <a:solidFill>
                  <a:srgbClr val="000000"/>
                </a:solidFill>
                <a:effectLst/>
                <a:latin typeface="Signifier"/>
              </a:rPr>
              <a:t>不理解的有趣神經元。我們希望隨著解釋的改進，我們能夠快速發現對模型計算的有趣的定性理解。</a:t>
            </a:r>
          </a:p>
        </p:txBody>
      </p:sp>
      <p:sp>
        <p:nvSpPr>
          <p:cNvPr id="4" name="標題 1">
            <a:extLst>
              <a:ext uri="{FF2B5EF4-FFF2-40B4-BE49-F238E27FC236}">
                <a16:creationId xmlns:a16="http://schemas.microsoft.com/office/drawing/2014/main" id="{9CD4F294-3765-7A19-E592-6139686F3FEB}"/>
              </a:ext>
            </a:extLst>
          </p:cNvPr>
          <p:cNvSpPr>
            <a:spLocks noGrp="1"/>
          </p:cNvSpPr>
          <p:nvPr>
            <p:ph type="title"/>
          </p:nvPr>
        </p:nvSpPr>
        <p:spPr>
          <a:xfrm>
            <a:off x="858981" y="73891"/>
            <a:ext cx="10908146" cy="1274618"/>
          </a:xfrm>
        </p:spPr>
        <p:txBody>
          <a:bodyPr>
            <a:noAutofit/>
          </a:bodyPr>
          <a:lstStyle/>
          <a:p>
            <a:pPr algn="l"/>
            <a:r>
              <a:rPr lang="zh-TW" altLang="en-US" sz="2400" b="1" i="0" dirty="0">
                <a:solidFill>
                  <a:schemeClr val="accent1"/>
                </a:solidFill>
                <a:effectLst/>
                <a:latin typeface="Soehne"/>
              </a:rPr>
              <a:t>發現 </a:t>
            </a:r>
            <a:br>
              <a:rPr lang="en-US" altLang="zh-TW" sz="2400" b="1" i="0" dirty="0">
                <a:solidFill>
                  <a:schemeClr val="accent1"/>
                </a:solidFill>
                <a:effectLst/>
                <a:latin typeface="Signifier"/>
              </a:rPr>
            </a:br>
            <a:r>
              <a:rPr lang="zh-TW" altLang="en-US" sz="2400" b="1" i="0" dirty="0">
                <a:solidFill>
                  <a:schemeClr val="accent1"/>
                </a:solidFill>
                <a:effectLst/>
                <a:latin typeface="Signifier"/>
              </a:rPr>
              <a:t>重點摘要</a:t>
            </a:r>
            <a:endParaRPr lang="zh-TW" altLang="en-US" sz="2400" b="1" dirty="0">
              <a:solidFill>
                <a:schemeClr val="accent1"/>
              </a:solidFill>
            </a:endParaRPr>
          </a:p>
        </p:txBody>
      </p:sp>
    </p:spTree>
    <p:extLst>
      <p:ext uri="{BB962C8B-B14F-4D97-AF65-F5344CB8AC3E}">
        <p14:creationId xmlns:p14="http://schemas.microsoft.com/office/powerpoint/2010/main" val="915600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DD4388-F392-3380-636F-59A7BD88AB71}"/>
              </a:ext>
            </a:extLst>
          </p:cNvPr>
          <p:cNvSpPr>
            <a:spLocks noGrp="1"/>
          </p:cNvSpPr>
          <p:nvPr>
            <p:ph type="title"/>
          </p:nvPr>
        </p:nvSpPr>
        <p:spPr>
          <a:xfrm>
            <a:off x="937846" y="128099"/>
            <a:ext cx="10515600" cy="1325563"/>
          </a:xfrm>
        </p:spPr>
        <p:txBody>
          <a:bodyPr/>
          <a:lstStyle/>
          <a:p>
            <a:r>
              <a:rPr lang="en-US" altLang="zh-TW" dirty="0"/>
              <a:t>Samples</a:t>
            </a:r>
            <a:endParaRPr lang="zh-TW" altLang="en-US" dirty="0"/>
          </a:p>
        </p:txBody>
      </p:sp>
      <p:pic>
        <p:nvPicPr>
          <p:cNvPr id="9" name="內容版面配置區 8">
            <a:extLst>
              <a:ext uri="{FF2B5EF4-FFF2-40B4-BE49-F238E27FC236}">
                <a16:creationId xmlns:a16="http://schemas.microsoft.com/office/drawing/2014/main" id="{C5FF0CCE-17B8-7CCE-62FF-C3F13337F16E}"/>
              </a:ext>
            </a:extLst>
          </p:cNvPr>
          <p:cNvPicPr>
            <a:picLocks noGrp="1" noChangeAspect="1"/>
          </p:cNvPicPr>
          <p:nvPr>
            <p:ph idx="1"/>
          </p:nvPr>
        </p:nvPicPr>
        <p:blipFill>
          <a:blip r:embed="rId2"/>
          <a:stretch>
            <a:fillRect/>
          </a:stretch>
        </p:blipFill>
        <p:spPr>
          <a:xfrm>
            <a:off x="937846" y="1453662"/>
            <a:ext cx="9823939" cy="5344173"/>
          </a:xfrm>
        </p:spPr>
      </p:pic>
    </p:spTree>
    <p:extLst>
      <p:ext uri="{BB962C8B-B14F-4D97-AF65-F5344CB8AC3E}">
        <p14:creationId xmlns:p14="http://schemas.microsoft.com/office/powerpoint/2010/main" val="39741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4B23D231-FC20-62A4-CE63-0A70442DE08A}"/>
              </a:ext>
            </a:extLst>
          </p:cNvPr>
          <p:cNvPicPr>
            <a:picLocks noChangeAspect="1"/>
          </p:cNvPicPr>
          <p:nvPr/>
        </p:nvPicPr>
        <p:blipFill>
          <a:blip r:embed="rId2"/>
          <a:stretch>
            <a:fillRect/>
          </a:stretch>
        </p:blipFill>
        <p:spPr>
          <a:xfrm>
            <a:off x="2339341" y="120704"/>
            <a:ext cx="7325747" cy="2724530"/>
          </a:xfrm>
          <a:prstGeom prst="rect">
            <a:avLst/>
          </a:prstGeom>
        </p:spPr>
      </p:pic>
      <p:pic>
        <p:nvPicPr>
          <p:cNvPr id="11" name="圖片 10">
            <a:extLst>
              <a:ext uri="{FF2B5EF4-FFF2-40B4-BE49-F238E27FC236}">
                <a16:creationId xmlns:a16="http://schemas.microsoft.com/office/drawing/2014/main" id="{F809CE26-288A-6983-7F60-C0B0F4E1277B}"/>
              </a:ext>
            </a:extLst>
          </p:cNvPr>
          <p:cNvPicPr>
            <a:picLocks noChangeAspect="1"/>
          </p:cNvPicPr>
          <p:nvPr/>
        </p:nvPicPr>
        <p:blipFill>
          <a:blip r:embed="rId3"/>
          <a:stretch>
            <a:fillRect/>
          </a:stretch>
        </p:blipFill>
        <p:spPr>
          <a:xfrm>
            <a:off x="183384" y="3593301"/>
            <a:ext cx="5572648" cy="2695951"/>
          </a:xfrm>
          <a:prstGeom prst="rect">
            <a:avLst/>
          </a:prstGeom>
        </p:spPr>
      </p:pic>
      <p:pic>
        <p:nvPicPr>
          <p:cNvPr id="13" name="圖片 12">
            <a:extLst>
              <a:ext uri="{FF2B5EF4-FFF2-40B4-BE49-F238E27FC236}">
                <a16:creationId xmlns:a16="http://schemas.microsoft.com/office/drawing/2014/main" id="{C16D6F8F-BB87-4057-80D4-E021E3FCF794}"/>
              </a:ext>
            </a:extLst>
          </p:cNvPr>
          <p:cNvPicPr>
            <a:picLocks noChangeAspect="1"/>
          </p:cNvPicPr>
          <p:nvPr/>
        </p:nvPicPr>
        <p:blipFill>
          <a:blip r:embed="rId4"/>
          <a:stretch>
            <a:fillRect/>
          </a:stretch>
        </p:blipFill>
        <p:spPr>
          <a:xfrm>
            <a:off x="6096004" y="3640171"/>
            <a:ext cx="5695381" cy="3000794"/>
          </a:xfrm>
          <a:prstGeom prst="rect">
            <a:avLst/>
          </a:prstGeom>
        </p:spPr>
      </p:pic>
    </p:spTree>
    <p:extLst>
      <p:ext uri="{BB962C8B-B14F-4D97-AF65-F5344CB8AC3E}">
        <p14:creationId xmlns:p14="http://schemas.microsoft.com/office/powerpoint/2010/main" val="2849771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2A18DC-5D4A-B824-2FBD-0F57DF9DB5E9}"/>
              </a:ext>
            </a:extLst>
          </p:cNvPr>
          <p:cNvSpPr>
            <a:spLocks noGrp="1"/>
          </p:cNvSpPr>
          <p:nvPr>
            <p:ph type="title"/>
          </p:nvPr>
        </p:nvSpPr>
        <p:spPr>
          <a:xfrm>
            <a:off x="838200" y="365125"/>
            <a:ext cx="10515600" cy="743239"/>
          </a:xfrm>
        </p:spPr>
        <p:txBody>
          <a:bodyPr/>
          <a:lstStyle/>
          <a:p>
            <a:r>
              <a:rPr lang="en-US" altLang="zh-TW" dirty="0">
                <a:latin typeface="微軟正黑體" panose="020B0604030504040204" pitchFamily="34" charset="-120"/>
                <a:ea typeface="微軟正黑體" panose="020B0604030504040204" pitchFamily="34" charset="-120"/>
              </a:rPr>
              <a:t>Outlook </a:t>
            </a:r>
            <a:r>
              <a:rPr lang="zh-TW" altLang="en-US" dirty="0">
                <a:latin typeface="微軟正黑體" panose="020B0604030504040204" pitchFamily="34" charset="-120"/>
                <a:ea typeface="微軟正黑體" panose="020B0604030504040204" pitchFamily="34" charset="-120"/>
              </a:rPr>
              <a:t>未來展望</a:t>
            </a:r>
          </a:p>
        </p:txBody>
      </p:sp>
      <p:sp>
        <p:nvSpPr>
          <p:cNvPr id="3" name="內容版面配置區 2">
            <a:extLst>
              <a:ext uri="{FF2B5EF4-FFF2-40B4-BE49-F238E27FC236}">
                <a16:creationId xmlns:a16="http://schemas.microsoft.com/office/drawing/2014/main" id="{62886578-9641-3A09-8C99-5BAD535EE051}"/>
              </a:ext>
            </a:extLst>
          </p:cNvPr>
          <p:cNvSpPr>
            <a:spLocks noGrp="1"/>
          </p:cNvSpPr>
          <p:nvPr>
            <p:ph idx="1"/>
          </p:nvPr>
        </p:nvSpPr>
        <p:spPr>
          <a:xfrm>
            <a:off x="110836" y="1394689"/>
            <a:ext cx="12007273" cy="5384511"/>
          </a:xfrm>
        </p:spPr>
        <p:txBody>
          <a:bodyPr>
            <a:normAutofit fontScale="85000" lnSpcReduction="10000"/>
          </a:bodyPr>
          <a:lstStyle/>
          <a:p>
            <a:pPr algn="l">
              <a:lnSpc>
                <a:spcPct val="120000"/>
              </a:lnSpc>
              <a:spcBef>
                <a:spcPts val="0"/>
              </a:spcBef>
            </a:pPr>
            <a:r>
              <a:rPr lang="zh-TW" altLang="en-US" sz="2600" b="0" i="0" dirty="0">
                <a:solidFill>
                  <a:srgbClr val="000000"/>
                </a:solidFill>
                <a:effectLst/>
                <a:latin typeface="微軟正黑體" panose="020B0604030504040204" pitchFamily="34" charset="-120"/>
                <a:ea typeface="微軟正黑體" panose="020B0604030504040204" pitchFamily="34" charset="-120"/>
              </a:rPr>
              <a:t>我們的方法目前有很多</a:t>
            </a:r>
            <a:r>
              <a:rPr lang="zh-TW" altLang="en-US" sz="2600" b="0" i="0" dirty="0">
                <a:solidFill>
                  <a:srgbClr val="000000"/>
                </a:solidFill>
                <a:effectLst/>
                <a:latin typeface="微軟正黑體" panose="020B0604030504040204" pitchFamily="34" charset="-120"/>
                <a:ea typeface="微軟正黑體" panose="020B0604030504040204" pitchFamily="34" charset="-120"/>
                <a:hlinkClick r:id="rId2"/>
              </a:rPr>
              <a:t>局限性</a:t>
            </a:r>
            <a:r>
              <a:rPr lang="zh-TW" altLang="en-US" sz="2600" b="0" i="0" dirty="0">
                <a:solidFill>
                  <a:srgbClr val="000000"/>
                </a:solidFill>
                <a:effectLst/>
                <a:latin typeface="微軟正黑體" panose="020B0604030504040204" pitchFamily="34" charset="-120"/>
                <a:ea typeface="微軟正黑體" panose="020B0604030504040204" pitchFamily="34" charset="-120"/>
              </a:rPr>
              <a:t>，我們希望在未來的工作中能夠解決這些問題。</a:t>
            </a:r>
          </a:p>
          <a:p>
            <a:pPr algn="l">
              <a:lnSpc>
                <a:spcPct val="120000"/>
              </a:lnSpc>
              <a:spcBef>
                <a:spcPts val="0"/>
              </a:spcBef>
              <a:buFont typeface="Arial" panose="020B0604020202020204" pitchFamily="34" charset="0"/>
              <a:buChar char="•"/>
            </a:pPr>
            <a:r>
              <a:rPr lang="zh-TW" altLang="en-US" sz="2600" b="0" i="0" dirty="0">
                <a:solidFill>
                  <a:srgbClr val="000000"/>
                </a:solidFill>
                <a:effectLst/>
                <a:latin typeface="微軟正黑體" panose="020B0604030504040204" pitchFamily="34" charset="-120"/>
                <a:ea typeface="微軟正黑體" panose="020B0604030504040204" pitchFamily="34" charset="-120"/>
              </a:rPr>
              <a:t>我們專注於簡短的自然語言解釋，但神經元可能具有非常複雜的行為，無法簡潔地描述。例如，神經元可以是高度多義的（代表許多不同的概念），或者可以代表人類不理解或無法用語言表達的單一概念。</a:t>
            </a:r>
          </a:p>
          <a:p>
            <a:pPr algn="l">
              <a:lnSpc>
                <a:spcPct val="120000"/>
              </a:lnSpc>
              <a:spcBef>
                <a:spcPts val="0"/>
              </a:spcBef>
              <a:buFont typeface="Arial" panose="020B0604020202020204" pitchFamily="34" charset="0"/>
              <a:buChar char="•"/>
            </a:pPr>
            <a:r>
              <a:rPr lang="zh-TW" altLang="en-US" sz="2600" b="0" i="0" dirty="0">
                <a:solidFill>
                  <a:srgbClr val="000000"/>
                </a:solidFill>
                <a:effectLst/>
                <a:latin typeface="微軟正黑體" panose="020B0604030504040204" pitchFamily="34" charset="-120"/>
                <a:ea typeface="微軟正黑體" panose="020B0604030504040204" pitchFamily="34" charset="-120"/>
              </a:rPr>
              <a:t>我們希望最終自動找到並解釋實現複雜行為的整個</a:t>
            </a:r>
            <a:r>
              <a:rPr lang="zh-TW" altLang="en-US" sz="2600" b="0" i="0" dirty="0">
                <a:solidFill>
                  <a:srgbClr val="000000"/>
                </a:solidFill>
                <a:effectLst/>
                <a:latin typeface="微軟正黑體" panose="020B0604030504040204" pitchFamily="34" charset="-120"/>
                <a:ea typeface="微軟正黑體" panose="020B0604030504040204" pitchFamily="34" charset="-120"/>
                <a:hlinkClick r:id="rId3"/>
              </a:rPr>
              <a:t>神經迴路</a:t>
            </a:r>
            <a:r>
              <a:rPr lang="zh-TW" altLang="en-US" sz="2600" b="0" i="0" dirty="0">
                <a:solidFill>
                  <a:srgbClr val="000000"/>
                </a:solidFill>
                <a:effectLst/>
                <a:latin typeface="微軟正黑體" panose="020B0604030504040204" pitchFamily="34" charset="-120"/>
                <a:ea typeface="微軟正黑體" panose="020B0604030504040204" pitchFamily="34" charset="-120"/>
              </a:rPr>
              <a:t>，神經元和注意力頭一起工作。我們當前的方法僅將神經元行為解釋為原始文本輸入的函數，而沒有說明其下游影響。例如，一個在句號上激活的神經元可以指示下一個單詞應該以大寫字母開頭，或者遞增一個句子計數器。</a:t>
            </a:r>
          </a:p>
          <a:p>
            <a:pPr algn="l">
              <a:lnSpc>
                <a:spcPct val="120000"/>
              </a:lnSpc>
              <a:spcBef>
                <a:spcPts val="0"/>
              </a:spcBef>
              <a:buFont typeface="Arial" panose="020B0604020202020204" pitchFamily="34" charset="0"/>
              <a:buChar char="•"/>
            </a:pPr>
            <a:r>
              <a:rPr lang="zh-TW" altLang="en-US" sz="2600" b="0" i="0" dirty="0">
                <a:solidFill>
                  <a:srgbClr val="000000"/>
                </a:solidFill>
                <a:effectLst/>
                <a:latin typeface="微軟正黑體" panose="020B0604030504040204" pitchFamily="34" charset="-120"/>
                <a:ea typeface="微軟正黑體" panose="020B0604030504040204" pitchFamily="34" charset="-120"/>
              </a:rPr>
              <a:t>我們解釋了神經元的行為，但沒有試圖解釋產生這種行為的機制。這意味著即使是高分解釋也可能在分佈外的文本上表現很差，因為它們只是描述了相關性。</a:t>
            </a:r>
          </a:p>
          <a:p>
            <a:pPr algn="l">
              <a:lnSpc>
                <a:spcPct val="120000"/>
              </a:lnSpc>
              <a:spcBef>
                <a:spcPts val="0"/>
              </a:spcBef>
              <a:buFont typeface="Arial" panose="020B0604020202020204" pitchFamily="34" charset="0"/>
              <a:buChar char="•"/>
            </a:pPr>
            <a:r>
              <a:rPr lang="zh-TW" altLang="en-US" sz="2600" b="0" i="0" dirty="0">
                <a:solidFill>
                  <a:srgbClr val="000000"/>
                </a:solidFill>
                <a:effectLst/>
                <a:latin typeface="微軟正黑體" panose="020B0604030504040204" pitchFamily="34" charset="-120"/>
                <a:ea typeface="微軟正黑體" panose="020B0604030504040204" pitchFamily="34" charset="-120"/>
              </a:rPr>
              <a:t>我們的整個過程是計算密集型的。</a:t>
            </a:r>
          </a:p>
          <a:p>
            <a:pPr algn="l">
              <a:lnSpc>
                <a:spcPct val="120000"/>
              </a:lnSpc>
              <a:spcBef>
                <a:spcPts val="0"/>
              </a:spcBef>
            </a:pPr>
            <a:r>
              <a:rPr lang="zh-TW" altLang="en-US" sz="2600" b="0" i="0" dirty="0">
                <a:solidFill>
                  <a:srgbClr val="000000"/>
                </a:solidFill>
                <a:effectLst/>
                <a:latin typeface="微軟正黑體" panose="020B0604030504040204" pitchFamily="34" charset="-120"/>
                <a:ea typeface="微軟正黑體" panose="020B0604030504040204" pitchFamily="34" charset="-120"/>
              </a:rPr>
              <a:t>我們對我們方法的擴展和推廣感到興奮。最終，我們希望使用模型來形成、測試和迭代完全通用的假設，就像可解釋性研究人員所做的那樣。</a:t>
            </a:r>
          </a:p>
          <a:p>
            <a:pPr algn="l">
              <a:lnSpc>
                <a:spcPct val="120000"/>
              </a:lnSpc>
              <a:spcBef>
                <a:spcPts val="0"/>
              </a:spcBef>
            </a:pPr>
            <a:r>
              <a:rPr lang="zh-TW" altLang="en-US" sz="2600" b="0" i="0" dirty="0">
                <a:solidFill>
                  <a:srgbClr val="000000"/>
                </a:solidFill>
                <a:effectLst/>
                <a:latin typeface="微軟正黑體" panose="020B0604030504040204" pitchFamily="34" charset="-120"/>
                <a:ea typeface="微軟正黑體" panose="020B0604030504040204" pitchFamily="34" charset="-120"/>
              </a:rPr>
              <a:t>最終，我們希望將我們最大的模型解釋為一種在部署前後檢測對齊和安全問題的方法。然而，在這些技術能夠使不誠實等行為浮出水面之前，我們還有很長的路要走。</a:t>
            </a:r>
          </a:p>
          <a:p>
            <a:pPr marL="0" indent="0" algn="l">
              <a:buNone/>
            </a:pPr>
            <a:endParaRPr lang="en-US" altLang="zh-TW" b="1" i="0" dirty="0">
              <a:solidFill>
                <a:srgbClr val="000000"/>
              </a:solidFill>
              <a:effectLst/>
              <a:latin typeface="var(--sans)"/>
            </a:endParaRPr>
          </a:p>
        </p:txBody>
      </p:sp>
    </p:spTree>
    <p:extLst>
      <p:ext uri="{BB962C8B-B14F-4D97-AF65-F5344CB8AC3E}">
        <p14:creationId xmlns:p14="http://schemas.microsoft.com/office/powerpoint/2010/main" val="2870677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DCDB19-AEFF-CBA7-F120-72FDF83EEBF3}"/>
              </a:ext>
            </a:extLst>
          </p:cNvPr>
          <p:cNvSpPr>
            <a:spLocks noGrp="1"/>
          </p:cNvSpPr>
          <p:nvPr>
            <p:ph type="title"/>
          </p:nvPr>
        </p:nvSpPr>
        <p:spPr>
          <a:xfrm>
            <a:off x="838200" y="365126"/>
            <a:ext cx="10515600" cy="789420"/>
          </a:xfrm>
        </p:spPr>
        <p:txBody>
          <a:bodyPr/>
          <a:lstStyle/>
          <a:p>
            <a:r>
              <a:rPr lang="en-US" altLang="zh-TW" dirty="0"/>
              <a:t>Ref</a:t>
            </a:r>
            <a:endParaRPr lang="zh-TW" altLang="en-US" dirty="0"/>
          </a:p>
        </p:txBody>
      </p:sp>
      <p:sp>
        <p:nvSpPr>
          <p:cNvPr id="3" name="內容版面配置區 2">
            <a:extLst>
              <a:ext uri="{FF2B5EF4-FFF2-40B4-BE49-F238E27FC236}">
                <a16:creationId xmlns:a16="http://schemas.microsoft.com/office/drawing/2014/main" id="{39E35247-B355-4C60-3967-8D8EA0BE43D8}"/>
              </a:ext>
            </a:extLst>
          </p:cNvPr>
          <p:cNvSpPr>
            <a:spLocks noGrp="1"/>
          </p:cNvSpPr>
          <p:nvPr>
            <p:ph idx="1"/>
          </p:nvPr>
        </p:nvSpPr>
        <p:spPr>
          <a:xfrm>
            <a:off x="838200" y="1468582"/>
            <a:ext cx="10515600" cy="4708381"/>
          </a:xfrm>
        </p:spPr>
        <p:txBody>
          <a:bodyPr>
            <a:normAutofit fontScale="47500" lnSpcReduction="20000"/>
          </a:bodyPr>
          <a:lstStyle/>
          <a:p>
            <a:r>
              <a:rPr lang="en-US" altLang="zh-TW" sz="2800" b="1" dirty="0">
                <a:latin typeface="微軟正黑體" panose="020B0604030504040204" pitchFamily="34" charset="-120"/>
                <a:ea typeface="微軟正黑體" panose="020B0604030504040204" pitchFamily="34" charset="-120"/>
                <a:hlinkClick r:id="rId2"/>
              </a:rPr>
              <a:t>https://openaipublic.blob.core.windows.net/neuron-explainer/paper/index.html</a:t>
            </a:r>
            <a:endParaRPr lang="en-US" altLang="zh-TW" sz="2800" b="1" dirty="0">
              <a:latin typeface="微軟正黑體" panose="020B0604030504040204" pitchFamily="34" charset="-120"/>
              <a:ea typeface="微軟正黑體" panose="020B0604030504040204" pitchFamily="34" charset="-120"/>
            </a:endParaRPr>
          </a:p>
          <a:p>
            <a:r>
              <a:rPr kumimoji="0" lang="en-US" altLang="zh-TW" sz="2800" b="0" i="0" u="none" strike="noStrike" cap="none" normalizeH="0" baseline="0" dirty="0">
                <a:ln>
                  <a:noFill/>
                </a:ln>
                <a:solidFill>
                  <a:srgbClr val="000000"/>
                </a:solidFill>
                <a:effectLst/>
                <a:latin typeface="微軟正黑體" panose="020B0604030504040204" pitchFamily="34" charset="-120"/>
                <a:ea typeface="微軟正黑體" panose="020B0604030504040204" pitchFamily="34" charset="-120"/>
                <a:cs typeface="新細明體" panose="02020500000000000000" pitchFamily="18" charset="-120"/>
                <a:hlinkClick r:id="rId3"/>
              </a:rPr>
              <a:t>https://openai.com/research/language-models-can-explain-neurons-in-language-models</a:t>
            </a:r>
            <a:endParaRPr kumimoji="0" lang="en-US" altLang="zh-TW" sz="2800" b="0" i="0" u="none" strike="noStrike" cap="none" normalizeH="0" baseline="0" dirty="0">
              <a:ln>
                <a:noFill/>
              </a:ln>
              <a:solidFill>
                <a:srgbClr val="000000"/>
              </a:solidFill>
              <a:effectLst/>
              <a:latin typeface="微軟正黑體" panose="020B0604030504040204" pitchFamily="34" charset="-120"/>
              <a:ea typeface="微軟正黑體" panose="020B0604030504040204" pitchFamily="34" charset="-120"/>
              <a:cs typeface="新細明體" panose="02020500000000000000" pitchFamily="18" charset="-120"/>
            </a:endParaRPr>
          </a:p>
          <a:p>
            <a:r>
              <a:rPr lang="en-US" altLang="zh-TW" sz="2800" u="sng" dirty="0">
                <a:solidFill>
                  <a:srgbClr val="0563C1"/>
                </a:solidFill>
                <a:effectLst/>
                <a:latin typeface="Calibri" panose="020F0502020204030204" pitchFamily="34" charset="0"/>
                <a:ea typeface="新細明體" panose="02020500000000000000" pitchFamily="18" charset="-120"/>
                <a:hlinkClick r:id="rId4"/>
              </a:rPr>
              <a:t>https://www.ithome.com.tw/news/156824</a:t>
            </a:r>
            <a:endParaRPr lang="en-US" altLang="zh-TW" sz="2800" u="sng" dirty="0">
              <a:solidFill>
                <a:srgbClr val="0563C1"/>
              </a:solidFill>
              <a:effectLst/>
              <a:latin typeface="Calibri" panose="020F0502020204030204" pitchFamily="34" charset="0"/>
              <a:ea typeface="新細明體" panose="02020500000000000000" pitchFamily="18" charset="-120"/>
            </a:endParaRPr>
          </a:p>
          <a:p>
            <a:r>
              <a:rPr lang="en-US" altLang="zh-TW" b="1" i="0" dirty="0">
                <a:effectLst/>
                <a:latin typeface="-apple-system"/>
              </a:rPr>
              <a:t>Describing differences between text distributions with natural language</a:t>
            </a:r>
            <a:br>
              <a:rPr lang="en-US" altLang="zh-TW" b="0" i="0" dirty="0">
                <a:effectLst/>
                <a:latin typeface="-apple-system"/>
              </a:rPr>
            </a:br>
            <a:r>
              <a:rPr lang="en-US" altLang="zh-TW" b="0" i="0" dirty="0">
                <a:effectLst/>
                <a:latin typeface="-apple-system"/>
              </a:rPr>
              <a:t>R. Zhong, C. Snell, D. Klein, J. Steinhardt.</a:t>
            </a:r>
            <a:br>
              <a:rPr lang="en-US" altLang="zh-TW" b="0" i="0" dirty="0">
                <a:effectLst/>
                <a:latin typeface="-apple-system"/>
              </a:rPr>
            </a:br>
            <a:r>
              <a:rPr lang="en-US" altLang="zh-TW" b="0" i="0" dirty="0">
                <a:effectLst/>
                <a:latin typeface="-apple-system"/>
              </a:rPr>
              <a:t>International Conference on Machine Learning, pp. 27099--27116. 2022.</a:t>
            </a:r>
          </a:p>
          <a:p>
            <a:r>
              <a:rPr lang="en-US" altLang="zh-TW" b="1" i="0" dirty="0">
                <a:effectLst/>
                <a:latin typeface="-apple-system"/>
              </a:rPr>
              <a:t>Explaining patterns in data with language models via interpretable </a:t>
            </a:r>
            <a:r>
              <a:rPr lang="en-US" altLang="zh-TW" b="1" i="0" dirty="0" err="1">
                <a:effectLst/>
                <a:latin typeface="-apple-system"/>
              </a:rPr>
              <a:t>autoprompting</a:t>
            </a:r>
            <a:br>
              <a:rPr lang="en-US" altLang="zh-TW" b="0" i="0" dirty="0">
                <a:effectLst/>
                <a:latin typeface="-apple-system"/>
              </a:rPr>
            </a:br>
            <a:r>
              <a:rPr lang="en-US" altLang="zh-TW" b="0" i="0" dirty="0">
                <a:effectLst/>
                <a:latin typeface="-apple-system"/>
              </a:rPr>
              <a:t>C. Singh, J.X. Morris, J. </a:t>
            </a:r>
            <a:r>
              <a:rPr lang="en-US" altLang="zh-TW" b="0" i="0" dirty="0" err="1">
                <a:effectLst/>
                <a:latin typeface="-apple-system"/>
              </a:rPr>
              <a:t>Aneja</a:t>
            </a:r>
            <a:r>
              <a:rPr lang="en-US" altLang="zh-TW" b="0" i="0" dirty="0">
                <a:effectLst/>
                <a:latin typeface="-apple-system"/>
              </a:rPr>
              <a:t>, A.M. Rush, J. Gao.</a:t>
            </a:r>
            <a:br>
              <a:rPr lang="en-US" altLang="zh-TW" b="0" i="0" dirty="0">
                <a:effectLst/>
                <a:latin typeface="-apple-system"/>
              </a:rPr>
            </a:br>
            <a:r>
              <a:rPr lang="en-US" altLang="zh-TW" b="0" i="0" dirty="0" err="1">
                <a:effectLst/>
                <a:latin typeface="-apple-system"/>
              </a:rPr>
              <a:t>arXiv</a:t>
            </a:r>
            <a:r>
              <a:rPr lang="en-US" altLang="zh-TW" b="0" i="0" dirty="0">
                <a:effectLst/>
                <a:latin typeface="-apple-system"/>
              </a:rPr>
              <a:t> preprint arXiv:2210.01848. 2022.</a:t>
            </a:r>
          </a:p>
          <a:p>
            <a:r>
              <a:rPr lang="en-US" altLang="zh-TW" b="1" i="0" dirty="0">
                <a:effectLst/>
                <a:latin typeface="-apple-system"/>
              </a:rPr>
              <a:t>The Singular Value Decompositions of Transformer Weight Matrices are Highly Interpretable</a:t>
            </a:r>
            <a:r>
              <a:rPr lang="en-US" altLang="zh-TW" b="0" i="0" dirty="0">
                <a:effectLst/>
                <a:latin typeface="-apple-system"/>
              </a:rPr>
              <a:t>  </a:t>
            </a:r>
            <a:r>
              <a:rPr lang="en-US" altLang="zh-TW" b="0" i="0" dirty="0">
                <a:effectLst/>
                <a:latin typeface="-apple-system"/>
                <a:hlinkClick r:id="rId5"/>
              </a:rPr>
              <a:t>[link]</a:t>
            </a:r>
            <a:br>
              <a:rPr lang="en-US" altLang="zh-TW" b="0" i="0" dirty="0">
                <a:effectLst/>
                <a:latin typeface="-apple-system"/>
              </a:rPr>
            </a:br>
            <a:r>
              <a:rPr lang="en-US" altLang="zh-TW" b="0" i="0" dirty="0">
                <a:effectLst/>
                <a:latin typeface="-apple-system"/>
              </a:rPr>
              <a:t>B. </a:t>
            </a:r>
            <a:r>
              <a:rPr lang="en-US" altLang="zh-TW" b="0" i="0" dirty="0" err="1">
                <a:effectLst/>
                <a:latin typeface="-apple-system"/>
              </a:rPr>
              <a:t>Millidge</a:t>
            </a:r>
            <a:r>
              <a:rPr lang="en-US" altLang="zh-TW" b="0" i="0" dirty="0">
                <a:effectLst/>
                <a:latin typeface="-apple-system"/>
              </a:rPr>
              <a:t>, S. Black. 2022.</a:t>
            </a:r>
          </a:p>
          <a:p>
            <a:r>
              <a:rPr lang="en-US" altLang="zh-TW" b="1" i="0" dirty="0">
                <a:effectLst/>
                <a:latin typeface="-apple-system"/>
              </a:rPr>
              <a:t>CLIP-Dissect: Automatic Description of Neuron Representations in Deep Vision Networks</a:t>
            </a:r>
            <a:br>
              <a:rPr lang="en-US" altLang="zh-TW" b="0" i="0" dirty="0">
                <a:effectLst/>
                <a:latin typeface="-apple-system"/>
              </a:rPr>
            </a:br>
            <a:r>
              <a:rPr lang="en-US" altLang="zh-TW" b="0" i="0" dirty="0">
                <a:effectLst/>
                <a:latin typeface="-apple-system"/>
              </a:rPr>
              <a:t>T. </a:t>
            </a:r>
            <a:r>
              <a:rPr lang="en-US" altLang="zh-TW" b="0" i="0" dirty="0" err="1">
                <a:effectLst/>
                <a:latin typeface="-apple-system"/>
              </a:rPr>
              <a:t>Oikarinen</a:t>
            </a:r>
            <a:r>
              <a:rPr lang="en-US" altLang="zh-TW" b="0" i="0" dirty="0">
                <a:effectLst/>
                <a:latin typeface="-apple-system"/>
              </a:rPr>
              <a:t>, T. Weng.</a:t>
            </a:r>
            <a:br>
              <a:rPr lang="en-US" altLang="zh-TW" b="0" i="0" dirty="0">
                <a:effectLst/>
                <a:latin typeface="-apple-system"/>
              </a:rPr>
            </a:br>
            <a:r>
              <a:rPr lang="en-US" altLang="zh-TW" b="0" i="0" dirty="0" err="1">
                <a:effectLst/>
                <a:latin typeface="-apple-system"/>
              </a:rPr>
              <a:t>arXiv</a:t>
            </a:r>
            <a:r>
              <a:rPr lang="en-US" altLang="zh-TW" b="0" i="0" dirty="0">
                <a:effectLst/>
                <a:latin typeface="-apple-system"/>
              </a:rPr>
              <a:t> preprint arXiv:2204.10965. 2022.</a:t>
            </a:r>
          </a:p>
          <a:p>
            <a:r>
              <a:rPr lang="en-US" altLang="zh-TW" b="1" i="0" dirty="0">
                <a:effectLst/>
                <a:latin typeface="-apple-system"/>
              </a:rPr>
              <a:t>Automating Auditing: An ambitious concrete technical research proposal</a:t>
            </a:r>
            <a:r>
              <a:rPr lang="en-US" altLang="zh-TW" b="0" i="0" dirty="0">
                <a:effectLst/>
                <a:latin typeface="-apple-system"/>
              </a:rPr>
              <a:t>  </a:t>
            </a:r>
            <a:r>
              <a:rPr lang="en-US" altLang="zh-TW" b="0" i="0" dirty="0">
                <a:effectLst/>
                <a:latin typeface="-apple-system"/>
                <a:hlinkClick r:id="rId6"/>
              </a:rPr>
              <a:t>[link]</a:t>
            </a:r>
            <a:br>
              <a:rPr lang="en-US" altLang="zh-TW" b="0" i="0" dirty="0">
                <a:effectLst/>
                <a:latin typeface="-apple-system"/>
              </a:rPr>
            </a:br>
            <a:r>
              <a:rPr lang="en-US" altLang="zh-TW" b="0" i="0" dirty="0">
                <a:effectLst/>
                <a:latin typeface="-apple-system"/>
              </a:rPr>
              <a:t>E. </a:t>
            </a:r>
            <a:r>
              <a:rPr lang="en-US" altLang="zh-TW" b="0" i="0" dirty="0" err="1">
                <a:effectLst/>
                <a:latin typeface="-apple-system"/>
              </a:rPr>
              <a:t>Hubinger</a:t>
            </a:r>
            <a:r>
              <a:rPr lang="en-US" altLang="zh-TW" b="0" i="0" dirty="0">
                <a:effectLst/>
                <a:latin typeface="-apple-system"/>
              </a:rPr>
              <a:t>. 2021.</a:t>
            </a:r>
          </a:p>
          <a:p>
            <a:r>
              <a:rPr lang="en-US" altLang="zh-TW" b="1" i="0" dirty="0">
                <a:effectLst/>
                <a:latin typeface="-apple-system"/>
              </a:rPr>
              <a:t>A Toy Model of Universality: Reverse Engineering How Networks Learn Group Operations</a:t>
            </a:r>
            <a:br>
              <a:rPr lang="en-US" altLang="zh-TW" b="0" i="0" dirty="0">
                <a:effectLst/>
                <a:latin typeface="-apple-system"/>
              </a:rPr>
            </a:br>
            <a:r>
              <a:rPr lang="en-US" altLang="zh-TW" b="0" i="0" dirty="0">
                <a:effectLst/>
                <a:latin typeface="-apple-system"/>
              </a:rPr>
              <a:t>B. Chughtai, L. Chan, N. Nanda.</a:t>
            </a:r>
            <a:br>
              <a:rPr lang="en-US" altLang="zh-TW" b="0" i="0" dirty="0">
                <a:effectLst/>
                <a:latin typeface="-apple-system"/>
              </a:rPr>
            </a:br>
            <a:r>
              <a:rPr lang="en-US" altLang="zh-TW" b="0" i="0" dirty="0" err="1">
                <a:effectLst/>
                <a:latin typeface="-apple-system"/>
              </a:rPr>
              <a:t>arXiv</a:t>
            </a:r>
            <a:r>
              <a:rPr lang="en-US" altLang="zh-TW" b="0" i="0" dirty="0">
                <a:effectLst/>
                <a:latin typeface="-apple-system"/>
              </a:rPr>
              <a:t> preprint arXiv:2302.03025. 2023.</a:t>
            </a:r>
          </a:p>
          <a:p>
            <a:r>
              <a:rPr lang="en-US" altLang="zh-TW" b="1" i="0" dirty="0">
                <a:effectLst/>
                <a:latin typeface="-apple-system"/>
              </a:rPr>
              <a:t>Interpretability in the Wild: a Circuit for Indirect Object Identification in GPT-2 small</a:t>
            </a:r>
            <a:br>
              <a:rPr lang="en-US" altLang="zh-TW" b="0" i="0" dirty="0">
                <a:effectLst/>
                <a:latin typeface="-apple-system"/>
              </a:rPr>
            </a:br>
            <a:r>
              <a:rPr lang="en-US" altLang="zh-TW" b="0" i="0" dirty="0">
                <a:effectLst/>
                <a:latin typeface="-apple-system"/>
              </a:rPr>
              <a:t>K. Wang, A. </a:t>
            </a:r>
            <a:r>
              <a:rPr lang="en-US" altLang="zh-TW" b="0" i="0" dirty="0" err="1">
                <a:effectLst/>
                <a:latin typeface="-apple-system"/>
              </a:rPr>
              <a:t>Variengien</a:t>
            </a:r>
            <a:r>
              <a:rPr lang="en-US" altLang="zh-TW" b="0" i="0" dirty="0">
                <a:effectLst/>
                <a:latin typeface="-apple-system"/>
              </a:rPr>
              <a:t>, A. </a:t>
            </a:r>
            <a:r>
              <a:rPr lang="en-US" altLang="zh-TW" b="0" i="0" dirty="0" err="1">
                <a:effectLst/>
                <a:latin typeface="-apple-system"/>
              </a:rPr>
              <a:t>Conmy</a:t>
            </a:r>
            <a:r>
              <a:rPr lang="en-US" altLang="zh-TW" b="0" i="0" dirty="0">
                <a:effectLst/>
                <a:latin typeface="-apple-system"/>
              </a:rPr>
              <a:t>, B. </a:t>
            </a:r>
            <a:r>
              <a:rPr lang="en-US" altLang="zh-TW" b="0" i="0" dirty="0" err="1">
                <a:effectLst/>
                <a:latin typeface="-apple-system"/>
              </a:rPr>
              <a:t>Shlegeris</a:t>
            </a:r>
            <a:r>
              <a:rPr lang="en-US" altLang="zh-TW" b="0" i="0" dirty="0">
                <a:effectLst/>
                <a:latin typeface="-apple-system"/>
              </a:rPr>
              <a:t>, J. Steinhardt.</a:t>
            </a:r>
            <a:br>
              <a:rPr lang="en-US" altLang="zh-TW" b="0" i="0" dirty="0">
                <a:effectLst/>
                <a:latin typeface="-apple-system"/>
              </a:rPr>
            </a:br>
            <a:r>
              <a:rPr lang="en-US" altLang="zh-TW" b="0" i="0" dirty="0" err="1">
                <a:effectLst/>
                <a:latin typeface="-apple-system"/>
              </a:rPr>
              <a:t>arXiv</a:t>
            </a:r>
            <a:r>
              <a:rPr lang="en-US" altLang="zh-TW" b="0" i="0" dirty="0">
                <a:effectLst/>
                <a:latin typeface="-apple-system"/>
              </a:rPr>
              <a:t> preprint arXiv:2211.00593. 2022.</a:t>
            </a:r>
          </a:p>
          <a:p>
            <a:r>
              <a:rPr lang="zh-TW" altLang="en-US" dirty="0">
                <a:hlinkClick r:id="rId7"/>
              </a:rPr>
              <a:t>https://github.com/openai/automated-interpretability/tree/main/neuron-explainer</a:t>
            </a:r>
            <a:r>
              <a:rPr lang="zh-TW" altLang="en-US" dirty="0"/>
              <a:t> </a:t>
            </a:r>
            <a:r>
              <a:rPr lang="zh-TW" altLang="en-US" b="0" i="0" dirty="0">
                <a:effectLst/>
                <a:latin typeface="-apple-system"/>
              </a:rPr>
              <a:t>我們用於生成解釋、模擬神經元和評分解釋</a:t>
            </a:r>
            <a:r>
              <a:rPr lang="zh-TW" altLang="en-US" b="0" i="0">
                <a:effectLst/>
                <a:latin typeface="-apple-system"/>
              </a:rPr>
              <a:t>的代碼</a:t>
            </a:r>
            <a:endParaRPr lang="en-US" altLang="zh-TW" b="0" i="0" dirty="0">
              <a:effectLst/>
              <a:latin typeface="-apple-system"/>
            </a:endParaRPr>
          </a:p>
          <a:p>
            <a:endParaRPr lang="en-US" altLang="zh-TW" b="0" i="0" dirty="0">
              <a:effectLst/>
              <a:latin typeface="-apple-system"/>
            </a:endParaRPr>
          </a:p>
          <a:p>
            <a:endParaRPr lang="zh-TW" altLang="en-US" dirty="0"/>
          </a:p>
        </p:txBody>
      </p:sp>
    </p:spTree>
    <p:extLst>
      <p:ext uri="{BB962C8B-B14F-4D97-AF65-F5344CB8AC3E}">
        <p14:creationId xmlns:p14="http://schemas.microsoft.com/office/powerpoint/2010/main" val="2771192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88AE89-FB2E-0BCD-D8A0-9A8200718686}"/>
              </a:ext>
            </a:extLst>
          </p:cNvPr>
          <p:cNvSpPr>
            <a:spLocks noGrp="1"/>
          </p:cNvSpPr>
          <p:nvPr>
            <p:ph type="title"/>
          </p:nvPr>
        </p:nvSpPr>
        <p:spPr/>
        <p:txBody>
          <a:bodyPr/>
          <a:lstStyle/>
          <a:p>
            <a:r>
              <a:rPr lang="en-US" altLang="zh-TW" dirty="0"/>
              <a:t>Additional Information</a:t>
            </a:r>
            <a:br>
              <a:rPr lang="en-US" altLang="zh-TW" dirty="0"/>
            </a:br>
            <a:r>
              <a:rPr lang="zh-TW" altLang="en-US" dirty="0"/>
              <a:t>以下僅供參考</a:t>
            </a:r>
          </a:p>
        </p:txBody>
      </p:sp>
    </p:spTree>
    <p:extLst>
      <p:ext uri="{BB962C8B-B14F-4D97-AF65-F5344CB8AC3E}">
        <p14:creationId xmlns:p14="http://schemas.microsoft.com/office/powerpoint/2010/main" val="3748097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44A4CD50-B4A3-4BD5-F769-26CB3FE43FD3}"/>
              </a:ext>
            </a:extLst>
          </p:cNvPr>
          <p:cNvSpPr>
            <a:spLocks noGrp="1"/>
          </p:cNvSpPr>
          <p:nvPr>
            <p:ph idx="1"/>
          </p:nvPr>
        </p:nvSpPr>
        <p:spPr>
          <a:xfrm>
            <a:off x="838200" y="563418"/>
            <a:ext cx="10515600" cy="5613545"/>
          </a:xfrm>
        </p:spPr>
        <p:txBody>
          <a:bodyPr>
            <a:normAutofit fontScale="47500" lnSpcReduction="20000"/>
          </a:bodyPr>
          <a:lstStyle/>
          <a:p>
            <a:pPr marL="0" indent="0">
              <a:lnSpc>
                <a:spcPct val="120000"/>
              </a:lnSpc>
              <a:buNone/>
            </a:pPr>
            <a:r>
              <a:rPr lang="zh-TW" altLang="en-US" sz="7300" b="0" i="0" dirty="0">
                <a:solidFill>
                  <a:srgbClr val="1F1F1F"/>
                </a:solidFill>
                <a:effectLst/>
                <a:latin typeface="微軟正黑體" panose="020B0604030504040204" pitchFamily="34" charset="-120"/>
                <a:ea typeface="微軟正黑體" panose="020B0604030504040204" pitchFamily="34" charset="-120"/>
              </a:rPr>
              <a:t>我們如何解釋模型呢？ </a:t>
            </a:r>
            <a:r>
              <a:rPr lang="en-US" altLang="zh-TW" sz="7300" dirty="0"/>
              <a:t>Information </a:t>
            </a:r>
            <a:r>
              <a:rPr lang="zh-TW" altLang="en-US" sz="7300" dirty="0"/>
              <a:t> </a:t>
            </a:r>
            <a:r>
              <a:rPr lang="en-US" altLang="zh-TW" sz="7300" dirty="0"/>
              <a:t>-- From Google</a:t>
            </a:r>
            <a:endParaRPr lang="zh-TW" altLang="en-US" sz="7300" b="0" i="0" dirty="0">
              <a:solidFill>
                <a:srgbClr val="1F1F1F"/>
              </a:solidFill>
              <a:effectLst/>
              <a:latin typeface="微軟正黑體" panose="020B0604030504040204" pitchFamily="34" charset="-120"/>
              <a:ea typeface="微軟正黑體" panose="020B0604030504040204" pitchFamily="34" charset="-120"/>
            </a:endParaRPr>
          </a:p>
          <a:p>
            <a:pPr algn="l">
              <a:lnSpc>
                <a:spcPct val="120000"/>
              </a:lnSpc>
            </a:pPr>
            <a:endParaRPr lang="en-US" altLang="zh-TW" sz="2900" b="0" i="0" dirty="0">
              <a:solidFill>
                <a:srgbClr val="1F1F1F"/>
              </a:solidFill>
              <a:effectLst/>
              <a:latin typeface="微軟正黑體" panose="020B0604030504040204" pitchFamily="34" charset="-120"/>
              <a:ea typeface="微軟正黑體" panose="020B0604030504040204" pitchFamily="34" charset="-120"/>
            </a:endParaRPr>
          </a:p>
          <a:p>
            <a:pPr algn="l">
              <a:lnSpc>
                <a:spcPct val="120000"/>
              </a:lnSpc>
            </a:pPr>
            <a:r>
              <a:rPr lang="zh-TW" altLang="en-US" sz="2900" b="0" i="0" dirty="0">
                <a:solidFill>
                  <a:srgbClr val="1F1F1F"/>
                </a:solidFill>
                <a:effectLst/>
                <a:latin typeface="微軟正黑體" panose="020B0604030504040204" pitchFamily="34" charset="-120"/>
                <a:ea typeface="微軟正黑體" panose="020B0604030504040204" pitchFamily="34" charset="-120"/>
              </a:rPr>
              <a:t>有幾種方法可以解釋 </a:t>
            </a:r>
            <a:r>
              <a:rPr lang="en-US" altLang="zh-TW" sz="2900" b="0" i="0" dirty="0">
                <a:solidFill>
                  <a:srgbClr val="1F1F1F"/>
                </a:solidFill>
                <a:effectLst/>
                <a:latin typeface="微軟正黑體" panose="020B0604030504040204" pitchFamily="34" charset="-120"/>
                <a:ea typeface="微軟正黑體" panose="020B0604030504040204" pitchFamily="34" charset="-120"/>
              </a:rPr>
              <a:t>AI </a:t>
            </a:r>
            <a:r>
              <a:rPr lang="zh-TW" altLang="en-US" sz="2900" b="0" i="0" dirty="0">
                <a:solidFill>
                  <a:srgbClr val="1F1F1F"/>
                </a:solidFill>
                <a:effectLst/>
                <a:latin typeface="微軟正黑體" panose="020B0604030504040204" pitchFamily="34" charset="-120"/>
                <a:ea typeface="微軟正黑體" panose="020B0604030504040204" pitchFamily="34" charset="-120"/>
              </a:rPr>
              <a:t>語言模型。一種方法是使用比喻。例如，您可以說 </a:t>
            </a:r>
            <a:r>
              <a:rPr lang="en-US" altLang="zh-TW" sz="2900" b="0" i="0" dirty="0">
                <a:solidFill>
                  <a:srgbClr val="1F1F1F"/>
                </a:solidFill>
                <a:effectLst/>
                <a:latin typeface="微軟正黑體" panose="020B0604030504040204" pitchFamily="34" charset="-120"/>
                <a:ea typeface="微軟正黑體" panose="020B0604030504040204" pitchFamily="34" charset="-120"/>
              </a:rPr>
              <a:t>AI </a:t>
            </a:r>
            <a:r>
              <a:rPr lang="zh-TW" altLang="en-US" sz="2900" b="0" i="0" dirty="0">
                <a:solidFill>
                  <a:srgbClr val="1F1F1F"/>
                </a:solidFill>
                <a:effectLst/>
                <a:latin typeface="微軟正黑體" panose="020B0604030504040204" pitchFamily="34" charset="-120"/>
                <a:ea typeface="微軟正黑體" panose="020B0604030504040204" pitchFamily="34" charset="-120"/>
              </a:rPr>
              <a:t>語言模型就像一本字典，可以根據前面的單詞預測句子中的下一個單詞。解釋 </a:t>
            </a:r>
            <a:r>
              <a:rPr lang="en-US" altLang="zh-TW" sz="2900" b="0" i="0" dirty="0">
                <a:solidFill>
                  <a:srgbClr val="1F1F1F"/>
                </a:solidFill>
                <a:effectLst/>
                <a:latin typeface="微軟正黑體" panose="020B0604030504040204" pitchFamily="34" charset="-120"/>
                <a:ea typeface="微軟正黑體" panose="020B0604030504040204" pitchFamily="34" charset="-120"/>
              </a:rPr>
              <a:t>AI </a:t>
            </a:r>
            <a:r>
              <a:rPr lang="zh-TW" altLang="en-US" sz="2900" b="0" i="0" dirty="0">
                <a:solidFill>
                  <a:srgbClr val="1F1F1F"/>
                </a:solidFill>
                <a:effectLst/>
                <a:latin typeface="微軟正黑體" panose="020B0604030504040204" pitchFamily="34" charset="-120"/>
                <a:ea typeface="微軟正黑體" panose="020B0604030504040204" pitchFamily="34" charset="-120"/>
              </a:rPr>
              <a:t>語言模型的另一種方法是使用類比。例如，你可以說 </a:t>
            </a:r>
            <a:r>
              <a:rPr lang="en-US" altLang="zh-TW" sz="2900" b="0" i="0" dirty="0">
                <a:solidFill>
                  <a:srgbClr val="1F1F1F"/>
                </a:solidFill>
                <a:effectLst/>
                <a:latin typeface="微軟正黑體" panose="020B0604030504040204" pitchFamily="34" charset="-120"/>
                <a:ea typeface="微軟正黑體" panose="020B0604030504040204" pitchFamily="34" charset="-120"/>
              </a:rPr>
              <a:t>AI </a:t>
            </a:r>
            <a:r>
              <a:rPr lang="zh-TW" altLang="en-US" sz="2900" b="0" i="0" dirty="0">
                <a:solidFill>
                  <a:srgbClr val="1F1F1F"/>
                </a:solidFill>
                <a:effectLst/>
                <a:latin typeface="微軟正黑體" panose="020B0604030504040204" pitchFamily="34" charset="-120"/>
                <a:ea typeface="微軟正黑體" panose="020B0604030504040204" pitchFamily="34" charset="-120"/>
              </a:rPr>
              <a:t>語言模型就像一台機器，可以通過觀察人類棋手來學習下棋。</a:t>
            </a:r>
          </a:p>
          <a:p>
            <a:pPr algn="l">
              <a:lnSpc>
                <a:spcPct val="120000"/>
              </a:lnSpc>
            </a:pPr>
            <a:r>
              <a:rPr lang="zh-TW" altLang="en-US" sz="2900" b="0" i="0" dirty="0">
                <a:solidFill>
                  <a:srgbClr val="1F1F1F"/>
                </a:solidFill>
                <a:effectLst/>
                <a:latin typeface="微軟正黑體" panose="020B0604030504040204" pitchFamily="34" charset="-120"/>
                <a:ea typeface="微軟正黑體" panose="020B0604030504040204" pitchFamily="34" charset="-120"/>
              </a:rPr>
              <a:t>以下是您如何向孩子解釋 </a:t>
            </a:r>
            <a:r>
              <a:rPr lang="en-US" altLang="zh-TW" sz="2900" b="0" i="0" dirty="0">
                <a:solidFill>
                  <a:srgbClr val="1F1F1F"/>
                </a:solidFill>
                <a:effectLst/>
                <a:latin typeface="微軟正黑體" panose="020B0604030504040204" pitchFamily="34" charset="-120"/>
                <a:ea typeface="微軟正黑體" panose="020B0604030504040204" pitchFamily="34" charset="-120"/>
              </a:rPr>
              <a:t>AI </a:t>
            </a:r>
            <a:r>
              <a:rPr lang="zh-TW" altLang="en-US" sz="2900" b="0" i="0" dirty="0">
                <a:solidFill>
                  <a:srgbClr val="1F1F1F"/>
                </a:solidFill>
                <a:effectLst/>
                <a:latin typeface="微軟正黑體" panose="020B0604030504040204" pitchFamily="34" charset="-120"/>
                <a:ea typeface="微軟正黑體" panose="020B0604030504040204" pitchFamily="34" charset="-120"/>
              </a:rPr>
              <a:t>語言模型的示例：</a:t>
            </a:r>
          </a:p>
          <a:p>
            <a:pPr marL="0" indent="0" algn="l">
              <a:lnSpc>
                <a:spcPct val="120000"/>
              </a:lnSpc>
              <a:buNone/>
            </a:pPr>
            <a:r>
              <a:rPr lang="zh-TW" altLang="en-US" sz="2900" b="0" i="0" dirty="0">
                <a:solidFill>
                  <a:srgbClr val="1F1F1F"/>
                </a:solidFill>
                <a:effectLst/>
                <a:latin typeface="微軟正黑體" panose="020B0604030504040204" pitchFamily="34" charset="-120"/>
                <a:ea typeface="微軟正黑體" panose="020B0604030504040204" pitchFamily="34" charset="-120"/>
              </a:rPr>
              <a:t>“想像一下，你有一本很大的單詞書。在這本書中，每個單詞都寫在它後面經常跟的其他單詞的列表旁邊。例如，單詞“</a:t>
            </a:r>
            <a:r>
              <a:rPr lang="en-US" altLang="zh-TW" sz="2900" b="0" i="0" dirty="0">
                <a:solidFill>
                  <a:srgbClr val="1F1F1F"/>
                </a:solidFill>
                <a:effectLst/>
                <a:latin typeface="微軟正黑體" panose="020B0604030504040204" pitchFamily="34" charset="-120"/>
                <a:ea typeface="微軟正黑體" panose="020B0604030504040204" pitchFamily="34" charset="-120"/>
              </a:rPr>
              <a:t>the”</a:t>
            </a:r>
            <a:r>
              <a:rPr lang="zh-TW" altLang="en-US" sz="2900" b="0" i="0" dirty="0">
                <a:solidFill>
                  <a:srgbClr val="1F1F1F"/>
                </a:solidFill>
                <a:effectLst/>
                <a:latin typeface="微軟正黑體" panose="020B0604030504040204" pitchFamily="34" charset="-120"/>
                <a:ea typeface="微軟正黑體" panose="020B0604030504040204" pitchFamily="34" charset="-120"/>
              </a:rPr>
              <a:t>後面經常跟著單詞“</a:t>
            </a:r>
            <a:r>
              <a:rPr lang="en-US" altLang="zh-TW" sz="2900" b="0" i="0" dirty="0">
                <a:solidFill>
                  <a:srgbClr val="1F1F1F"/>
                </a:solidFill>
                <a:effectLst/>
                <a:latin typeface="微軟正黑體" panose="020B0604030504040204" pitchFamily="34" charset="-120"/>
                <a:ea typeface="微軟正黑體" panose="020B0604030504040204" pitchFamily="34" charset="-120"/>
              </a:rPr>
              <a:t>cat”</a:t>
            </a:r>
            <a:r>
              <a:rPr lang="zh-TW" altLang="en-US" sz="2900" b="0" i="0" dirty="0">
                <a:solidFill>
                  <a:srgbClr val="1F1F1F"/>
                </a:solidFill>
                <a:effectLst/>
                <a:latin typeface="微軟正黑體" panose="020B0604030504040204" pitchFamily="34" charset="-120"/>
                <a:ea typeface="微軟正黑體" panose="020B0604030504040204" pitchFamily="34" charset="-120"/>
              </a:rPr>
              <a:t>。 “貓”這個詞後面經常跟“坐”這個詞。 </a:t>
            </a:r>
            <a:r>
              <a:rPr lang="en-US" altLang="zh-TW" sz="2900" b="0" i="0" dirty="0">
                <a:solidFill>
                  <a:srgbClr val="1F1F1F"/>
                </a:solidFill>
                <a:effectLst/>
                <a:latin typeface="微軟正黑體" panose="020B0604030504040204" pitchFamily="34" charset="-120"/>
                <a:ea typeface="微軟正黑體" panose="020B0604030504040204" pitchFamily="34" charset="-120"/>
              </a:rPr>
              <a:t>book </a:t>
            </a:r>
            <a:r>
              <a:rPr lang="zh-TW" altLang="en-US" sz="2900" b="0" i="0" dirty="0">
                <a:solidFill>
                  <a:srgbClr val="1F1F1F"/>
                </a:solidFill>
                <a:effectLst/>
                <a:latin typeface="微軟正黑體" panose="020B0604030504040204" pitchFamily="34" charset="-120"/>
                <a:ea typeface="微軟正黑體" panose="020B0604030504040204" pitchFamily="34" charset="-120"/>
              </a:rPr>
              <a:t>來預測句子中下一個最有可能出現的單詞。例如，如果機器看到單詞“</a:t>
            </a:r>
            <a:r>
              <a:rPr lang="en-US" altLang="zh-TW" sz="2900" b="0" i="0" dirty="0">
                <a:solidFill>
                  <a:srgbClr val="1F1F1F"/>
                </a:solidFill>
                <a:effectLst/>
                <a:latin typeface="微軟正黑體" panose="020B0604030504040204" pitchFamily="34" charset="-120"/>
                <a:ea typeface="微軟正黑體" panose="020B0604030504040204" pitchFamily="34" charset="-120"/>
              </a:rPr>
              <a:t>the”</a:t>
            </a:r>
            <a:r>
              <a:rPr lang="zh-TW" altLang="en-US" sz="2900" b="0" i="0" dirty="0">
                <a:solidFill>
                  <a:srgbClr val="1F1F1F"/>
                </a:solidFill>
                <a:effectLst/>
                <a:latin typeface="微軟正黑體" panose="020B0604030504040204" pitchFamily="34" charset="-120"/>
                <a:ea typeface="微軟正黑體" panose="020B0604030504040204" pitchFamily="34" charset="-120"/>
              </a:rPr>
              <a:t>，它可以預測下一個單詞最有可能是“</a:t>
            </a:r>
            <a:r>
              <a:rPr lang="en-US" altLang="zh-TW" sz="2900" b="0" i="0" dirty="0">
                <a:solidFill>
                  <a:srgbClr val="1F1F1F"/>
                </a:solidFill>
                <a:effectLst/>
                <a:latin typeface="微軟正黑體" panose="020B0604030504040204" pitchFamily="34" charset="-120"/>
                <a:ea typeface="微軟正黑體" panose="020B0604030504040204" pitchFamily="34" charset="-120"/>
              </a:rPr>
              <a:t>cat”</a:t>
            </a:r>
            <a:r>
              <a:rPr lang="zh-TW" altLang="en-US" sz="2900" b="0" i="0" dirty="0">
                <a:solidFill>
                  <a:srgbClr val="1F1F1F"/>
                </a:solidFill>
                <a:effectLst/>
                <a:latin typeface="微軟正黑體" panose="020B0604030504040204" pitchFamily="34" charset="-120"/>
                <a:ea typeface="微軟正黑體" panose="020B0604030504040204" pitchFamily="34" charset="-120"/>
              </a:rPr>
              <a:t>。</a:t>
            </a:r>
          </a:p>
          <a:p>
            <a:pPr algn="l">
              <a:lnSpc>
                <a:spcPct val="120000"/>
              </a:lnSpc>
            </a:pPr>
            <a:r>
              <a:rPr lang="zh-TW" altLang="en-US" sz="2900" b="0" i="0" dirty="0">
                <a:solidFill>
                  <a:srgbClr val="1F1F1F"/>
                </a:solidFill>
                <a:effectLst/>
                <a:latin typeface="微軟正黑體" panose="020B0604030504040204" pitchFamily="34" charset="-120"/>
                <a:ea typeface="微軟正黑體" panose="020B0604030504040204" pitchFamily="34" charset="-120"/>
              </a:rPr>
              <a:t>以下是您如何向技術受眾解釋 </a:t>
            </a:r>
            <a:r>
              <a:rPr lang="en-US" altLang="zh-TW" sz="2900" b="0" i="0" dirty="0">
                <a:solidFill>
                  <a:srgbClr val="1F1F1F"/>
                </a:solidFill>
                <a:effectLst/>
                <a:latin typeface="微軟正黑體" panose="020B0604030504040204" pitchFamily="34" charset="-120"/>
                <a:ea typeface="微軟正黑體" panose="020B0604030504040204" pitchFamily="34" charset="-120"/>
              </a:rPr>
              <a:t>AI </a:t>
            </a:r>
            <a:r>
              <a:rPr lang="zh-TW" altLang="en-US" sz="2900" b="0" i="0" dirty="0">
                <a:solidFill>
                  <a:srgbClr val="1F1F1F"/>
                </a:solidFill>
                <a:effectLst/>
                <a:latin typeface="微軟正黑體" panose="020B0604030504040204" pitchFamily="34" charset="-120"/>
                <a:ea typeface="微軟正黑體" panose="020B0604030504040204" pitchFamily="34" charset="-120"/>
              </a:rPr>
              <a:t>語言模型的示例：</a:t>
            </a:r>
          </a:p>
          <a:p>
            <a:pPr marL="0" indent="0" algn="l">
              <a:lnSpc>
                <a:spcPct val="120000"/>
              </a:lnSpc>
              <a:buNone/>
            </a:pPr>
            <a:r>
              <a:rPr lang="en-US" altLang="zh-TW" sz="2900" b="0" i="0" dirty="0">
                <a:solidFill>
                  <a:srgbClr val="1F1F1F"/>
                </a:solidFill>
                <a:effectLst/>
                <a:latin typeface="微軟正黑體" panose="020B0604030504040204" pitchFamily="34" charset="-120"/>
                <a:ea typeface="微軟正黑體" panose="020B0604030504040204" pitchFamily="34" charset="-120"/>
              </a:rPr>
              <a:t>AI </a:t>
            </a:r>
            <a:r>
              <a:rPr lang="zh-TW" altLang="en-US" sz="2900" b="0" i="0" dirty="0">
                <a:solidFill>
                  <a:srgbClr val="1F1F1F"/>
                </a:solidFill>
                <a:effectLst/>
                <a:latin typeface="微軟正黑體" panose="020B0604030504040204" pitchFamily="34" charset="-120"/>
                <a:ea typeface="微軟正黑體" panose="020B0604030504040204" pitchFamily="34" charset="-120"/>
              </a:rPr>
              <a:t>語言模型是一種統計模型，它根據前面的單詞預測序列中的下一個單詞。該模型在大量文本數據集上進行訓練，可用於各種任務，例如機器翻譯、語音識別和文本生成。</a:t>
            </a:r>
          </a:p>
          <a:p>
            <a:pPr algn="l">
              <a:lnSpc>
                <a:spcPct val="120000"/>
              </a:lnSpc>
            </a:pPr>
            <a:r>
              <a:rPr lang="zh-TW" altLang="en-US" sz="2900" b="0" i="0" dirty="0">
                <a:solidFill>
                  <a:srgbClr val="1F1F1F"/>
                </a:solidFill>
                <a:effectLst/>
                <a:latin typeface="微軟正黑體" panose="020B0604030504040204" pitchFamily="34" charset="-120"/>
                <a:ea typeface="微軟正黑體" panose="020B0604030504040204" pitchFamily="34" charset="-120"/>
              </a:rPr>
              <a:t>該模型的工作原理是首先創建每個單詞出現在給定上下文中的概率的統計模型。然後使用該模型根據前面的單詞預測序列中的下一個單詞。隨著語言模型暴露於新數據，模型不斷更新。</a:t>
            </a:r>
          </a:p>
          <a:p>
            <a:pPr algn="l">
              <a:lnSpc>
                <a:spcPct val="120000"/>
              </a:lnSpc>
            </a:pPr>
            <a:r>
              <a:rPr lang="en-US" altLang="zh-TW" sz="2900" b="0" i="0" dirty="0">
                <a:solidFill>
                  <a:srgbClr val="1F1F1F"/>
                </a:solidFill>
                <a:effectLst/>
                <a:latin typeface="微軟正黑體" panose="020B0604030504040204" pitchFamily="34" charset="-120"/>
                <a:ea typeface="微軟正黑體" panose="020B0604030504040204" pitchFamily="34" charset="-120"/>
              </a:rPr>
              <a:t>AI </a:t>
            </a:r>
            <a:r>
              <a:rPr lang="zh-TW" altLang="en-US" sz="2900" b="0" i="0" dirty="0">
                <a:solidFill>
                  <a:srgbClr val="1F1F1F"/>
                </a:solidFill>
                <a:effectLst/>
                <a:latin typeface="微軟正黑體" panose="020B0604030504040204" pitchFamily="34" charset="-120"/>
                <a:ea typeface="微軟正黑體" panose="020B0604030504040204" pitchFamily="34" charset="-120"/>
              </a:rPr>
              <a:t>語言模型已被證明在各種任務中非常有效。例如，它們已被用於開發機器翻譯系統，可以將文本從一種語言高精度地翻譯成另一種語言。它們還被用於開發可以將語音高精度地轉錄為文本的語音識別系統。它們已被用於開發文本生成系統，這些系統可以創建與訓練模型的文本相似的新文本。</a:t>
            </a:r>
            <a:r>
              <a:rPr lang="zh-TW" altLang="en-US" b="0" i="0" dirty="0">
                <a:solidFill>
                  <a:srgbClr val="1F1F1F"/>
                </a:solidFill>
                <a:effectLst/>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2149261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983012-7C35-5969-5DA8-563DCE7CF4BA}"/>
              </a:ext>
            </a:extLst>
          </p:cNvPr>
          <p:cNvSpPr>
            <a:spLocks noGrp="1"/>
          </p:cNvSpPr>
          <p:nvPr>
            <p:ph type="title"/>
          </p:nvPr>
        </p:nvSpPr>
        <p:spPr/>
        <p:txBody>
          <a:bodyPr>
            <a:normAutofit/>
          </a:bodyPr>
          <a:lstStyle/>
          <a:p>
            <a:r>
              <a:rPr kumimoji="0" lang="en-US" altLang="zh-TW" sz="4400" b="0" i="0" u="none" strike="noStrike" cap="none" normalizeH="0" baseline="0" dirty="0" err="1">
                <a:ln>
                  <a:noFill/>
                </a:ln>
                <a:solidFill>
                  <a:srgbClr val="000000"/>
                </a:solidFill>
                <a:effectLst/>
                <a:latin typeface="微軟正黑體" panose="020B0604030504040204" pitchFamily="34" charset="-120"/>
                <a:ea typeface="微軟正黑體" panose="020B0604030504040204" pitchFamily="34" charset="-120"/>
                <a:cs typeface="新細明體" panose="02020500000000000000" pitchFamily="18" charset="-120"/>
                <a:hlinkClick r:id="rId2"/>
              </a:rPr>
              <a:t>OpenAI</a:t>
            </a:r>
            <a:r>
              <a:rPr kumimoji="0" lang="zh-TW" altLang="en-US" sz="4400" b="0" i="0" u="none" strike="noStrike" cap="none" normalizeH="0" baseline="0" dirty="0">
                <a:ln>
                  <a:noFill/>
                </a:ln>
                <a:solidFill>
                  <a:srgbClr val="000000"/>
                </a:solidFill>
                <a:effectLst/>
                <a:latin typeface="微軟正黑體" panose="020B0604030504040204" pitchFamily="34" charset="-120"/>
                <a:ea typeface="微軟正黑體" panose="020B0604030504040204" pitchFamily="34" charset="-120"/>
                <a:cs typeface="新細明體" panose="02020500000000000000" pitchFamily="18" charset="-120"/>
                <a:hlinkClick r:id="rId2"/>
              </a:rPr>
              <a:t>最新人工智慧可解釋性研究</a:t>
            </a:r>
            <a:br>
              <a:rPr kumimoji="0" lang="en-US" altLang="zh-TW" sz="4400" b="0" i="0" u="none" strike="noStrike" cap="none" normalizeH="0" baseline="0" dirty="0">
                <a:ln>
                  <a:noFill/>
                </a:ln>
                <a:solidFill>
                  <a:srgbClr val="000000"/>
                </a:solidFill>
                <a:effectLst/>
                <a:latin typeface="微軟正黑體" panose="020B0604030504040204" pitchFamily="34" charset="-120"/>
                <a:ea typeface="微軟正黑體" panose="020B0604030504040204" pitchFamily="34" charset="-120"/>
                <a:cs typeface="新細明體" panose="02020500000000000000" pitchFamily="18" charset="-120"/>
              </a:rPr>
            </a:br>
            <a:r>
              <a:rPr lang="en-US" altLang="zh-TW" sz="2000" dirty="0">
                <a:effectLst/>
                <a:latin typeface="Calibri" panose="020F0502020204030204" pitchFamily="34" charset="0"/>
                <a:ea typeface="新細明體" panose="02020500000000000000" pitchFamily="18" charset="-120"/>
              </a:rPr>
              <a:t>Source: </a:t>
            </a:r>
            <a:r>
              <a:rPr kumimoji="0" lang="en-US" altLang="zh-TW" sz="1600" b="0" i="0" u="none" strike="noStrike" cap="none" normalizeH="0" baseline="0" dirty="0">
                <a:ln>
                  <a:noFill/>
                </a:ln>
                <a:solidFill>
                  <a:srgbClr val="000000"/>
                </a:solidFill>
                <a:effectLst/>
                <a:latin typeface="微軟正黑體" panose="020B0604030504040204" pitchFamily="34" charset="-120"/>
                <a:ea typeface="微軟正黑體" panose="020B0604030504040204" pitchFamily="34" charset="-120"/>
                <a:cs typeface="新細明體" panose="02020500000000000000" pitchFamily="18" charset="-120"/>
              </a:rPr>
              <a:t>https://openai.com/research/language-models-can-explain-neurons-in-language-models</a:t>
            </a:r>
            <a:endParaRPr lang="zh-TW" altLang="en-US" sz="1600" dirty="0"/>
          </a:p>
        </p:txBody>
      </p:sp>
      <p:sp>
        <p:nvSpPr>
          <p:cNvPr id="3" name="內容版面配置區 2">
            <a:extLst>
              <a:ext uri="{FF2B5EF4-FFF2-40B4-BE49-F238E27FC236}">
                <a16:creationId xmlns:a16="http://schemas.microsoft.com/office/drawing/2014/main" id="{3CF2D898-3D85-8093-E044-288A53DDD81E}"/>
              </a:ext>
            </a:extLst>
          </p:cNvPr>
          <p:cNvSpPr>
            <a:spLocks noGrp="1"/>
          </p:cNvSpPr>
          <p:nvPr>
            <p:ph idx="1"/>
          </p:nvPr>
        </p:nvSpPr>
        <p:spPr>
          <a:xfrm>
            <a:off x="-1" y="1825625"/>
            <a:ext cx="12191999" cy="4351338"/>
          </a:xfrm>
        </p:spPr>
        <p:txBody>
          <a:bodyPr>
            <a:noAutofit/>
          </a:bodyPr>
          <a:lstStyle/>
          <a:p>
            <a:pPr algn="l"/>
            <a:r>
              <a:rPr lang="zh-TW" altLang="en-US" sz="2400" b="0" i="0" dirty="0">
                <a:solidFill>
                  <a:srgbClr val="000000"/>
                </a:solidFill>
                <a:effectLst/>
                <a:latin typeface="微軟正黑體" panose="020B0604030504040204" pitchFamily="34" charset="-120"/>
                <a:ea typeface="微軟正黑體" panose="020B0604030504040204" pitchFamily="34" charset="-120"/>
              </a:rPr>
              <a:t>語言模型變得更強大，部署更廣泛，但我們對它們內部工作原理的理解仍然非常有限。例如，可能很難從他們的輸出中檢測到他們是使用有偏見的啟發式方法還是進行欺騙</a:t>
            </a:r>
            <a:r>
              <a:rPr lang="zh-TW" altLang="en-US" sz="2400" dirty="0">
                <a:solidFill>
                  <a:srgbClr val="000000"/>
                </a:solidFill>
                <a:latin typeface="微軟正黑體" panose="020B0604030504040204" pitchFamily="34" charset="-120"/>
                <a:ea typeface="微軟正黑體" panose="020B0604030504040204" pitchFamily="34" charset="-120"/>
              </a:rPr>
              <a:t>方式</a:t>
            </a:r>
            <a:r>
              <a:rPr lang="zh-TW" altLang="en-US" sz="2400" b="0" i="0" dirty="0">
                <a:solidFill>
                  <a:srgbClr val="000000"/>
                </a:solidFill>
                <a:effectLst/>
                <a:latin typeface="微軟正黑體" panose="020B0604030504040204" pitchFamily="34" charset="-120"/>
                <a:ea typeface="微軟正黑體" panose="020B0604030504040204" pitchFamily="34" charset="-120"/>
              </a:rPr>
              <a:t>。可解釋性研究旨在通過查看模型內部來發現更多信息。</a:t>
            </a:r>
          </a:p>
          <a:p>
            <a:pPr algn="l"/>
            <a:r>
              <a:rPr lang="zh-TW" altLang="en-US" sz="2400" b="0" i="0" dirty="0">
                <a:solidFill>
                  <a:srgbClr val="000000"/>
                </a:solidFill>
                <a:effectLst/>
                <a:latin typeface="微軟正黑體" panose="020B0604030504040204" pitchFamily="34" charset="-120"/>
                <a:ea typeface="微軟正黑體" panose="020B0604030504040204" pitchFamily="34" charset="-120"/>
              </a:rPr>
              <a:t>可解釋性研究的一種簡單方法是首先了解各個組件（神經元和注意力頭）在做什麼。傳統上，這需要人類</a:t>
            </a:r>
            <a:r>
              <a:rPr lang="zh-TW" altLang="en-US" sz="2400" b="0" i="0" dirty="0">
                <a:solidFill>
                  <a:srgbClr val="000000"/>
                </a:solidFill>
                <a:effectLst/>
                <a:latin typeface="微軟正黑體" panose="020B0604030504040204" pitchFamily="34" charset="-120"/>
                <a:ea typeface="微軟正黑體" panose="020B0604030504040204" pitchFamily="34" charset="-120"/>
                <a:hlinkClick r:id="rId3"/>
              </a:rPr>
              <a:t>手動</a:t>
            </a:r>
            <a:r>
              <a:rPr lang="zh-TW" altLang="en-US" sz="2400" b="0" i="0" dirty="0">
                <a:solidFill>
                  <a:srgbClr val="000000"/>
                </a:solidFill>
                <a:effectLst/>
                <a:latin typeface="微軟正黑體" panose="020B0604030504040204" pitchFamily="34" charset="-120"/>
                <a:ea typeface="微軟正黑體" panose="020B0604030504040204" pitchFamily="34" charset="-120"/>
              </a:rPr>
              <a:t> </a:t>
            </a:r>
            <a:r>
              <a:rPr lang="zh-TW" altLang="en-US" sz="2400" b="0" i="0" dirty="0">
                <a:solidFill>
                  <a:srgbClr val="000000"/>
                </a:solidFill>
                <a:effectLst/>
                <a:latin typeface="微軟正黑體" panose="020B0604030504040204" pitchFamily="34" charset="-120"/>
                <a:ea typeface="微軟正黑體" panose="020B0604030504040204" pitchFamily="34" charset="-120"/>
                <a:hlinkClick r:id="rId4"/>
              </a:rPr>
              <a:t>檢查</a:t>
            </a:r>
            <a:r>
              <a:rPr lang="zh-TW" altLang="en-US" sz="2400" b="0" i="0" dirty="0">
                <a:solidFill>
                  <a:srgbClr val="000000"/>
                </a:solidFill>
                <a:effectLst/>
                <a:latin typeface="微軟正黑體" panose="020B0604030504040204" pitchFamily="34" charset="-120"/>
                <a:ea typeface="微軟正黑體" panose="020B0604030504040204" pitchFamily="34" charset="-120"/>
              </a:rPr>
              <a:t> </a:t>
            </a:r>
            <a:r>
              <a:rPr lang="zh-TW" altLang="en-US" sz="2400" b="0" i="0" dirty="0">
                <a:solidFill>
                  <a:srgbClr val="000000"/>
                </a:solidFill>
                <a:effectLst/>
                <a:latin typeface="微軟正黑體" panose="020B0604030504040204" pitchFamily="34" charset="-120"/>
                <a:ea typeface="微軟正黑體" panose="020B0604030504040204" pitchFamily="34" charset="-120"/>
                <a:hlinkClick r:id="rId5"/>
              </a:rPr>
              <a:t>神經元</a:t>
            </a:r>
            <a:r>
              <a:rPr lang="zh-TW" altLang="en-US" sz="2400" b="0" i="0" dirty="0">
                <a:solidFill>
                  <a:srgbClr val="000000"/>
                </a:solidFill>
                <a:effectLst/>
                <a:latin typeface="微軟正黑體" panose="020B0604030504040204" pitchFamily="34" charset="-120"/>
                <a:ea typeface="微軟正黑體" panose="020B0604030504040204" pitchFamily="34" charset="-120"/>
              </a:rPr>
              <a:t>，以確定它們代表數據的哪些特徵。這個過程不容易擴展：很難將它應用於具有數百或數千億個參數的神經網絡。</a:t>
            </a:r>
            <a:r>
              <a:rPr lang="zh-TW" altLang="en-US" sz="2400" b="0" i="0" dirty="0">
                <a:solidFill>
                  <a:srgbClr val="FF0000"/>
                </a:solidFill>
                <a:effectLst/>
                <a:latin typeface="微軟正黑體" panose="020B0604030504040204" pitchFamily="34" charset="-120"/>
                <a:ea typeface="微軟正黑體" panose="020B0604030504040204" pitchFamily="34" charset="-120"/>
              </a:rPr>
              <a:t>我們提出了一個</a:t>
            </a:r>
            <a:r>
              <a:rPr lang="zh-TW" altLang="en-US" sz="2400" b="1" i="0" dirty="0">
                <a:solidFill>
                  <a:srgbClr val="FF0000"/>
                </a:solidFill>
                <a:effectLst/>
                <a:latin typeface="微軟正黑體" panose="020B0604030504040204" pitchFamily="34" charset="-120"/>
                <a:ea typeface="微軟正黑體" panose="020B0604030504040204" pitchFamily="34" charset="-120"/>
              </a:rPr>
              <a:t>自動化過程</a:t>
            </a:r>
            <a:r>
              <a:rPr lang="zh-TW" altLang="en-US" sz="2400" b="0" i="0" dirty="0">
                <a:solidFill>
                  <a:srgbClr val="FF0000"/>
                </a:solidFill>
                <a:effectLst/>
                <a:latin typeface="微軟正黑體" panose="020B0604030504040204" pitchFamily="34" charset="-120"/>
                <a:ea typeface="微軟正黑體" panose="020B0604030504040204" pitchFamily="34" charset="-120"/>
              </a:rPr>
              <a:t>，該過程使用 </a:t>
            </a:r>
            <a:r>
              <a:rPr lang="en-US" altLang="zh-TW" sz="2400" b="0" i="0" dirty="0">
                <a:solidFill>
                  <a:srgbClr val="FF0000"/>
                </a:solidFill>
                <a:effectLst/>
                <a:latin typeface="微軟正黑體" panose="020B0604030504040204" pitchFamily="34" charset="-120"/>
                <a:ea typeface="微軟正黑體" panose="020B0604030504040204" pitchFamily="34" charset="-120"/>
              </a:rPr>
              <a:t>GPT-4 </a:t>
            </a:r>
            <a:r>
              <a:rPr lang="zh-TW" altLang="en-US" sz="2400" b="0" i="0" dirty="0">
                <a:solidFill>
                  <a:srgbClr val="FF0000"/>
                </a:solidFill>
                <a:effectLst/>
                <a:latin typeface="微軟正黑體" panose="020B0604030504040204" pitchFamily="34" charset="-120"/>
                <a:ea typeface="微軟正黑體" panose="020B0604030504040204" pitchFamily="34" charset="-120"/>
              </a:rPr>
              <a:t>來生成神經元行為的自然語言解釋並對其進行評分，並將其應用於另一種語言模型中的神經元。</a:t>
            </a:r>
          </a:p>
          <a:p>
            <a:pPr algn="l"/>
            <a:r>
              <a:rPr lang="zh-TW" altLang="en-US" sz="2400" b="0" i="0" dirty="0">
                <a:solidFill>
                  <a:srgbClr val="000000"/>
                </a:solidFill>
                <a:effectLst/>
                <a:latin typeface="微軟正黑體" panose="020B0604030504040204" pitchFamily="34" charset="-120"/>
                <a:ea typeface="微軟正黑體" panose="020B0604030504040204" pitchFamily="34" charset="-120"/>
                <a:hlinkClick r:id="rId6"/>
              </a:rPr>
              <a:t>這項工作是我們對齊研究方法</a:t>
            </a:r>
            <a:r>
              <a:rPr lang="zh-TW" altLang="en-US" sz="2400" b="0" i="0" dirty="0">
                <a:solidFill>
                  <a:srgbClr val="000000"/>
                </a:solidFill>
                <a:effectLst/>
                <a:latin typeface="微軟正黑體" panose="020B0604030504040204" pitchFamily="34" charset="-120"/>
                <a:ea typeface="微軟正黑體" panose="020B0604030504040204" pitchFamily="34" charset="-120"/>
              </a:rPr>
              <a:t>支柱的一部分：我們希望使對齊研究工作本身自動化。這種方法的一個有前途的方面是它可以隨著人工智能發展的步伐而擴展。隨著未來的模型作為助手變得越來越智能和有用，我們會找到更好的解釋。</a:t>
            </a:r>
          </a:p>
          <a:p>
            <a:pPr marL="0" indent="0">
              <a:buNone/>
            </a:pPr>
            <a:endParaRPr lang="zh-TW" altLang="en-US" sz="1600" dirty="0"/>
          </a:p>
        </p:txBody>
      </p:sp>
      <p:sp>
        <p:nvSpPr>
          <p:cNvPr id="4" name="Rectangle 2">
            <a:extLst>
              <a:ext uri="{FF2B5EF4-FFF2-40B4-BE49-F238E27FC236}">
                <a16:creationId xmlns:a16="http://schemas.microsoft.com/office/drawing/2014/main" id="{F65F260D-4131-EB97-D465-BC84DE0D5F5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6" name="Rectangle 5">
            <a:extLst>
              <a:ext uri="{FF2B5EF4-FFF2-40B4-BE49-F238E27FC236}">
                <a16:creationId xmlns:a16="http://schemas.microsoft.com/office/drawing/2014/main" id="{7A3CF2CB-08A9-275A-00FF-581C6DFED40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Tree>
    <p:extLst>
      <p:ext uri="{BB962C8B-B14F-4D97-AF65-F5344CB8AC3E}">
        <p14:creationId xmlns:p14="http://schemas.microsoft.com/office/powerpoint/2010/main" val="415500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5DAA7A-D8A2-2306-23A1-F86AB41B20C2}"/>
              </a:ext>
            </a:extLst>
          </p:cNvPr>
          <p:cNvSpPr>
            <a:spLocks noGrp="1"/>
          </p:cNvSpPr>
          <p:nvPr>
            <p:ph type="title"/>
          </p:nvPr>
        </p:nvSpPr>
        <p:spPr>
          <a:xfrm>
            <a:off x="838200" y="365125"/>
            <a:ext cx="10845800" cy="1325563"/>
          </a:xfrm>
        </p:spPr>
        <p:txBody>
          <a:bodyPr>
            <a:normAutofit/>
          </a:bodyPr>
          <a:lstStyle/>
          <a:p>
            <a:r>
              <a:rPr lang="en-US" altLang="zh-TW" b="0" i="0" dirty="0">
                <a:solidFill>
                  <a:srgbClr val="1F1F1F"/>
                </a:solidFill>
                <a:effectLst/>
                <a:latin typeface="Google Sans"/>
              </a:rPr>
              <a:t>How well the AI model can be explained so far?</a:t>
            </a:r>
            <a:endParaRPr lang="zh-TW" altLang="en-US" dirty="0"/>
          </a:p>
        </p:txBody>
      </p:sp>
      <p:sp>
        <p:nvSpPr>
          <p:cNvPr id="4" name="Rectangle 1">
            <a:extLst>
              <a:ext uri="{FF2B5EF4-FFF2-40B4-BE49-F238E27FC236}">
                <a16:creationId xmlns:a16="http://schemas.microsoft.com/office/drawing/2014/main" id="{0F3F9DF4-0532-70F0-13BB-4B876F2F4FE3}"/>
              </a:ext>
            </a:extLst>
          </p:cNvPr>
          <p:cNvSpPr>
            <a:spLocks noGrp="1" noChangeArrowheads="1"/>
          </p:cNvSpPr>
          <p:nvPr>
            <p:ph idx="1"/>
          </p:nvPr>
        </p:nvSpPr>
        <p:spPr bwMode="auto">
          <a:xfrm>
            <a:off x="295564" y="1759663"/>
            <a:ext cx="11388436" cy="448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800" b="0" i="0" u="none" strike="noStrike" cap="none" normalizeH="0" baseline="0" dirty="0">
                <a:ln>
                  <a:noFill/>
                </a:ln>
                <a:solidFill>
                  <a:schemeClr val="tx1"/>
                </a:solidFill>
                <a:effectLst/>
                <a:latin typeface="Times New Roman" panose="02020603050405020304" pitchFamily="18" charset="0"/>
                <a:ea typeface="Google Sans"/>
                <a:cs typeface="Times New Roman" panose="02020603050405020304" pitchFamily="18" charset="0"/>
              </a:rPr>
              <a:t>近年來，人工智能模型的可解釋性有了顯著提高。現在有許多技術可以用來解釋 AI 模型如何做出決策。這些技術包括：</a:t>
            </a:r>
            <a:endParaRPr kumimoji="0" lang="en-US" altLang="zh-TW" sz="1800" b="0" i="0" u="none" strike="noStrike" cap="none" normalizeH="0" baseline="0" dirty="0">
              <a:ln>
                <a:noFill/>
              </a:ln>
              <a:solidFill>
                <a:schemeClr val="tx1"/>
              </a:solidFill>
              <a:effectLst/>
              <a:latin typeface="Times New Roman" panose="02020603050405020304" pitchFamily="18" charset="0"/>
              <a:ea typeface="Google Sans"/>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Times New Roman" panose="02020603050405020304" pitchFamily="18" charset="0"/>
              <a:ea typeface="Google Sans"/>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800" b="0" i="0" u="none" strike="noStrike" cap="none" normalizeH="0" baseline="0" dirty="0">
                <a:ln>
                  <a:noFill/>
                </a:ln>
                <a:solidFill>
                  <a:schemeClr val="tx1"/>
                </a:solidFill>
                <a:effectLst/>
                <a:latin typeface="Times New Roman" panose="02020603050405020304" pitchFamily="18" charset="0"/>
                <a:ea typeface="Google Sans"/>
                <a:cs typeface="Times New Roman" panose="02020603050405020304" pitchFamily="18" charset="0"/>
              </a:rPr>
              <a:t>特徵重要性：此技術可識別對模型預測最重要的特徵。</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800" b="0" i="0" u="none" strike="noStrike" cap="none" normalizeH="0" baseline="0" dirty="0">
                <a:ln>
                  <a:noFill/>
                </a:ln>
                <a:solidFill>
                  <a:schemeClr val="tx1"/>
                </a:solidFill>
                <a:effectLst/>
                <a:latin typeface="Times New Roman" panose="02020603050405020304" pitchFamily="18" charset="0"/>
                <a:ea typeface="Google Sans"/>
                <a:cs typeface="Times New Roman" panose="02020603050405020304" pitchFamily="18" charset="0"/>
              </a:rPr>
              <a:t>局部解釋：該技術為單個預測提供解釋。</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800" b="0" i="0" u="none" strike="noStrike" cap="none" normalizeH="0" baseline="0" dirty="0">
                <a:ln>
                  <a:noFill/>
                </a:ln>
                <a:solidFill>
                  <a:schemeClr val="tx1"/>
                </a:solidFill>
                <a:effectLst/>
                <a:latin typeface="Times New Roman" panose="02020603050405020304" pitchFamily="18" charset="0"/>
                <a:ea typeface="Google Sans"/>
                <a:cs typeface="Times New Roman" panose="02020603050405020304" pitchFamily="18" charset="0"/>
              </a:rPr>
              <a:t>反事實解釋：這種技術顯示瞭如果一個或多個特徵發生變化，模型的預測將如何變化。</a:t>
            </a:r>
            <a:endParaRPr kumimoji="0" lang="en-US" altLang="zh-TW" sz="1800" b="0" i="0" u="none" strike="noStrike" cap="none" normalizeH="0" baseline="0" dirty="0">
              <a:ln>
                <a:noFill/>
              </a:ln>
              <a:solidFill>
                <a:schemeClr val="tx1"/>
              </a:solidFill>
              <a:effectLst/>
              <a:latin typeface="Times New Roman" panose="02020603050405020304" pitchFamily="18" charset="0"/>
              <a:ea typeface="Google Sans"/>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zh-TW" altLang="zh-TW" sz="1800" b="0" i="0" u="none" strike="noStrike" cap="none" normalizeH="0" baseline="0" dirty="0">
              <a:ln>
                <a:noFill/>
              </a:ln>
              <a:solidFill>
                <a:schemeClr val="tx1"/>
              </a:solidFill>
              <a:effectLst/>
              <a:latin typeface="Times New Roman" panose="02020603050405020304" pitchFamily="18" charset="0"/>
              <a:ea typeface="Google Sans"/>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800" b="0" i="0" u="none" strike="noStrike" cap="none" normalizeH="0" baseline="0" dirty="0">
                <a:ln>
                  <a:noFill/>
                </a:ln>
                <a:solidFill>
                  <a:schemeClr val="tx1"/>
                </a:solidFill>
                <a:effectLst/>
                <a:latin typeface="Times New Roman" panose="02020603050405020304" pitchFamily="18" charset="0"/>
                <a:ea typeface="Google Sans"/>
                <a:cs typeface="Times New Roman" panose="02020603050405020304" pitchFamily="18" charset="0"/>
              </a:rPr>
              <a:t>這些技術可用於提高人工智能模型的透明度和問責制。它們還可用於幫助用戶了解模型的工作原理並識別潛在的偏差。</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800" b="0" i="0" u="none" strike="noStrike" cap="none" normalizeH="0" baseline="0" dirty="0">
                <a:ln>
                  <a:noFill/>
                </a:ln>
                <a:solidFill>
                  <a:schemeClr val="tx1"/>
                </a:solidFill>
                <a:effectLst/>
                <a:latin typeface="Times New Roman" panose="02020603050405020304" pitchFamily="18" charset="0"/>
                <a:ea typeface="Google Sans"/>
                <a:cs typeface="Times New Roman" panose="02020603050405020304" pitchFamily="18" charset="0"/>
              </a:rPr>
              <a:t>然而，解釋 AI 模型仍然存在一些挑戰。一個挑戰是模型可能非常複雜。這使得理解它們如何工作以及識別對它們的預測最重要的特徵變得困難。</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800" b="0" i="0" u="none" strike="noStrike" cap="none" normalizeH="0" baseline="0" dirty="0">
                <a:ln>
                  <a:noFill/>
                </a:ln>
                <a:solidFill>
                  <a:schemeClr val="tx1"/>
                </a:solidFill>
                <a:effectLst/>
                <a:latin typeface="Times New Roman" panose="02020603050405020304" pitchFamily="18" charset="0"/>
                <a:ea typeface="Google Sans"/>
                <a:cs typeface="Times New Roman" panose="02020603050405020304" pitchFamily="18" charset="0"/>
              </a:rPr>
              <a:t>另一個挑戰是模型可能存在偏差。這可能會導致不公平或不准確的預測。</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800" b="0" i="0" u="none" strike="noStrike" cap="none" normalizeH="0" baseline="0" dirty="0">
                <a:ln>
                  <a:noFill/>
                </a:ln>
                <a:solidFill>
                  <a:schemeClr val="tx1"/>
                </a:solidFill>
                <a:effectLst/>
                <a:latin typeface="Times New Roman" panose="02020603050405020304" pitchFamily="18" charset="0"/>
                <a:ea typeface="Google Sans"/>
                <a:cs typeface="Times New Roman" panose="02020603050405020304" pitchFamily="18" charset="0"/>
              </a:rPr>
              <a:t>儘管存在這些挑戰，人工智能模型的可解釋性仍在提高。這很重要，因為它可以幫助確保以公平和負責任的方式使用人工智能模型。</a:t>
            </a:r>
            <a:endParaRPr kumimoji="0" lang="zh-TW" altLang="zh-TW"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TW" altLang="zh-TW"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1404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983012-7C35-5969-5DA8-563DCE7CF4BA}"/>
              </a:ext>
            </a:extLst>
          </p:cNvPr>
          <p:cNvSpPr>
            <a:spLocks noGrp="1"/>
          </p:cNvSpPr>
          <p:nvPr>
            <p:ph type="title"/>
          </p:nvPr>
        </p:nvSpPr>
        <p:spPr/>
        <p:txBody>
          <a:bodyPr>
            <a:normAutofit/>
          </a:bodyPr>
          <a:lstStyle/>
          <a:p>
            <a:r>
              <a:rPr kumimoji="0" lang="en-US" altLang="zh-TW" sz="4400" b="0" i="0" u="none" strike="noStrike" cap="none" normalizeH="0" baseline="0" dirty="0" err="1">
                <a:ln>
                  <a:noFill/>
                </a:ln>
                <a:solidFill>
                  <a:srgbClr val="000000"/>
                </a:solidFill>
                <a:effectLst/>
                <a:latin typeface="微軟正黑體" panose="020B0604030504040204" pitchFamily="34" charset="-120"/>
                <a:ea typeface="微軟正黑體" panose="020B0604030504040204" pitchFamily="34" charset="-120"/>
                <a:cs typeface="新細明體" panose="02020500000000000000" pitchFamily="18" charset="-120"/>
                <a:hlinkClick r:id="rId2"/>
              </a:rPr>
              <a:t>OpenAI</a:t>
            </a:r>
            <a:r>
              <a:rPr kumimoji="0" lang="zh-TW" altLang="en-US" sz="4400" b="0" i="0" u="none" strike="noStrike" cap="none" normalizeH="0" baseline="0" dirty="0">
                <a:ln>
                  <a:noFill/>
                </a:ln>
                <a:solidFill>
                  <a:srgbClr val="000000"/>
                </a:solidFill>
                <a:effectLst/>
                <a:latin typeface="微軟正黑體" panose="020B0604030504040204" pitchFamily="34" charset="-120"/>
                <a:ea typeface="微軟正黑體" panose="020B0604030504040204" pitchFamily="34" charset="-120"/>
                <a:cs typeface="新細明體" panose="02020500000000000000" pitchFamily="18" charset="-120"/>
                <a:hlinkClick r:id="rId2"/>
              </a:rPr>
              <a:t>最新人工智慧可解釋性研究</a:t>
            </a:r>
            <a:br>
              <a:rPr kumimoji="0" lang="en-US" altLang="zh-TW" sz="4400" b="0" i="0" u="none" strike="noStrike" cap="none" normalizeH="0" baseline="0" dirty="0">
                <a:ln>
                  <a:noFill/>
                </a:ln>
                <a:solidFill>
                  <a:srgbClr val="000000"/>
                </a:solidFill>
                <a:effectLst/>
                <a:latin typeface="微軟正黑體" panose="020B0604030504040204" pitchFamily="34" charset="-120"/>
                <a:ea typeface="微軟正黑體" panose="020B0604030504040204" pitchFamily="34" charset="-120"/>
                <a:cs typeface="新細明體" panose="02020500000000000000" pitchFamily="18" charset="-120"/>
              </a:rPr>
            </a:br>
            <a:r>
              <a:rPr lang="en-US" altLang="zh-TW" sz="1800" dirty="0">
                <a:effectLst/>
                <a:latin typeface="Calibri" panose="020F0502020204030204" pitchFamily="34" charset="0"/>
                <a:ea typeface="新細明體" panose="02020500000000000000" pitchFamily="18" charset="-120"/>
              </a:rPr>
              <a:t>Source: </a:t>
            </a:r>
            <a:r>
              <a:rPr lang="en-US" altLang="zh-TW" sz="1800" u="sng" dirty="0">
                <a:solidFill>
                  <a:srgbClr val="0563C1"/>
                </a:solidFill>
                <a:effectLst/>
                <a:latin typeface="Calibri" panose="020F0502020204030204" pitchFamily="34" charset="0"/>
                <a:ea typeface="新細明體" panose="02020500000000000000" pitchFamily="18" charset="-120"/>
                <a:hlinkClick r:id="rId3"/>
              </a:rPr>
              <a:t>https://www.ithome.com.tw/news/156824</a:t>
            </a:r>
            <a:endParaRPr lang="zh-TW" altLang="en-US" dirty="0"/>
          </a:p>
        </p:txBody>
      </p:sp>
      <p:sp>
        <p:nvSpPr>
          <p:cNvPr id="3" name="內容版面配置區 2">
            <a:extLst>
              <a:ext uri="{FF2B5EF4-FFF2-40B4-BE49-F238E27FC236}">
                <a16:creationId xmlns:a16="http://schemas.microsoft.com/office/drawing/2014/main" id="{3CF2D898-3D85-8093-E044-288A53DDD81E}"/>
              </a:ext>
            </a:extLst>
          </p:cNvPr>
          <p:cNvSpPr>
            <a:spLocks noGrp="1"/>
          </p:cNvSpPr>
          <p:nvPr>
            <p:ph idx="1"/>
          </p:nvPr>
        </p:nvSpPr>
        <p:spPr>
          <a:xfrm>
            <a:off x="-1" y="1825625"/>
            <a:ext cx="12191999" cy="4351338"/>
          </a:xfrm>
        </p:spPr>
        <p:txBody>
          <a:bodyPr>
            <a:noAutofit/>
          </a:bodyPr>
          <a:lstStyle/>
          <a:p>
            <a:r>
              <a:rPr lang="en-US" altLang="zh-TW" sz="1800" dirty="0" err="1">
                <a:latin typeface="微軟正黑體" panose="020B0604030504040204" pitchFamily="34" charset="-120"/>
                <a:ea typeface="微軟正黑體" panose="020B0604030504040204" pitchFamily="34" charset="-120"/>
              </a:rPr>
              <a:t>OpenAI</a:t>
            </a:r>
            <a:r>
              <a:rPr lang="zh-TW" altLang="en-US" sz="1800" dirty="0">
                <a:latin typeface="微軟正黑體" panose="020B0604030504040204" pitchFamily="34" charset="-120"/>
                <a:ea typeface="微軟正黑體" panose="020B0604030504040204" pitchFamily="34" charset="-120"/>
              </a:rPr>
              <a:t>最新人工智慧可解釋性研究，運用</a:t>
            </a:r>
            <a:r>
              <a:rPr lang="en-US" altLang="zh-TW" sz="1800" dirty="0">
                <a:latin typeface="微軟正黑體" panose="020B0604030504040204" pitchFamily="34" charset="-120"/>
                <a:ea typeface="微軟正黑體" panose="020B0604030504040204" pitchFamily="34" charset="-120"/>
              </a:rPr>
              <a:t>GPT-4</a:t>
            </a:r>
            <a:r>
              <a:rPr lang="zh-TW" altLang="en-US" sz="1800" dirty="0">
                <a:latin typeface="微軟正黑體" panose="020B0604030504040204" pitchFamily="34" charset="-120"/>
                <a:ea typeface="微軟正黑體" panose="020B0604030504040204" pitchFamily="34" charset="-120"/>
              </a:rPr>
              <a:t>大型語言模型，自動生成大型語言模型神經元的行為解釋，並對這些解釋進行評分，以評估解釋的品質。之所以要對人工智慧進行可解釋性研究，主要原因是要讓用戶和開發者更理解人工智慧的運作原理，並且了解人工智慧做出決策的方法，進而提高對人工智慧系統的信任度。另外，透過研究人工智慧模型的行為，也更能理解模型偏差與錯誤，因而有辦法提升模型效能，甚至進一步改善人類與人工智慧間的協作。</a:t>
            </a:r>
          </a:p>
          <a:p>
            <a:endParaRPr lang="zh-TW" altLang="en-US" sz="1800" dirty="0">
              <a:latin typeface="微軟正黑體" panose="020B0604030504040204" pitchFamily="34" charset="-120"/>
              <a:ea typeface="微軟正黑體" panose="020B0604030504040204" pitchFamily="34" charset="-120"/>
            </a:endParaRPr>
          </a:p>
          <a:p>
            <a:r>
              <a:rPr lang="zh-TW" altLang="en-US" sz="1800" dirty="0">
                <a:latin typeface="微軟正黑體" panose="020B0604030504040204" pitchFamily="34" charset="-120"/>
                <a:ea typeface="微軟正黑體" panose="020B0604030504040204" pitchFamily="34" charset="-120"/>
              </a:rPr>
              <a:t>可解釋性研究的重點之一，是了解各個元件的功能，在深度學習中，神經元（</a:t>
            </a:r>
            <a:r>
              <a:rPr lang="en-US" altLang="zh-TW" sz="1800" dirty="0">
                <a:latin typeface="微軟正黑體" panose="020B0604030504040204" pitchFamily="34" charset="-120"/>
                <a:ea typeface="微軟正黑體" panose="020B0604030504040204" pitchFamily="34" charset="-120"/>
              </a:rPr>
              <a:t>Neurons</a:t>
            </a:r>
            <a:r>
              <a:rPr lang="zh-TW" altLang="en-US" sz="1800" dirty="0">
                <a:latin typeface="微軟正黑體" panose="020B0604030504040204" pitchFamily="34" charset="-120"/>
                <a:ea typeface="微軟正黑體" panose="020B0604030504040204" pitchFamily="34" charset="-120"/>
              </a:rPr>
              <a:t>）和注意力頭（</a:t>
            </a:r>
            <a:r>
              <a:rPr lang="en-US" altLang="zh-TW" sz="1800" dirty="0">
                <a:latin typeface="微軟正黑體" panose="020B0604030504040204" pitchFamily="34" charset="-120"/>
                <a:ea typeface="微軟正黑體" panose="020B0604030504040204" pitchFamily="34" charset="-120"/>
              </a:rPr>
              <a:t>Attention Heads</a:t>
            </a:r>
            <a:r>
              <a:rPr lang="zh-TW" altLang="en-US" sz="1800" dirty="0">
                <a:latin typeface="微軟正黑體" panose="020B0604030504040204" pitchFamily="34" charset="-120"/>
                <a:ea typeface="微軟正黑體" panose="020B0604030504040204" pitchFamily="34" charset="-120"/>
              </a:rPr>
              <a:t>）是兩個重要元件，分別在神經網路與自注意力機制中發揮作用。在過去，研究人員必須要手動檢查神經元，來確認這些神經元所代表的資料特徵，但是這過程非常複雜繁瑣，很難擴及到擁有數百億參數的神經網路。因此</a:t>
            </a:r>
            <a:r>
              <a:rPr lang="en-US" altLang="zh-TW" sz="1800" dirty="0" err="1">
                <a:latin typeface="微軟正黑體" panose="020B0604030504040204" pitchFamily="34" charset="-120"/>
                <a:ea typeface="微軟正黑體" panose="020B0604030504040204" pitchFamily="34" charset="-120"/>
              </a:rPr>
              <a:t>OpenAI</a:t>
            </a:r>
            <a:r>
              <a:rPr lang="zh-TW" altLang="en-US" sz="1800" dirty="0">
                <a:latin typeface="微軟正黑體" panose="020B0604030504040204" pitchFamily="34" charset="-120"/>
                <a:ea typeface="微軟正黑體" panose="020B0604030504040204" pitchFamily="34" charset="-120"/>
              </a:rPr>
              <a:t>現在提出一種自動化方法，使用</a:t>
            </a:r>
            <a:r>
              <a:rPr lang="en-US" altLang="zh-TW" sz="1800" dirty="0">
                <a:latin typeface="微軟正黑體" panose="020B0604030504040204" pitchFamily="34" charset="-120"/>
                <a:ea typeface="微軟正黑體" panose="020B0604030504040204" pitchFamily="34" charset="-120"/>
              </a:rPr>
              <a:t>GPT-4</a:t>
            </a:r>
            <a:r>
              <a:rPr lang="zh-TW" altLang="en-US" sz="1800" dirty="0">
                <a:latin typeface="微軟正黑體" panose="020B0604030504040204" pitchFamily="34" charset="-120"/>
                <a:ea typeface="微軟正黑體" panose="020B0604030504040204" pitchFamily="34" charset="-120"/>
              </a:rPr>
              <a:t>能夠生成並且評分其他語言模型神經元的行為。該研究的價值在於透過自動化方法，才足以跟上人工智慧發展的步伐，而隨著未來模型的發展，所產生的解釋，品質也會更好更能發揮作用。</a:t>
            </a:r>
          </a:p>
          <a:p>
            <a:endParaRPr lang="zh-TW" altLang="en-US" sz="1800" dirty="0">
              <a:latin typeface="微軟正黑體" panose="020B0604030504040204" pitchFamily="34" charset="-120"/>
              <a:ea typeface="微軟正黑體" panose="020B0604030504040204" pitchFamily="34" charset="-120"/>
            </a:endParaRPr>
          </a:p>
          <a:p>
            <a:r>
              <a:rPr lang="zh-TW" altLang="en-US" sz="1800" dirty="0">
                <a:latin typeface="微軟正黑體" panose="020B0604030504040204" pitchFamily="34" charset="-120"/>
                <a:ea typeface="微軟正黑體" panose="020B0604030504040204" pitchFamily="34" charset="-120"/>
              </a:rPr>
              <a:t>要解釋神經元行為有三個步驟，分別是以</a:t>
            </a:r>
            <a:r>
              <a:rPr lang="en-US" altLang="zh-TW" sz="1800" dirty="0">
                <a:latin typeface="微軟正黑體" panose="020B0604030504040204" pitchFamily="34" charset="-120"/>
                <a:ea typeface="微軟正黑體" panose="020B0604030504040204" pitchFamily="34" charset="-120"/>
              </a:rPr>
              <a:t>GPT-4</a:t>
            </a:r>
            <a:r>
              <a:rPr lang="zh-TW" altLang="en-US" sz="1800" dirty="0">
                <a:latin typeface="微軟正黑體" panose="020B0604030504040204" pitchFamily="34" charset="-120"/>
                <a:ea typeface="微軟正黑體" panose="020B0604030504040204" pitchFamily="34" charset="-120"/>
              </a:rPr>
              <a:t>生成解釋、以</a:t>
            </a:r>
            <a:r>
              <a:rPr lang="en-US" altLang="zh-TW" sz="1800" dirty="0">
                <a:latin typeface="微軟正黑體" panose="020B0604030504040204" pitchFamily="34" charset="-120"/>
                <a:ea typeface="微軟正黑體" panose="020B0604030504040204" pitchFamily="34" charset="-120"/>
              </a:rPr>
              <a:t>GPT-4</a:t>
            </a:r>
            <a:r>
              <a:rPr lang="zh-TW" altLang="en-US" sz="1800" dirty="0">
                <a:latin typeface="微軟正黑體" panose="020B0604030504040204" pitchFamily="34" charset="-120"/>
                <a:ea typeface="微軟正黑體" panose="020B0604030504040204" pitchFamily="34" charset="-120"/>
              </a:rPr>
              <a:t>模擬，最後是比對。第一步驟透過給定一個</a:t>
            </a:r>
            <a:r>
              <a:rPr lang="en-US" altLang="zh-TW" sz="1800" dirty="0">
                <a:latin typeface="微軟正黑體" panose="020B0604030504040204" pitchFamily="34" charset="-120"/>
                <a:ea typeface="微軟正黑體" panose="020B0604030504040204" pitchFamily="34" charset="-120"/>
              </a:rPr>
              <a:t>GPT-2</a:t>
            </a:r>
            <a:r>
              <a:rPr lang="zh-TW" altLang="en-US" sz="1800" dirty="0">
                <a:latin typeface="微軟正黑體" panose="020B0604030504040204" pitchFamily="34" charset="-120"/>
                <a:ea typeface="微軟正黑體" panose="020B0604030504040204" pitchFamily="34" charset="-120"/>
              </a:rPr>
              <a:t>神經元，並向</a:t>
            </a:r>
            <a:r>
              <a:rPr lang="en-US" altLang="zh-TW" sz="1800" dirty="0">
                <a:latin typeface="微軟正黑體" panose="020B0604030504040204" pitchFamily="34" charset="-120"/>
                <a:ea typeface="微軟正黑體" panose="020B0604030504040204" pitchFamily="34" charset="-120"/>
              </a:rPr>
              <a:t>GPT-4</a:t>
            </a:r>
            <a:r>
              <a:rPr lang="zh-TW" altLang="en-US" sz="1800" dirty="0">
                <a:latin typeface="微軟正黑體" panose="020B0604030504040204" pitchFamily="34" charset="-120"/>
                <a:ea typeface="微軟正黑體" panose="020B0604030504040204" pitchFamily="34" charset="-120"/>
              </a:rPr>
              <a:t>展示相關的文字序列和活躍情況，要求</a:t>
            </a:r>
            <a:r>
              <a:rPr lang="en-US" altLang="zh-TW" sz="1800" dirty="0">
                <a:latin typeface="微軟正黑體" panose="020B0604030504040204" pitchFamily="34" charset="-120"/>
                <a:ea typeface="微軟正黑體" panose="020B0604030504040204" pitchFamily="34" charset="-120"/>
              </a:rPr>
              <a:t>GPT-4</a:t>
            </a:r>
            <a:r>
              <a:rPr lang="zh-TW" altLang="en-US" sz="1800" dirty="0">
                <a:latin typeface="微軟正黑體" panose="020B0604030504040204" pitchFamily="34" charset="-120"/>
                <a:ea typeface="微軟正黑體" panose="020B0604030504040204" pitchFamily="34" charset="-120"/>
              </a:rPr>
              <a:t>生成可以解釋神經元行為的自然語言文字。</a:t>
            </a:r>
          </a:p>
        </p:txBody>
      </p:sp>
      <p:sp>
        <p:nvSpPr>
          <p:cNvPr id="4" name="Rectangle 2">
            <a:extLst>
              <a:ext uri="{FF2B5EF4-FFF2-40B4-BE49-F238E27FC236}">
                <a16:creationId xmlns:a16="http://schemas.microsoft.com/office/drawing/2014/main" id="{F65F260D-4131-EB97-D465-BC84DE0D5F5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6" name="Rectangle 5">
            <a:extLst>
              <a:ext uri="{FF2B5EF4-FFF2-40B4-BE49-F238E27FC236}">
                <a16:creationId xmlns:a16="http://schemas.microsoft.com/office/drawing/2014/main" id="{7A3CF2CB-08A9-275A-00FF-581C6DFED40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Tree>
    <p:extLst>
      <p:ext uri="{BB962C8B-B14F-4D97-AF65-F5344CB8AC3E}">
        <p14:creationId xmlns:p14="http://schemas.microsoft.com/office/powerpoint/2010/main" val="2293595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29152F-7C80-D527-394F-A9FD7E326AA5}"/>
              </a:ext>
            </a:extLst>
          </p:cNvPr>
          <p:cNvSpPr>
            <a:spLocks noGrp="1"/>
          </p:cNvSpPr>
          <p:nvPr>
            <p:ph type="title"/>
          </p:nvPr>
        </p:nvSpPr>
        <p:spPr/>
        <p:txBody>
          <a:bodyPr/>
          <a:lstStyle/>
          <a:p>
            <a:r>
              <a:rPr lang="zh-TW" altLang="en-US" b="1" i="0" dirty="0">
                <a:effectLst/>
                <a:latin typeface="-apple-system"/>
              </a:rPr>
              <a:t>整體算法</a:t>
            </a:r>
            <a:endParaRPr lang="zh-TW" altLang="en-US" dirty="0"/>
          </a:p>
        </p:txBody>
      </p:sp>
      <p:sp>
        <p:nvSpPr>
          <p:cNvPr id="3" name="內容版面配置區 2">
            <a:extLst>
              <a:ext uri="{FF2B5EF4-FFF2-40B4-BE49-F238E27FC236}">
                <a16:creationId xmlns:a16="http://schemas.microsoft.com/office/drawing/2014/main" id="{92BD9596-7700-122B-1A5D-D5E504F5361A}"/>
              </a:ext>
            </a:extLst>
          </p:cNvPr>
          <p:cNvSpPr>
            <a:spLocks noGrp="1"/>
          </p:cNvSpPr>
          <p:nvPr>
            <p:ph idx="1"/>
          </p:nvPr>
        </p:nvSpPr>
        <p:spPr/>
        <p:txBody>
          <a:bodyPr/>
          <a:lstStyle/>
          <a:p>
            <a:pPr marL="0" indent="0" algn="l">
              <a:buNone/>
            </a:pPr>
            <a:r>
              <a:rPr lang="zh-TW" altLang="en-US" b="0" i="0" dirty="0">
                <a:effectLst/>
                <a:latin typeface="-apple-system"/>
              </a:rPr>
              <a:t>解釋神經元的過程使用以下算法：</a:t>
            </a:r>
          </a:p>
          <a:p>
            <a:pPr algn="l">
              <a:buFont typeface="Arial" panose="020B0604020202020204" pitchFamily="34" charset="0"/>
              <a:buChar char="•"/>
            </a:pPr>
            <a:r>
              <a:rPr lang="en-US" altLang="zh-TW" b="1" i="0" dirty="0">
                <a:effectLst/>
                <a:latin typeface="-apple-system"/>
              </a:rPr>
              <a:t>Explain</a:t>
            </a:r>
            <a:r>
              <a:rPr lang="zh-TW" altLang="en-US" b="0" i="0" dirty="0">
                <a:effectLst/>
                <a:latin typeface="-apple-system"/>
              </a:rPr>
              <a:t>：通過顯示來自神經元對文本摘錄的響應的解釋器模型（令牌，激活）對來生成對神經元行為的解釋</a:t>
            </a:r>
          </a:p>
          <a:p>
            <a:pPr algn="l">
              <a:buFont typeface="Arial" panose="020B0604020202020204" pitchFamily="34" charset="0"/>
              <a:buChar char="•"/>
            </a:pPr>
            <a:r>
              <a:rPr lang="en-US" altLang="zh-TW" b="1" i="0" dirty="0">
                <a:effectLst/>
                <a:latin typeface="-apple-system"/>
              </a:rPr>
              <a:t>Simulate</a:t>
            </a:r>
            <a:r>
              <a:rPr lang="zh-TW" altLang="en-US" b="0" i="0" dirty="0">
                <a:effectLst/>
                <a:latin typeface="-apple-system"/>
              </a:rPr>
              <a:t> </a:t>
            </a:r>
            <a:r>
              <a:rPr lang="en-US" altLang="zh-TW" b="0" i="0" dirty="0">
                <a:effectLst/>
                <a:latin typeface="-apple-system"/>
              </a:rPr>
              <a:t>: </a:t>
            </a:r>
            <a:r>
              <a:rPr lang="zh-TW" altLang="en-US" b="0" i="0" dirty="0">
                <a:effectLst/>
                <a:latin typeface="-apple-system"/>
              </a:rPr>
              <a:t>使用模擬器模型根據解釋模擬神經元的激活</a:t>
            </a:r>
          </a:p>
          <a:p>
            <a:pPr algn="l">
              <a:buFont typeface="Arial" panose="020B0604020202020204" pitchFamily="34" charset="0"/>
              <a:buChar char="•"/>
            </a:pPr>
            <a:r>
              <a:rPr lang="en-US" altLang="zh-TW" b="1" i="0" dirty="0">
                <a:effectLst/>
                <a:latin typeface="-apple-system"/>
              </a:rPr>
              <a:t>Score</a:t>
            </a:r>
            <a:r>
              <a:rPr lang="zh-TW" altLang="en-US" b="0" i="0" dirty="0">
                <a:effectLst/>
                <a:latin typeface="-apple-system"/>
              </a:rPr>
              <a:t>：根據模擬激活與真實激活的匹配程度自動對解釋進行評分</a:t>
            </a:r>
          </a:p>
          <a:p>
            <a:pPr algn="l"/>
            <a:r>
              <a:rPr lang="zh-TW" altLang="en-US" b="0" i="0" dirty="0">
                <a:effectLst/>
                <a:latin typeface="-apple-system"/>
              </a:rPr>
              <a:t>我們總是使用不同的文檔來生成解釋和模擬。 </a:t>
            </a:r>
          </a:p>
          <a:p>
            <a:pPr marL="0" indent="0" algn="l">
              <a:buNone/>
            </a:pPr>
            <a:endParaRPr lang="zh-TW" altLang="en-US" b="0" i="0" dirty="0">
              <a:effectLst/>
              <a:latin typeface="-apple-system"/>
            </a:endParaRPr>
          </a:p>
        </p:txBody>
      </p:sp>
    </p:spTree>
    <p:extLst>
      <p:ext uri="{BB962C8B-B14F-4D97-AF65-F5344CB8AC3E}">
        <p14:creationId xmlns:p14="http://schemas.microsoft.com/office/powerpoint/2010/main" val="892978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210D9EB0-D297-2281-8B00-3858D20D9922}"/>
              </a:ext>
            </a:extLst>
          </p:cNvPr>
          <p:cNvPicPr>
            <a:picLocks noGrp="1" noChangeAspect="1"/>
          </p:cNvPicPr>
          <p:nvPr>
            <p:ph idx="1"/>
          </p:nvPr>
        </p:nvPicPr>
        <p:blipFill>
          <a:blip r:embed="rId2"/>
          <a:stretch>
            <a:fillRect/>
          </a:stretch>
        </p:blipFill>
        <p:spPr>
          <a:xfrm>
            <a:off x="396278" y="691662"/>
            <a:ext cx="11432367" cy="5685691"/>
          </a:xfrm>
        </p:spPr>
      </p:pic>
    </p:spTree>
    <p:extLst>
      <p:ext uri="{BB962C8B-B14F-4D97-AF65-F5344CB8AC3E}">
        <p14:creationId xmlns:p14="http://schemas.microsoft.com/office/powerpoint/2010/main" val="375335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a:extLst>
              <a:ext uri="{FF2B5EF4-FFF2-40B4-BE49-F238E27FC236}">
                <a16:creationId xmlns:a16="http://schemas.microsoft.com/office/drawing/2014/main" id="{D301C0F6-B158-6494-BAFF-6881D3AFA2CA}"/>
              </a:ext>
            </a:extLst>
          </p:cNvPr>
          <p:cNvPicPr>
            <a:picLocks noGrp="1" noChangeAspect="1"/>
          </p:cNvPicPr>
          <p:nvPr>
            <p:ph idx="1"/>
          </p:nvPr>
        </p:nvPicPr>
        <p:blipFill>
          <a:blip r:embed="rId2"/>
          <a:stretch>
            <a:fillRect/>
          </a:stretch>
        </p:blipFill>
        <p:spPr>
          <a:xfrm>
            <a:off x="175567" y="398585"/>
            <a:ext cx="11791617" cy="5990492"/>
          </a:xfrm>
        </p:spPr>
      </p:pic>
    </p:spTree>
    <p:extLst>
      <p:ext uri="{BB962C8B-B14F-4D97-AF65-F5344CB8AC3E}">
        <p14:creationId xmlns:p14="http://schemas.microsoft.com/office/powerpoint/2010/main" val="372957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82704737-2FBE-1D9F-C4F8-C57F236992EF}"/>
              </a:ext>
            </a:extLst>
          </p:cNvPr>
          <p:cNvPicPr>
            <a:picLocks noGrp="1" noChangeAspect="1"/>
          </p:cNvPicPr>
          <p:nvPr>
            <p:ph idx="1"/>
          </p:nvPr>
        </p:nvPicPr>
        <p:blipFill>
          <a:blip r:embed="rId2"/>
          <a:stretch>
            <a:fillRect/>
          </a:stretch>
        </p:blipFill>
        <p:spPr>
          <a:xfrm>
            <a:off x="318417" y="234462"/>
            <a:ext cx="11697737" cy="6541476"/>
          </a:xfrm>
        </p:spPr>
      </p:pic>
    </p:spTree>
    <p:extLst>
      <p:ext uri="{BB962C8B-B14F-4D97-AF65-F5344CB8AC3E}">
        <p14:creationId xmlns:p14="http://schemas.microsoft.com/office/powerpoint/2010/main" val="3514144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8D0240-F07F-67C7-BDF0-7E443F16FBA3}"/>
              </a:ext>
            </a:extLst>
          </p:cNvPr>
          <p:cNvSpPr>
            <a:spLocks noGrp="1"/>
          </p:cNvSpPr>
          <p:nvPr>
            <p:ph type="title"/>
          </p:nvPr>
        </p:nvSpPr>
        <p:spPr>
          <a:xfrm>
            <a:off x="838200" y="119822"/>
            <a:ext cx="10515600" cy="1773634"/>
          </a:xfrm>
        </p:spPr>
        <p:txBody>
          <a:bodyPr>
            <a:noAutofit/>
          </a:bodyPr>
          <a:lstStyle/>
          <a:p>
            <a:r>
              <a:rPr lang="zh-TW" altLang="en-US" sz="2400" b="1" dirty="0">
                <a:solidFill>
                  <a:schemeClr val="accent1"/>
                </a:solidFill>
                <a:latin typeface="Soehne"/>
              </a:rPr>
              <a:t>如何</a:t>
            </a:r>
            <a:r>
              <a:rPr lang="zh-TW" altLang="en-US" sz="2400" b="1" i="0" dirty="0">
                <a:solidFill>
                  <a:schemeClr val="accent1"/>
                </a:solidFill>
                <a:effectLst/>
                <a:latin typeface="Soehne"/>
              </a:rPr>
              <a:t>運行 </a:t>
            </a:r>
            <a:r>
              <a:rPr lang="en-US" altLang="zh-TW" sz="2400" b="1" i="0" dirty="0">
                <a:solidFill>
                  <a:schemeClr val="accent1"/>
                </a:solidFill>
                <a:effectLst/>
                <a:latin typeface="Soehne"/>
              </a:rPr>
              <a:t>–</a:t>
            </a:r>
            <a:r>
              <a:rPr lang="zh-TW" altLang="en-US" sz="2400" b="1" i="0" dirty="0">
                <a:solidFill>
                  <a:schemeClr val="accent1"/>
                </a:solidFill>
                <a:effectLst/>
                <a:latin typeface="Soehne"/>
              </a:rPr>
              <a:t> 方</a:t>
            </a:r>
            <a:r>
              <a:rPr lang="zh-TW" altLang="en-US" sz="2400" b="1" i="0" dirty="0">
                <a:solidFill>
                  <a:schemeClr val="accent1"/>
                </a:solidFill>
                <a:effectLst/>
                <a:latin typeface="Signifier"/>
              </a:rPr>
              <a:t>法包括在每個神經元上運行 </a:t>
            </a:r>
            <a:r>
              <a:rPr lang="en-US" altLang="zh-TW" sz="2400" b="1" i="0" dirty="0">
                <a:solidFill>
                  <a:schemeClr val="accent1"/>
                </a:solidFill>
                <a:effectLst/>
                <a:latin typeface="Signifier"/>
              </a:rPr>
              <a:t>3 </a:t>
            </a:r>
            <a:r>
              <a:rPr lang="zh-TW" altLang="en-US" sz="2400" b="1" i="0" dirty="0">
                <a:solidFill>
                  <a:schemeClr val="accent1"/>
                </a:solidFill>
                <a:effectLst/>
                <a:latin typeface="Signifier"/>
              </a:rPr>
              <a:t>個步驟</a:t>
            </a:r>
            <a:br>
              <a:rPr lang="en-US" altLang="zh-TW" sz="2400" b="1" i="0" dirty="0">
                <a:solidFill>
                  <a:schemeClr val="accent1"/>
                </a:solidFill>
                <a:effectLst/>
                <a:latin typeface="Signifier"/>
              </a:rPr>
            </a:br>
            <a:br>
              <a:rPr lang="en-US" altLang="zh-TW" sz="2400" b="1" i="0" dirty="0">
                <a:solidFill>
                  <a:schemeClr val="accent1"/>
                </a:solidFill>
                <a:effectLst/>
                <a:latin typeface="Signifier"/>
              </a:rPr>
            </a:br>
            <a:r>
              <a:rPr lang="zh-TW" altLang="en-US" sz="2400" b="1" i="0" dirty="0">
                <a:solidFill>
                  <a:srgbClr val="000000"/>
                </a:solidFill>
                <a:effectLst/>
                <a:latin typeface="Soehne"/>
              </a:rPr>
              <a:t>第 </a:t>
            </a:r>
            <a:r>
              <a:rPr lang="en-US" altLang="zh-TW" sz="2400" b="1" i="0" dirty="0">
                <a:solidFill>
                  <a:srgbClr val="000000"/>
                </a:solidFill>
                <a:effectLst/>
                <a:latin typeface="Soehne"/>
              </a:rPr>
              <a:t>1 </a:t>
            </a:r>
            <a:r>
              <a:rPr lang="zh-TW" altLang="en-US" sz="2400" b="1" i="0" dirty="0">
                <a:solidFill>
                  <a:srgbClr val="000000"/>
                </a:solidFill>
                <a:effectLst/>
                <a:latin typeface="Soehne"/>
              </a:rPr>
              <a:t>步：使用</a:t>
            </a:r>
            <a:r>
              <a:rPr lang="en-US" altLang="zh-TW" sz="2400" b="1" i="0" dirty="0">
                <a:solidFill>
                  <a:srgbClr val="000000"/>
                </a:solidFill>
                <a:effectLst/>
                <a:latin typeface="Soehne"/>
              </a:rPr>
              <a:t>GPT-4</a:t>
            </a:r>
            <a:r>
              <a:rPr lang="zh-TW" altLang="en-US" sz="2400" b="1" i="0" dirty="0">
                <a:solidFill>
                  <a:srgbClr val="000000"/>
                </a:solidFill>
                <a:effectLst/>
                <a:latin typeface="Soehne"/>
              </a:rPr>
              <a:t>生成解釋</a:t>
            </a:r>
            <a:br>
              <a:rPr lang="en-US" altLang="zh-TW" sz="2400" b="1" i="0" dirty="0">
                <a:solidFill>
                  <a:srgbClr val="000000"/>
                </a:solidFill>
                <a:effectLst/>
                <a:latin typeface="Soehne"/>
              </a:rPr>
            </a:br>
            <a:r>
              <a:rPr lang="zh-TW" altLang="en-US" sz="2400" dirty="0"/>
              <a:t>給定一個 </a:t>
            </a:r>
            <a:r>
              <a:rPr lang="en-US" altLang="zh-TW" sz="2400" dirty="0"/>
              <a:t>GPT-2 </a:t>
            </a:r>
            <a:r>
              <a:rPr lang="zh-TW" altLang="en-US" sz="2400" dirty="0"/>
              <a:t>神經元，通過向 </a:t>
            </a:r>
            <a:r>
              <a:rPr lang="en-US" altLang="zh-TW" sz="2400" dirty="0"/>
              <a:t>GPT-4 </a:t>
            </a:r>
            <a:r>
              <a:rPr lang="zh-TW" altLang="en-US" sz="2400" dirty="0"/>
              <a:t>顯示相關文本序列和激活動作來生成對其行為的解釋。模型生成的解釋：縮寫和字首。</a:t>
            </a:r>
            <a:endParaRPr lang="zh-TW" altLang="en-US" sz="2400" b="1" dirty="0">
              <a:solidFill>
                <a:schemeClr val="accent1"/>
              </a:solidFill>
            </a:endParaRPr>
          </a:p>
        </p:txBody>
      </p:sp>
      <p:pic>
        <p:nvPicPr>
          <p:cNvPr id="5" name="圖片 4">
            <a:extLst>
              <a:ext uri="{FF2B5EF4-FFF2-40B4-BE49-F238E27FC236}">
                <a16:creationId xmlns:a16="http://schemas.microsoft.com/office/drawing/2014/main" id="{5E7B4FAE-DA1D-D2DE-DEF6-EFDC7088AC2A}"/>
              </a:ext>
            </a:extLst>
          </p:cNvPr>
          <p:cNvPicPr>
            <a:picLocks noChangeAspect="1"/>
          </p:cNvPicPr>
          <p:nvPr/>
        </p:nvPicPr>
        <p:blipFill>
          <a:blip r:embed="rId2"/>
          <a:stretch>
            <a:fillRect/>
          </a:stretch>
        </p:blipFill>
        <p:spPr>
          <a:xfrm>
            <a:off x="110835" y="2050473"/>
            <a:ext cx="11896437" cy="4687705"/>
          </a:xfrm>
          <a:prstGeom prst="rect">
            <a:avLst/>
          </a:prstGeom>
        </p:spPr>
      </p:pic>
    </p:spTree>
    <p:extLst>
      <p:ext uri="{BB962C8B-B14F-4D97-AF65-F5344CB8AC3E}">
        <p14:creationId xmlns:p14="http://schemas.microsoft.com/office/powerpoint/2010/main" val="1388299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8D0240-F07F-67C7-BDF0-7E443F16FBA3}"/>
              </a:ext>
            </a:extLst>
          </p:cNvPr>
          <p:cNvSpPr>
            <a:spLocks noGrp="1"/>
          </p:cNvSpPr>
          <p:nvPr>
            <p:ph type="title"/>
          </p:nvPr>
        </p:nvSpPr>
        <p:spPr>
          <a:xfrm>
            <a:off x="858981" y="73891"/>
            <a:ext cx="10540999" cy="1565606"/>
          </a:xfrm>
        </p:spPr>
        <p:txBody>
          <a:bodyPr>
            <a:noAutofit/>
          </a:bodyPr>
          <a:lstStyle/>
          <a:p>
            <a:pPr algn="l"/>
            <a:r>
              <a:rPr lang="zh-TW" altLang="en-US" sz="2400" b="1" dirty="0">
                <a:solidFill>
                  <a:schemeClr val="accent1"/>
                </a:solidFill>
                <a:latin typeface="Soehne"/>
              </a:rPr>
              <a:t>如何</a:t>
            </a:r>
            <a:r>
              <a:rPr lang="zh-TW" altLang="en-US" sz="2400" b="1" i="0" dirty="0">
                <a:solidFill>
                  <a:schemeClr val="accent1"/>
                </a:solidFill>
                <a:effectLst/>
                <a:latin typeface="Soehne"/>
              </a:rPr>
              <a:t>運行 </a:t>
            </a:r>
            <a:r>
              <a:rPr lang="en-US" altLang="zh-TW" sz="2400" b="1" i="0" dirty="0">
                <a:solidFill>
                  <a:schemeClr val="accent1"/>
                </a:solidFill>
                <a:effectLst/>
                <a:latin typeface="Soehne"/>
              </a:rPr>
              <a:t>–</a:t>
            </a:r>
            <a:r>
              <a:rPr lang="zh-TW" altLang="en-US" sz="2400" b="1" i="0" dirty="0">
                <a:solidFill>
                  <a:schemeClr val="accent1"/>
                </a:solidFill>
                <a:effectLst/>
                <a:latin typeface="Soehne"/>
              </a:rPr>
              <a:t> 方</a:t>
            </a:r>
            <a:r>
              <a:rPr lang="zh-TW" altLang="en-US" sz="2400" b="1" i="0" dirty="0">
                <a:solidFill>
                  <a:schemeClr val="accent1"/>
                </a:solidFill>
                <a:effectLst/>
                <a:latin typeface="Signifier"/>
              </a:rPr>
              <a:t>法包括在每個神經元上運行 </a:t>
            </a:r>
            <a:r>
              <a:rPr lang="en-US" altLang="zh-TW" sz="2400" b="1" i="0" dirty="0">
                <a:solidFill>
                  <a:schemeClr val="accent1"/>
                </a:solidFill>
                <a:effectLst/>
                <a:latin typeface="Signifier"/>
              </a:rPr>
              <a:t>3 </a:t>
            </a:r>
            <a:r>
              <a:rPr lang="zh-TW" altLang="en-US" sz="2400" b="1" i="0" dirty="0">
                <a:solidFill>
                  <a:schemeClr val="accent1"/>
                </a:solidFill>
                <a:effectLst/>
                <a:latin typeface="Signifier"/>
              </a:rPr>
              <a:t>個步驟</a:t>
            </a:r>
            <a:br>
              <a:rPr lang="en-US" altLang="zh-TW" sz="2400" b="1" i="0" dirty="0">
                <a:solidFill>
                  <a:schemeClr val="accent1"/>
                </a:solidFill>
                <a:effectLst/>
                <a:latin typeface="Signifier"/>
              </a:rPr>
            </a:br>
            <a:br>
              <a:rPr lang="en-US" altLang="zh-TW" sz="2400" b="1" i="0" dirty="0">
                <a:solidFill>
                  <a:schemeClr val="accent1"/>
                </a:solidFill>
                <a:effectLst/>
                <a:latin typeface="Signifier"/>
              </a:rPr>
            </a:br>
            <a:r>
              <a:rPr lang="zh-TW" altLang="en-US" sz="2400" b="1" i="0" dirty="0">
                <a:solidFill>
                  <a:srgbClr val="000000"/>
                </a:solidFill>
                <a:effectLst/>
                <a:latin typeface="var(--sans)"/>
              </a:rPr>
              <a:t>第 </a:t>
            </a:r>
            <a:r>
              <a:rPr lang="en-US" altLang="zh-TW" sz="2400" b="1" i="0" dirty="0">
                <a:solidFill>
                  <a:srgbClr val="000000"/>
                </a:solidFill>
                <a:effectLst/>
                <a:latin typeface="var(--sans)"/>
              </a:rPr>
              <a:t>2 </a:t>
            </a:r>
            <a:r>
              <a:rPr lang="zh-TW" altLang="en-US" sz="2400" b="1" i="0" dirty="0">
                <a:solidFill>
                  <a:srgbClr val="000000"/>
                </a:solidFill>
                <a:effectLst/>
                <a:latin typeface="var(--sans)"/>
              </a:rPr>
              <a:t>步：使用 </a:t>
            </a:r>
            <a:r>
              <a:rPr lang="en-US" altLang="zh-TW" sz="2400" b="1" i="0" dirty="0">
                <a:solidFill>
                  <a:srgbClr val="000000"/>
                </a:solidFill>
                <a:effectLst/>
                <a:latin typeface="var(--sans)"/>
              </a:rPr>
              <a:t>GPT-4 </a:t>
            </a:r>
            <a:r>
              <a:rPr lang="zh-TW" altLang="en-US" sz="2400" b="1" i="0" dirty="0">
                <a:solidFill>
                  <a:srgbClr val="000000"/>
                </a:solidFill>
                <a:effectLst/>
                <a:latin typeface="var(--sans)"/>
              </a:rPr>
              <a:t>進行模擬</a:t>
            </a:r>
            <a:br>
              <a:rPr lang="zh-TW" altLang="en-US" sz="2400" b="1" i="0" dirty="0">
                <a:solidFill>
                  <a:srgbClr val="000000"/>
                </a:solidFill>
                <a:effectLst/>
                <a:latin typeface="var(--sans)"/>
              </a:rPr>
            </a:br>
            <a:r>
              <a:rPr lang="zh-TW" altLang="en-US" sz="2400" b="0" i="0" dirty="0">
                <a:solidFill>
                  <a:srgbClr val="000000"/>
                </a:solidFill>
                <a:effectLst/>
                <a:latin typeface="var(--serif)"/>
              </a:rPr>
              <a:t>再次使用</a:t>
            </a:r>
            <a:r>
              <a:rPr lang="en-US" altLang="zh-TW" sz="2400" b="0" i="0" dirty="0">
                <a:solidFill>
                  <a:srgbClr val="000000"/>
                </a:solidFill>
                <a:effectLst/>
                <a:latin typeface="var(--serif)"/>
              </a:rPr>
              <a:t>GPT-4</a:t>
            </a:r>
            <a:r>
              <a:rPr lang="zh-TW" altLang="en-US" sz="2400" b="0" i="0" dirty="0">
                <a:solidFill>
                  <a:srgbClr val="000000"/>
                </a:solidFill>
                <a:effectLst/>
                <a:latin typeface="var(--serif)"/>
              </a:rPr>
              <a:t>模擬為解釋而觸發的神經元會做什麼</a:t>
            </a:r>
            <a:endParaRPr lang="zh-TW" altLang="en-US" sz="2400" b="1" dirty="0">
              <a:solidFill>
                <a:schemeClr val="accent1"/>
              </a:solidFill>
            </a:endParaRPr>
          </a:p>
        </p:txBody>
      </p:sp>
      <p:pic>
        <p:nvPicPr>
          <p:cNvPr id="8" name="圖片 7">
            <a:extLst>
              <a:ext uri="{FF2B5EF4-FFF2-40B4-BE49-F238E27FC236}">
                <a16:creationId xmlns:a16="http://schemas.microsoft.com/office/drawing/2014/main" id="{A6FE6112-7B70-9608-0402-3EAF6186792C}"/>
              </a:ext>
            </a:extLst>
          </p:cNvPr>
          <p:cNvPicPr>
            <a:picLocks noChangeAspect="1"/>
          </p:cNvPicPr>
          <p:nvPr/>
        </p:nvPicPr>
        <p:blipFill>
          <a:blip r:embed="rId2"/>
          <a:stretch>
            <a:fillRect/>
          </a:stretch>
        </p:blipFill>
        <p:spPr>
          <a:xfrm>
            <a:off x="166254" y="1630261"/>
            <a:ext cx="11804073" cy="5227739"/>
          </a:xfrm>
          <a:prstGeom prst="rect">
            <a:avLst/>
          </a:prstGeom>
        </p:spPr>
      </p:pic>
    </p:spTree>
    <p:extLst>
      <p:ext uri="{BB962C8B-B14F-4D97-AF65-F5344CB8AC3E}">
        <p14:creationId xmlns:p14="http://schemas.microsoft.com/office/powerpoint/2010/main" val="109982764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TotalTime>
  <Words>2437</Words>
  <Application>Microsoft Office PowerPoint</Application>
  <PresentationFormat>寬螢幕</PresentationFormat>
  <Paragraphs>71</Paragraphs>
  <Slides>20</Slides>
  <Notes>0</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20</vt:i4>
      </vt:variant>
    </vt:vector>
  </HeadingPairs>
  <TitlesOfParts>
    <vt:vector size="32" baseType="lpstr">
      <vt:lpstr>-apple-system</vt:lpstr>
      <vt:lpstr>Google Sans</vt:lpstr>
      <vt:lpstr>Signifier</vt:lpstr>
      <vt:lpstr>Soehne</vt:lpstr>
      <vt:lpstr>var(--sans)</vt:lpstr>
      <vt:lpstr>var(--serif)</vt:lpstr>
      <vt:lpstr>微軟正黑體</vt:lpstr>
      <vt:lpstr>Arial</vt:lpstr>
      <vt:lpstr>Calibri</vt:lpstr>
      <vt:lpstr>Calibri Light</vt:lpstr>
      <vt:lpstr>Times New Roman</vt:lpstr>
      <vt:lpstr>Office 佈景主題</vt:lpstr>
      <vt:lpstr>OpenAI 最新人工智慧 可解釋性研究 https://openaipublic.blob.core.windows.net/neuron-explainer/paper/index.html</vt:lpstr>
      <vt:lpstr>OpenAI最新人工智慧可解釋性研究 Source: https://openai.com/research/language-models-can-explain-neurons-in-language-models</vt:lpstr>
      <vt:lpstr>OpenAI最新人工智慧可解釋性研究 Source: https://www.ithome.com.tw/news/156824</vt:lpstr>
      <vt:lpstr>整體算法</vt:lpstr>
      <vt:lpstr>PowerPoint 簡報</vt:lpstr>
      <vt:lpstr>PowerPoint 簡報</vt:lpstr>
      <vt:lpstr>PowerPoint 簡報</vt:lpstr>
      <vt:lpstr>如何運行 – 方法包括在每個神經元上運行 3 個步驟  第 1 步：使用GPT-4生成解釋 給定一個 GPT-2 神經元，通過向 GPT-4 顯示相關文本序列和激活動作來生成對其行為的解釋。模型生成的解釋：縮寫和字首。</vt:lpstr>
      <vt:lpstr>如何運行 – 方法包括在每個神經元上運行 3 個步驟  第 2 步：使用 GPT-4 進行模擬 再次使用GPT-4模擬為解釋而觸發的神經元會做什麼</vt:lpstr>
      <vt:lpstr>PowerPoint 簡報</vt:lpstr>
      <vt:lpstr>如何運行 – 方法包括在每個神經元上運行 3 個步驟  第 3 步：比較 根據模擬激活與真實激活的匹配程度對解釋進行評分</vt:lpstr>
      <vt:lpstr>發現  使用我們的評分方法，可以開始衡量我們的技術對神經網路不同部分的工作情況，並嘗試改進目前解釋不力的部分的技術。例如，我們的技術對於較大的模型效果不佳，可能是因為後面的層更難解釋。</vt:lpstr>
      <vt:lpstr>發現  重點摘要</vt:lpstr>
      <vt:lpstr>Samples</vt:lpstr>
      <vt:lpstr>PowerPoint 簡報</vt:lpstr>
      <vt:lpstr>Outlook 未來展望</vt:lpstr>
      <vt:lpstr>Ref</vt:lpstr>
      <vt:lpstr>Additional Information 以下僅供參考</vt:lpstr>
      <vt:lpstr>PowerPoint 簡報</vt:lpstr>
      <vt:lpstr>How well the AI model can be explained so far?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陳保清</dc:creator>
  <cp:lastModifiedBy>陳保清</cp:lastModifiedBy>
  <cp:revision>45</cp:revision>
  <dcterms:created xsi:type="dcterms:W3CDTF">2023-05-15T00:48:37Z</dcterms:created>
  <dcterms:modified xsi:type="dcterms:W3CDTF">2023-05-16T06:21:01Z</dcterms:modified>
</cp:coreProperties>
</file>