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rts/chart1.xml" ContentType="application/vnd.openxmlformats-officedocument.drawingml.chart+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Lst>
  <p:notesMasterIdLst>
    <p:notesMasterId r:id="rId241"/>
  </p:notesMasterIdLst>
  <p:sldIdLst>
    <p:sldId id="256" r:id="rId3"/>
    <p:sldId id="496" r:id="rId4"/>
    <p:sldId id="258" r:id="rId5"/>
    <p:sldId id="257"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2" r:id="rId39"/>
    <p:sldId id="296" r:id="rId40"/>
    <p:sldId id="297" r:id="rId41"/>
    <p:sldId id="294"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497" r:id="rId89"/>
    <p:sldId id="498" r:id="rId90"/>
    <p:sldId id="346" r:id="rId91"/>
    <p:sldId id="347" r:id="rId92"/>
    <p:sldId id="348" r:id="rId93"/>
    <p:sldId id="349" r:id="rId94"/>
    <p:sldId id="350" r:id="rId95"/>
    <p:sldId id="351" r:id="rId96"/>
    <p:sldId id="352" r:id="rId97"/>
    <p:sldId id="353" r:id="rId98"/>
    <p:sldId id="354" r:id="rId99"/>
    <p:sldId id="355" r:id="rId100"/>
    <p:sldId id="356" r:id="rId101"/>
    <p:sldId id="357" r:id="rId102"/>
    <p:sldId id="358" r:id="rId103"/>
    <p:sldId id="359" r:id="rId104"/>
    <p:sldId id="360" r:id="rId105"/>
    <p:sldId id="361" r:id="rId106"/>
    <p:sldId id="362" r:id="rId107"/>
    <p:sldId id="363" r:id="rId108"/>
    <p:sldId id="364" r:id="rId109"/>
    <p:sldId id="365" r:id="rId110"/>
    <p:sldId id="366" r:id="rId111"/>
    <p:sldId id="367" r:id="rId112"/>
    <p:sldId id="368" r:id="rId113"/>
    <p:sldId id="369" r:id="rId114"/>
    <p:sldId id="370" r:id="rId115"/>
    <p:sldId id="371" r:id="rId116"/>
    <p:sldId id="372" r:id="rId117"/>
    <p:sldId id="373" r:id="rId118"/>
    <p:sldId id="374" r:id="rId119"/>
    <p:sldId id="375" r:id="rId120"/>
    <p:sldId id="376" r:id="rId121"/>
    <p:sldId id="377" r:id="rId122"/>
    <p:sldId id="378" r:id="rId123"/>
    <p:sldId id="379" r:id="rId124"/>
    <p:sldId id="380" r:id="rId125"/>
    <p:sldId id="381" r:id="rId126"/>
    <p:sldId id="382" r:id="rId127"/>
    <p:sldId id="383" r:id="rId128"/>
    <p:sldId id="384" r:id="rId129"/>
    <p:sldId id="385" r:id="rId130"/>
    <p:sldId id="386" r:id="rId131"/>
    <p:sldId id="387" r:id="rId132"/>
    <p:sldId id="388" r:id="rId133"/>
    <p:sldId id="389" r:id="rId134"/>
    <p:sldId id="390" r:id="rId135"/>
    <p:sldId id="391" r:id="rId136"/>
    <p:sldId id="392" r:id="rId137"/>
    <p:sldId id="393" r:id="rId138"/>
    <p:sldId id="394" r:id="rId139"/>
    <p:sldId id="395" r:id="rId140"/>
    <p:sldId id="396" r:id="rId141"/>
    <p:sldId id="397" r:id="rId142"/>
    <p:sldId id="398" r:id="rId143"/>
    <p:sldId id="399" r:id="rId144"/>
    <p:sldId id="400" r:id="rId145"/>
    <p:sldId id="401" r:id="rId146"/>
    <p:sldId id="402" r:id="rId147"/>
    <p:sldId id="403" r:id="rId148"/>
    <p:sldId id="404" r:id="rId149"/>
    <p:sldId id="405" r:id="rId150"/>
    <p:sldId id="406" r:id="rId151"/>
    <p:sldId id="407" r:id="rId152"/>
    <p:sldId id="408" r:id="rId153"/>
    <p:sldId id="409" r:id="rId154"/>
    <p:sldId id="410" r:id="rId155"/>
    <p:sldId id="411" r:id="rId156"/>
    <p:sldId id="412" r:id="rId157"/>
    <p:sldId id="413" r:id="rId158"/>
    <p:sldId id="414" r:id="rId159"/>
    <p:sldId id="415" r:id="rId160"/>
    <p:sldId id="416" r:id="rId161"/>
    <p:sldId id="417" r:id="rId162"/>
    <p:sldId id="418" r:id="rId163"/>
    <p:sldId id="419" r:id="rId164"/>
    <p:sldId id="420" r:id="rId165"/>
    <p:sldId id="421" r:id="rId166"/>
    <p:sldId id="422" r:id="rId167"/>
    <p:sldId id="423" r:id="rId168"/>
    <p:sldId id="424" r:id="rId169"/>
    <p:sldId id="425" r:id="rId170"/>
    <p:sldId id="426" r:id="rId171"/>
    <p:sldId id="427" r:id="rId172"/>
    <p:sldId id="428" r:id="rId173"/>
    <p:sldId id="429" r:id="rId174"/>
    <p:sldId id="430" r:id="rId175"/>
    <p:sldId id="431" r:id="rId176"/>
    <p:sldId id="432" r:id="rId177"/>
    <p:sldId id="433" r:id="rId178"/>
    <p:sldId id="434" r:id="rId179"/>
    <p:sldId id="435" r:id="rId180"/>
    <p:sldId id="436" r:id="rId181"/>
    <p:sldId id="437" r:id="rId182"/>
    <p:sldId id="438" r:id="rId183"/>
    <p:sldId id="439" r:id="rId184"/>
    <p:sldId id="440" r:id="rId185"/>
    <p:sldId id="441" r:id="rId186"/>
    <p:sldId id="442" r:id="rId187"/>
    <p:sldId id="443" r:id="rId188"/>
    <p:sldId id="444" r:id="rId189"/>
    <p:sldId id="445" r:id="rId190"/>
    <p:sldId id="446" r:id="rId191"/>
    <p:sldId id="447" r:id="rId192"/>
    <p:sldId id="448" r:id="rId193"/>
    <p:sldId id="449" r:id="rId194"/>
    <p:sldId id="450" r:id="rId195"/>
    <p:sldId id="451" r:id="rId196"/>
    <p:sldId id="452" r:id="rId197"/>
    <p:sldId id="453" r:id="rId198"/>
    <p:sldId id="454" r:id="rId199"/>
    <p:sldId id="455" r:id="rId200"/>
    <p:sldId id="456" r:id="rId201"/>
    <p:sldId id="457" r:id="rId202"/>
    <p:sldId id="458" r:id="rId203"/>
    <p:sldId id="459" r:id="rId204"/>
    <p:sldId id="460" r:id="rId205"/>
    <p:sldId id="461" r:id="rId206"/>
    <p:sldId id="462" r:id="rId207"/>
    <p:sldId id="463" r:id="rId208"/>
    <p:sldId id="464" r:id="rId209"/>
    <p:sldId id="465" r:id="rId210"/>
    <p:sldId id="466" r:id="rId211"/>
    <p:sldId id="467" r:id="rId212"/>
    <p:sldId id="468" r:id="rId213"/>
    <p:sldId id="469" r:id="rId214"/>
    <p:sldId id="470" r:id="rId215"/>
    <p:sldId id="471" r:id="rId216"/>
    <p:sldId id="472" r:id="rId217"/>
    <p:sldId id="473" r:id="rId218"/>
    <p:sldId id="474" r:id="rId219"/>
    <p:sldId id="475" r:id="rId220"/>
    <p:sldId id="476" r:id="rId221"/>
    <p:sldId id="477" r:id="rId222"/>
    <p:sldId id="478" r:id="rId223"/>
    <p:sldId id="479" r:id="rId224"/>
    <p:sldId id="480" r:id="rId225"/>
    <p:sldId id="481" r:id="rId226"/>
    <p:sldId id="482" r:id="rId227"/>
    <p:sldId id="483" r:id="rId228"/>
    <p:sldId id="484" r:id="rId229"/>
    <p:sldId id="485" r:id="rId230"/>
    <p:sldId id="486" r:id="rId231"/>
    <p:sldId id="487" r:id="rId232"/>
    <p:sldId id="488" r:id="rId233"/>
    <p:sldId id="489" r:id="rId234"/>
    <p:sldId id="490" r:id="rId235"/>
    <p:sldId id="491" r:id="rId236"/>
    <p:sldId id="492" r:id="rId237"/>
    <p:sldId id="493" r:id="rId238"/>
    <p:sldId id="494" r:id="rId239"/>
    <p:sldId id="495" r:id="rId2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0" d="100"/>
          <a:sy n="80" d="100"/>
        </p:scale>
        <p:origin x="-858" y="-72"/>
      </p:cViewPr>
      <p:guideLst>
        <p:guide orient="horz" pos="2160"/>
        <p:guide pos="2880"/>
      </p:guideLst>
    </p:cSldViewPr>
  </p:slideViewPr>
  <p:notesTextViewPr>
    <p:cViewPr>
      <p:scale>
        <a:sx n="1" d="1"/>
        <a:sy n="1" d="1"/>
      </p:scale>
      <p:origin x="0" y="0"/>
    </p:cViewPr>
  </p:notesTextViewPr>
  <p:sorterViewPr>
    <p:cViewPr>
      <p:scale>
        <a:sx n="100" d="100"/>
        <a:sy n="100" d="100"/>
      </p:scale>
      <p:origin x="0" y="24586"/>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slide" Target="slides/slide157.xml"/><Relationship Id="rId170" Type="http://schemas.openxmlformats.org/officeDocument/2006/relationships/slide" Target="slides/slide168.xml"/><Relationship Id="rId191" Type="http://schemas.openxmlformats.org/officeDocument/2006/relationships/slide" Target="slides/slide189.xml"/><Relationship Id="rId205" Type="http://schemas.openxmlformats.org/officeDocument/2006/relationships/slide" Target="slides/slide203.xml"/><Relationship Id="rId226" Type="http://schemas.openxmlformats.org/officeDocument/2006/relationships/slide" Target="slides/slide22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160" Type="http://schemas.openxmlformats.org/officeDocument/2006/relationships/slide" Target="slides/slide158.xml"/><Relationship Id="rId181" Type="http://schemas.openxmlformats.org/officeDocument/2006/relationships/slide" Target="slides/slide179.xml"/><Relationship Id="rId216" Type="http://schemas.openxmlformats.org/officeDocument/2006/relationships/slide" Target="slides/slide214.xml"/><Relationship Id="rId237" Type="http://schemas.openxmlformats.org/officeDocument/2006/relationships/slide" Target="slides/slide235.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85" Type="http://schemas.openxmlformats.org/officeDocument/2006/relationships/slide" Target="slides/slide83.xml"/><Relationship Id="rId150" Type="http://schemas.openxmlformats.org/officeDocument/2006/relationships/slide" Target="slides/slide148.xml"/><Relationship Id="rId171" Type="http://schemas.openxmlformats.org/officeDocument/2006/relationships/slide" Target="slides/slide169.xml"/><Relationship Id="rId192" Type="http://schemas.openxmlformats.org/officeDocument/2006/relationships/slide" Target="slides/slide190.xml"/><Relationship Id="rId206" Type="http://schemas.openxmlformats.org/officeDocument/2006/relationships/slide" Target="slides/slide204.xml"/><Relationship Id="rId227" Type="http://schemas.openxmlformats.org/officeDocument/2006/relationships/slide" Target="slides/slide225.xml"/><Relationship Id="rId201" Type="http://schemas.openxmlformats.org/officeDocument/2006/relationships/slide" Target="slides/slide199.xml"/><Relationship Id="rId222" Type="http://schemas.openxmlformats.org/officeDocument/2006/relationships/slide" Target="slides/slide220.xml"/><Relationship Id="rId243" Type="http://schemas.openxmlformats.org/officeDocument/2006/relationships/viewProps" Target="viewProps.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slide" Target="slides/slide143.xml"/><Relationship Id="rId161" Type="http://schemas.openxmlformats.org/officeDocument/2006/relationships/slide" Target="slides/slide159.xml"/><Relationship Id="rId166" Type="http://schemas.openxmlformats.org/officeDocument/2006/relationships/slide" Target="slides/slide164.xml"/><Relationship Id="rId182" Type="http://schemas.openxmlformats.org/officeDocument/2006/relationships/slide" Target="slides/slide180.xml"/><Relationship Id="rId187" Type="http://schemas.openxmlformats.org/officeDocument/2006/relationships/slide" Target="slides/slide185.xml"/><Relationship Id="rId217" Type="http://schemas.openxmlformats.org/officeDocument/2006/relationships/slide" Target="slides/slide215.xml"/><Relationship Id="rId1" Type="http://schemas.openxmlformats.org/officeDocument/2006/relationships/slideMaster" Target="slideMasters/slideMaster1.xml"/><Relationship Id="rId6" Type="http://schemas.openxmlformats.org/officeDocument/2006/relationships/slide" Target="slides/slide4.xml"/><Relationship Id="rId212" Type="http://schemas.openxmlformats.org/officeDocument/2006/relationships/slide" Target="slides/slide210.xml"/><Relationship Id="rId233" Type="http://schemas.openxmlformats.org/officeDocument/2006/relationships/slide" Target="slides/slide231.xml"/><Relationship Id="rId238" Type="http://schemas.openxmlformats.org/officeDocument/2006/relationships/slide" Target="slides/slide236.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slide" Target="slides/slide149.xml"/><Relationship Id="rId156" Type="http://schemas.openxmlformats.org/officeDocument/2006/relationships/slide" Target="slides/slide154.xml"/><Relationship Id="rId177" Type="http://schemas.openxmlformats.org/officeDocument/2006/relationships/slide" Target="slides/slide175.xml"/><Relationship Id="rId198" Type="http://schemas.openxmlformats.org/officeDocument/2006/relationships/slide" Target="slides/slide196.xml"/><Relationship Id="rId172" Type="http://schemas.openxmlformats.org/officeDocument/2006/relationships/slide" Target="slides/slide170.xml"/><Relationship Id="rId193" Type="http://schemas.openxmlformats.org/officeDocument/2006/relationships/slide" Target="slides/slide191.xml"/><Relationship Id="rId202" Type="http://schemas.openxmlformats.org/officeDocument/2006/relationships/slide" Target="slides/slide200.xml"/><Relationship Id="rId207" Type="http://schemas.openxmlformats.org/officeDocument/2006/relationships/slide" Target="slides/slide205.xml"/><Relationship Id="rId223" Type="http://schemas.openxmlformats.org/officeDocument/2006/relationships/slide" Target="slides/slide221.xml"/><Relationship Id="rId228" Type="http://schemas.openxmlformats.org/officeDocument/2006/relationships/slide" Target="slides/slide226.xml"/><Relationship Id="rId244" Type="http://schemas.openxmlformats.org/officeDocument/2006/relationships/theme" Target="theme/theme1.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167" Type="http://schemas.openxmlformats.org/officeDocument/2006/relationships/slide" Target="slides/slide165.xml"/><Relationship Id="rId188" Type="http://schemas.openxmlformats.org/officeDocument/2006/relationships/slide" Target="slides/slide186.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162" Type="http://schemas.openxmlformats.org/officeDocument/2006/relationships/slide" Target="slides/slide160.xml"/><Relationship Id="rId183" Type="http://schemas.openxmlformats.org/officeDocument/2006/relationships/slide" Target="slides/slide181.xml"/><Relationship Id="rId213" Type="http://schemas.openxmlformats.org/officeDocument/2006/relationships/slide" Target="slides/slide211.xml"/><Relationship Id="rId218" Type="http://schemas.openxmlformats.org/officeDocument/2006/relationships/slide" Target="slides/slide216.xml"/><Relationship Id="rId234" Type="http://schemas.openxmlformats.org/officeDocument/2006/relationships/slide" Target="slides/slide232.xml"/><Relationship Id="rId239" Type="http://schemas.openxmlformats.org/officeDocument/2006/relationships/slide" Target="slides/slide237.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slide" Target="slides/slide155.xml"/><Relationship Id="rId178" Type="http://schemas.openxmlformats.org/officeDocument/2006/relationships/slide" Target="slides/slide176.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73" Type="http://schemas.openxmlformats.org/officeDocument/2006/relationships/slide" Target="slides/slide171.xml"/><Relationship Id="rId194" Type="http://schemas.openxmlformats.org/officeDocument/2006/relationships/slide" Target="slides/slide192.xml"/><Relationship Id="rId199" Type="http://schemas.openxmlformats.org/officeDocument/2006/relationships/slide" Target="slides/slide197.xml"/><Relationship Id="rId203" Type="http://schemas.openxmlformats.org/officeDocument/2006/relationships/slide" Target="slides/slide201.xml"/><Relationship Id="rId208" Type="http://schemas.openxmlformats.org/officeDocument/2006/relationships/slide" Target="slides/slide206.xml"/><Relationship Id="rId229" Type="http://schemas.openxmlformats.org/officeDocument/2006/relationships/slide" Target="slides/slide227.xml"/><Relationship Id="rId19" Type="http://schemas.openxmlformats.org/officeDocument/2006/relationships/slide" Target="slides/slide17.xml"/><Relationship Id="rId224" Type="http://schemas.openxmlformats.org/officeDocument/2006/relationships/slide" Target="slides/slide222.xml"/><Relationship Id="rId240" Type="http://schemas.openxmlformats.org/officeDocument/2006/relationships/slide" Target="slides/slide238.xml"/><Relationship Id="rId245" Type="http://schemas.openxmlformats.org/officeDocument/2006/relationships/tableStyles" Target="tableStyles.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184" Type="http://schemas.openxmlformats.org/officeDocument/2006/relationships/slide" Target="slides/slide182.xml"/><Relationship Id="rId189" Type="http://schemas.openxmlformats.org/officeDocument/2006/relationships/slide" Target="slides/slide187.xml"/><Relationship Id="rId219" Type="http://schemas.openxmlformats.org/officeDocument/2006/relationships/slide" Target="slides/slide217.xml"/><Relationship Id="rId3" Type="http://schemas.openxmlformats.org/officeDocument/2006/relationships/slide" Target="slides/slide1.xml"/><Relationship Id="rId214" Type="http://schemas.openxmlformats.org/officeDocument/2006/relationships/slide" Target="slides/slide212.xml"/><Relationship Id="rId230" Type="http://schemas.openxmlformats.org/officeDocument/2006/relationships/slide" Target="slides/slide228.xml"/><Relationship Id="rId235" Type="http://schemas.openxmlformats.org/officeDocument/2006/relationships/slide" Target="slides/slide233.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slide" Target="slides/slide172.xml"/><Relationship Id="rId179" Type="http://schemas.openxmlformats.org/officeDocument/2006/relationships/slide" Target="slides/slide177.xml"/><Relationship Id="rId195" Type="http://schemas.openxmlformats.org/officeDocument/2006/relationships/slide" Target="slides/slide193.xml"/><Relationship Id="rId209" Type="http://schemas.openxmlformats.org/officeDocument/2006/relationships/slide" Target="slides/slide207.xml"/><Relationship Id="rId190" Type="http://schemas.openxmlformats.org/officeDocument/2006/relationships/slide" Target="slides/slide188.xml"/><Relationship Id="rId204" Type="http://schemas.openxmlformats.org/officeDocument/2006/relationships/slide" Target="slides/slide202.xml"/><Relationship Id="rId220" Type="http://schemas.openxmlformats.org/officeDocument/2006/relationships/slide" Target="slides/slide218.xml"/><Relationship Id="rId225" Type="http://schemas.openxmlformats.org/officeDocument/2006/relationships/slide" Target="slides/slide223.xml"/><Relationship Id="rId241" Type="http://schemas.openxmlformats.org/officeDocument/2006/relationships/notesMaster" Target="notesMasters/notesMaster1.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164" Type="http://schemas.openxmlformats.org/officeDocument/2006/relationships/slide" Target="slides/slide162.xml"/><Relationship Id="rId169" Type="http://schemas.openxmlformats.org/officeDocument/2006/relationships/slide" Target="slides/slide167.xml"/><Relationship Id="rId185" Type="http://schemas.openxmlformats.org/officeDocument/2006/relationships/slide" Target="slides/slide183.xml"/><Relationship Id="rId4" Type="http://schemas.openxmlformats.org/officeDocument/2006/relationships/slide" Target="slides/slide2.xml"/><Relationship Id="rId9" Type="http://schemas.openxmlformats.org/officeDocument/2006/relationships/slide" Target="slides/slide7.xml"/><Relationship Id="rId180" Type="http://schemas.openxmlformats.org/officeDocument/2006/relationships/slide" Target="slides/slide178.xml"/><Relationship Id="rId210" Type="http://schemas.openxmlformats.org/officeDocument/2006/relationships/slide" Target="slides/slide208.xml"/><Relationship Id="rId215" Type="http://schemas.openxmlformats.org/officeDocument/2006/relationships/slide" Target="slides/slide213.xml"/><Relationship Id="rId236" Type="http://schemas.openxmlformats.org/officeDocument/2006/relationships/slide" Target="slides/slide234.xml"/><Relationship Id="rId26" Type="http://schemas.openxmlformats.org/officeDocument/2006/relationships/slide" Target="slides/slide24.xml"/><Relationship Id="rId231" Type="http://schemas.openxmlformats.org/officeDocument/2006/relationships/slide" Target="slides/slide229.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75" Type="http://schemas.openxmlformats.org/officeDocument/2006/relationships/slide" Target="slides/slide173.xml"/><Relationship Id="rId196" Type="http://schemas.openxmlformats.org/officeDocument/2006/relationships/slide" Target="slides/slide194.xml"/><Relationship Id="rId200" Type="http://schemas.openxmlformats.org/officeDocument/2006/relationships/slide" Target="slides/slide198.xml"/><Relationship Id="rId16" Type="http://schemas.openxmlformats.org/officeDocument/2006/relationships/slide" Target="slides/slide14.xml"/><Relationship Id="rId221" Type="http://schemas.openxmlformats.org/officeDocument/2006/relationships/slide" Target="slides/slide219.xml"/><Relationship Id="rId242" Type="http://schemas.openxmlformats.org/officeDocument/2006/relationships/presProps" Target="presProps.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165" Type="http://schemas.openxmlformats.org/officeDocument/2006/relationships/slide" Target="slides/slide163.xml"/><Relationship Id="rId186" Type="http://schemas.openxmlformats.org/officeDocument/2006/relationships/slide" Target="slides/slide184.xml"/><Relationship Id="rId211" Type="http://schemas.openxmlformats.org/officeDocument/2006/relationships/slide" Target="slides/slide209.xml"/><Relationship Id="rId232" Type="http://schemas.openxmlformats.org/officeDocument/2006/relationships/slide" Target="slides/slide230.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slide" Target="slides/slide153.xml"/><Relationship Id="rId176" Type="http://schemas.openxmlformats.org/officeDocument/2006/relationships/slide" Target="slides/slide174.xml"/><Relationship Id="rId197" Type="http://schemas.openxmlformats.org/officeDocument/2006/relationships/slide" Target="slides/slide195.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title>
    <c:autoTitleDeleted val="0"/>
    <c:plotArea>
      <c:layout/>
      <c:barChart>
        <c:barDir val="col"/>
        <c:grouping val="clustered"/>
        <c:varyColors val="0"/>
        <c:ser>
          <c:idx val="0"/>
          <c:order val="0"/>
          <c:tx>
            <c:v>frequency</c:v>
          </c:tx>
          <c:invertIfNegative val="0"/>
          <c:cat>
            <c:strRef>
              <c:f>Sheet1!$A$1:$A$16</c:f>
              <c:strCache>
                <c:ptCount val="16"/>
                <c:pt idx="0">
                  <c:v>-12</c:v>
                </c:pt>
                <c:pt idx="1">
                  <c:v>-10</c:v>
                </c:pt>
                <c:pt idx="2">
                  <c:v>-8</c:v>
                </c:pt>
                <c:pt idx="3">
                  <c:v>-6</c:v>
                </c:pt>
                <c:pt idx="4">
                  <c:v>-4</c:v>
                </c:pt>
                <c:pt idx="5">
                  <c:v>-2</c:v>
                </c:pt>
                <c:pt idx="6">
                  <c:v>0</c:v>
                </c:pt>
                <c:pt idx="7">
                  <c:v>2</c:v>
                </c:pt>
                <c:pt idx="8">
                  <c:v>4</c:v>
                </c:pt>
                <c:pt idx="9">
                  <c:v>6</c:v>
                </c:pt>
                <c:pt idx="10">
                  <c:v>8</c:v>
                </c:pt>
                <c:pt idx="11">
                  <c:v>10</c:v>
                </c:pt>
                <c:pt idx="12">
                  <c:v>12</c:v>
                </c:pt>
                <c:pt idx="13">
                  <c:v>14</c:v>
                </c:pt>
                <c:pt idx="14">
                  <c:v>16</c:v>
                </c:pt>
                <c:pt idx="15">
                  <c:v>32</c:v>
                </c:pt>
              </c:strCache>
            </c:strRef>
          </c:cat>
          <c:val>
            <c:numRef>
              <c:f>Sheet1!$B$1:$B$16</c:f>
              <c:numCache>
                <c:formatCode>General</c:formatCode>
                <c:ptCount val="16"/>
                <c:pt idx="0">
                  <c:v>12</c:v>
                </c:pt>
                <c:pt idx="1">
                  <c:v>28</c:v>
                </c:pt>
                <c:pt idx="2">
                  <c:v>110</c:v>
                </c:pt>
                <c:pt idx="3">
                  <c:v>286</c:v>
                </c:pt>
                <c:pt idx="4">
                  <c:v>490</c:v>
                </c:pt>
                <c:pt idx="5">
                  <c:v>661</c:v>
                </c:pt>
                <c:pt idx="6">
                  <c:v>908</c:v>
                </c:pt>
                <c:pt idx="7">
                  <c:v>704</c:v>
                </c:pt>
                <c:pt idx="8">
                  <c:v>468</c:v>
                </c:pt>
                <c:pt idx="9">
                  <c:v>270</c:v>
                </c:pt>
                <c:pt idx="10">
                  <c:v>116</c:v>
                </c:pt>
                <c:pt idx="11">
                  <c:v>34</c:v>
                </c:pt>
                <c:pt idx="12">
                  <c:v>6</c:v>
                </c:pt>
                <c:pt idx="13">
                  <c:v>1</c:v>
                </c:pt>
                <c:pt idx="14">
                  <c:v>1</c:v>
                </c:pt>
                <c:pt idx="15">
                  <c:v>1</c:v>
                </c:pt>
              </c:numCache>
            </c:numRef>
          </c:val>
        </c:ser>
        <c:dLbls>
          <c:showLegendKey val="0"/>
          <c:showVal val="0"/>
          <c:showCatName val="0"/>
          <c:showSerName val="0"/>
          <c:showPercent val="0"/>
          <c:showBubbleSize val="0"/>
        </c:dLbls>
        <c:gapWidth val="150"/>
        <c:axId val="117212672"/>
        <c:axId val="117214208"/>
      </c:barChart>
      <c:catAx>
        <c:axId val="117212672"/>
        <c:scaling>
          <c:orientation val="minMax"/>
        </c:scaling>
        <c:delete val="0"/>
        <c:axPos val="b"/>
        <c:majorTickMark val="out"/>
        <c:minorTickMark val="none"/>
        <c:tickLblPos val="nextTo"/>
        <c:crossAx val="117214208"/>
        <c:crosses val="autoZero"/>
        <c:auto val="1"/>
        <c:lblAlgn val="ctr"/>
        <c:lblOffset val="100"/>
        <c:noMultiLvlLbl val="0"/>
      </c:catAx>
      <c:valAx>
        <c:axId val="117214208"/>
        <c:scaling>
          <c:orientation val="minMax"/>
        </c:scaling>
        <c:delete val="0"/>
        <c:axPos val="l"/>
        <c:majorGridlines/>
        <c:numFmt formatCode="General" sourceLinked="1"/>
        <c:majorTickMark val="out"/>
        <c:minorTickMark val="none"/>
        <c:tickLblPos val="nextTo"/>
        <c:crossAx val="117212672"/>
        <c:crosses val="autoZero"/>
        <c:crossBetween val="between"/>
      </c:valAx>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270D4E-47B1-4D74-97C3-1211844A773C}" type="datetimeFigureOut">
              <a:rPr lang="en-US" smtClean="0"/>
              <a:t>4/25/2013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1423F3-B4D5-48C4-AC84-D574EA69DF78}" type="slidenum">
              <a:rPr lang="en-US" smtClean="0"/>
              <a:t>‹#›</a:t>
            </a:fld>
            <a:endParaRPr lang="en-US"/>
          </a:p>
        </p:txBody>
      </p:sp>
    </p:spTree>
    <p:extLst>
      <p:ext uri="{BB962C8B-B14F-4D97-AF65-F5344CB8AC3E}">
        <p14:creationId xmlns:p14="http://schemas.microsoft.com/office/powerpoint/2010/main" val="1224701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CA1423F3-B4D5-48C4-AC84-D574EA69DF78}" type="slidenum">
              <a:rPr lang="en-US" smtClean="0"/>
              <a:t>29</a:t>
            </a:fld>
            <a:endParaRPr lang="en-US"/>
          </a:p>
        </p:txBody>
      </p:sp>
    </p:spTree>
    <p:extLst>
      <p:ext uri="{BB962C8B-B14F-4D97-AF65-F5344CB8AC3E}">
        <p14:creationId xmlns:p14="http://schemas.microsoft.com/office/powerpoint/2010/main" val="14766153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63BCF59-4B97-496B-AA22-A676194C9CFA}" type="slidenum">
              <a:rPr lang="en-US" smtClean="0"/>
              <a:pPr>
                <a:defRPr/>
              </a:pPr>
              <a:t>80</a:t>
            </a:fld>
            <a:endParaRPr lang="en-US"/>
          </a:p>
        </p:txBody>
      </p:sp>
    </p:spTree>
    <p:extLst>
      <p:ext uri="{BB962C8B-B14F-4D97-AF65-F5344CB8AC3E}">
        <p14:creationId xmlns:p14="http://schemas.microsoft.com/office/powerpoint/2010/main" val="1901594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Adapted from HAC </a:t>
            </a:r>
            <a:r>
              <a:rPr lang="en-US" dirty="0" err="1" smtClean="0"/>
              <a:t>pr</a:t>
            </a:r>
            <a:r>
              <a:rPr lang="en-US" dirty="0" smtClean="0"/>
              <a:t> 139</a:t>
            </a:r>
            <a:endParaRPr lang="en-US" dirty="0"/>
          </a:p>
        </p:txBody>
      </p:sp>
      <p:sp>
        <p:nvSpPr>
          <p:cNvPr id="4" name="Slide Number Placeholder 3"/>
          <p:cNvSpPr>
            <a:spLocks noGrp="1"/>
          </p:cNvSpPr>
          <p:nvPr>
            <p:ph type="sldNum" sz="quarter" idx="10"/>
          </p:nvPr>
        </p:nvSpPr>
        <p:spPr/>
        <p:txBody>
          <a:bodyPr/>
          <a:lstStyle/>
          <a:p>
            <a:pPr>
              <a:defRPr/>
            </a:pPr>
            <a:fld id="{363BCF59-4B97-496B-AA22-A676194C9CFA}" type="slidenum">
              <a:rPr lang="en-US" smtClean="0"/>
              <a:pPr>
                <a:defRPr/>
              </a:pPr>
              <a:t>81</a:t>
            </a:fld>
            <a:endParaRPr lang="en-US"/>
          </a:p>
        </p:txBody>
      </p:sp>
    </p:spTree>
    <p:extLst>
      <p:ext uri="{BB962C8B-B14F-4D97-AF65-F5344CB8AC3E}">
        <p14:creationId xmlns:p14="http://schemas.microsoft.com/office/powerpoint/2010/main" val="1067757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HAC</a:t>
            </a:r>
            <a:r>
              <a:rPr lang="en-US" baseline="0" dirty="0" smtClean="0"/>
              <a:t> </a:t>
            </a:r>
            <a:endParaRPr lang="en-US" dirty="0"/>
          </a:p>
        </p:txBody>
      </p:sp>
      <p:sp>
        <p:nvSpPr>
          <p:cNvPr id="4" name="Slide Number Placeholder 3"/>
          <p:cNvSpPr>
            <a:spLocks noGrp="1"/>
          </p:cNvSpPr>
          <p:nvPr>
            <p:ph type="sldNum" sz="quarter" idx="10"/>
          </p:nvPr>
        </p:nvSpPr>
        <p:spPr/>
        <p:txBody>
          <a:bodyPr/>
          <a:lstStyle/>
          <a:p>
            <a:pPr>
              <a:defRPr/>
            </a:pPr>
            <a:fld id="{363BCF59-4B97-496B-AA22-A676194C9CFA}" type="slidenum">
              <a:rPr lang="en-US" smtClean="0"/>
              <a:pPr>
                <a:defRPr/>
              </a:pPr>
              <a:t>82</a:t>
            </a:fld>
            <a:endParaRPr lang="en-US"/>
          </a:p>
        </p:txBody>
      </p:sp>
    </p:spTree>
    <p:extLst>
      <p:ext uri="{BB962C8B-B14F-4D97-AF65-F5344CB8AC3E}">
        <p14:creationId xmlns:p14="http://schemas.microsoft.com/office/powerpoint/2010/main" val="13759019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63BCF59-4B97-496B-AA22-A676194C9CFA}" type="slidenum">
              <a:rPr lang="en-US" smtClean="0"/>
              <a:pPr>
                <a:defRPr/>
              </a:pPr>
              <a:t>83</a:t>
            </a:fld>
            <a:endParaRPr lang="en-US"/>
          </a:p>
        </p:txBody>
      </p:sp>
    </p:spTree>
    <p:extLst>
      <p:ext uri="{BB962C8B-B14F-4D97-AF65-F5344CB8AC3E}">
        <p14:creationId xmlns:p14="http://schemas.microsoft.com/office/powerpoint/2010/main" val="5768307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363BCF59-4B97-496B-AA22-A676194C9CFA}" type="slidenum">
              <a:rPr lang="en-US" smtClean="0"/>
              <a:pPr>
                <a:defRPr/>
              </a:pPr>
              <a:t>84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Las Vegas algorithm</a:t>
            </a:r>
            <a:r>
              <a:rPr lang="en-US" baseline="0" dirty="0" smtClean="0"/>
              <a:t> will be successful with some probability or fail with some probability, but will always give a correct answer when it does</a:t>
            </a:r>
            <a:endParaRPr lang="en-US" dirty="0" smtClean="0"/>
          </a:p>
        </p:txBody>
      </p:sp>
      <p:sp>
        <p:nvSpPr>
          <p:cNvPr id="4" name="Slide Number Placeholder 3"/>
          <p:cNvSpPr>
            <a:spLocks noGrp="1"/>
          </p:cNvSpPr>
          <p:nvPr>
            <p:ph type="sldNum" sz="quarter" idx="10"/>
          </p:nvPr>
        </p:nvSpPr>
        <p:spPr/>
        <p:txBody>
          <a:bodyPr/>
          <a:lstStyle/>
          <a:p>
            <a:fld id="{CA1423F3-B4D5-48C4-AC84-D574EA69DF78}" type="slidenum">
              <a:rPr lang="en-US" smtClean="0"/>
              <a:t>95</a:t>
            </a:fld>
            <a:endParaRPr lang="en-US"/>
          </a:p>
        </p:txBody>
      </p:sp>
    </p:spTree>
    <p:extLst>
      <p:ext uri="{BB962C8B-B14F-4D97-AF65-F5344CB8AC3E}">
        <p14:creationId xmlns:p14="http://schemas.microsoft.com/office/powerpoint/2010/main" val="25452240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Las Vegas algorithm</a:t>
            </a:r>
            <a:r>
              <a:rPr lang="en-US" baseline="0" dirty="0" smtClean="0"/>
              <a:t> will be successful with some probability or fail with some probability, but will always give a correct answer when it succeeds</a:t>
            </a:r>
            <a:endParaRPr lang="en-US" dirty="0"/>
          </a:p>
        </p:txBody>
      </p:sp>
      <p:sp>
        <p:nvSpPr>
          <p:cNvPr id="4" name="Slide Number Placeholder 3"/>
          <p:cNvSpPr>
            <a:spLocks noGrp="1"/>
          </p:cNvSpPr>
          <p:nvPr>
            <p:ph type="sldNum" sz="quarter" idx="10"/>
          </p:nvPr>
        </p:nvSpPr>
        <p:spPr/>
        <p:txBody>
          <a:bodyPr/>
          <a:lstStyle/>
          <a:p>
            <a:pPr>
              <a:defRPr/>
            </a:pPr>
            <a:fld id="{363BCF59-4B97-496B-AA22-A676194C9CFA}" type="slidenum">
              <a:rPr lang="en-US" smtClean="0"/>
              <a:pPr>
                <a:defRPr/>
              </a:pPr>
              <a:t>96</a:t>
            </a:fld>
            <a:endParaRPr lang="en-US"/>
          </a:p>
        </p:txBody>
      </p:sp>
    </p:spTree>
    <p:extLst>
      <p:ext uri="{BB962C8B-B14F-4D97-AF65-F5344CB8AC3E}">
        <p14:creationId xmlns:p14="http://schemas.microsoft.com/office/powerpoint/2010/main" val="26103364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135978 = 2*3*131*173</a:t>
            </a:r>
          </a:p>
          <a:p>
            <a:r>
              <a:rPr lang="en-US" dirty="0" smtClean="0"/>
              <a:t>B &gt; 173</a:t>
            </a:r>
            <a:endParaRPr lang="en-US" dirty="0"/>
          </a:p>
        </p:txBody>
      </p:sp>
      <p:sp>
        <p:nvSpPr>
          <p:cNvPr id="4" name="Slide Number Placeholder 3"/>
          <p:cNvSpPr>
            <a:spLocks noGrp="1"/>
          </p:cNvSpPr>
          <p:nvPr>
            <p:ph type="sldNum" sz="quarter" idx="10"/>
          </p:nvPr>
        </p:nvSpPr>
        <p:spPr/>
        <p:txBody>
          <a:bodyPr/>
          <a:lstStyle/>
          <a:p>
            <a:pPr>
              <a:defRPr/>
            </a:pPr>
            <a:fld id="{363BCF59-4B97-496B-AA22-A676194C9CFA}" type="slidenum">
              <a:rPr lang="en-US" smtClean="0"/>
              <a:pPr>
                <a:defRPr/>
              </a:pPr>
              <a:t>99</a:t>
            </a:fld>
            <a:endParaRPr lang="en-US"/>
          </a:p>
        </p:txBody>
      </p:sp>
    </p:spTree>
    <p:extLst>
      <p:ext uri="{BB962C8B-B14F-4D97-AF65-F5344CB8AC3E}">
        <p14:creationId xmlns:p14="http://schemas.microsoft.com/office/powerpoint/2010/main" val="40027083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p=101, q=113</a:t>
            </a:r>
          </a:p>
          <a:p>
            <a:r>
              <a:rPr lang="en-US" dirty="0" smtClean="0"/>
              <a:t>2: p=107, q=173</a:t>
            </a:r>
          </a:p>
          <a:p>
            <a:r>
              <a:rPr lang="en-US" dirty="0" smtClean="0"/>
              <a:t>3: p=109, </a:t>
            </a:r>
            <a:endParaRPr lang="en-US" dirty="0"/>
          </a:p>
        </p:txBody>
      </p:sp>
      <p:sp>
        <p:nvSpPr>
          <p:cNvPr id="4" name="Slide Number Placeholder 3"/>
          <p:cNvSpPr>
            <a:spLocks noGrp="1"/>
          </p:cNvSpPr>
          <p:nvPr>
            <p:ph type="sldNum" sz="quarter" idx="10"/>
          </p:nvPr>
        </p:nvSpPr>
        <p:spPr/>
        <p:txBody>
          <a:bodyPr/>
          <a:lstStyle/>
          <a:p>
            <a:pPr>
              <a:defRPr/>
            </a:pPr>
            <a:fld id="{363BCF59-4B97-496B-AA22-A676194C9CFA}" type="slidenum">
              <a:rPr lang="en-US" smtClean="0"/>
              <a:pPr>
                <a:defRPr/>
              </a:pPr>
              <a:t>108</a:t>
            </a:fld>
            <a:endParaRPr lang="en-US"/>
          </a:p>
        </p:txBody>
      </p:sp>
    </p:spTree>
    <p:extLst>
      <p:ext uri="{BB962C8B-B14F-4D97-AF65-F5344CB8AC3E}">
        <p14:creationId xmlns:p14="http://schemas.microsoft.com/office/powerpoint/2010/main" val="1006311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63BCF59-4B97-496B-AA22-A676194C9CFA}" type="slidenum">
              <a:rPr lang="en-US" smtClean="0"/>
              <a:pPr>
                <a:defRPr/>
              </a:pPr>
              <a:t>122</a:t>
            </a:fld>
            <a:endParaRPr lang="en-US"/>
          </a:p>
        </p:txBody>
      </p:sp>
    </p:spTree>
    <p:extLst>
      <p:ext uri="{BB962C8B-B14F-4D97-AF65-F5344CB8AC3E}">
        <p14:creationId xmlns:p14="http://schemas.microsoft.com/office/powerpoint/2010/main" val="1384892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C91E8D-C458-47D6-83C2-94114DA25625}" type="slidenum">
              <a:rPr lang="en-US" smtClean="0"/>
              <a:pPr/>
              <a:t>38</a:t>
            </a:fld>
            <a:endParaRPr lang="en-US"/>
          </a:p>
        </p:txBody>
      </p:sp>
    </p:spTree>
    <p:extLst>
      <p:ext uri="{BB962C8B-B14F-4D97-AF65-F5344CB8AC3E}">
        <p14:creationId xmlns:p14="http://schemas.microsoft.com/office/powerpoint/2010/main" val="36101967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63BCF59-4B97-496B-AA22-A676194C9CFA}" type="slidenum">
              <a:rPr lang="en-US" smtClean="0"/>
              <a:pPr>
                <a:defRPr/>
              </a:pPr>
              <a:t>123</a:t>
            </a:fld>
            <a:endParaRPr lang="en-US"/>
          </a:p>
        </p:txBody>
      </p:sp>
    </p:spTree>
    <p:extLst>
      <p:ext uri="{BB962C8B-B14F-4D97-AF65-F5344CB8AC3E}">
        <p14:creationId xmlns:p14="http://schemas.microsoft.com/office/powerpoint/2010/main" val="23490157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Scripts won’t look nice in ppt. On board, write x_2i = </a:t>
            </a:r>
            <a:r>
              <a:rPr lang="el-GR" dirty="0" smtClean="0"/>
              <a:t>α</a:t>
            </a:r>
            <a:r>
              <a:rPr lang="en-US" dirty="0" smtClean="0"/>
              <a:t>^{a_2i}</a:t>
            </a:r>
            <a:r>
              <a:rPr lang="el-GR" dirty="0" smtClean="0"/>
              <a:t>β</a:t>
            </a:r>
            <a:r>
              <a:rPr lang="en-US" dirty="0" smtClean="0"/>
              <a:t>^{b_2i}, </a:t>
            </a:r>
            <a:r>
              <a:rPr lang="en-US" dirty="0" err="1" smtClean="0"/>
              <a:t>x_i</a:t>
            </a:r>
            <a:r>
              <a:rPr lang="en-US" dirty="0" smtClean="0"/>
              <a:t> = </a:t>
            </a:r>
            <a:r>
              <a:rPr lang="el-GR" dirty="0" smtClean="0"/>
              <a:t>α</a:t>
            </a:r>
            <a:r>
              <a:rPr lang="en-US" dirty="0" smtClean="0"/>
              <a:t>^{</a:t>
            </a:r>
            <a:r>
              <a:rPr lang="en-US" dirty="0" err="1" smtClean="0"/>
              <a:t>a_i</a:t>
            </a:r>
            <a:r>
              <a:rPr lang="en-US" dirty="0" smtClean="0"/>
              <a:t>}</a:t>
            </a:r>
            <a:r>
              <a:rPr lang="el-GR" dirty="0" smtClean="0"/>
              <a:t>β</a:t>
            </a:r>
            <a:r>
              <a:rPr lang="en-US" dirty="0" smtClean="0"/>
              <a:t>^{</a:t>
            </a:r>
            <a:r>
              <a:rPr lang="en-US" dirty="0" err="1" smtClean="0"/>
              <a:t>b_i</a:t>
            </a:r>
            <a:r>
              <a:rPr lang="en-US" dirty="0" smtClean="0"/>
              <a:t>}, therefore a collision occurs when </a:t>
            </a:r>
            <a:r>
              <a:rPr lang="el-GR" dirty="0" smtClean="0"/>
              <a:t>α</a:t>
            </a:r>
            <a:r>
              <a:rPr lang="en-US" dirty="0" smtClean="0"/>
              <a:t>^{a_2i}</a:t>
            </a:r>
            <a:r>
              <a:rPr lang="el-GR" dirty="0" smtClean="0"/>
              <a:t>β</a:t>
            </a:r>
            <a:r>
              <a:rPr lang="en-US" dirty="0" smtClean="0"/>
              <a:t>^{b_2i}</a:t>
            </a:r>
            <a:r>
              <a:rPr lang="en-US" baseline="0" dirty="0" smtClean="0"/>
              <a:t> </a:t>
            </a:r>
            <a:r>
              <a:rPr lang="en-US" dirty="0" smtClean="0"/>
              <a:t>= </a:t>
            </a:r>
            <a:r>
              <a:rPr lang="el-GR" dirty="0" smtClean="0"/>
              <a:t>α</a:t>
            </a:r>
            <a:r>
              <a:rPr lang="en-US" dirty="0" smtClean="0"/>
              <a:t>^{</a:t>
            </a:r>
            <a:r>
              <a:rPr lang="en-US" dirty="0" err="1" smtClean="0"/>
              <a:t>a_i</a:t>
            </a:r>
            <a:r>
              <a:rPr lang="en-US" dirty="0" smtClean="0"/>
              <a:t>}</a:t>
            </a:r>
            <a:r>
              <a:rPr lang="el-GR" dirty="0" smtClean="0"/>
              <a:t>β</a:t>
            </a:r>
            <a:r>
              <a:rPr lang="en-US" dirty="0" smtClean="0"/>
              <a:t>^{</a:t>
            </a:r>
            <a:r>
              <a:rPr lang="en-US" dirty="0" err="1" smtClean="0"/>
              <a:t>b_i</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363BCF59-4B97-496B-AA22-A676194C9CFA}" type="slidenum">
              <a:rPr lang="en-US" smtClean="0"/>
              <a:pPr>
                <a:defRPr/>
              </a:pPr>
              <a:t>125</a:t>
            </a:fld>
            <a:endParaRPr lang="en-US"/>
          </a:p>
        </p:txBody>
      </p:sp>
    </p:spTree>
    <p:extLst>
      <p:ext uri="{BB962C8B-B14F-4D97-AF65-F5344CB8AC3E}">
        <p14:creationId xmlns:p14="http://schemas.microsoft.com/office/powerpoint/2010/main" val="18514427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63BCF59-4B97-496B-AA22-A676194C9CFA}" type="slidenum">
              <a:rPr lang="en-US" smtClean="0"/>
              <a:pPr>
                <a:defRPr/>
              </a:pPr>
              <a:t>126</a:t>
            </a:fld>
            <a:endParaRPr lang="en-US"/>
          </a:p>
        </p:txBody>
      </p:sp>
    </p:spTree>
    <p:extLst>
      <p:ext uri="{BB962C8B-B14F-4D97-AF65-F5344CB8AC3E}">
        <p14:creationId xmlns:p14="http://schemas.microsoft.com/office/powerpoint/2010/main" val="15347203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63BCF59-4B97-496B-AA22-A676194C9CFA}" type="slidenum">
              <a:rPr lang="en-US" smtClean="0"/>
              <a:pPr>
                <a:defRPr/>
              </a:pPr>
              <a:t>129</a:t>
            </a:fld>
            <a:endParaRPr lang="en-US"/>
          </a:p>
        </p:txBody>
      </p:sp>
    </p:spTree>
    <p:extLst>
      <p:ext uri="{BB962C8B-B14F-4D97-AF65-F5344CB8AC3E}">
        <p14:creationId xmlns:p14="http://schemas.microsoft.com/office/powerpoint/2010/main" val="15347203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63BCF59-4B97-496B-AA22-A676194C9CFA}" type="slidenum">
              <a:rPr lang="en-US" smtClean="0"/>
              <a:pPr>
                <a:defRPr/>
              </a:pPr>
              <a:t>136</a:t>
            </a:fld>
            <a:endParaRPr lang="en-US"/>
          </a:p>
        </p:txBody>
      </p:sp>
    </p:spTree>
    <p:extLst>
      <p:ext uri="{BB962C8B-B14F-4D97-AF65-F5344CB8AC3E}">
        <p14:creationId xmlns:p14="http://schemas.microsoft.com/office/powerpoint/2010/main" val="39583609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1423F3-B4D5-48C4-AC84-D574EA69DF78}" type="slidenum">
              <a:rPr lang="en-US" smtClean="0"/>
              <a:t>138</a:t>
            </a:fld>
            <a:endParaRPr lang="en-US"/>
          </a:p>
        </p:txBody>
      </p:sp>
    </p:spTree>
    <p:extLst>
      <p:ext uri="{BB962C8B-B14F-4D97-AF65-F5344CB8AC3E}">
        <p14:creationId xmlns:p14="http://schemas.microsoft.com/office/powerpoint/2010/main" val="41365954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1423F3-B4D5-48C4-AC84-D574EA69DF78}" type="slidenum">
              <a:rPr lang="en-US" smtClean="0"/>
              <a:t>139</a:t>
            </a:fld>
            <a:endParaRPr lang="en-US"/>
          </a:p>
        </p:txBody>
      </p:sp>
    </p:spTree>
    <p:extLst>
      <p:ext uri="{BB962C8B-B14F-4D97-AF65-F5344CB8AC3E}">
        <p14:creationId xmlns:p14="http://schemas.microsoft.com/office/powerpoint/2010/main" val="21797652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63BCF59-4B97-496B-AA22-A676194C9CFA}" type="slidenum">
              <a:rPr lang="en-US" smtClean="0"/>
              <a:pPr>
                <a:defRPr/>
              </a:pPr>
              <a:t>141</a:t>
            </a:fld>
            <a:endParaRPr lang="en-US"/>
          </a:p>
        </p:txBody>
      </p:sp>
    </p:spTree>
    <p:extLst>
      <p:ext uri="{BB962C8B-B14F-4D97-AF65-F5344CB8AC3E}">
        <p14:creationId xmlns:p14="http://schemas.microsoft.com/office/powerpoint/2010/main" val="21886664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1423F3-B4D5-48C4-AC84-D574EA69DF78}" type="slidenum">
              <a:rPr lang="en-US" smtClean="0"/>
              <a:t>142</a:t>
            </a:fld>
            <a:endParaRPr lang="en-US"/>
          </a:p>
        </p:txBody>
      </p:sp>
    </p:spTree>
    <p:extLst>
      <p:ext uri="{BB962C8B-B14F-4D97-AF65-F5344CB8AC3E}">
        <p14:creationId xmlns:p14="http://schemas.microsoft.com/office/powerpoint/2010/main" val="7243162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Niels</a:t>
            </a:r>
            <a:r>
              <a:rPr lang="en-US" dirty="0" smtClean="0"/>
              <a:t> also says that real security is a teddy bear. I think my </a:t>
            </a:r>
            <a:r>
              <a:rPr lang="en-US" baseline="0" dirty="0" smtClean="0"/>
              <a:t>“security blanket” from </a:t>
            </a:r>
            <a:r>
              <a:rPr lang="en-US" baseline="0" dirty="0" err="1" smtClean="0"/>
              <a:t>Shmoocon</a:t>
            </a:r>
            <a:r>
              <a:rPr lang="en-US" baseline="0" dirty="0" smtClean="0"/>
              <a:t> 2013 is pretty spiffy too.</a:t>
            </a:r>
            <a:endParaRPr lang="en-US" dirty="0"/>
          </a:p>
        </p:txBody>
      </p:sp>
      <p:sp>
        <p:nvSpPr>
          <p:cNvPr id="4" name="Slide Number Placeholder 3"/>
          <p:cNvSpPr>
            <a:spLocks noGrp="1"/>
          </p:cNvSpPr>
          <p:nvPr>
            <p:ph type="sldNum" sz="quarter" idx="10"/>
          </p:nvPr>
        </p:nvSpPr>
        <p:spPr/>
        <p:txBody>
          <a:bodyPr/>
          <a:lstStyle/>
          <a:p>
            <a:pPr>
              <a:defRPr/>
            </a:pPr>
            <a:fld id="{363BCF59-4B97-496B-AA22-A676194C9CFA}" type="slidenum">
              <a:rPr lang="en-US" smtClean="0"/>
              <a:pPr>
                <a:defRPr/>
              </a:pPr>
              <a:t>145</a:t>
            </a:fld>
            <a:endParaRPr lang="en-US"/>
          </a:p>
        </p:txBody>
      </p:sp>
    </p:spTree>
    <p:extLst>
      <p:ext uri="{BB962C8B-B14F-4D97-AF65-F5344CB8AC3E}">
        <p14:creationId xmlns:p14="http://schemas.microsoft.com/office/powerpoint/2010/main" val="1474564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20</a:t>
            </a:r>
            <a:r>
              <a:rPr lang="en-US" baseline="0" dirty="0" smtClean="0"/>
              <a:t> = 2*2*5</a:t>
            </a:r>
            <a:endParaRPr lang="en-US" dirty="0"/>
          </a:p>
        </p:txBody>
      </p:sp>
      <p:sp>
        <p:nvSpPr>
          <p:cNvPr id="4" name="Slide Number Placeholder 3"/>
          <p:cNvSpPr>
            <a:spLocks noGrp="1"/>
          </p:cNvSpPr>
          <p:nvPr>
            <p:ph type="sldNum" sz="quarter" idx="10"/>
          </p:nvPr>
        </p:nvSpPr>
        <p:spPr/>
        <p:txBody>
          <a:bodyPr/>
          <a:lstStyle/>
          <a:p>
            <a:pPr>
              <a:defRPr/>
            </a:pPr>
            <a:fld id="{363BCF59-4B97-496B-AA22-A676194C9CFA}" type="slidenum">
              <a:rPr lang="en-US" smtClean="0"/>
              <a:pPr>
                <a:defRPr/>
              </a:pPr>
              <a:t>49</a:t>
            </a:fld>
            <a:endParaRPr lang="en-US"/>
          </a:p>
        </p:txBody>
      </p:sp>
    </p:spTree>
    <p:extLst>
      <p:ext uri="{BB962C8B-B14F-4D97-AF65-F5344CB8AC3E}">
        <p14:creationId xmlns:p14="http://schemas.microsoft.com/office/powerpoint/2010/main" val="2598201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63BCF59-4B97-496B-AA22-A676194C9CFA}" type="slidenum">
              <a:rPr lang="en-US" smtClean="0"/>
              <a:pPr>
                <a:defRPr/>
              </a:pPr>
              <a:t>146</a:t>
            </a:fld>
            <a:endParaRPr lang="en-US"/>
          </a:p>
        </p:txBody>
      </p:sp>
    </p:spTree>
    <p:extLst>
      <p:ext uri="{BB962C8B-B14F-4D97-AF65-F5344CB8AC3E}">
        <p14:creationId xmlns:p14="http://schemas.microsoft.com/office/powerpoint/2010/main" val="30600595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Draw path of first table, then have them do the others on their own</a:t>
            </a:r>
            <a:endParaRPr lang="en-US" dirty="0"/>
          </a:p>
        </p:txBody>
      </p:sp>
      <p:sp>
        <p:nvSpPr>
          <p:cNvPr id="4" name="Slide Number Placeholder 3"/>
          <p:cNvSpPr>
            <a:spLocks noGrp="1"/>
          </p:cNvSpPr>
          <p:nvPr>
            <p:ph type="sldNum" sz="quarter" idx="10"/>
          </p:nvPr>
        </p:nvSpPr>
        <p:spPr/>
        <p:txBody>
          <a:bodyPr/>
          <a:lstStyle/>
          <a:p>
            <a:pPr>
              <a:defRPr/>
            </a:pPr>
            <a:fld id="{363BCF59-4B97-496B-AA22-A676194C9CFA}" type="slidenum">
              <a:rPr lang="en-US" smtClean="0"/>
              <a:pPr>
                <a:defRPr/>
              </a:pPr>
              <a:t>151</a:t>
            </a:fld>
            <a:endParaRPr lang="en-US"/>
          </a:p>
        </p:txBody>
      </p:sp>
    </p:spTree>
    <p:extLst>
      <p:ext uri="{BB962C8B-B14F-4D97-AF65-F5344CB8AC3E}">
        <p14:creationId xmlns:p14="http://schemas.microsoft.com/office/powerpoint/2010/main" val="13455046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63BCF59-4B97-496B-AA22-A676194C9CFA}" type="slidenum">
              <a:rPr lang="en-US" smtClean="0"/>
              <a:pPr>
                <a:defRPr/>
              </a:pPr>
              <a:t>160</a:t>
            </a:fld>
            <a:endParaRPr lang="en-US"/>
          </a:p>
        </p:txBody>
      </p:sp>
    </p:spTree>
    <p:extLst>
      <p:ext uri="{BB962C8B-B14F-4D97-AF65-F5344CB8AC3E}">
        <p14:creationId xmlns:p14="http://schemas.microsoft.com/office/powerpoint/2010/main" val="10624487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63BCF59-4B97-496B-AA22-A676194C9CFA}" type="slidenum">
              <a:rPr lang="en-US" smtClean="0"/>
              <a:pPr>
                <a:defRPr/>
              </a:pPr>
              <a:t>167</a:t>
            </a:fld>
            <a:endParaRPr lang="en-US"/>
          </a:p>
        </p:txBody>
      </p:sp>
    </p:spTree>
    <p:extLst>
      <p:ext uri="{BB962C8B-B14F-4D97-AF65-F5344CB8AC3E}">
        <p14:creationId xmlns:p14="http://schemas.microsoft.com/office/powerpoint/2010/main" val="8588045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63BCF59-4B97-496B-AA22-A676194C9CFA}" type="slidenum">
              <a:rPr lang="en-US" smtClean="0"/>
              <a:pPr>
                <a:defRPr/>
              </a:pPr>
              <a:t>169</a:t>
            </a:fld>
            <a:endParaRPr lang="en-US"/>
          </a:p>
        </p:txBody>
      </p:sp>
    </p:spTree>
    <p:extLst>
      <p:ext uri="{BB962C8B-B14F-4D97-AF65-F5344CB8AC3E}">
        <p14:creationId xmlns:p14="http://schemas.microsoft.com/office/powerpoint/2010/main" val="8466044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63BCF59-4B97-496B-AA22-A676194C9CFA}" type="slidenum">
              <a:rPr lang="en-US" smtClean="0"/>
              <a:pPr>
                <a:defRPr/>
              </a:pPr>
              <a:t>170</a:t>
            </a:fld>
            <a:endParaRPr lang="en-US"/>
          </a:p>
        </p:txBody>
      </p:sp>
    </p:spTree>
    <p:extLst>
      <p:ext uri="{BB962C8B-B14F-4D97-AF65-F5344CB8AC3E}">
        <p14:creationId xmlns:p14="http://schemas.microsoft.com/office/powerpoint/2010/main" val="1343815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63BCF59-4B97-496B-AA22-A676194C9CFA}" type="slidenum">
              <a:rPr lang="en-US" smtClean="0"/>
              <a:pPr>
                <a:defRPr/>
              </a:pPr>
              <a:t>177</a:t>
            </a:fld>
            <a:endParaRPr lang="en-US"/>
          </a:p>
        </p:txBody>
      </p:sp>
    </p:spTree>
    <p:extLst>
      <p:ext uri="{BB962C8B-B14F-4D97-AF65-F5344CB8AC3E}">
        <p14:creationId xmlns:p14="http://schemas.microsoft.com/office/powerpoint/2010/main" val="14547633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Parity is the sum</a:t>
            </a:r>
            <a:r>
              <a:rPr lang="en-US" baseline="0" dirty="0" smtClean="0"/>
              <a:t> of all bits in a number</a:t>
            </a:r>
            <a:endParaRPr lang="en-US" dirty="0"/>
          </a:p>
        </p:txBody>
      </p:sp>
      <p:sp>
        <p:nvSpPr>
          <p:cNvPr id="4" name="Slide Number Placeholder 3"/>
          <p:cNvSpPr>
            <a:spLocks noGrp="1"/>
          </p:cNvSpPr>
          <p:nvPr>
            <p:ph type="sldNum" sz="quarter" idx="10"/>
          </p:nvPr>
        </p:nvSpPr>
        <p:spPr/>
        <p:txBody>
          <a:bodyPr/>
          <a:lstStyle/>
          <a:p>
            <a:pPr>
              <a:defRPr/>
            </a:pPr>
            <a:fld id="{363BCF59-4B97-496B-AA22-A676194C9CFA}" type="slidenum">
              <a:rPr lang="en-US" smtClean="0"/>
              <a:pPr>
                <a:defRPr/>
              </a:pPr>
              <a:t>191</a:t>
            </a:fld>
            <a:endParaRPr lang="en-US"/>
          </a:p>
        </p:txBody>
      </p:sp>
    </p:spTree>
    <p:extLst>
      <p:ext uri="{BB962C8B-B14F-4D97-AF65-F5344CB8AC3E}">
        <p14:creationId xmlns:p14="http://schemas.microsoft.com/office/powerpoint/2010/main" val="24806923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63BCF59-4B97-496B-AA22-A676194C9CFA}" type="slidenum">
              <a:rPr lang="en-US" smtClean="0"/>
              <a:pPr>
                <a:defRPr/>
              </a:pPr>
              <a:t>198</a:t>
            </a:fld>
            <a:endParaRPr lang="en-US"/>
          </a:p>
        </p:txBody>
      </p:sp>
    </p:spTree>
    <p:extLst>
      <p:ext uri="{BB962C8B-B14F-4D97-AF65-F5344CB8AC3E}">
        <p14:creationId xmlns:p14="http://schemas.microsoft.com/office/powerpoint/2010/main" val="28939799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63BCF59-4B97-496B-AA22-A676194C9CFA}" type="slidenum">
              <a:rPr lang="en-US" smtClean="0"/>
              <a:pPr>
                <a:defRPr/>
              </a:pPr>
              <a:t>201</a:t>
            </a:fld>
            <a:endParaRPr lang="en-US"/>
          </a:p>
        </p:txBody>
      </p:sp>
    </p:spTree>
    <p:extLst>
      <p:ext uri="{BB962C8B-B14F-4D97-AF65-F5344CB8AC3E}">
        <p14:creationId xmlns:p14="http://schemas.microsoft.com/office/powerpoint/2010/main" val="3911224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n is a power</a:t>
            </a:r>
            <a:r>
              <a:rPr lang="en-US" baseline="0" dirty="0" smtClean="0"/>
              <a:t> of 2, x mod n is the </a:t>
            </a:r>
            <a:r>
              <a:rPr lang="en-US" baseline="0" dirty="0" err="1" smtClean="0"/>
              <a:t>lg</a:t>
            </a:r>
            <a:r>
              <a:rPr lang="en-US" baseline="0" dirty="0" smtClean="0"/>
              <a:t> n least significant bits of x</a:t>
            </a:r>
            <a:endParaRPr lang="en-US" dirty="0"/>
          </a:p>
        </p:txBody>
      </p:sp>
      <p:sp>
        <p:nvSpPr>
          <p:cNvPr id="4" name="Slide Number Placeholder 3"/>
          <p:cNvSpPr>
            <a:spLocks noGrp="1"/>
          </p:cNvSpPr>
          <p:nvPr>
            <p:ph type="sldNum" sz="quarter" idx="10"/>
          </p:nvPr>
        </p:nvSpPr>
        <p:spPr/>
        <p:txBody>
          <a:bodyPr/>
          <a:lstStyle/>
          <a:p>
            <a:pPr>
              <a:defRPr/>
            </a:pPr>
            <a:fld id="{363BCF59-4B97-496B-AA22-A676194C9CFA}" type="slidenum">
              <a:rPr lang="en-US" smtClean="0"/>
              <a:pPr>
                <a:defRPr/>
              </a:pPr>
              <a:t>51</a:t>
            </a:fld>
            <a:endParaRPr lang="en-US"/>
          </a:p>
        </p:txBody>
      </p:sp>
    </p:spTree>
    <p:extLst>
      <p:ext uri="{BB962C8B-B14F-4D97-AF65-F5344CB8AC3E}">
        <p14:creationId xmlns:p14="http://schemas.microsoft.com/office/powerpoint/2010/main" val="34106687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a:t>
            </a:r>
            <a:r>
              <a:rPr lang="en-US" baseline="0" dirty="0" smtClean="0"/>
              <a:t> are the expressions?</a:t>
            </a:r>
          </a:p>
          <a:p>
            <a:r>
              <a:rPr lang="en-US" baseline="0" dirty="0" smtClean="0"/>
              <a:t>N=4, Max bias = 2, Min bias = -2</a:t>
            </a:r>
          </a:p>
          <a:p>
            <a:r>
              <a:rPr lang="en-US" dirty="0" smtClean="0"/>
              <a:t>X_1 = y_1 </a:t>
            </a:r>
            <a:endParaRPr lang="en-US" dirty="0"/>
          </a:p>
        </p:txBody>
      </p:sp>
      <p:sp>
        <p:nvSpPr>
          <p:cNvPr id="4" name="Slide Number Placeholder 3"/>
          <p:cNvSpPr>
            <a:spLocks noGrp="1"/>
          </p:cNvSpPr>
          <p:nvPr>
            <p:ph type="sldNum" sz="quarter" idx="10"/>
          </p:nvPr>
        </p:nvSpPr>
        <p:spPr/>
        <p:txBody>
          <a:bodyPr/>
          <a:lstStyle/>
          <a:p>
            <a:pPr>
              <a:defRPr/>
            </a:pPr>
            <a:fld id="{363BCF59-4B97-496B-AA22-A676194C9CFA}" type="slidenum">
              <a:rPr lang="en-US" smtClean="0"/>
              <a:pPr>
                <a:defRPr/>
              </a:pPr>
              <a:t>202</a:t>
            </a:fld>
            <a:endParaRPr lang="en-US"/>
          </a:p>
        </p:txBody>
      </p:sp>
    </p:spTree>
    <p:extLst>
      <p:ext uri="{BB962C8B-B14F-4D97-AF65-F5344CB8AC3E}">
        <p14:creationId xmlns:p14="http://schemas.microsoft.com/office/powerpoint/2010/main" val="2219920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63BCF59-4B97-496B-AA22-A676194C9CFA}" type="slidenum">
              <a:rPr lang="en-US" smtClean="0"/>
              <a:pPr>
                <a:defRPr/>
              </a:pPr>
              <a:t>204</a:t>
            </a:fld>
            <a:endParaRPr lang="en-US"/>
          </a:p>
        </p:txBody>
      </p:sp>
    </p:spTree>
    <p:extLst>
      <p:ext uri="{BB962C8B-B14F-4D97-AF65-F5344CB8AC3E}">
        <p14:creationId xmlns:p14="http://schemas.microsoft.com/office/powerpoint/2010/main" val="108396506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Table 6-4 (page 177) has the </a:t>
            </a:r>
            <a:r>
              <a:rPr lang="en-US" u="none" dirty="0" smtClean="0"/>
              <a:t>S-box </a:t>
            </a:r>
            <a:r>
              <a:rPr lang="en-US" dirty="0" smtClean="0"/>
              <a:t>linear expressions with the highest bias</a:t>
            </a:r>
          </a:p>
          <a:p>
            <a:endParaRPr lang="en-US" dirty="0"/>
          </a:p>
        </p:txBody>
      </p:sp>
      <p:sp>
        <p:nvSpPr>
          <p:cNvPr id="4" name="Slide Number Placeholder 3"/>
          <p:cNvSpPr>
            <a:spLocks noGrp="1"/>
          </p:cNvSpPr>
          <p:nvPr>
            <p:ph type="sldNum" sz="quarter" idx="10"/>
          </p:nvPr>
        </p:nvSpPr>
        <p:spPr/>
        <p:txBody>
          <a:bodyPr/>
          <a:lstStyle/>
          <a:p>
            <a:pPr>
              <a:defRPr/>
            </a:pPr>
            <a:fld id="{363BCF59-4B97-496B-AA22-A676194C9CFA}" type="slidenum">
              <a:rPr lang="en-US" smtClean="0"/>
              <a:pPr>
                <a:defRPr/>
              </a:pPr>
              <a:t>206</a:t>
            </a:fld>
            <a:endParaRPr lang="en-US"/>
          </a:p>
        </p:txBody>
      </p:sp>
    </p:spTree>
    <p:extLst>
      <p:ext uri="{BB962C8B-B14F-4D97-AF65-F5344CB8AC3E}">
        <p14:creationId xmlns:p14="http://schemas.microsoft.com/office/powerpoint/2010/main" val="313662952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63BCF59-4B97-496B-AA22-A676194C9CFA}" type="slidenum">
              <a:rPr lang="en-US" smtClean="0"/>
              <a:pPr>
                <a:defRPr/>
              </a:pPr>
              <a:t>209</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63BCF59-4B97-496B-AA22-A676194C9CFA}" type="slidenum">
              <a:rPr lang="en-US" smtClean="0"/>
              <a:pPr>
                <a:defRPr/>
              </a:pPr>
              <a:t>216</a:t>
            </a:fld>
            <a:endParaRPr lang="en-US"/>
          </a:p>
        </p:txBody>
      </p:sp>
    </p:spTree>
    <p:extLst>
      <p:ext uri="{BB962C8B-B14F-4D97-AF65-F5344CB8AC3E}">
        <p14:creationId xmlns:p14="http://schemas.microsoft.com/office/powerpoint/2010/main" val="367250862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63BCF59-4B97-496B-AA22-A676194C9CFA}" type="slidenum">
              <a:rPr lang="en-US" smtClean="0"/>
              <a:pPr>
                <a:defRPr/>
              </a:pPr>
              <a:t>217</a:t>
            </a:fld>
            <a:endParaRPr lang="en-US"/>
          </a:p>
        </p:txBody>
      </p:sp>
    </p:spTree>
    <p:extLst>
      <p:ext uri="{BB962C8B-B14F-4D97-AF65-F5344CB8AC3E}">
        <p14:creationId xmlns:p14="http://schemas.microsoft.com/office/powerpoint/2010/main" val="199675720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63BCF59-4B97-496B-AA22-A676194C9CFA}" type="slidenum">
              <a:rPr lang="en-US" smtClean="0"/>
              <a:pPr>
                <a:defRPr/>
              </a:pPr>
              <a:t>218</a:t>
            </a:fld>
            <a:endParaRPr lang="en-US"/>
          </a:p>
        </p:txBody>
      </p:sp>
    </p:spTree>
    <p:extLst>
      <p:ext uri="{BB962C8B-B14F-4D97-AF65-F5344CB8AC3E}">
        <p14:creationId xmlns:p14="http://schemas.microsoft.com/office/powerpoint/2010/main" val="196868756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63BCF59-4B97-496B-AA22-A676194C9CFA}" type="slidenum">
              <a:rPr lang="en-US" smtClean="0"/>
              <a:pPr>
                <a:defRPr/>
              </a:pPr>
              <a:t>221</a:t>
            </a:fld>
            <a:endParaRPr lang="en-US"/>
          </a:p>
        </p:txBody>
      </p:sp>
    </p:spTree>
    <p:extLst>
      <p:ext uri="{BB962C8B-B14F-4D97-AF65-F5344CB8AC3E}">
        <p14:creationId xmlns:p14="http://schemas.microsoft.com/office/powerpoint/2010/main" val="5029533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63BCF59-4B97-496B-AA22-A676194C9CFA}" type="slidenum">
              <a:rPr lang="en-US" smtClean="0"/>
              <a:pPr>
                <a:defRPr/>
              </a:pPr>
              <a:t>234</a:t>
            </a:fld>
            <a:endParaRPr lang="en-US"/>
          </a:p>
        </p:txBody>
      </p:sp>
    </p:spTree>
    <p:extLst>
      <p:ext uri="{BB962C8B-B14F-4D97-AF65-F5344CB8AC3E}">
        <p14:creationId xmlns:p14="http://schemas.microsoft.com/office/powerpoint/2010/main" val="31365851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Try visualizing it with a number line</a:t>
            </a:r>
            <a:endParaRPr lang="en-US" dirty="0"/>
          </a:p>
        </p:txBody>
      </p:sp>
      <p:sp>
        <p:nvSpPr>
          <p:cNvPr id="4" name="Slide Number Placeholder 3"/>
          <p:cNvSpPr>
            <a:spLocks noGrp="1"/>
          </p:cNvSpPr>
          <p:nvPr>
            <p:ph type="sldNum" sz="quarter" idx="10"/>
          </p:nvPr>
        </p:nvSpPr>
        <p:spPr/>
        <p:txBody>
          <a:bodyPr/>
          <a:lstStyle/>
          <a:p>
            <a:pPr>
              <a:defRPr/>
            </a:pPr>
            <a:fld id="{363BCF59-4B97-496B-AA22-A676194C9CFA}" type="slidenum">
              <a:rPr lang="en-US" smtClean="0"/>
              <a:pPr>
                <a:defRPr/>
              </a:pPr>
              <a:t>52</a:t>
            </a:fld>
            <a:endParaRPr lang="en-US"/>
          </a:p>
        </p:txBody>
      </p:sp>
    </p:spTree>
    <p:extLst>
      <p:ext uri="{BB962C8B-B14F-4D97-AF65-F5344CB8AC3E}">
        <p14:creationId xmlns:p14="http://schemas.microsoft.com/office/powerpoint/2010/main" val="879786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63BCF59-4B97-496B-AA22-A676194C9CFA}" type="slidenum">
              <a:rPr lang="en-US" smtClean="0"/>
              <a:pPr>
                <a:defRPr/>
              </a:pPr>
              <a:t>59</a:t>
            </a:fld>
            <a:endParaRPr lang="en-US"/>
          </a:p>
        </p:txBody>
      </p:sp>
    </p:spTree>
    <p:extLst>
      <p:ext uri="{BB962C8B-B14F-4D97-AF65-F5344CB8AC3E}">
        <p14:creationId xmlns:p14="http://schemas.microsoft.com/office/powerpoint/2010/main" val="3516491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Fun fact: in number theory, 1</a:t>
            </a:r>
            <a:r>
              <a:rPr lang="en-US" baseline="0" dirty="0" smtClean="0"/>
              <a:t> is not a prime. What are the implications for the fundamental theorem if it were?</a:t>
            </a:r>
            <a:endParaRPr lang="en-US" dirty="0"/>
          </a:p>
        </p:txBody>
      </p:sp>
      <p:sp>
        <p:nvSpPr>
          <p:cNvPr id="4" name="Slide Number Placeholder 3"/>
          <p:cNvSpPr>
            <a:spLocks noGrp="1"/>
          </p:cNvSpPr>
          <p:nvPr>
            <p:ph type="sldNum" sz="quarter" idx="10"/>
          </p:nvPr>
        </p:nvSpPr>
        <p:spPr/>
        <p:txBody>
          <a:bodyPr/>
          <a:lstStyle/>
          <a:p>
            <a:pPr>
              <a:defRPr/>
            </a:pPr>
            <a:fld id="{363BCF59-4B97-496B-AA22-A676194C9CFA}" type="slidenum">
              <a:rPr lang="en-US" smtClean="0"/>
              <a:pPr>
                <a:defRPr/>
              </a:pPr>
              <a:t>63</a:t>
            </a:fld>
            <a:endParaRPr lang="en-US"/>
          </a:p>
        </p:txBody>
      </p:sp>
    </p:spTree>
    <p:extLst>
      <p:ext uri="{BB962C8B-B14F-4D97-AF65-F5344CB8AC3E}">
        <p14:creationId xmlns:p14="http://schemas.microsoft.com/office/powerpoint/2010/main" val="12108665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Rand is inclusive</a:t>
            </a:r>
          </a:p>
          <a:p>
            <a:r>
              <a:rPr lang="en-US" dirty="0" smtClean="0"/>
              <a:t>Question: why do we stop if g</a:t>
            </a:r>
            <a:r>
              <a:rPr lang="en-US" baseline="0" dirty="0" smtClean="0"/>
              <a:t> = n? Answer: the A=B and everything form this point will just be a repeat of what we already have</a:t>
            </a:r>
            <a:endParaRPr lang="en-US" dirty="0"/>
          </a:p>
        </p:txBody>
      </p:sp>
      <p:sp>
        <p:nvSpPr>
          <p:cNvPr id="4" name="Slide Number Placeholder 3"/>
          <p:cNvSpPr>
            <a:spLocks noGrp="1"/>
          </p:cNvSpPr>
          <p:nvPr>
            <p:ph type="sldNum" sz="quarter" idx="10"/>
          </p:nvPr>
        </p:nvSpPr>
        <p:spPr/>
        <p:txBody>
          <a:bodyPr/>
          <a:lstStyle/>
          <a:p>
            <a:pPr>
              <a:defRPr/>
            </a:pPr>
            <a:fld id="{363BCF59-4B97-496B-AA22-A676194C9CFA}" type="slidenum">
              <a:rPr lang="en-US" smtClean="0"/>
              <a:pPr>
                <a:defRPr/>
              </a:pPr>
              <a:t>70</a:t>
            </a:fld>
            <a:endParaRPr lang="en-US"/>
          </a:p>
        </p:txBody>
      </p:sp>
    </p:spTree>
    <p:extLst>
      <p:ext uri="{BB962C8B-B14F-4D97-AF65-F5344CB8AC3E}">
        <p14:creationId xmlns:p14="http://schemas.microsoft.com/office/powerpoint/2010/main" val="2325314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135978 = 2*3*131*173</a:t>
            </a:r>
          </a:p>
          <a:p>
            <a:r>
              <a:rPr lang="en-US" dirty="0" smtClean="0"/>
              <a:t>B &gt; 173</a:t>
            </a:r>
            <a:endParaRPr lang="en-US" dirty="0"/>
          </a:p>
        </p:txBody>
      </p:sp>
      <p:sp>
        <p:nvSpPr>
          <p:cNvPr id="4" name="Slide Number Placeholder 3"/>
          <p:cNvSpPr>
            <a:spLocks noGrp="1"/>
          </p:cNvSpPr>
          <p:nvPr>
            <p:ph type="sldNum" sz="quarter" idx="10"/>
          </p:nvPr>
        </p:nvSpPr>
        <p:spPr/>
        <p:txBody>
          <a:bodyPr/>
          <a:lstStyle/>
          <a:p>
            <a:pPr>
              <a:defRPr/>
            </a:pPr>
            <a:fld id="{363BCF59-4B97-496B-AA22-A676194C9CFA}" type="slidenum">
              <a:rPr lang="en-US" smtClean="0"/>
              <a:pPr>
                <a:defRPr/>
              </a:pPr>
              <a:t>76</a:t>
            </a:fld>
            <a:endParaRPr lang="en-US"/>
          </a:p>
        </p:txBody>
      </p:sp>
    </p:spTree>
    <p:extLst>
      <p:ext uri="{BB962C8B-B14F-4D97-AF65-F5344CB8AC3E}">
        <p14:creationId xmlns:p14="http://schemas.microsoft.com/office/powerpoint/2010/main" val="4002708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731DF6F-3403-4961-88A5-EE0030949412}" type="datetime1">
              <a:rPr lang="en-US" smtClean="0"/>
              <a:t>4/25/2013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7606FB4-E268-4BFF-97EA-20853DC9E11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9B6F4B2-2D43-46AE-8208-19B57A1071C0}" type="datetime1">
              <a:rPr lang="en-US" smtClean="0"/>
              <a:t>4/25/2013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606FB4-E268-4BFF-97EA-20853DC9E11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0702F4A-5DA1-4210-A45A-B301E913C084}" type="datetime1">
              <a:rPr lang="en-US" smtClean="0"/>
              <a:t>4/25/2013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606FB4-E268-4BFF-97EA-20853DC9E11B}"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7AF5825B-1205-402B-B2C3-23D970EC47B0}"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2316216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7BB27780-005D-4943-B793-7EFD1978EF7D}"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6335310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722A2954-35D3-4284-8904-552684868255}"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3363970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71763C25-1DF1-4080-A9C4-8A412B8E9A60}"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7896737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fld id="{E63F366B-24C5-4758-B2B3-67494AE9152E}"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2911384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fld id="{B06D8991-711B-42F8-97C6-6EF3FD18F1A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244792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fld id="{987B44D6-ECC9-4E9E-801D-1D7ABF46408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146394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4AACD4C8-7A6B-49BA-93DF-198B34A3F00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192633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82A7A0F-6192-403D-95EC-D1B8337CAE1A}" type="datetime1">
              <a:rPr lang="en-US" smtClean="0"/>
              <a:t>4/25/2013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606FB4-E268-4BFF-97EA-20853DC9E11B}"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9330B58A-2AF0-421E-9B48-9E1C3D140F3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1695991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BC3247B9-98C2-40A3-87F5-5ABABB1CDC9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0889059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876BBD62-6E2E-43AC-8426-871527C0DEE8}"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141194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567143D-4266-4EE0-BC99-CC2A84E538A2}" type="datetime1">
              <a:rPr lang="en-US" smtClean="0"/>
              <a:t>4/25/2013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606FB4-E268-4BFF-97EA-20853DC9E11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2E1FA63-C22D-424A-A0A7-C2567FB3A587}" type="datetime1">
              <a:rPr lang="en-US" smtClean="0"/>
              <a:t>4/25/2013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606FB4-E268-4BFF-97EA-20853DC9E11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E0B7975-66FB-49B5-9E86-CC6795C00B49}" type="datetime1">
              <a:rPr lang="en-US" smtClean="0"/>
              <a:t>4/25/2013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606FB4-E268-4BFF-97EA-20853DC9E11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BE36051-B48B-4C31-8DDF-4AA62AEDBB00}" type="datetime1">
              <a:rPr lang="en-US" smtClean="0"/>
              <a:t>4/25/2013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606FB4-E268-4BFF-97EA-20853DC9E11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84DF7E-E661-4C65-9384-AFA25466B3BD}" type="datetime1">
              <a:rPr lang="en-US" smtClean="0"/>
              <a:t>4/25/2013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606FB4-E268-4BFF-97EA-20853DC9E11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F88AAD1-27B9-4B5A-BD84-D5BBD687499E}" type="datetime1">
              <a:rPr lang="en-US" smtClean="0"/>
              <a:t>4/25/2013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606FB4-E268-4BFF-97EA-20853DC9E11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264D0CC-0138-48D7-A5D6-E996011A8FFA}" type="datetime1">
              <a:rPr lang="en-US" smtClean="0"/>
              <a:t>4/25/2013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7606FB4-E268-4BFF-97EA-20853DC9E11B}"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84AD749-E93D-4CE3-8970-11A26EE2AA3F}" type="datetime1">
              <a:rPr lang="en-US" smtClean="0"/>
              <a:t>4/25/2013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7606FB4-E268-4BFF-97EA-20853DC9E11B}"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a:latin typeface="Arial" charset="0"/>
                <a:ea typeface="ＭＳ Ｐゴシック" pitchFamily="-116" charset="-128"/>
                <a:cs typeface="+mn-cs"/>
              </a:defRPr>
            </a:lvl1pPr>
          </a:lstStyle>
          <a:p>
            <a:pPr eaLnBrk="0" fontAlgn="base" hangingPunct="0">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400">
                <a:latin typeface="Arial" charset="0"/>
                <a:ea typeface="ＭＳ Ｐゴシック" pitchFamily="-116" charset="-128"/>
                <a:cs typeface="+mn-cs"/>
              </a:defRPr>
            </a:lvl1pPr>
          </a:lstStyle>
          <a:p>
            <a:pPr eaLnBrk="0" fontAlgn="base" hangingPunct="0">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a:lvl1pPr>
          </a:lstStyle>
          <a:p>
            <a:pPr eaLnBrk="0" fontAlgn="base" hangingPunct="0">
              <a:spcBef>
                <a:spcPct val="0"/>
              </a:spcBef>
              <a:spcAft>
                <a:spcPct val="0"/>
              </a:spcAft>
            </a:pPr>
            <a:fld id="{E1569B18-5215-452A-8601-11A51380053F}" type="slidenum">
              <a:rPr lang="en-US" smtClean="0">
                <a:solidFill>
                  <a:srgbClr val="000000"/>
                </a:solidFill>
              </a:rPr>
              <a:pPr eaLnBrk="0" fontAlgn="base" hangingPunct="0">
                <a:spcBef>
                  <a:spcPct val="0"/>
                </a:spcBef>
                <a:spcAft>
                  <a:spcPct val="0"/>
                </a:spcAft>
              </a:pPr>
              <a:t>‹#›</a:t>
            </a:fld>
            <a:endParaRPr lang="en-US" smtClean="0">
              <a:solidFill>
                <a:srgbClr val="000000"/>
              </a:solidFill>
            </a:endParaRPr>
          </a:p>
        </p:txBody>
      </p:sp>
    </p:spTree>
    <p:extLst>
      <p:ext uri="{BB962C8B-B14F-4D97-AF65-F5344CB8AC3E}">
        <p14:creationId xmlns:p14="http://schemas.microsoft.com/office/powerpoint/2010/main" val="337350663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ＭＳ Ｐゴシック" charset="-128"/>
        </a:defRPr>
      </a:lvl1pPr>
      <a:lvl2pPr algn="ctr" rtl="0" eaLnBrk="0" fontAlgn="base" hangingPunct="0">
        <a:spcBef>
          <a:spcPct val="0"/>
        </a:spcBef>
        <a:spcAft>
          <a:spcPct val="0"/>
        </a:spcAft>
        <a:defRPr sz="4400">
          <a:solidFill>
            <a:schemeClr val="tx2"/>
          </a:solidFill>
          <a:latin typeface="Arial" charset="0"/>
          <a:ea typeface="ＭＳ Ｐゴシック" pitchFamily="-116" charset="-128"/>
          <a:cs typeface="ＭＳ Ｐゴシック" charset="-128"/>
        </a:defRPr>
      </a:lvl2pPr>
      <a:lvl3pPr algn="ctr" rtl="0" eaLnBrk="0" fontAlgn="base" hangingPunct="0">
        <a:spcBef>
          <a:spcPct val="0"/>
        </a:spcBef>
        <a:spcAft>
          <a:spcPct val="0"/>
        </a:spcAft>
        <a:defRPr sz="4400">
          <a:solidFill>
            <a:schemeClr val="tx2"/>
          </a:solidFill>
          <a:latin typeface="Arial" charset="0"/>
          <a:ea typeface="ＭＳ Ｐゴシック" pitchFamily="-116" charset="-128"/>
          <a:cs typeface="ＭＳ Ｐゴシック" charset="-128"/>
        </a:defRPr>
      </a:lvl3pPr>
      <a:lvl4pPr algn="ctr" rtl="0" eaLnBrk="0" fontAlgn="base" hangingPunct="0">
        <a:spcBef>
          <a:spcPct val="0"/>
        </a:spcBef>
        <a:spcAft>
          <a:spcPct val="0"/>
        </a:spcAft>
        <a:defRPr sz="4400">
          <a:solidFill>
            <a:schemeClr val="tx2"/>
          </a:solidFill>
          <a:latin typeface="Arial" charset="0"/>
          <a:ea typeface="ＭＳ Ｐゴシック" pitchFamily="-116" charset="-128"/>
          <a:cs typeface="ＭＳ Ｐゴシック" charset="-128"/>
        </a:defRPr>
      </a:lvl4pPr>
      <a:lvl5pPr algn="ctr" rtl="0" eaLnBrk="0" fontAlgn="base" hangingPunct="0">
        <a:spcBef>
          <a:spcPct val="0"/>
        </a:spcBef>
        <a:spcAft>
          <a:spcPct val="0"/>
        </a:spcAft>
        <a:defRPr sz="4400">
          <a:solidFill>
            <a:schemeClr val="tx2"/>
          </a:solidFill>
          <a:latin typeface="Arial" charset="0"/>
          <a:ea typeface="ＭＳ Ｐゴシック" pitchFamily="-116" charset="-128"/>
          <a:cs typeface="ＭＳ Ｐゴシック" charset="-128"/>
        </a:defRPr>
      </a:lvl5pPr>
      <a:lvl6pPr marL="457200" algn="ctr" rtl="0" fontAlgn="base">
        <a:spcBef>
          <a:spcPct val="0"/>
        </a:spcBef>
        <a:spcAft>
          <a:spcPct val="0"/>
        </a:spcAft>
        <a:defRPr sz="4400">
          <a:solidFill>
            <a:schemeClr val="tx2"/>
          </a:solidFill>
          <a:latin typeface="Arial" charset="0"/>
          <a:ea typeface="ＭＳ Ｐゴシック" pitchFamily="-116" charset="-128"/>
        </a:defRPr>
      </a:lvl6pPr>
      <a:lvl7pPr marL="914400" algn="ctr" rtl="0" fontAlgn="base">
        <a:spcBef>
          <a:spcPct val="0"/>
        </a:spcBef>
        <a:spcAft>
          <a:spcPct val="0"/>
        </a:spcAft>
        <a:defRPr sz="4400">
          <a:solidFill>
            <a:schemeClr val="tx2"/>
          </a:solidFill>
          <a:latin typeface="Arial" charset="0"/>
          <a:ea typeface="ＭＳ Ｐゴシック" pitchFamily="-116" charset="-128"/>
        </a:defRPr>
      </a:lvl7pPr>
      <a:lvl8pPr marL="1371600" algn="ctr" rtl="0" fontAlgn="base">
        <a:spcBef>
          <a:spcPct val="0"/>
        </a:spcBef>
        <a:spcAft>
          <a:spcPct val="0"/>
        </a:spcAft>
        <a:defRPr sz="4400">
          <a:solidFill>
            <a:schemeClr val="tx2"/>
          </a:solidFill>
          <a:latin typeface="Arial" charset="0"/>
          <a:ea typeface="ＭＳ Ｐゴシック" pitchFamily="-116" charset="-128"/>
        </a:defRPr>
      </a:lvl8pPr>
      <a:lvl9pPr marL="1828800" algn="ctr" rtl="0" fontAlgn="base">
        <a:spcBef>
          <a:spcPct val="0"/>
        </a:spcBef>
        <a:spcAft>
          <a:spcPct val="0"/>
        </a:spcAft>
        <a:defRPr sz="4400">
          <a:solidFill>
            <a:schemeClr val="tx2"/>
          </a:solidFill>
          <a:latin typeface="Arial" charset="0"/>
          <a:ea typeface="ＭＳ Ｐゴシック" pitchFamily="-116" charset="-128"/>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cacr.uwaterloo.ca/hac/" TargetMode="Externa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hyperlink" Target="http://www.google.com/products/catalog?hl=en&amp;rls=com.microsoft:en-us:IE-SearchBox&amp;q=handbook+of+applied+cryptography&amp;bav=on.2,or.r_gc.r_pw.r_qf.,cf.osb&amp;biw=1536&amp;bih=733&amp;wrapid=tlif133916852720110&amp;um=1&amp;ie=UTF-8&amp;tbm=shop&amp;cid=17733267895096065504&amp;sa=X&amp;ei=HRfST-OAGoPi0QGhvo27Aw&amp;ved=0CHkQ8gIwAg" TargetMode="External"/><Relationship Id="rId4" Type="http://schemas.openxmlformats.org/officeDocument/2006/relationships/image" Target="../media/image5.jpe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hyperlink" Target="http://gmplib.org/" TargetMode="External"/><Relationship Id="rId2" Type="http://schemas.openxmlformats.org/officeDocument/2006/relationships/hyperlink" Target="http://www.openssl.org/docs/crypto/bn.html" TargetMode="Externa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www.wolframalpha.com/" TargetMode="Externa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http://www.amazon.com/gp/product/images/0486200973/ref=dp_image_0?ie=UTF8&amp;n=283155&amp;s=books"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amazon.com/gp/product/047013593X?ie=UTF8&amp;tag=mathfigu-20&amp;linkCode=as2&amp;camp=1789&amp;creative=9325&amp;creativeASIN=047013593X" TargetMode="External"/><Relationship Id="rId2" Type="http://schemas.openxmlformats.org/officeDocument/2006/relationships/hyperlink" Target="http://www.caswenson.com/mcerrata" TargetMode="Externa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dirty="0" smtClean="0"/>
          </a:p>
          <a:p>
            <a:r>
              <a:rPr lang="en-US" dirty="0" smtClean="0"/>
              <a:t>Instructor </a:t>
            </a:r>
            <a:r>
              <a:rPr lang="en-US" dirty="0"/>
              <a:t>name: Dr. Kerry </a:t>
            </a:r>
            <a:r>
              <a:rPr lang="en-US" dirty="0" smtClean="0"/>
              <a:t>A. McKay</a:t>
            </a:r>
            <a:endParaRPr lang="en-US" dirty="0"/>
          </a:p>
          <a:p>
            <a:r>
              <a:rPr lang="en-US" dirty="0"/>
              <a:t>Date of most recent change: </a:t>
            </a:r>
            <a:r>
              <a:rPr lang="en-US" dirty="0" smtClean="0"/>
              <a:t>4/23/13</a:t>
            </a:r>
            <a:endParaRPr lang="en-US" dirty="0"/>
          </a:p>
          <a:p>
            <a:endParaRPr lang="en-US" dirty="0"/>
          </a:p>
        </p:txBody>
      </p:sp>
      <p:sp>
        <p:nvSpPr>
          <p:cNvPr id="2" name="Title 1"/>
          <p:cNvSpPr>
            <a:spLocks noGrp="1"/>
          </p:cNvSpPr>
          <p:nvPr>
            <p:ph type="ctrTitle"/>
          </p:nvPr>
        </p:nvSpPr>
        <p:spPr/>
        <p:txBody>
          <a:bodyPr>
            <a:normAutofit fontScale="90000"/>
          </a:bodyPr>
          <a:lstStyle/>
          <a:p>
            <a:r>
              <a:rPr lang="en-US" sz="6000" dirty="0"/>
              <a:t>Understanding Cryptology:</a:t>
            </a:r>
            <a:r>
              <a:rPr lang="en-US" dirty="0"/>
              <a:t/>
            </a:r>
            <a:br>
              <a:rPr lang="en-US" dirty="0"/>
            </a:br>
            <a:r>
              <a:rPr lang="en-US" dirty="0"/>
              <a:t>Cryptanalysis </a:t>
            </a:r>
            <a:br>
              <a:rPr lang="en-US" dirty="0"/>
            </a:br>
            <a:endParaRPr lang="en-US" dirty="0"/>
          </a:p>
        </p:txBody>
      </p:sp>
    </p:spTree>
    <p:extLst>
      <p:ext uri="{BB962C8B-B14F-4D97-AF65-F5344CB8AC3E}">
        <p14:creationId xmlns:p14="http://schemas.microsoft.com/office/powerpoint/2010/main" val="8789906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Further reference</a:t>
            </a:r>
          </a:p>
        </p:txBody>
      </p:sp>
      <p:sp>
        <p:nvSpPr>
          <p:cNvPr id="3" name="Content Placeholder 2"/>
          <p:cNvSpPr>
            <a:spLocks noGrp="1"/>
          </p:cNvSpPr>
          <p:nvPr>
            <p:ph idx="1"/>
          </p:nvPr>
        </p:nvSpPr>
        <p:spPr>
          <a:xfrm>
            <a:off x="457199" y="1935480"/>
            <a:ext cx="5943601" cy="4389120"/>
          </a:xfrm>
        </p:spPr>
        <p:txBody>
          <a:bodyPr>
            <a:normAutofit fontScale="70000" lnSpcReduction="20000"/>
          </a:bodyPr>
          <a:lstStyle/>
          <a:p>
            <a:r>
              <a:rPr lang="en-US" dirty="0"/>
              <a:t>Cryptography: Theory and Practice</a:t>
            </a:r>
          </a:p>
          <a:p>
            <a:pPr lvl="1"/>
            <a:r>
              <a:rPr lang="en-US" dirty="0"/>
              <a:t>Stinson</a:t>
            </a:r>
          </a:p>
          <a:p>
            <a:pPr lvl="1"/>
            <a:endParaRPr lang="en-US" dirty="0" smtClean="0"/>
          </a:p>
          <a:p>
            <a:pPr lvl="1"/>
            <a:endParaRPr lang="en-US" dirty="0"/>
          </a:p>
          <a:p>
            <a:r>
              <a:rPr lang="en-US" dirty="0"/>
              <a:t>Introduction to Modern Cryptography</a:t>
            </a:r>
          </a:p>
          <a:p>
            <a:pPr lvl="1"/>
            <a:r>
              <a:rPr lang="en-US" dirty="0"/>
              <a:t>Katz, </a:t>
            </a:r>
            <a:r>
              <a:rPr lang="en-US" dirty="0" err="1"/>
              <a:t>Lindell</a:t>
            </a:r>
            <a:endParaRPr lang="en-US" dirty="0"/>
          </a:p>
          <a:p>
            <a:endParaRPr lang="en-US" dirty="0"/>
          </a:p>
          <a:p>
            <a:endParaRPr lang="en-US" dirty="0"/>
          </a:p>
          <a:p>
            <a:r>
              <a:rPr lang="en-US" dirty="0"/>
              <a:t>Handbook of Applied Cryptography</a:t>
            </a:r>
          </a:p>
          <a:p>
            <a:pPr lvl="1"/>
            <a:r>
              <a:rPr lang="en-US" dirty="0" err="1"/>
              <a:t>Menezes</a:t>
            </a:r>
            <a:r>
              <a:rPr lang="en-US" dirty="0"/>
              <a:t>, van </a:t>
            </a:r>
            <a:r>
              <a:rPr lang="en-US" dirty="0" err="1"/>
              <a:t>Oorschot</a:t>
            </a:r>
            <a:r>
              <a:rPr lang="en-US" dirty="0"/>
              <a:t>, Vanstone</a:t>
            </a:r>
          </a:p>
          <a:p>
            <a:pPr lvl="1"/>
            <a:r>
              <a:rPr lang="en-US" dirty="0"/>
              <a:t>The latest and greatest (through 1996)</a:t>
            </a:r>
          </a:p>
          <a:p>
            <a:pPr lvl="1"/>
            <a:r>
              <a:rPr lang="en-US" dirty="0"/>
              <a:t>Download chapters free online at </a:t>
            </a:r>
            <a:r>
              <a:rPr lang="en-US" dirty="0">
                <a:hlinkClick r:id="rId2"/>
              </a:rPr>
              <a:t>http://cacr.uwaterloo.ca/hac/</a:t>
            </a:r>
            <a:r>
              <a:rPr lang="en-US" dirty="0"/>
              <a:t> (read the copyright notice)</a:t>
            </a:r>
          </a:p>
          <a:p>
            <a:pPr lvl="1"/>
            <a:r>
              <a:rPr lang="en-US" dirty="0"/>
              <a:t>Can fill in gaps of Swenson’s </a:t>
            </a:r>
            <a:r>
              <a:rPr lang="en-US" dirty="0" smtClean="0"/>
              <a:t>book</a:t>
            </a:r>
          </a:p>
          <a:p>
            <a:pPr lvl="1"/>
            <a:r>
              <a:rPr lang="en-US" dirty="0" smtClean="0"/>
              <a:t>We’ll refer to it as “HAC” in this course</a:t>
            </a:r>
            <a:endParaRPr lang="en-US" dirty="0"/>
          </a:p>
          <a:p>
            <a:endParaRPr lang="en-US" dirty="0"/>
          </a:p>
        </p:txBody>
      </p:sp>
      <p:sp>
        <p:nvSpPr>
          <p:cNvPr id="4" name="Slide Number Placeholder 3"/>
          <p:cNvSpPr>
            <a:spLocks noGrp="1"/>
          </p:cNvSpPr>
          <p:nvPr>
            <p:ph type="sldNum" sz="quarter" idx="12"/>
          </p:nvPr>
        </p:nvSpPr>
        <p:spPr/>
        <p:txBody>
          <a:bodyPr/>
          <a:lstStyle/>
          <a:p>
            <a:fld id="{87606FB4-E268-4BFF-97EA-20853DC9E11B}" type="slidenum">
              <a:rPr lang="en-US" smtClean="0"/>
              <a:t>10</a:t>
            </a:fld>
            <a:endParaRPr lang="en-US"/>
          </a:p>
        </p:txBody>
      </p:sp>
      <p:pic>
        <p:nvPicPr>
          <p:cNvPr id="5" name="Picture 2" descr="Cryptography: theory and practice [Boo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4076" y="1424297"/>
            <a:ext cx="990798" cy="149298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Introduction to modern cryptography [Boo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200" y="3132814"/>
            <a:ext cx="991674" cy="150461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books.google.com/books?id=nSzoG72E93MC&amp;printsec=frontcover&amp;img=1&amp;zoom=1&amp;l=105">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63600" y="5190214"/>
            <a:ext cx="981273" cy="1387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421356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 exponent attack</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Suppose Alice sends a message, M, to Bob, Charley, and Dana</a:t>
            </a:r>
          </a:p>
          <a:p>
            <a:pPr lvl="1"/>
            <a:r>
              <a:rPr lang="en-US" dirty="0" smtClean="0"/>
              <a:t>All of their keys have different moduli</a:t>
            </a:r>
          </a:p>
          <a:p>
            <a:pPr lvl="2"/>
            <a:r>
              <a:rPr lang="en-US" dirty="0" err="1"/>
              <a:t>g</a:t>
            </a:r>
            <a:r>
              <a:rPr lang="en-US" dirty="0" err="1" smtClean="0"/>
              <a:t>cd</a:t>
            </a:r>
            <a:r>
              <a:rPr lang="en-US" dirty="0" smtClean="0"/>
              <a:t>(N</a:t>
            </a:r>
            <a:r>
              <a:rPr lang="en-US" baseline="-25000" dirty="0" smtClean="0"/>
              <a:t>B</a:t>
            </a:r>
            <a:r>
              <a:rPr lang="en-US" dirty="0" smtClean="0"/>
              <a:t>, N</a:t>
            </a:r>
            <a:r>
              <a:rPr lang="en-US" baseline="-25000" dirty="0" smtClean="0"/>
              <a:t>C</a:t>
            </a:r>
            <a:r>
              <a:rPr lang="en-US" dirty="0" smtClean="0"/>
              <a:t>) = </a:t>
            </a:r>
            <a:r>
              <a:rPr lang="en-US" dirty="0" err="1"/>
              <a:t>gcd</a:t>
            </a:r>
            <a:r>
              <a:rPr lang="en-US" dirty="0"/>
              <a:t>(N</a:t>
            </a:r>
            <a:r>
              <a:rPr lang="en-US" baseline="-25000" dirty="0"/>
              <a:t>B</a:t>
            </a:r>
            <a:r>
              <a:rPr lang="en-US" dirty="0"/>
              <a:t>, </a:t>
            </a:r>
            <a:r>
              <a:rPr lang="en-US" dirty="0" smtClean="0"/>
              <a:t>N</a:t>
            </a:r>
            <a:r>
              <a:rPr lang="en-US" baseline="-25000" dirty="0" smtClean="0"/>
              <a:t>D</a:t>
            </a:r>
            <a:r>
              <a:rPr lang="en-US" dirty="0" smtClean="0"/>
              <a:t>) = </a:t>
            </a:r>
            <a:r>
              <a:rPr lang="en-US" dirty="0" err="1" smtClean="0"/>
              <a:t>gcd</a:t>
            </a:r>
            <a:r>
              <a:rPr lang="en-US" dirty="0" smtClean="0"/>
              <a:t>(N</a:t>
            </a:r>
            <a:r>
              <a:rPr lang="en-US" baseline="-25000" dirty="0" smtClean="0"/>
              <a:t>D</a:t>
            </a:r>
            <a:r>
              <a:rPr lang="en-US" dirty="0" smtClean="0"/>
              <a:t>, </a:t>
            </a:r>
            <a:r>
              <a:rPr lang="en-US" dirty="0"/>
              <a:t>N</a:t>
            </a:r>
            <a:r>
              <a:rPr lang="en-US" baseline="-25000" dirty="0"/>
              <a:t>C</a:t>
            </a:r>
            <a:r>
              <a:rPr lang="en-US" dirty="0"/>
              <a:t>) </a:t>
            </a:r>
            <a:r>
              <a:rPr lang="en-US" dirty="0" smtClean="0"/>
              <a:t>= 1</a:t>
            </a:r>
          </a:p>
          <a:p>
            <a:pPr lvl="1"/>
            <a:r>
              <a:rPr lang="en-US" dirty="0" smtClean="0"/>
              <a:t>All of their keys have the same small public exponent, e=3</a:t>
            </a:r>
          </a:p>
          <a:p>
            <a:r>
              <a:rPr lang="en-US" dirty="0" smtClean="0"/>
              <a:t>Eve knows the following congruence relations</a:t>
            </a:r>
          </a:p>
          <a:p>
            <a:pPr lvl="1"/>
            <a:r>
              <a:rPr lang="en-US" dirty="0" smtClean="0"/>
              <a:t>C</a:t>
            </a:r>
            <a:r>
              <a:rPr lang="en-US" baseline="-25000" dirty="0"/>
              <a:t>B</a:t>
            </a:r>
            <a:r>
              <a:rPr lang="en-US" dirty="0" smtClean="0"/>
              <a:t> ≡ M</a:t>
            </a:r>
            <a:r>
              <a:rPr lang="en-US" baseline="30000" dirty="0" smtClean="0"/>
              <a:t>3</a:t>
            </a:r>
            <a:r>
              <a:rPr lang="en-US" dirty="0" smtClean="0"/>
              <a:t> (mod N</a:t>
            </a:r>
            <a:r>
              <a:rPr lang="en-US" baseline="-25000" dirty="0"/>
              <a:t>B</a:t>
            </a:r>
            <a:r>
              <a:rPr lang="en-US" dirty="0" smtClean="0"/>
              <a:t>)</a:t>
            </a:r>
          </a:p>
          <a:p>
            <a:pPr lvl="1"/>
            <a:r>
              <a:rPr lang="en-US" dirty="0" smtClean="0"/>
              <a:t>C</a:t>
            </a:r>
            <a:r>
              <a:rPr lang="en-US" baseline="-25000" dirty="0" smtClean="0"/>
              <a:t>C</a:t>
            </a:r>
            <a:r>
              <a:rPr lang="en-US" dirty="0" smtClean="0"/>
              <a:t> </a:t>
            </a:r>
            <a:r>
              <a:rPr lang="en-US" dirty="0"/>
              <a:t>≡ M</a:t>
            </a:r>
            <a:r>
              <a:rPr lang="en-US" baseline="30000" dirty="0"/>
              <a:t>3</a:t>
            </a:r>
            <a:r>
              <a:rPr lang="en-US" dirty="0"/>
              <a:t> (mod </a:t>
            </a:r>
            <a:r>
              <a:rPr lang="en-US" dirty="0" smtClean="0"/>
              <a:t>N</a:t>
            </a:r>
            <a:r>
              <a:rPr lang="en-US" baseline="-25000" dirty="0" smtClean="0"/>
              <a:t>C</a:t>
            </a:r>
            <a:r>
              <a:rPr lang="en-US" dirty="0" smtClean="0"/>
              <a:t>)</a:t>
            </a:r>
            <a:endParaRPr lang="en-US" dirty="0"/>
          </a:p>
          <a:p>
            <a:pPr lvl="1"/>
            <a:r>
              <a:rPr lang="en-US" dirty="0" smtClean="0"/>
              <a:t>C</a:t>
            </a:r>
            <a:r>
              <a:rPr lang="en-US" baseline="-25000" dirty="0" smtClean="0"/>
              <a:t>D</a:t>
            </a:r>
            <a:r>
              <a:rPr lang="en-US" dirty="0" smtClean="0"/>
              <a:t> </a:t>
            </a:r>
            <a:r>
              <a:rPr lang="en-US" dirty="0"/>
              <a:t>≡ M</a:t>
            </a:r>
            <a:r>
              <a:rPr lang="en-US" baseline="30000" dirty="0"/>
              <a:t>3</a:t>
            </a:r>
            <a:r>
              <a:rPr lang="en-US" dirty="0"/>
              <a:t> (mod </a:t>
            </a:r>
            <a:r>
              <a:rPr lang="en-US" dirty="0" smtClean="0"/>
              <a:t>N</a:t>
            </a:r>
            <a:r>
              <a:rPr lang="en-US" baseline="-25000" dirty="0" smtClean="0"/>
              <a:t>D</a:t>
            </a:r>
            <a:r>
              <a:rPr lang="en-US" dirty="0" smtClean="0"/>
              <a:t>)</a:t>
            </a:r>
            <a:endParaRPr lang="en-US" dirty="0"/>
          </a:p>
          <a:p>
            <a:r>
              <a:rPr lang="en-US" dirty="0" smtClean="0"/>
              <a:t>She can efficiently find M using the Chinese Remainder Theorem</a:t>
            </a:r>
            <a:endParaRPr lang="en-US" dirty="0"/>
          </a:p>
        </p:txBody>
      </p:sp>
      <p:sp>
        <p:nvSpPr>
          <p:cNvPr id="5" name="Slide Number Placeholder 4"/>
          <p:cNvSpPr>
            <a:spLocks noGrp="1"/>
          </p:cNvSpPr>
          <p:nvPr>
            <p:ph type="sldNum" sz="quarter" idx="12"/>
          </p:nvPr>
        </p:nvSpPr>
        <p:spPr/>
        <p:txBody>
          <a:bodyPr/>
          <a:lstStyle/>
          <a:p>
            <a:fld id="{87606FB4-E268-4BFF-97EA-20853DC9E11B}" type="slidenum">
              <a:rPr lang="en-US" smtClean="0"/>
              <a:t>100</a:t>
            </a:fld>
            <a:endParaRPr lang="en-US"/>
          </a:p>
        </p:txBody>
      </p:sp>
    </p:spTree>
    <p:extLst>
      <p:ext uri="{BB962C8B-B14F-4D97-AF65-F5344CB8AC3E}">
        <p14:creationId xmlns:p14="http://schemas.microsoft.com/office/powerpoint/2010/main" val="209419795"/>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Chinese Remainder Theorem (CRT)</a:t>
            </a:r>
            <a:endParaRPr lang="en-US" dirty="0"/>
          </a:p>
        </p:txBody>
      </p:sp>
      <p:sp>
        <p:nvSpPr>
          <p:cNvPr id="6" name="Content Placeholder 5"/>
          <p:cNvSpPr>
            <a:spLocks noGrp="1"/>
          </p:cNvSpPr>
          <p:nvPr>
            <p:ph idx="1"/>
          </p:nvPr>
        </p:nvSpPr>
        <p:spPr/>
        <p:txBody>
          <a:bodyPr>
            <a:normAutofit lnSpcReduction="10000"/>
          </a:bodyPr>
          <a:lstStyle/>
          <a:p>
            <a:r>
              <a:rPr lang="en-US" dirty="0" smtClean="0"/>
              <a:t>Another quick math lesson before we proceed</a:t>
            </a:r>
          </a:p>
          <a:p>
            <a:pPr lvl="1"/>
            <a:r>
              <a:rPr lang="en-US" dirty="0" smtClean="0"/>
              <a:t>This will play a role in how we think about operations</a:t>
            </a:r>
          </a:p>
          <a:p>
            <a:r>
              <a:rPr lang="en-US" dirty="0" smtClean="0"/>
              <a:t>Z</a:t>
            </a:r>
            <a:r>
              <a:rPr lang="en-US" baseline="-25000" dirty="0" smtClean="0"/>
              <a:t>N</a:t>
            </a:r>
            <a:r>
              <a:rPr lang="en-US" dirty="0" smtClean="0"/>
              <a:t> </a:t>
            </a:r>
            <a:r>
              <a:rPr lang="en-US" dirty="0"/>
              <a:t>is isomorphic </a:t>
            </a:r>
            <a:r>
              <a:rPr lang="en-US" dirty="0" smtClean="0"/>
              <a:t>to product group </a:t>
            </a:r>
            <a:r>
              <a:rPr lang="en-US" dirty="0" err="1"/>
              <a:t>Z</a:t>
            </a:r>
            <a:r>
              <a:rPr lang="en-US" baseline="-25000" dirty="0" err="1"/>
              <a:t>p</a:t>
            </a:r>
            <a:r>
              <a:rPr lang="en-US" dirty="0"/>
              <a:t> x </a:t>
            </a:r>
            <a:r>
              <a:rPr lang="en-US" dirty="0" err="1"/>
              <a:t>Z</a:t>
            </a:r>
            <a:r>
              <a:rPr lang="en-US" baseline="-25000" dirty="0" err="1"/>
              <a:t>q</a:t>
            </a:r>
            <a:r>
              <a:rPr lang="en-US" baseline="-25000" dirty="0"/>
              <a:t> </a:t>
            </a:r>
            <a:endParaRPr lang="en-US" dirty="0"/>
          </a:p>
          <a:p>
            <a:pPr lvl="1"/>
            <a:r>
              <a:rPr lang="en-US" dirty="0"/>
              <a:t>Structurally the same</a:t>
            </a:r>
          </a:p>
          <a:p>
            <a:r>
              <a:rPr lang="en-US" dirty="0"/>
              <a:t>Z*</a:t>
            </a:r>
            <a:r>
              <a:rPr lang="en-US" baseline="-25000" dirty="0"/>
              <a:t>N</a:t>
            </a:r>
            <a:r>
              <a:rPr lang="en-US" dirty="0"/>
              <a:t> is isomorphic to Z*</a:t>
            </a:r>
            <a:r>
              <a:rPr lang="en-US" baseline="-25000" dirty="0"/>
              <a:t>p</a:t>
            </a:r>
            <a:r>
              <a:rPr lang="en-US" dirty="0"/>
              <a:t> x Z*</a:t>
            </a:r>
            <a:r>
              <a:rPr lang="en-US" baseline="-25000" dirty="0"/>
              <a:t>q </a:t>
            </a:r>
          </a:p>
          <a:p>
            <a:endParaRPr lang="en-US" dirty="0"/>
          </a:p>
          <a:p>
            <a:r>
              <a:rPr lang="en-US" dirty="0"/>
              <a:t>Computing </a:t>
            </a:r>
            <a:r>
              <a:rPr lang="en-US" dirty="0" err="1"/>
              <a:t>x</a:t>
            </a:r>
            <a:r>
              <a:rPr lang="en-US" baseline="30000" dirty="0" err="1"/>
              <a:t>b</a:t>
            </a:r>
            <a:r>
              <a:rPr lang="en-US" dirty="0"/>
              <a:t> mod N is expensive</a:t>
            </a:r>
          </a:p>
          <a:p>
            <a:r>
              <a:rPr lang="en-US" dirty="0"/>
              <a:t>Computing </a:t>
            </a:r>
            <a:r>
              <a:rPr lang="en-US" dirty="0" err="1"/>
              <a:t>x</a:t>
            </a:r>
            <a:r>
              <a:rPr lang="en-US" baseline="30000" dirty="0" err="1"/>
              <a:t>b</a:t>
            </a:r>
            <a:r>
              <a:rPr lang="en-US" dirty="0"/>
              <a:t> mod p and </a:t>
            </a:r>
            <a:r>
              <a:rPr lang="en-US" dirty="0" err="1"/>
              <a:t>x</a:t>
            </a:r>
            <a:r>
              <a:rPr lang="en-US" baseline="30000" dirty="0" err="1"/>
              <a:t>b</a:t>
            </a:r>
            <a:r>
              <a:rPr lang="en-US" dirty="0"/>
              <a:t> mod q, where N=</a:t>
            </a:r>
            <a:r>
              <a:rPr lang="en-US" dirty="0" err="1"/>
              <a:t>pq</a:t>
            </a:r>
            <a:r>
              <a:rPr lang="en-US" dirty="0"/>
              <a:t> is cheaper</a:t>
            </a:r>
          </a:p>
          <a:p>
            <a:pPr lvl="1"/>
            <a:r>
              <a:rPr lang="en-US" dirty="0" smtClean="0"/>
              <a:t>Often </a:t>
            </a:r>
            <a:r>
              <a:rPr lang="en-US" dirty="0"/>
              <a:t>used to speed up </a:t>
            </a:r>
            <a:r>
              <a:rPr lang="en-US" dirty="0" smtClean="0"/>
              <a:t>exponentiation</a:t>
            </a:r>
            <a:endParaRPr lang="en-US" dirty="0"/>
          </a:p>
        </p:txBody>
      </p:sp>
      <p:sp>
        <p:nvSpPr>
          <p:cNvPr id="2" name="Slide Number Placeholder 1"/>
          <p:cNvSpPr>
            <a:spLocks noGrp="1"/>
          </p:cNvSpPr>
          <p:nvPr>
            <p:ph type="sldNum" sz="quarter" idx="12"/>
          </p:nvPr>
        </p:nvSpPr>
        <p:spPr/>
        <p:txBody>
          <a:bodyPr/>
          <a:lstStyle/>
          <a:p>
            <a:fld id="{87606FB4-E268-4BFF-97EA-20853DC9E11B}" type="slidenum">
              <a:rPr lang="en-US" smtClean="0"/>
              <a:t>101</a:t>
            </a:fld>
            <a:endParaRPr lang="en-US"/>
          </a:p>
        </p:txBody>
      </p:sp>
    </p:spTree>
    <p:extLst>
      <p:ext uri="{BB962C8B-B14F-4D97-AF65-F5344CB8AC3E}">
        <p14:creationId xmlns:p14="http://schemas.microsoft.com/office/powerpoint/2010/main" val="4257902915"/>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CRT example</a:t>
            </a:r>
            <a:endParaRPr lang="en-US" dirty="0"/>
          </a:p>
        </p:txBody>
      </p:sp>
      <p:sp>
        <p:nvSpPr>
          <p:cNvPr id="3" name="Content Placeholder 2"/>
          <p:cNvSpPr>
            <a:spLocks noGrp="1"/>
          </p:cNvSpPr>
          <p:nvPr>
            <p:ph sz="half" idx="1"/>
          </p:nvPr>
        </p:nvSpPr>
        <p:spPr/>
        <p:txBody>
          <a:bodyPr>
            <a:normAutofit fontScale="77500" lnSpcReduction="20000"/>
          </a:bodyPr>
          <a:lstStyle/>
          <a:p>
            <a:r>
              <a:rPr lang="en-US" dirty="0" smtClean="0"/>
              <a:t>15 = 3 * 5</a:t>
            </a:r>
          </a:p>
          <a:p>
            <a:r>
              <a:rPr lang="en-US" dirty="0" smtClean="0"/>
              <a:t>Z*</a:t>
            </a:r>
            <a:r>
              <a:rPr lang="en-US" baseline="-25000" dirty="0" smtClean="0"/>
              <a:t>15</a:t>
            </a:r>
            <a:r>
              <a:rPr lang="en-US" dirty="0" smtClean="0"/>
              <a:t> = {1,2,4,7,8,11,13,14}</a:t>
            </a:r>
          </a:p>
          <a:p>
            <a:r>
              <a:rPr lang="en-US" sz="2900" dirty="0" smtClean="0"/>
              <a:t>1 </a:t>
            </a:r>
            <a:r>
              <a:rPr lang="en-US" sz="2900" dirty="0" smtClean="0">
                <a:ea typeface="Wingdings"/>
                <a:cs typeface="Arial"/>
              </a:rPr>
              <a:t>↔ </a:t>
            </a:r>
            <a:r>
              <a:rPr lang="en-US" sz="2900" dirty="0" smtClean="0"/>
              <a:t>(1,1)</a:t>
            </a:r>
          </a:p>
          <a:p>
            <a:pPr lvl="1"/>
            <a:r>
              <a:rPr lang="en-US" dirty="0" smtClean="0"/>
              <a:t>1 = 1 (mod 3)</a:t>
            </a:r>
          </a:p>
          <a:p>
            <a:pPr lvl="1"/>
            <a:r>
              <a:rPr lang="en-US" dirty="0" smtClean="0"/>
              <a:t>1 = 1 (mod 5)</a:t>
            </a:r>
          </a:p>
          <a:p>
            <a:r>
              <a:rPr lang="en-US" dirty="0"/>
              <a:t>2 </a:t>
            </a:r>
            <a:r>
              <a:rPr lang="en-US" dirty="0">
                <a:ea typeface="Wingdings"/>
                <a:cs typeface="Arial"/>
              </a:rPr>
              <a:t>↔ </a:t>
            </a:r>
            <a:r>
              <a:rPr lang="en-US" dirty="0" smtClean="0"/>
              <a:t>(2,2)</a:t>
            </a:r>
          </a:p>
          <a:p>
            <a:pPr lvl="1"/>
            <a:r>
              <a:rPr lang="en-US" dirty="0"/>
              <a:t>2</a:t>
            </a:r>
            <a:r>
              <a:rPr lang="en-US" dirty="0" smtClean="0"/>
              <a:t> = 2 (mod 3)</a:t>
            </a:r>
          </a:p>
          <a:p>
            <a:pPr lvl="1"/>
            <a:r>
              <a:rPr lang="en-US" dirty="0"/>
              <a:t>2</a:t>
            </a:r>
            <a:r>
              <a:rPr lang="en-US" dirty="0" smtClean="0"/>
              <a:t> = 2 (mod 5)</a:t>
            </a:r>
          </a:p>
          <a:p>
            <a:r>
              <a:rPr lang="en-US" dirty="0"/>
              <a:t>4 </a:t>
            </a:r>
            <a:r>
              <a:rPr lang="en-US" dirty="0">
                <a:ea typeface="Wingdings"/>
                <a:cs typeface="Arial"/>
              </a:rPr>
              <a:t>↔ </a:t>
            </a:r>
            <a:r>
              <a:rPr lang="en-US" dirty="0" smtClean="0"/>
              <a:t>(1,4)</a:t>
            </a:r>
          </a:p>
          <a:p>
            <a:pPr lvl="1"/>
            <a:r>
              <a:rPr lang="en-US" dirty="0"/>
              <a:t>4</a:t>
            </a:r>
            <a:r>
              <a:rPr lang="en-US" dirty="0" smtClean="0"/>
              <a:t> = 1 (mod 3)</a:t>
            </a:r>
          </a:p>
          <a:p>
            <a:pPr lvl="1"/>
            <a:r>
              <a:rPr lang="en-US" dirty="0"/>
              <a:t>4</a:t>
            </a:r>
            <a:r>
              <a:rPr lang="en-US" dirty="0" smtClean="0"/>
              <a:t> = 4 (mod 5)</a:t>
            </a:r>
          </a:p>
          <a:p>
            <a:r>
              <a:rPr lang="en-US" dirty="0"/>
              <a:t>7 </a:t>
            </a:r>
            <a:r>
              <a:rPr lang="en-US" dirty="0">
                <a:ea typeface="Wingdings"/>
                <a:cs typeface="Arial"/>
              </a:rPr>
              <a:t>↔ </a:t>
            </a:r>
            <a:r>
              <a:rPr lang="en-US" dirty="0" smtClean="0"/>
              <a:t>(1,2)</a:t>
            </a:r>
          </a:p>
          <a:p>
            <a:pPr lvl="1"/>
            <a:r>
              <a:rPr lang="en-US" dirty="0" smtClean="0"/>
              <a:t>7 = 1 (mod 3)</a:t>
            </a:r>
          </a:p>
          <a:p>
            <a:pPr lvl="1"/>
            <a:r>
              <a:rPr lang="en-US" dirty="0" smtClean="0"/>
              <a:t>7 = 2 (mod 5)</a:t>
            </a:r>
          </a:p>
          <a:p>
            <a:endParaRPr lang="en-US" dirty="0" smtClean="0"/>
          </a:p>
          <a:p>
            <a:endParaRPr lang="en-US" dirty="0" smtClean="0"/>
          </a:p>
          <a:p>
            <a:endParaRPr lang="en-US" dirty="0"/>
          </a:p>
        </p:txBody>
      </p:sp>
      <p:sp>
        <p:nvSpPr>
          <p:cNvPr id="4" name="Content Placeholder 3"/>
          <p:cNvSpPr>
            <a:spLocks noGrp="1"/>
          </p:cNvSpPr>
          <p:nvPr>
            <p:ph sz="half" idx="2"/>
          </p:nvPr>
        </p:nvSpPr>
        <p:spPr/>
        <p:txBody>
          <a:bodyPr>
            <a:normAutofit fontScale="77500" lnSpcReduction="20000"/>
          </a:bodyPr>
          <a:lstStyle/>
          <a:p>
            <a:r>
              <a:rPr lang="en-US" dirty="0"/>
              <a:t>8 </a:t>
            </a:r>
            <a:r>
              <a:rPr lang="en-US" dirty="0">
                <a:ea typeface="Wingdings"/>
                <a:cs typeface="Arial"/>
              </a:rPr>
              <a:t>↔ </a:t>
            </a:r>
            <a:r>
              <a:rPr lang="en-US" dirty="0" smtClean="0"/>
              <a:t>(2,3)</a:t>
            </a:r>
          </a:p>
          <a:p>
            <a:pPr lvl="1"/>
            <a:r>
              <a:rPr lang="en-US" dirty="0"/>
              <a:t>8</a:t>
            </a:r>
            <a:r>
              <a:rPr lang="en-US" dirty="0" smtClean="0"/>
              <a:t> = 2 (mod 3)</a:t>
            </a:r>
          </a:p>
          <a:p>
            <a:pPr lvl="1"/>
            <a:r>
              <a:rPr lang="en-US" dirty="0"/>
              <a:t>8</a:t>
            </a:r>
            <a:r>
              <a:rPr lang="en-US" dirty="0" smtClean="0"/>
              <a:t> = 3 (mod 5)</a:t>
            </a:r>
          </a:p>
          <a:p>
            <a:r>
              <a:rPr lang="en-US" dirty="0"/>
              <a:t>11 </a:t>
            </a:r>
            <a:r>
              <a:rPr lang="en-US" dirty="0">
                <a:ea typeface="Wingdings"/>
                <a:cs typeface="Arial"/>
              </a:rPr>
              <a:t>↔ </a:t>
            </a:r>
            <a:r>
              <a:rPr lang="en-US" dirty="0" smtClean="0"/>
              <a:t>(2,1)</a:t>
            </a:r>
          </a:p>
          <a:p>
            <a:pPr lvl="1"/>
            <a:r>
              <a:rPr lang="en-US" dirty="0" smtClean="0"/>
              <a:t>11 = 2 (mod 3)</a:t>
            </a:r>
          </a:p>
          <a:p>
            <a:pPr lvl="1"/>
            <a:r>
              <a:rPr lang="en-US" dirty="0" smtClean="0"/>
              <a:t>11 = 1 (mod 5)</a:t>
            </a:r>
          </a:p>
          <a:p>
            <a:r>
              <a:rPr lang="en-US" dirty="0"/>
              <a:t>13 </a:t>
            </a:r>
            <a:r>
              <a:rPr lang="en-US" dirty="0">
                <a:ea typeface="Wingdings"/>
                <a:cs typeface="Arial"/>
              </a:rPr>
              <a:t>↔ </a:t>
            </a:r>
            <a:r>
              <a:rPr lang="en-US" dirty="0" smtClean="0"/>
              <a:t>(1,3) </a:t>
            </a:r>
          </a:p>
          <a:p>
            <a:pPr lvl="1"/>
            <a:r>
              <a:rPr lang="en-US" dirty="0" smtClean="0"/>
              <a:t>13 = 1 (mod 3)</a:t>
            </a:r>
          </a:p>
          <a:p>
            <a:pPr lvl="1"/>
            <a:r>
              <a:rPr lang="en-US" dirty="0" smtClean="0"/>
              <a:t>13 = </a:t>
            </a:r>
            <a:r>
              <a:rPr lang="en-US" dirty="0"/>
              <a:t>3</a:t>
            </a:r>
            <a:r>
              <a:rPr lang="en-US" dirty="0" smtClean="0"/>
              <a:t> (mod 5)</a:t>
            </a:r>
          </a:p>
          <a:p>
            <a:r>
              <a:rPr lang="en-US" dirty="0"/>
              <a:t>14 </a:t>
            </a:r>
            <a:r>
              <a:rPr lang="en-US" dirty="0">
                <a:ea typeface="Wingdings"/>
                <a:cs typeface="Arial"/>
              </a:rPr>
              <a:t>↔ </a:t>
            </a:r>
            <a:r>
              <a:rPr lang="en-US" dirty="0" smtClean="0"/>
              <a:t>(2,4)</a:t>
            </a:r>
          </a:p>
          <a:p>
            <a:pPr lvl="1"/>
            <a:r>
              <a:rPr lang="en-US" dirty="0" smtClean="0"/>
              <a:t>14 = 2 (mod 3)</a:t>
            </a:r>
          </a:p>
          <a:p>
            <a:pPr lvl="1"/>
            <a:r>
              <a:rPr lang="en-US" dirty="0" smtClean="0"/>
              <a:t>14 = 4 (mod 5)</a:t>
            </a:r>
          </a:p>
          <a:p>
            <a:endParaRPr lang="en-US" dirty="0" smtClean="0"/>
          </a:p>
          <a:p>
            <a:endParaRPr lang="en-US" dirty="0" smtClean="0"/>
          </a:p>
          <a:p>
            <a:endParaRPr lang="en-US" dirty="0"/>
          </a:p>
        </p:txBody>
      </p:sp>
      <p:sp>
        <p:nvSpPr>
          <p:cNvPr id="6" name="Slide Number Placeholder 5"/>
          <p:cNvSpPr>
            <a:spLocks noGrp="1"/>
          </p:cNvSpPr>
          <p:nvPr>
            <p:ph type="sldNum" sz="quarter" idx="12"/>
          </p:nvPr>
        </p:nvSpPr>
        <p:spPr/>
        <p:txBody>
          <a:bodyPr/>
          <a:lstStyle/>
          <a:p>
            <a:fld id="{87606FB4-E268-4BFF-97EA-20853DC9E11B}" type="slidenum">
              <a:rPr lang="en-US" smtClean="0"/>
              <a:t>102</a:t>
            </a:fld>
            <a:endParaRPr lang="en-US"/>
          </a:p>
        </p:txBody>
      </p:sp>
    </p:spTree>
    <p:extLst>
      <p:ext uri="{BB962C8B-B14F-4D97-AF65-F5344CB8AC3E}">
        <p14:creationId xmlns:p14="http://schemas.microsoft.com/office/powerpoint/2010/main" val="119157769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CRT example (continued)</a:t>
            </a:r>
            <a:endParaRPr lang="en-US" dirty="0"/>
          </a:p>
        </p:txBody>
      </p:sp>
      <p:sp>
        <p:nvSpPr>
          <p:cNvPr id="6" name="Content Placeholder 5"/>
          <p:cNvSpPr>
            <a:spLocks noGrp="1"/>
          </p:cNvSpPr>
          <p:nvPr>
            <p:ph idx="1"/>
          </p:nvPr>
        </p:nvSpPr>
        <p:spPr/>
        <p:txBody>
          <a:bodyPr/>
          <a:lstStyle/>
          <a:p>
            <a:r>
              <a:rPr lang="en-US" dirty="0" smtClean="0"/>
              <a:t>Suppose we wanted to compute 14*13 mod 15</a:t>
            </a:r>
          </a:p>
          <a:p>
            <a:pPr lvl="1"/>
            <a:r>
              <a:rPr lang="en-US" dirty="0" smtClean="0"/>
              <a:t>14 → (2,4)</a:t>
            </a:r>
          </a:p>
          <a:p>
            <a:pPr lvl="1"/>
            <a:r>
              <a:rPr lang="en-US" dirty="0"/>
              <a:t>13 → (</a:t>
            </a:r>
            <a:r>
              <a:rPr lang="en-US" dirty="0" smtClean="0"/>
              <a:t>1,3) </a:t>
            </a:r>
          </a:p>
          <a:p>
            <a:r>
              <a:rPr lang="en-US" dirty="0" smtClean="0"/>
              <a:t>14 * 13 </a:t>
            </a:r>
          </a:p>
          <a:p>
            <a:pPr lvl="1"/>
            <a:r>
              <a:rPr lang="en-US" dirty="0" smtClean="0"/>
              <a:t>2*1 = 2 (mod 3)</a:t>
            </a:r>
          </a:p>
          <a:p>
            <a:pPr lvl="1"/>
            <a:r>
              <a:rPr lang="en-US" dirty="0" smtClean="0"/>
              <a:t>4*3 = 2 (mod 5)</a:t>
            </a:r>
          </a:p>
          <a:p>
            <a:r>
              <a:rPr lang="en-US" dirty="0" smtClean="0"/>
              <a:t>(2,2</a:t>
            </a:r>
            <a:r>
              <a:rPr lang="en-US" dirty="0"/>
              <a:t>) → </a:t>
            </a:r>
            <a:r>
              <a:rPr lang="en-US" dirty="0" smtClean="0">
                <a:ea typeface="Wingdings"/>
                <a:cs typeface="Wingdings"/>
              </a:rPr>
              <a:t>2</a:t>
            </a:r>
          </a:p>
          <a:p>
            <a:pPr lvl="1"/>
            <a:r>
              <a:rPr lang="en-US" dirty="0" smtClean="0">
                <a:ea typeface="Wingdings"/>
                <a:cs typeface="Wingdings"/>
              </a:rPr>
              <a:t>Indeed, 14*13 = 182 </a:t>
            </a:r>
            <a:r>
              <a:rPr lang="en-US" dirty="0" smtClean="0">
                <a:latin typeface="Arial"/>
                <a:ea typeface="Wingdings"/>
                <a:cs typeface="Arial"/>
              </a:rPr>
              <a:t>≡</a:t>
            </a:r>
            <a:r>
              <a:rPr lang="en-US" dirty="0" smtClean="0">
                <a:ea typeface="Wingdings"/>
                <a:cs typeface="Wingdings"/>
              </a:rPr>
              <a:t> 2 (mod 15)</a:t>
            </a:r>
            <a:endParaRPr lang="en-US" dirty="0" smtClean="0"/>
          </a:p>
          <a:p>
            <a:endParaRPr lang="en-US" dirty="0"/>
          </a:p>
        </p:txBody>
      </p:sp>
      <p:sp>
        <p:nvSpPr>
          <p:cNvPr id="2" name="Slide Number Placeholder 1"/>
          <p:cNvSpPr>
            <a:spLocks noGrp="1"/>
          </p:cNvSpPr>
          <p:nvPr>
            <p:ph type="sldNum" sz="quarter" idx="12"/>
          </p:nvPr>
        </p:nvSpPr>
        <p:spPr/>
        <p:txBody>
          <a:bodyPr/>
          <a:lstStyle/>
          <a:p>
            <a:fld id="{87606FB4-E268-4BFF-97EA-20853DC9E11B}" type="slidenum">
              <a:rPr lang="en-US" smtClean="0"/>
              <a:t>103</a:t>
            </a:fld>
            <a:endParaRPr lang="en-US"/>
          </a:p>
        </p:txBody>
      </p:sp>
    </p:spTree>
    <p:extLst>
      <p:ext uri="{BB962C8B-B14F-4D97-AF65-F5344CB8AC3E}">
        <p14:creationId xmlns:p14="http://schemas.microsoft.com/office/powerpoint/2010/main" val="190553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Conversion back</a:t>
            </a:r>
            <a:endParaRPr lang="en-US" dirty="0"/>
          </a:p>
        </p:txBody>
      </p:sp>
      <p:sp>
        <p:nvSpPr>
          <p:cNvPr id="3" name="Content Placeholder 2"/>
          <p:cNvSpPr>
            <a:spLocks noGrp="1"/>
          </p:cNvSpPr>
          <p:nvPr>
            <p:ph idx="1"/>
          </p:nvPr>
        </p:nvSpPr>
        <p:spPr/>
        <p:txBody>
          <a:bodyPr/>
          <a:lstStyle/>
          <a:p>
            <a:r>
              <a:rPr lang="en-US" dirty="0" smtClean="0"/>
              <a:t>Use extended Euclidean algorithm to find s and t</a:t>
            </a:r>
          </a:p>
          <a:p>
            <a:pPr lvl="1"/>
            <a:r>
              <a:rPr lang="en-US" dirty="0" err="1" smtClean="0"/>
              <a:t>s</a:t>
            </a:r>
            <a:r>
              <a:rPr lang="en-US" dirty="0" smtClean="0"/>
              <a:t>*3 + </a:t>
            </a:r>
            <a:r>
              <a:rPr lang="en-US" dirty="0" err="1" smtClean="0"/>
              <a:t>t</a:t>
            </a:r>
            <a:r>
              <a:rPr lang="en-US" dirty="0" smtClean="0"/>
              <a:t>*5 = 1 (mod 15)</a:t>
            </a:r>
          </a:p>
          <a:p>
            <a:pPr lvl="1"/>
            <a:r>
              <a:rPr lang="en-US" dirty="0" err="1" smtClean="0"/>
              <a:t>s</a:t>
            </a:r>
            <a:r>
              <a:rPr lang="en-US" dirty="0" smtClean="0"/>
              <a:t>=2, </a:t>
            </a:r>
            <a:r>
              <a:rPr lang="en-US" dirty="0" err="1" smtClean="0"/>
              <a:t>t</a:t>
            </a:r>
            <a:r>
              <a:rPr lang="en-US" dirty="0" smtClean="0"/>
              <a:t>=2</a:t>
            </a:r>
          </a:p>
          <a:p>
            <a:pPr lvl="1"/>
            <a:r>
              <a:rPr lang="en-US" dirty="0"/>
              <a:t>x</a:t>
            </a:r>
            <a:r>
              <a:rPr lang="en-US" dirty="0" smtClean="0"/>
              <a:t> = 3s = 6</a:t>
            </a:r>
          </a:p>
          <a:p>
            <a:pPr lvl="1"/>
            <a:r>
              <a:rPr lang="en-US" dirty="0" err="1"/>
              <a:t>y</a:t>
            </a:r>
            <a:r>
              <a:rPr lang="en-US" dirty="0" smtClean="0"/>
              <a:t> = 5t = 10</a:t>
            </a:r>
          </a:p>
          <a:p>
            <a:r>
              <a:rPr lang="en-US" dirty="0" smtClean="0"/>
              <a:t>(1,4</a:t>
            </a:r>
            <a:r>
              <a:rPr lang="en-US" dirty="0"/>
              <a:t>) → </a:t>
            </a:r>
            <a:r>
              <a:rPr lang="en-US" dirty="0" smtClean="0"/>
              <a:t>1*y + 4*x = 1*10 + 4*6 = 34 = 4 (mod 15)</a:t>
            </a:r>
          </a:p>
          <a:p>
            <a:r>
              <a:rPr lang="en-US" dirty="0" smtClean="0"/>
              <a:t>(2,2</a:t>
            </a:r>
            <a:r>
              <a:rPr lang="en-US" dirty="0"/>
              <a:t>) → 2*10 </a:t>
            </a:r>
            <a:r>
              <a:rPr lang="en-US" dirty="0" smtClean="0"/>
              <a:t>+ 2*6 = 32 = 2 (mod 15)</a:t>
            </a:r>
          </a:p>
          <a:p>
            <a:r>
              <a:rPr lang="en-US" dirty="0" smtClean="0"/>
              <a:t>And so on</a:t>
            </a:r>
          </a:p>
          <a:p>
            <a:endParaRPr lang="en-US" dirty="0"/>
          </a:p>
        </p:txBody>
      </p:sp>
      <p:sp>
        <p:nvSpPr>
          <p:cNvPr id="5" name="Slide Number Placeholder 4"/>
          <p:cNvSpPr>
            <a:spLocks noGrp="1"/>
          </p:cNvSpPr>
          <p:nvPr>
            <p:ph type="sldNum" sz="quarter" idx="12"/>
          </p:nvPr>
        </p:nvSpPr>
        <p:spPr/>
        <p:txBody>
          <a:bodyPr/>
          <a:lstStyle/>
          <a:p>
            <a:fld id="{87606FB4-E268-4BFF-97EA-20853DC9E11B}" type="slidenum">
              <a:rPr lang="en-US" smtClean="0"/>
              <a:t>104</a:t>
            </a:fld>
            <a:endParaRPr lang="en-US"/>
          </a:p>
        </p:txBody>
      </p:sp>
    </p:spTree>
    <p:extLst>
      <p:ext uri="{BB962C8B-B14F-4D97-AF65-F5344CB8AC3E}">
        <p14:creationId xmlns:p14="http://schemas.microsoft.com/office/powerpoint/2010/main" val="364175607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Low exponent </a:t>
            </a:r>
            <a:r>
              <a:rPr lang="en-US" dirty="0" smtClean="0"/>
              <a:t>attack (continued)</a:t>
            </a:r>
            <a:endParaRPr lang="en-US" dirty="0"/>
          </a:p>
        </p:txBody>
      </p:sp>
      <p:sp>
        <p:nvSpPr>
          <p:cNvPr id="3" name="Content Placeholder 2"/>
          <p:cNvSpPr>
            <a:spLocks noGrp="1"/>
          </p:cNvSpPr>
          <p:nvPr>
            <p:ph idx="1"/>
          </p:nvPr>
        </p:nvSpPr>
        <p:spPr/>
        <p:txBody>
          <a:bodyPr>
            <a:normAutofit fontScale="92500" lnSpcReduction="20000"/>
          </a:bodyPr>
          <a:lstStyle/>
          <a:p>
            <a:pPr marL="0" lvl="1" indent="0">
              <a:spcBef>
                <a:spcPct val="50000"/>
              </a:spcBef>
              <a:buSzPct val="75000"/>
              <a:buNone/>
            </a:pPr>
            <a:r>
              <a:rPr lang="en-US" dirty="0" smtClean="0"/>
              <a:t>M</a:t>
            </a:r>
            <a:r>
              <a:rPr lang="en-US" baseline="30000" dirty="0" smtClean="0"/>
              <a:t>3</a:t>
            </a:r>
            <a:r>
              <a:rPr lang="en-US" dirty="0" smtClean="0"/>
              <a:t> ≡ </a:t>
            </a:r>
            <a:r>
              <a:rPr lang="en-US" dirty="0"/>
              <a:t>C</a:t>
            </a:r>
            <a:r>
              <a:rPr lang="en-US" baseline="-25000" dirty="0"/>
              <a:t>B</a:t>
            </a:r>
            <a:r>
              <a:rPr lang="en-US" dirty="0"/>
              <a:t> </a:t>
            </a:r>
            <a:r>
              <a:rPr lang="en-US" dirty="0" smtClean="0"/>
              <a:t>(</a:t>
            </a:r>
            <a:r>
              <a:rPr lang="en-US" dirty="0"/>
              <a:t>mod N</a:t>
            </a:r>
            <a:r>
              <a:rPr lang="en-US" baseline="-25000" dirty="0"/>
              <a:t>B</a:t>
            </a:r>
            <a:r>
              <a:rPr lang="en-US" dirty="0" smtClean="0"/>
              <a:t>)</a:t>
            </a:r>
          </a:p>
          <a:p>
            <a:pPr marL="0" lvl="1" indent="0">
              <a:spcBef>
                <a:spcPct val="50000"/>
              </a:spcBef>
              <a:buSzPct val="75000"/>
              <a:buNone/>
            </a:pPr>
            <a:r>
              <a:rPr lang="en-US" dirty="0"/>
              <a:t>M</a:t>
            </a:r>
            <a:r>
              <a:rPr lang="en-US" baseline="30000" dirty="0"/>
              <a:t>3</a:t>
            </a:r>
            <a:r>
              <a:rPr lang="en-US" dirty="0"/>
              <a:t> ≡ </a:t>
            </a:r>
            <a:r>
              <a:rPr lang="en-US" dirty="0" smtClean="0"/>
              <a:t>C</a:t>
            </a:r>
            <a:r>
              <a:rPr lang="en-US" baseline="-25000" dirty="0" smtClean="0"/>
              <a:t>C</a:t>
            </a:r>
            <a:r>
              <a:rPr lang="en-US" dirty="0" smtClean="0"/>
              <a:t> </a:t>
            </a:r>
            <a:r>
              <a:rPr lang="en-US" dirty="0"/>
              <a:t>(mod </a:t>
            </a:r>
            <a:r>
              <a:rPr lang="en-US" dirty="0" smtClean="0"/>
              <a:t>N</a:t>
            </a:r>
            <a:r>
              <a:rPr lang="en-US" baseline="-25000" dirty="0" smtClean="0"/>
              <a:t>C</a:t>
            </a:r>
            <a:r>
              <a:rPr lang="en-US" dirty="0" smtClean="0"/>
              <a:t>)</a:t>
            </a:r>
            <a:endParaRPr lang="en-US" dirty="0"/>
          </a:p>
          <a:p>
            <a:pPr marL="0" lvl="1" indent="0">
              <a:spcBef>
                <a:spcPct val="50000"/>
              </a:spcBef>
              <a:buSzPct val="75000"/>
              <a:buNone/>
            </a:pPr>
            <a:r>
              <a:rPr lang="en-US" dirty="0"/>
              <a:t>M</a:t>
            </a:r>
            <a:r>
              <a:rPr lang="en-US" baseline="30000" dirty="0"/>
              <a:t>3</a:t>
            </a:r>
            <a:r>
              <a:rPr lang="en-US" dirty="0"/>
              <a:t> ≡ </a:t>
            </a:r>
            <a:r>
              <a:rPr lang="en-US" dirty="0" smtClean="0"/>
              <a:t>C</a:t>
            </a:r>
            <a:r>
              <a:rPr lang="en-US" baseline="-25000" dirty="0" smtClean="0"/>
              <a:t>D</a:t>
            </a:r>
            <a:r>
              <a:rPr lang="en-US" dirty="0" smtClean="0"/>
              <a:t> </a:t>
            </a:r>
            <a:r>
              <a:rPr lang="en-US" dirty="0"/>
              <a:t>(mod </a:t>
            </a:r>
            <a:r>
              <a:rPr lang="en-US" dirty="0" smtClean="0"/>
              <a:t>N</a:t>
            </a:r>
            <a:r>
              <a:rPr lang="en-US" baseline="-25000" dirty="0" smtClean="0"/>
              <a:t>D</a:t>
            </a:r>
            <a:r>
              <a:rPr lang="en-US" dirty="0" smtClean="0"/>
              <a:t>)</a:t>
            </a:r>
            <a:endParaRPr lang="en-US" dirty="0"/>
          </a:p>
          <a:p>
            <a:pPr marL="0" lvl="1" indent="0">
              <a:spcBef>
                <a:spcPct val="50000"/>
              </a:spcBef>
              <a:buSzPct val="75000"/>
              <a:buNone/>
            </a:pPr>
            <a:r>
              <a:rPr lang="en-US" dirty="0"/>
              <a:t>M</a:t>
            </a:r>
            <a:r>
              <a:rPr lang="en-US" baseline="30000" dirty="0"/>
              <a:t>3</a:t>
            </a:r>
            <a:r>
              <a:rPr lang="en-US" dirty="0"/>
              <a:t> ≡ </a:t>
            </a:r>
            <a:r>
              <a:rPr lang="en-US" dirty="0" smtClean="0"/>
              <a:t>C</a:t>
            </a:r>
            <a:r>
              <a:rPr lang="en-US" baseline="-25000" dirty="0" smtClean="0"/>
              <a:t>B</a:t>
            </a:r>
            <a:r>
              <a:rPr lang="en-US" dirty="0" smtClean="0"/>
              <a:t>*(N</a:t>
            </a:r>
            <a:r>
              <a:rPr lang="en-US" baseline="-25000" dirty="0" smtClean="0"/>
              <a:t>C</a:t>
            </a:r>
            <a:r>
              <a:rPr lang="en-US" dirty="0" smtClean="0"/>
              <a:t>*N</a:t>
            </a:r>
            <a:r>
              <a:rPr lang="en-US" baseline="-25000" dirty="0" smtClean="0"/>
              <a:t>D</a:t>
            </a:r>
            <a:r>
              <a:rPr lang="en-US" dirty="0" smtClean="0"/>
              <a:t>)*((N</a:t>
            </a:r>
            <a:r>
              <a:rPr lang="en-US" baseline="-25000" dirty="0" smtClean="0"/>
              <a:t>C</a:t>
            </a:r>
            <a:r>
              <a:rPr lang="en-US" dirty="0" smtClean="0"/>
              <a:t>*N</a:t>
            </a:r>
            <a:r>
              <a:rPr lang="en-US" baseline="-25000" dirty="0" smtClean="0"/>
              <a:t>D</a:t>
            </a:r>
            <a:r>
              <a:rPr lang="en-US" dirty="0" smtClean="0"/>
              <a:t>)</a:t>
            </a:r>
            <a:r>
              <a:rPr lang="en-US" baseline="30000" dirty="0" smtClean="0"/>
              <a:t>-1</a:t>
            </a:r>
            <a:r>
              <a:rPr lang="en-US" dirty="0" smtClean="0"/>
              <a:t> mod </a:t>
            </a:r>
            <a:r>
              <a:rPr lang="en-US" dirty="0"/>
              <a:t>N</a:t>
            </a:r>
            <a:r>
              <a:rPr lang="en-US" baseline="-25000" dirty="0"/>
              <a:t>B</a:t>
            </a:r>
            <a:r>
              <a:rPr lang="en-US" dirty="0" smtClean="0"/>
              <a:t>) +</a:t>
            </a:r>
          </a:p>
          <a:p>
            <a:pPr marL="0" lvl="1" indent="0">
              <a:spcBef>
                <a:spcPct val="50000"/>
              </a:spcBef>
              <a:buSzPct val="75000"/>
              <a:buNone/>
            </a:pPr>
            <a:r>
              <a:rPr lang="en-US" dirty="0" smtClean="0"/>
              <a:t>        C</a:t>
            </a:r>
            <a:r>
              <a:rPr lang="en-US" baseline="-25000" dirty="0" smtClean="0"/>
              <a:t>C</a:t>
            </a:r>
            <a:r>
              <a:rPr lang="en-US" dirty="0" smtClean="0"/>
              <a:t>*(N</a:t>
            </a:r>
            <a:r>
              <a:rPr lang="en-US" baseline="-25000" dirty="0" smtClean="0"/>
              <a:t>B</a:t>
            </a:r>
            <a:r>
              <a:rPr lang="en-US" dirty="0" smtClean="0"/>
              <a:t>*N</a:t>
            </a:r>
            <a:r>
              <a:rPr lang="en-US" baseline="-25000" dirty="0" smtClean="0"/>
              <a:t>D</a:t>
            </a:r>
            <a:r>
              <a:rPr lang="en-US" dirty="0"/>
              <a:t>)*((</a:t>
            </a:r>
            <a:r>
              <a:rPr lang="en-US" dirty="0" smtClean="0"/>
              <a:t>N</a:t>
            </a:r>
            <a:r>
              <a:rPr lang="en-US" baseline="-25000" dirty="0"/>
              <a:t>B</a:t>
            </a:r>
            <a:r>
              <a:rPr lang="en-US" dirty="0" smtClean="0"/>
              <a:t>*N</a:t>
            </a:r>
            <a:r>
              <a:rPr lang="en-US" baseline="-25000" dirty="0" smtClean="0"/>
              <a:t>D</a:t>
            </a:r>
            <a:r>
              <a:rPr lang="en-US" dirty="0"/>
              <a:t>)</a:t>
            </a:r>
            <a:r>
              <a:rPr lang="en-US" baseline="30000" dirty="0"/>
              <a:t>-1</a:t>
            </a:r>
            <a:r>
              <a:rPr lang="en-US" dirty="0"/>
              <a:t> mod </a:t>
            </a:r>
            <a:r>
              <a:rPr lang="en-US" dirty="0" smtClean="0"/>
              <a:t>N</a:t>
            </a:r>
            <a:r>
              <a:rPr lang="en-US" baseline="-25000" dirty="0" smtClean="0"/>
              <a:t>C</a:t>
            </a:r>
            <a:r>
              <a:rPr lang="en-US" dirty="0" smtClean="0"/>
              <a:t>) </a:t>
            </a:r>
            <a:r>
              <a:rPr lang="en-US" dirty="0"/>
              <a:t>+</a:t>
            </a:r>
          </a:p>
          <a:p>
            <a:pPr marL="0" lvl="1" indent="0">
              <a:spcBef>
                <a:spcPct val="50000"/>
              </a:spcBef>
              <a:buSzPct val="75000"/>
              <a:buNone/>
            </a:pPr>
            <a:r>
              <a:rPr lang="en-US" dirty="0"/>
              <a:t> </a:t>
            </a:r>
            <a:r>
              <a:rPr lang="en-US" dirty="0" smtClean="0"/>
              <a:t>       C</a:t>
            </a:r>
            <a:r>
              <a:rPr lang="en-US" baseline="-25000" dirty="0"/>
              <a:t>D</a:t>
            </a:r>
            <a:r>
              <a:rPr lang="en-US" dirty="0" smtClean="0"/>
              <a:t>*(N</a:t>
            </a:r>
            <a:r>
              <a:rPr lang="en-US" baseline="-25000" dirty="0" smtClean="0"/>
              <a:t>B</a:t>
            </a:r>
            <a:r>
              <a:rPr lang="en-US" dirty="0" smtClean="0"/>
              <a:t>*N</a:t>
            </a:r>
            <a:r>
              <a:rPr lang="en-US" baseline="-25000" dirty="0"/>
              <a:t>C</a:t>
            </a:r>
            <a:r>
              <a:rPr lang="en-US" dirty="0" smtClean="0"/>
              <a:t>)*((N</a:t>
            </a:r>
            <a:r>
              <a:rPr lang="en-US" baseline="-25000" dirty="0" smtClean="0"/>
              <a:t>B</a:t>
            </a:r>
            <a:r>
              <a:rPr lang="en-US" dirty="0" smtClean="0"/>
              <a:t>*N</a:t>
            </a:r>
            <a:r>
              <a:rPr lang="en-US" baseline="-25000" dirty="0" smtClean="0"/>
              <a:t>C</a:t>
            </a:r>
            <a:r>
              <a:rPr lang="en-US" dirty="0" smtClean="0"/>
              <a:t>)</a:t>
            </a:r>
            <a:r>
              <a:rPr lang="en-US" baseline="30000" dirty="0" smtClean="0"/>
              <a:t>-</a:t>
            </a:r>
            <a:r>
              <a:rPr lang="en-US" baseline="30000" dirty="0"/>
              <a:t>1</a:t>
            </a:r>
            <a:r>
              <a:rPr lang="en-US" dirty="0"/>
              <a:t> mod </a:t>
            </a:r>
            <a:r>
              <a:rPr lang="en-US" dirty="0" smtClean="0"/>
              <a:t>N</a:t>
            </a:r>
            <a:r>
              <a:rPr lang="en-US" baseline="-25000" dirty="0" smtClean="0"/>
              <a:t>D</a:t>
            </a:r>
            <a:r>
              <a:rPr lang="en-US" dirty="0" smtClean="0"/>
              <a:t>)  mod (</a:t>
            </a:r>
            <a:r>
              <a:rPr lang="en-US" dirty="0"/>
              <a:t>N</a:t>
            </a:r>
            <a:r>
              <a:rPr lang="en-US" baseline="-25000" dirty="0"/>
              <a:t>B</a:t>
            </a:r>
            <a:r>
              <a:rPr lang="en-US" dirty="0" smtClean="0"/>
              <a:t> * N</a:t>
            </a:r>
            <a:r>
              <a:rPr lang="en-US" baseline="-25000" dirty="0" smtClean="0"/>
              <a:t>C</a:t>
            </a:r>
            <a:r>
              <a:rPr lang="en-US" dirty="0" smtClean="0"/>
              <a:t> * N</a:t>
            </a:r>
            <a:r>
              <a:rPr lang="en-US" baseline="-25000" dirty="0" smtClean="0"/>
              <a:t>D</a:t>
            </a:r>
            <a:r>
              <a:rPr lang="en-US" dirty="0" smtClean="0"/>
              <a:t>)</a:t>
            </a:r>
            <a:endParaRPr lang="en-US" dirty="0"/>
          </a:p>
          <a:p>
            <a:endParaRPr lang="en-US" dirty="0" smtClean="0"/>
          </a:p>
          <a:p>
            <a:r>
              <a:rPr lang="en-US" dirty="0" smtClean="0"/>
              <a:t>Let M’ = M</a:t>
            </a:r>
            <a:r>
              <a:rPr lang="en-US" baseline="30000" dirty="0" smtClean="0"/>
              <a:t>3</a:t>
            </a:r>
          </a:p>
          <a:p>
            <a:r>
              <a:rPr lang="en-US" dirty="0" smtClean="0"/>
              <a:t>Compute the cubic root of M’</a:t>
            </a:r>
          </a:p>
          <a:p>
            <a:pPr lvl="1"/>
            <a:r>
              <a:rPr lang="en-US" dirty="0" smtClean="0"/>
              <a:t>Normal cubic root over the integers</a:t>
            </a:r>
          </a:p>
          <a:p>
            <a:pPr lvl="1"/>
            <a:r>
              <a:rPr lang="en-US" dirty="0" smtClean="0"/>
              <a:t>Not the </a:t>
            </a:r>
            <a:r>
              <a:rPr lang="en-US" i="1" dirty="0" smtClean="0"/>
              <a:t>modular</a:t>
            </a:r>
            <a:r>
              <a:rPr lang="en-US" dirty="0" smtClean="0"/>
              <a:t> cubic root, which is difficult to compute</a:t>
            </a:r>
          </a:p>
        </p:txBody>
      </p:sp>
      <p:sp>
        <p:nvSpPr>
          <p:cNvPr id="5" name="Slide Number Placeholder 4"/>
          <p:cNvSpPr>
            <a:spLocks noGrp="1"/>
          </p:cNvSpPr>
          <p:nvPr>
            <p:ph type="sldNum" sz="quarter" idx="12"/>
          </p:nvPr>
        </p:nvSpPr>
        <p:spPr/>
        <p:txBody>
          <a:bodyPr/>
          <a:lstStyle/>
          <a:p>
            <a:fld id="{87606FB4-E268-4BFF-97EA-20853DC9E11B}" type="slidenum">
              <a:rPr lang="en-US" smtClean="0"/>
              <a:t>105</a:t>
            </a:fld>
            <a:endParaRPr lang="en-US"/>
          </a:p>
        </p:txBody>
      </p:sp>
    </p:spTree>
    <p:extLst>
      <p:ext uri="{BB962C8B-B14F-4D97-AF65-F5344CB8AC3E}">
        <p14:creationId xmlns:p14="http://schemas.microsoft.com/office/powerpoint/2010/main" val="184739873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Low exponent attack (continued)</a:t>
            </a:r>
          </a:p>
        </p:txBody>
      </p:sp>
      <p:sp>
        <p:nvSpPr>
          <p:cNvPr id="3" name="Content Placeholder 2"/>
          <p:cNvSpPr>
            <a:spLocks noGrp="1"/>
          </p:cNvSpPr>
          <p:nvPr>
            <p:ph idx="1"/>
          </p:nvPr>
        </p:nvSpPr>
        <p:spPr/>
        <p:txBody>
          <a:bodyPr>
            <a:normAutofit fontScale="92500" lnSpcReduction="20000"/>
          </a:bodyPr>
          <a:lstStyle/>
          <a:p>
            <a:r>
              <a:rPr lang="en-US" dirty="0" smtClean="0"/>
              <a:t>The number of ciphertexts needed is equivalent to the value of the public exponent</a:t>
            </a:r>
          </a:p>
          <a:p>
            <a:r>
              <a:rPr lang="en-US" dirty="0" smtClean="0"/>
              <a:t>This does not mean that e=3 is necessarily insecure</a:t>
            </a:r>
          </a:p>
          <a:p>
            <a:pPr lvl="1"/>
            <a:r>
              <a:rPr lang="en-US" dirty="0" smtClean="0"/>
              <a:t>The same message is essential to this attack</a:t>
            </a:r>
          </a:p>
          <a:p>
            <a:pPr lvl="1"/>
            <a:r>
              <a:rPr lang="en-US" dirty="0" smtClean="0"/>
              <a:t>If only one congruence is known, this attack will not work</a:t>
            </a:r>
          </a:p>
          <a:p>
            <a:r>
              <a:rPr lang="en-US" dirty="0" smtClean="0"/>
              <a:t>If e = 65537, then Alice would have to send the same message to 65537 parties with different moduli and same exponent for attack to succeed</a:t>
            </a:r>
          </a:p>
          <a:p>
            <a:pPr lvl="1"/>
            <a:r>
              <a:rPr lang="en-US" dirty="0" smtClean="0"/>
              <a:t>When is the last time you sent the same message to 65537 of your closest friends using RSA?</a:t>
            </a:r>
          </a:p>
          <a:p>
            <a:pPr lvl="1"/>
            <a:r>
              <a:rPr lang="en-US" dirty="0" smtClean="0"/>
              <a:t>Just another reason that this is a popular exponent choice</a:t>
            </a:r>
          </a:p>
          <a:p>
            <a:pPr lvl="2"/>
            <a:r>
              <a:rPr lang="en-US" dirty="0" smtClean="0"/>
              <a:t>Small enough to facilitate fast encryption</a:t>
            </a:r>
          </a:p>
          <a:p>
            <a:pPr lvl="2"/>
            <a:r>
              <a:rPr lang="en-US" dirty="0" smtClean="0"/>
              <a:t>Large enough to make small exponent attacks difficult</a:t>
            </a:r>
          </a:p>
          <a:p>
            <a:pPr lvl="2"/>
            <a:endParaRPr lang="en-US" dirty="0" smtClean="0"/>
          </a:p>
        </p:txBody>
      </p:sp>
      <p:sp>
        <p:nvSpPr>
          <p:cNvPr id="5" name="Slide Number Placeholder 4"/>
          <p:cNvSpPr>
            <a:spLocks noGrp="1"/>
          </p:cNvSpPr>
          <p:nvPr>
            <p:ph type="sldNum" sz="quarter" idx="12"/>
          </p:nvPr>
        </p:nvSpPr>
        <p:spPr/>
        <p:txBody>
          <a:bodyPr/>
          <a:lstStyle/>
          <a:p>
            <a:fld id="{87606FB4-E268-4BFF-97EA-20853DC9E11B}" type="slidenum">
              <a:rPr lang="en-US" smtClean="0"/>
              <a:t>106</a:t>
            </a:fld>
            <a:endParaRPr lang="en-US"/>
          </a:p>
        </p:txBody>
      </p:sp>
    </p:spTree>
    <p:extLst>
      <p:ext uri="{BB962C8B-B14F-4D97-AF65-F5344CB8AC3E}">
        <p14:creationId xmlns:p14="http://schemas.microsoft.com/office/powerpoint/2010/main" val="3053965691"/>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is this useful?</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Bad protocols</a:t>
            </a:r>
          </a:p>
          <a:p>
            <a:pPr lvl="1"/>
            <a:r>
              <a:rPr lang="en-US" dirty="0" smtClean="0"/>
              <a:t>Good protocols use </a:t>
            </a:r>
            <a:r>
              <a:rPr lang="en-US" dirty="0" err="1" smtClean="0"/>
              <a:t>nonces</a:t>
            </a:r>
            <a:r>
              <a:rPr lang="en-US" dirty="0" smtClean="0"/>
              <a:t> to prevent messages from being predictably identical</a:t>
            </a:r>
          </a:p>
          <a:p>
            <a:r>
              <a:rPr lang="en-US" dirty="0" smtClean="0"/>
              <a:t>Same message sent repeatedly </a:t>
            </a:r>
          </a:p>
          <a:p>
            <a:pPr lvl="1"/>
            <a:r>
              <a:rPr lang="en-US" dirty="0" smtClean="0"/>
              <a:t>Same every time</a:t>
            </a:r>
          </a:p>
          <a:p>
            <a:r>
              <a:rPr lang="en-US" dirty="0" smtClean="0"/>
              <a:t>You need to capture e ciphertext-modulus pairs</a:t>
            </a:r>
          </a:p>
          <a:p>
            <a:pPr lvl="1"/>
            <a:r>
              <a:rPr lang="en-US" dirty="0" smtClean="0"/>
              <a:t>If e=3, only need 3 pairs</a:t>
            </a:r>
          </a:p>
          <a:p>
            <a:pPr lvl="1"/>
            <a:r>
              <a:rPr lang="en-US" dirty="0" smtClean="0"/>
              <a:t>If e=65537, need 65537 pairs</a:t>
            </a:r>
          </a:p>
          <a:p>
            <a:pPr lvl="2"/>
            <a:r>
              <a:rPr lang="en-US" dirty="0" smtClean="0"/>
              <a:t>Also need to take the 65537</a:t>
            </a:r>
            <a:r>
              <a:rPr lang="en-US" baseline="30000" dirty="0" smtClean="0"/>
              <a:t>th</a:t>
            </a:r>
            <a:r>
              <a:rPr lang="en-US" dirty="0" smtClean="0"/>
              <a:t> root instead of cubic root</a:t>
            </a:r>
          </a:p>
          <a:p>
            <a:pPr lvl="2"/>
            <a:endParaRPr lang="en-US" dirty="0"/>
          </a:p>
          <a:p>
            <a:r>
              <a:rPr lang="en-US" dirty="0" smtClean="0"/>
              <a:t>Take away</a:t>
            </a:r>
          </a:p>
          <a:p>
            <a:pPr lvl="1"/>
            <a:r>
              <a:rPr lang="en-US" dirty="0" smtClean="0"/>
              <a:t>When you design protocols, add random </a:t>
            </a:r>
            <a:r>
              <a:rPr lang="en-US" dirty="0" err="1" smtClean="0"/>
              <a:t>nonces</a:t>
            </a:r>
            <a:endParaRPr lang="en-US" dirty="0" smtClean="0"/>
          </a:p>
          <a:p>
            <a:pPr lvl="1"/>
            <a:r>
              <a:rPr lang="en-US" dirty="0" smtClean="0"/>
              <a:t>When you select a public exponent, choose one greater than 3</a:t>
            </a:r>
          </a:p>
          <a:p>
            <a:pPr lvl="2"/>
            <a:r>
              <a:rPr lang="en-US" dirty="0" smtClean="0"/>
              <a:t>Still want to keep them small for efficiency</a:t>
            </a:r>
            <a:endParaRPr lang="en-US" dirty="0"/>
          </a:p>
        </p:txBody>
      </p:sp>
      <p:sp>
        <p:nvSpPr>
          <p:cNvPr id="5" name="Slide Number Placeholder 4"/>
          <p:cNvSpPr>
            <a:spLocks noGrp="1"/>
          </p:cNvSpPr>
          <p:nvPr>
            <p:ph type="sldNum" sz="quarter" idx="12"/>
          </p:nvPr>
        </p:nvSpPr>
        <p:spPr/>
        <p:txBody>
          <a:bodyPr/>
          <a:lstStyle/>
          <a:p>
            <a:fld id="{87606FB4-E268-4BFF-97EA-20853DC9E11B}" type="slidenum">
              <a:rPr lang="en-US" smtClean="0"/>
              <a:t>107</a:t>
            </a:fld>
            <a:endParaRPr lang="en-US"/>
          </a:p>
        </p:txBody>
      </p:sp>
    </p:spTree>
    <p:extLst>
      <p:ext uri="{BB962C8B-B14F-4D97-AF65-F5344CB8AC3E}">
        <p14:creationId xmlns:p14="http://schemas.microsoft.com/office/powerpoint/2010/main" val="214131061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normAutofit lnSpcReduction="10000"/>
          </a:bodyPr>
          <a:lstStyle/>
          <a:p>
            <a:r>
              <a:rPr lang="en-US" dirty="0" smtClean="0"/>
              <a:t>Suppose Alice sends M to three parties with the following public keys</a:t>
            </a:r>
          </a:p>
          <a:p>
            <a:pPr lvl="1"/>
            <a:r>
              <a:rPr lang="en-US" dirty="0" smtClean="0"/>
              <a:t>N</a:t>
            </a:r>
            <a:r>
              <a:rPr lang="en-US" baseline="-25000" dirty="0" smtClean="0"/>
              <a:t>1</a:t>
            </a:r>
            <a:r>
              <a:rPr lang="en-US" dirty="0" smtClean="0"/>
              <a:t> = 11413, e</a:t>
            </a:r>
            <a:r>
              <a:rPr lang="en-US" baseline="-25000" dirty="0" smtClean="0"/>
              <a:t>1 </a:t>
            </a:r>
            <a:r>
              <a:rPr lang="en-US" dirty="0" smtClean="0"/>
              <a:t>= 3</a:t>
            </a:r>
          </a:p>
          <a:p>
            <a:pPr lvl="1"/>
            <a:r>
              <a:rPr lang="en-US" dirty="0" smtClean="0"/>
              <a:t>N</a:t>
            </a:r>
            <a:r>
              <a:rPr lang="en-US" baseline="-25000" dirty="0" smtClean="0"/>
              <a:t>2</a:t>
            </a:r>
            <a:r>
              <a:rPr lang="en-US" dirty="0" smtClean="0"/>
              <a:t> </a:t>
            </a:r>
            <a:r>
              <a:rPr lang="en-US" dirty="0"/>
              <a:t>= 18511, </a:t>
            </a:r>
            <a:r>
              <a:rPr lang="en-US" dirty="0" smtClean="0"/>
              <a:t>e</a:t>
            </a:r>
            <a:r>
              <a:rPr lang="en-US" baseline="-25000" dirty="0" smtClean="0"/>
              <a:t>2 </a:t>
            </a:r>
            <a:r>
              <a:rPr lang="en-US" dirty="0"/>
              <a:t>= 3</a:t>
            </a:r>
          </a:p>
          <a:p>
            <a:pPr lvl="1"/>
            <a:r>
              <a:rPr lang="en-US" dirty="0" smtClean="0"/>
              <a:t>N</a:t>
            </a:r>
            <a:r>
              <a:rPr lang="en-US" baseline="-25000" dirty="0" smtClean="0"/>
              <a:t>3</a:t>
            </a:r>
            <a:r>
              <a:rPr lang="en-US" dirty="0" smtClean="0"/>
              <a:t> </a:t>
            </a:r>
            <a:r>
              <a:rPr lang="en-US" dirty="0"/>
              <a:t>= 3799, </a:t>
            </a:r>
            <a:r>
              <a:rPr lang="en-US" dirty="0" smtClean="0"/>
              <a:t>e</a:t>
            </a:r>
            <a:r>
              <a:rPr lang="en-US" baseline="-25000" dirty="0" smtClean="0"/>
              <a:t>3 </a:t>
            </a:r>
            <a:r>
              <a:rPr lang="en-US" dirty="0"/>
              <a:t>= </a:t>
            </a:r>
            <a:r>
              <a:rPr lang="en-US" dirty="0" smtClean="0"/>
              <a:t>3</a:t>
            </a:r>
          </a:p>
          <a:p>
            <a:r>
              <a:rPr lang="en-US" dirty="0" smtClean="0"/>
              <a:t>You capture the following ciphertexts</a:t>
            </a:r>
          </a:p>
          <a:p>
            <a:pPr lvl="1"/>
            <a:r>
              <a:rPr lang="en-US" dirty="0" smtClean="0"/>
              <a:t>C</a:t>
            </a:r>
            <a:r>
              <a:rPr lang="en-US" baseline="-25000" dirty="0"/>
              <a:t>1</a:t>
            </a:r>
            <a:r>
              <a:rPr lang="en-US" dirty="0"/>
              <a:t> = </a:t>
            </a:r>
            <a:r>
              <a:rPr lang="en-US" dirty="0" smtClean="0"/>
              <a:t>6249</a:t>
            </a:r>
          </a:p>
          <a:p>
            <a:pPr lvl="1"/>
            <a:r>
              <a:rPr lang="en-US" dirty="0" smtClean="0"/>
              <a:t>C</a:t>
            </a:r>
            <a:r>
              <a:rPr lang="en-US" baseline="-25000" dirty="0" smtClean="0"/>
              <a:t>2</a:t>
            </a:r>
            <a:r>
              <a:rPr lang="en-US" dirty="0" smtClean="0"/>
              <a:t> </a:t>
            </a:r>
            <a:r>
              <a:rPr lang="en-US" dirty="0"/>
              <a:t>= 6032</a:t>
            </a:r>
          </a:p>
          <a:p>
            <a:pPr lvl="1"/>
            <a:r>
              <a:rPr lang="en-US" dirty="0" smtClean="0"/>
              <a:t>C</a:t>
            </a:r>
            <a:r>
              <a:rPr lang="en-US" baseline="-25000" dirty="0" smtClean="0"/>
              <a:t>3</a:t>
            </a:r>
            <a:r>
              <a:rPr lang="en-US" dirty="0" smtClean="0"/>
              <a:t> </a:t>
            </a:r>
            <a:r>
              <a:rPr lang="en-US" dirty="0"/>
              <a:t>= 2260</a:t>
            </a:r>
          </a:p>
          <a:p>
            <a:r>
              <a:rPr lang="en-US" dirty="0" smtClean="0"/>
              <a:t>Objective: find the plaintext, M</a:t>
            </a:r>
            <a:endParaRPr lang="en-US" dirty="0"/>
          </a:p>
          <a:p>
            <a:pPr lvl="1"/>
            <a:endParaRPr lang="en-US" dirty="0"/>
          </a:p>
        </p:txBody>
      </p:sp>
      <p:sp>
        <p:nvSpPr>
          <p:cNvPr id="5" name="Slide Number Placeholder 4"/>
          <p:cNvSpPr>
            <a:spLocks noGrp="1"/>
          </p:cNvSpPr>
          <p:nvPr>
            <p:ph type="sldNum" sz="quarter" idx="12"/>
          </p:nvPr>
        </p:nvSpPr>
        <p:spPr/>
        <p:txBody>
          <a:bodyPr/>
          <a:lstStyle/>
          <a:p>
            <a:fld id="{87606FB4-E268-4BFF-97EA-20853DC9E11B}" type="slidenum">
              <a:rPr lang="en-US" smtClean="0"/>
              <a:t>108</a:t>
            </a:fld>
            <a:endParaRPr lang="en-US"/>
          </a:p>
        </p:txBody>
      </p:sp>
    </p:spTree>
    <p:extLst>
      <p:ext uri="{BB962C8B-B14F-4D97-AF65-F5344CB8AC3E}">
        <p14:creationId xmlns:p14="http://schemas.microsoft.com/office/powerpoint/2010/main" val="3024004438"/>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normAutofit fontScale="92500" lnSpcReduction="20000"/>
          </a:bodyPr>
          <a:lstStyle/>
          <a:p>
            <a:r>
              <a:rPr lang="en-US" dirty="0" smtClean="0"/>
              <a:t>Open RSA.py</a:t>
            </a:r>
          </a:p>
          <a:p>
            <a:r>
              <a:rPr lang="en-US" dirty="0" smtClean="0"/>
              <a:t>Complete </a:t>
            </a:r>
            <a:r>
              <a:rPr lang="en-US" dirty="0"/>
              <a:t>function </a:t>
            </a:r>
            <a:r>
              <a:rPr lang="en-US" dirty="0" err="1"/>
              <a:t>lowExponent</a:t>
            </a:r>
            <a:r>
              <a:rPr lang="en-US" dirty="0"/>
              <a:t>(C1,N1,C2,N2,C3,N3,e</a:t>
            </a:r>
            <a:r>
              <a:rPr lang="en-US" dirty="0" smtClean="0"/>
              <a:t>)</a:t>
            </a:r>
          </a:p>
          <a:p>
            <a:r>
              <a:rPr lang="en-US" dirty="0" smtClean="0"/>
              <a:t>Verify that your solution for M is correct using the public keys</a:t>
            </a:r>
          </a:p>
          <a:p>
            <a:pPr lvl="1"/>
            <a:r>
              <a:rPr lang="en-US" dirty="0" smtClean="0"/>
              <a:t>Make sure the encryption creates the correct ciphertext</a:t>
            </a:r>
          </a:p>
          <a:p>
            <a:pPr marL="0" indent="0">
              <a:buNone/>
            </a:pPr>
            <a:endParaRPr lang="en-US" dirty="0"/>
          </a:p>
          <a:p>
            <a:r>
              <a:rPr lang="en-US" dirty="0" smtClean="0"/>
              <a:t>Hints</a:t>
            </a:r>
          </a:p>
          <a:p>
            <a:pPr lvl="1"/>
            <a:r>
              <a:rPr lang="en-US" dirty="0"/>
              <a:t>x</a:t>
            </a:r>
            <a:r>
              <a:rPr lang="en-US" dirty="0" smtClean="0"/>
              <a:t>**a is python for </a:t>
            </a:r>
            <a:r>
              <a:rPr lang="en-US" dirty="0" err="1" smtClean="0"/>
              <a:t>x</a:t>
            </a:r>
            <a:r>
              <a:rPr lang="en-US" baseline="30000" dirty="0" err="1" smtClean="0"/>
              <a:t>a</a:t>
            </a:r>
            <a:endParaRPr lang="en-US" baseline="30000" dirty="0" smtClean="0"/>
          </a:p>
          <a:p>
            <a:pPr lvl="1"/>
            <a:r>
              <a:rPr lang="en-US" dirty="0" smtClean="0"/>
              <a:t>1/3 = 0, but 1.0/3 = 0.3333…</a:t>
            </a:r>
          </a:p>
          <a:p>
            <a:pPr lvl="1"/>
            <a:r>
              <a:rPr lang="en-US" dirty="0" err="1"/>
              <a:t>i</a:t>
            </a:r>
            <a:r>
              <a:rPr lang="en-US" dirty="0" err="1" smtClean="0"/>
              <a:t>nt</a:t>
            </a:r>
            <a:r>
              <a:rPr lang="en-US" dirty="0" smtClean="0"/>
              <a:t>(x) casts a float to an </a:t>
            </a:r>
            <a:r>
              <a:rPr lang="en-US" dirty="0" err="1" smtClean="0"/>
              <a:t>int</a:t>
            </a:r>
            <a:r>
              <a:rPr lang="en-US" dirty="0" smtClean="0"/>
              <a:t>, but it might give an incorrect answer</a:t>
            </a:r>
          </a:p>
          <a:p>
            <a:pPr lvl="2"/>
            <a:r>
              <a:rPr lang="en-US" dirty="0" smtClean="0"/>
              <a:t>Try </a:t>
            </a:r>
            <a:r>
              <a:rPr lang="en-US" dirty="0" err="1" smtClean="0"/>
              <a:t>int</a:t>
            </a:r>
            <a:r>
              <a:rPr lang="en-US" dirty="0" smtClean="0"/>
              <a:t>(</a:t>
            </a:r>
            <a:r>
              <a:rPr lang="en-US" dirty="0" err="1" smtClean="0"/>
              <a:t>math.ceil</a:t>
            </a:r>
            <a:r>
              <a:rPr lang="en-US" dirty="0" smtClean="0"/>
              <a:t>(x)) </a:t>
            </a:r>
          </a:p>
          <a:p>
            <a:pPr lvl="2"/>
            <a:r>
              <a:rPr lang="en-US" dirty="0" smtClean="0"/>
              <a:t>Yay, rounding!</a:t>
            </a:r>
            <a:endParaRPr lang="en-US" dirty="0"/>
          </a:p>
        </p:txBody>
      </p:sp>
      <p:sp>
        <p:nvSpPr>
          <p:cNvPr id="5" name="Slide Number Placeholder 4"/>
          <p:cNvSpPr>
            <a:spLocks noGrp="1"/>
          </p:cNvSpPr>
          <p:nvPr>
            <p:ph type="sldNum" sz="quarter" idx="12"/>
          </p:nvPr>
        </p:nvSpPr>
        <p:spPr/>
        <p:txBody>
          <a:bodyPr/>
          <a:lstStyle/>
          <a:p>
            <a:fld id="{87606FB4-E268-4BFF-97EA-20853DC9E11B}" type="slidenum">
              <a:rPr lang="en-US" smtClean="0"/>
              <a:t>109</a:t>
            </a:fld>
            <a:endParaRPr lang="en-US"/>
          </a:p>
        </p:txBody>
      </p:sp>
    </p:spTree>
    <p:extLst>
      <p:ext uri="{BB962C8B-B14F-4D97-AF65-F5344CB8AC3E}">
        <p14:creationId xmlns:p14="http://schemas.microsoft.com/office/powerpoint/2010/main" val="26559042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Further reference (continued)</a:t>
            </a:r>
          </a:p>
        </p:txBody>
      </p:sp>
      <p:sp>
        <p:nvSpPr>
          <p:cNvPr id="3" name="Content Placeholder 2"/>
          <p:cNvSpPr>
            <a:spLocks noGrp="1"/>
          </p:cNvSpPr>
          <p:nvPr>
            <p:ph idx="1"/>
          </p:nvPr>
        </p:nvSpPr>
        <p:spPr>
          <a:xfrm>
            <a:off x="457200" y="1935480"/>
            <a:ext cx="5257800" cy="4389120"/>
          </a:xfrm>
        </p:spPr>
        <p:txBody>
          <a:bodyPr>
            <a:normAutofit fontScale="92500" lnSpcReduction="10000"/>
          </a:bodyPr>
          <a:lstStyle/>
          <a:p>
            <a:r>
              <a:rPr lang="en-US" dirty="0"/>
              <a:t>Cryptanalysis of Number Theoretic Ciphers</a:t>
            </a:r>
          </a:p>
          <a:p>
            <a:pPr lvl="1"/>
            <a:r>
              <a:rPr lang="en-US" dirty="0" err="1"/>
              <a:t>Wagstaff</a:t>
            </a:r>
            <a:endParaRPr lang="en-US" dirty="0"/>
          </a:p>
          <a:p>
            <a:endParaRPr lang="en-US" dirty="0"/>
          </a:p>
          <a:p>
            <a:endParaRPr lang="en-US" dirty="0"/>
          </a:p>
          <a:p>
            <a:r>
              <a:rPr lang="en-US" dirty="0"/>
              <a:t>Applied Cryptanalysis</a:t>
            </a:r>
          </a:p>
          <a:p>
            <a:pPr lvl="1"/>
            <a:r>
              <a:rPr lang="en-US" dirty="0"/>
              <a:t>Stamp and Low</a:t>
            </a:r>
          </a:p>
          <a:p>
            <a:pPr marL="341312" lvl="1" indent="0">
              <a:buNone/>
            </a:pPr>
            <a:endParaRPr lang="en-US" dirty="0"/>
          </a:p>
          <a:p>
            <a:pPr marL="341312" lvl="1" indent="0">
              <a:buNone/>
            </a:pPr>
            <a:endParaRPr lang="en-US" dirty="0"/>
          </a:p>
          <a:p>
            <a:r>
              <a:rPr lang="en-US" dirty="0"/>
              <a:t>Attacks on RSA</a:t>
            </a:r>
          </a:p>
          <a:p>
            <a:pPr lvl="1"/>
            <a:r>
              <a:rPr lang="en-US" dirty="0" smtClean="0"/>
              <a:t>Yan</a:t>
            </a:r>
            <a:endParaRPr lang="en-US" dirty="0"/>
          </a:p>
        </p:txBody>
      </p:sp>
      <p:sp>
        <p:nvSpPr>
          <p:cNvPr id="4" name="Slide Number Placeholder 3"/>
          <p:cNvSpPr>
            <a:spLocks noGrp="1"/>
          </p:cNvSpPr>
          <p:nvPr>
            <p:ph type="sldNum" sz="quarter" idx="12"/>
          </p:nvPr>
        </p:nvSpPr>
        <p:spPr/>
        <p:txBody>
          <a:bodyPr/>
          <a:lstStyle/>
          <a:p>
            <a:fld id="{87606FB4-E268-4BFF-97EA-20853DC9E11B}" type="slidenum">
              <a:rPr lang="en-US" smtClean="0"/>
              <a:t>11</a:t>
            </a:fld>
            <a:endParaRPr lang="en-US"/>
          </a:p>
        </p:txBody>
      </p:sp>
      <p:pic>
        <p:nvPicPr>
          <p:cNvPr id="5" name="Picture 3" descr="Applied Cryptanalysis: Breaking Ciphers in the Real World  (047011486X) cover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6925" y="3417402"/>
            <a:ext cx="9525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Cryptanalysis of Number Theoretic Ciph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1817202"/>
            <a:ext cx="944216" cy="144779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7" descr="Front Cov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5093802"/>
            <a:ext cx="935952" cy="144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0500077"/>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note on RSA</a:t>
            </a:r>
            <a:endParaRPr lang="en-US" dirty="0"/>
          </a:p>
        </p:txBody>
      </p:sp>
      <p:sp>
        <p:nvSpPr>
          <p:cNvPr id="3" name="Content Placeholder 2"/>
          <p:cNvSpPr>
            <a:spLocks noGrp="1"/>
          </p:cNvSpPr>
          <p:nvPr>
            <p:ph idx="1"/>
          </p:nvPr>
        </p:nvSpPr>
        <p:spPr/>
        <p:txBody>
          <a:bodyPr/>
          <a:lstStyle/>
          <a:p>
            <a:r>
              <a:rPr lang="en-US" dirty="0" smtClean="0"/>
              <a:t>We’ve only been talking about “plain” RSA</a:t>
            </a:r>
          </a:p>
          <a:p>
            <a:pPr lvl="1"/>
            <a:r>
              <a:rPr lang="en-US" dirty="0" smtClean="0"/>
              <a:t>Deterministic</a:t>
            </a:r>
          </a:p>
          <a:p>
            <a:pPr lvl="1"/>
            <a:r>
              <a:rPr lang="en-US" dirty="0" smtClean="0"/>
              <a:t>Same input and key always results in same output</a:t>
            </a:r>
          </a:p>
          <a:p>
            <a:r>
              <a:rPr lang="en-US" dirty="0" smtClean="0"/>
              <a:t>RSA is more often used with padding</a:t>
            </a:r>
          </a:p>
          <a:p>
            <a:pPr lvl="1"/>
            <a:r>
              <a:rPr lang="en-US" dirty="0" smtClean="0"/>
              <a:t>Parts of the message are random</a:t>
            </a:r>
          </a:p>
          <a:p>
            <a:pPr lvl="2"/>
            <a:r>
              <a:rPr lang="en-US" dirty="0" smtClean="0"/>
              <a:t>This is a good thing!</a:t>
            </a:r>
          </a:p>
          <a:p>
            <a:pPr lvl="1"/>
            <a:r>
              <a:rPr lang="en-US" dirty="0" smtClean="0"/>
              <a:t>Makes it more difficult to get two of the same or known plaintext-ciphertext pair</a:t>
            </a:r>
          </a:p>
          <a:p>
            <a:pPr lvl="1"/>
            <a:endParaRPr lang="en-US" dirty="0" smtClean="0"/>
          </a:p>
        </p:txBody>
      </p:sp>
      <p:sp>
        <p:nvSpPr>
          <p:cNvPr id="5" name="Slide Number Placeholder 4"/>
          <p:cNvSpPr>
            <a:spLocks noGrp="1"/>
          </p:cNvSpPr>
          <p:nvPr>
            <p:ph type="sldNum" sz="quarter" idx="12"/>
          </p:nvPr>
        </p:nvSpPr>
        <p:spPr/>
        <p:txBody>
          <a:bodyPr/>
          <a:lstStyle/>
          <a:p>
            <a:fld id="{87606FB4-E268-4BFF-97EA-20853DC9E11B}" type="slidenum">
              <a:rPr lang="en-US" smtClean="0"/>
              <a:t>110</a:t>
            </a:fld>
            <a:endParaRPr lang="en-US"/>
          </a:p>
        </p:txBody>
      </p:sp>
    </p:spTree>
    <p:extLst>
      <p:ext uri="{BB962C8B-B14F-4D97-AF65-F5344CB8AC3E}">
        <p14:creationId xmlns:p14="http://schemas.microsoft.com/office/powerpoint/2010/main" val="2209707308"/>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DISCRETE LOG</a:t>
            </a:r>
            <a:endParaRPr lang="en-US" dirty="0"/>
          </a:p>
        </p:txBody>
      </p:sp>
      <p:sp>
        <p:nvSpPr>
          <p:cNvPr id="3" name="Text Placeholder 2"/>
          <p:cNvSpPr>
            <a:spLocks noGrp="1"/>
          </p:cNvSpPr>
          <p:nvPr>
            <p:ph type="body" idx="1"/>
          </p:nvPr>
        </p:nvSpPr>
        <p:spPr/>
        <p:txBody>
          <a:bodyPr/>
          <a:lstStyle/>
          <a:p>
            <a:r>
              <a:rPr lang="en-US" dirty="0"/>
              <a:t>Asymmetric </a:t>
            </a:r>
            <a:r>
              <a:rPr lang="en-US" dirty="0" smtClean="0"/>
              <a:t>systems</a:t>
            </a:r>
            <a:endParaRPr lang="en-US" dirty="0"/>
          </a:p>
        </p:txBody>
      </p:sp>
      <p:sp>
        <p:nvSpPr>
          <p:cNvPr id="5" name="Slide Number Placeholder 4"/>
          <p:cNvSpPr>
            <a:spLocks noGrp="1"/>
          </p:cNvSpPr>
          <p:nvPr>
            <p:ph type="sldNum" sz="quarter" idx="12"/>
          </p:nvPr>
        </p:nvSpPr>
        <p:spPr/>
        <p:txBody>
          <a:bodyPr/>
          <a:lstStyle/>
          <a:p>
            <a:fld id="{87606FB4-E268-4BFF-97EA-20853DC9E11B}" type="slidenum">
              <a:rPr lang="en-US" smtClean="0"/>
              <a:t>111</a:t>
            </a:fld>
            <a:endParaRPr lang="en-US"/>
          </a:p>
        </p:txBody>
      </p:sp>
    </p:spTree>
    <p:extLst>
      <p:ext uri="{BB962C8B-B14F-4D97-AF65-F5344CB8AC3E}">
        <p14:creationId xmlns:p14="http://schemas.microsoft.com/office/powerpoint/2010/main" val="2615561946"/>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Generators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We need a little bit more algebra for this section</a:t>
            </a:r>
          </a:p>
          <a:p>
            <a:r>
              <a:rPr lang="en-US" dirty="0" smtClean="0"/>
              <a:t>Suppose ◊ = modular multiplication</a:t>
            </a:r>
          </a:p>
          <a:p>
            <a:r>
              <a:rPr lang="en-US" dirty="0" smtClean="0"/>
              <a:t>The set generated by a (denoted &lt;a&gt;) is all elements that can be written as a</a:t>
            </a:r>
            <a:r>
              <a:rPr lang="en-US" baseline="30000" dirty="0" smtClean="0"/>
              <a:t>0</a:t>
            </a:r>
            <a:r>
              <a:rPr lang="en-US" dirty="0" smtClean="0"/>
              <a:t>,a</a:t>
            </a:r>
            <a:r>
              <a:rPr lang="en-US" baseline="30000" dirty="0" smtClean="0"/>
              <a:t>1</a:t>
            </a:r>
            <a:r>
              <a:rPr lang="en-US" dirty="0" smtClean="0"/>
              <a:t>,a</a:t>
            </a:r>
            <a:r>
              <a:rPr lang="en-US" baseline="30000" dirty="0" smtClean="0"/>
              <a:t>2</a:t>
            </a:r>
            <a:r>
              <a:rPr lang="en-US" dirty="0" smtClean="0"/>
              <a:t>,...</a:t>
            </a:r>
          </a:p>
          <a:p>
            <a:pPr lvl="1"/>
            <a:r>
              <a:rPr lang="en-US" dirty="0" smtClean="0"/>
              <a:t>In Z*</a:t>
            </a:r>
            <a:r>
              <a:rPr lang="en-US" baseline="-25000" dirty="0" smtClean="0"/>
              <a:t>N</a:t>
            </a:r>
            <a:r>
              <a:rPr lang="en-US" dirty="0" smtClean="0"/>
              <a:t>, this would be all elements that can be written as </a:t>
            </a:r>
            <a:r>
              <a:rPr lang="en-US" dirty="0" err="1" smtClean="0"/>
              <a:t>a</a:t>
            </a:r>
            <a:r>
              <a:rPr lang="en-US" baseline="30000" dirty="0" err="1" smtClean="0"/>
              <a:t>i</a:t>
            </a:r>
            <a:r>
              <a:rPr lang="en-US" baseline="30000" dirty="0" smtClean="0"/>
              <a:t> </a:t>
            </a:r>
            <a:r>
              <a:rPr lang="en-US" dirty="0" smtClean="0"/>
              <a:t>mod N</a:t>
            </a:r>
          </a:p>
          <a:p>
            <a:r>
              <a:rPr lang="en-US" dirty="0" smtClean="0"/>
              <a:t>The order of a set is the number of elements in the set</a:t>
            </a:r>
          </a:p>
          <a:p>
            <a:r>
              <a:rPr lang="en-US" dirty="0" smtClean="0"/>
              <a:t>The order of &lt;a&gt; is the smallest positive x such that a</a:t>
            </a:r>
            <a:r>
              <a:rPr lang="en-US" baseline="30000" dirty="0" smtClean="0"/>
              <a:t>x</a:t>
            </a:r>
            <a:r>
              <a:rPr lang="en-US" dirty="0" smtClean="0"/>
              <a:t> = 1</a:t>
            </a:r>
          </a:p>
          <a:p>
            <a:pPr lvl="1"/>
            <a:r>
              <a:rPr lang="en-US" dirty="0" smtClean="0"/>
              <a:t>If </a:t>
            </a:r>
            <a:r>
              <a:rPr lang="en-US" dirty="0"/>
              <a:t>◊ = </a:t>
            </a:r>
            <a:r>
              <a:rPr lang="en-US" dirty="0" smtClean="0"/>
              <a:t>addition, then </a:t>
            </a:r>
            <a:r>
              <a:rPr lang="en-US" dirty="0"/>
              <a:t>x such that ax = </a:t>
            </a:r>
            <a:r>
              <a:rPr lang="en-US" dirty="0" smtClean="0"/>
              <a:t>0</a:t>
            </a:r>
          </a:p>
          <a:p>
            <a:r>
              <a:rPr lang="en-US" dirty="0" smtClean="0"/>
              <a:t>Example</a:t>
            </a:r>
            <a:endParaRPr lang="en-US" dirty="0"/>
          </a:p>
          <a:p>
            <a:pPr lvl="1"/>
            <a:r>
              <a:rPr lang="en-US" dirty="0"/>
              <a:t>Let a=2, </a:t>
            </a:r>
            <a:r>
              <a:rPr lang="en-US" dirty="0" smtClean="0"/>
              <a:t>N=7</a:t>
            </a:r>
            <a:endParaRPr lang="en-US" dirty="0"/>
          </a:p>
          <a:p>
            <a:pPr lvl="2"/>
            <a:r>
              <a:rPr lang="en-US" dirty="0"/>
              <a:t>2</a:t>
            </a:r>
            <a:r>
              <a:rPr lang="en-US" baseline="30000" dirty="0"/>
              <a:t>1</a:t>
            </a:r>
            <a:r>
              <a:rPr lang="en-US" dirty="0"/>
              <a:t> mod 7 = 2</a:t>
            </a:r>
          </a:p>
          <a:p>
            <a:pPr lvl="2"/>
            <a:r>
              <a:rPr lang="en-US" dirty="0"/>
              <a:t>2</a:t>
            </a:r>
            <a:r>
              <a:rPr lang="en-US" baseline="30000" dirty="0"/>
              <a:t>2</a:t>
            </a:r>
            <a:r>
              <a:rPr lang="en-US" dirty="0"/>
              <a:t> mod 7 = 4</a:t>
            </a:r>
          </a:p>
          <a:p>
            <a:pPr lvl="2"/>
            <a:r>
              <a:rPr lang="en-US" dirty="0"/>
              <a:t>2</a:t>
            </a:r>
            <a:r>
              <a:rPr lang="en-US" baseline="30000" dirty="0"/>
              <a:t>3</a:t>
            </a:r>
            <a:r>
              <a:rPr lang="en-US" dirty="0"/>
              <a:t> mod 7 = 8 mod 7 = 1</a:t>
            </a:r>
          </a:p>
          <a:p>
            <a:pPr lvl="2"/>
            <a:r>
              <a:rPr lang="en-US" dirty="0" smtClean="0"/>
              <a:t>The </a:t>
            </a:r>
            <a:r>
              <a:rPr lang="en-US" dirty="0"/>
              <a:t>set generated by </a:t>
            </a:r>
            <a:r>
              <a:rPr lang="en-US" dirty="0" smtClean="0"/>
              <a:t>2 (in Z*</a:t>
            </a:r>
            <a:r>
              <a:rPr lang="en-US" baseline="-25000" dirty="0" smtClean="0"/>
              <a:t>7</a:t>
            </a:r>
            <a:r>
              <a:rPr lang="en-US" dirty="0" smtClean="0"/>
              <a:t>)  </a:t>
            </a:r>
            <a:r>
              <a:rPr lang="en-US" dirty="0"/>
              <a:t>is &lt;2&gt; = {1,2,4}</a:t>
            </a:r>
          </a:p>
          <a:p>
            <a:pPr lvl="2"/>
            <a:r>
              <a:rPr lang="en-US" dirty="0" smtClean="0"/>
              <a:t>&lt;2&gt; </a:t>
            </a:r>
            <a:r>
              <a:rPr lang="en-US" dirty="0"/>
              <a:t>has order 3 in </a:t>
            </a:r>
            <a:r>
              <a:rPr lang="en-US" dirty="0" smtClean="0"/>
              <a:t>Z*</a:t>
            </a:r>
            <a:r>
              <a:rPr lang="en-US" baseline="-25000" dirty="0" smtClean="0"/>
              <a:t>7</a:t>
            </a:r>
            <a:endParaRPr lang="en-US" dirty="0"/>
          </a:p>
          <a:p>
            <a:endParaRPr lang="en-US" dirty="0"/>
          </a:p>
        </p:txBody>
      </p:sp>
      <p:sp>
        <p:nvSpPr>
          <p:cNvPr id="5" name="Slide Number Placeholder 4"/>
          <p:cNvSpPr>
            <a:spLocks noGrp="1"/>
          </p:cNvSpPr>
          <p:nvPr>
            <p:ph type="sldNum" sz="quarter" idx="12"/>
          </p:nvPr>
        </p:nvSpPr>
        <p:spPr/>
        <p:txBody>
          <a:bodyPr/>
          <a:lstStyle/>
          <a:p>
            <a:fld id="{87606FB4-E268-4BFF-97EA-20853DC9E11B}" type="slidenum">
              <a:rPr lang="en-US" smtClean="0"/>
              <a:t>112</a:t>
            </a:fld>
            <a:endParaRPr lang="en-US"/>
          </a:p>
        </p:txBody>
      </p:sp>
    </p:spTree>
    <p:extLst>
      <p:ext uri="{BB962C8B-B14F-4D97-AF65-F5344CB8AC3E}">
        <p14:creationId xmlns:p14="http://schemas.microsoft.com/office/powerpoint/2010/main" val="3632955230"/>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Generators (continued)</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An element a generates a set S if all elements in S can be expressed as a power of a</a:t>
            </a:r>
          </a:p>
          <a:p>
            <a:r>
              <a:rPr lang="en-US" dirty="0" smtClean="0"/>
              <a:t>In previous example, 2 only generates a subset of Z*</a:t>
            </a:r>
            <a:r>
              <a:rPr lang="en-US" baseline="-25000" dirty="0" smtClean="0"/>
              <a:t>7</a:t>
            </a:r>
          </a:p>
          <a:p>
            <a:r>
              <a:rPr lang="en-US" dirty="0" smtClean="0"/>
              <a:t>What about &lt;3&gt;?</a:t>
            </a:r>
          </a:p>
          <a:p>
            <a:pPr lvl="1"/>
            <a:r>
              <a:rPr lang="en-US" dirty="0" smtClean="0"/>
              <a:t>3</a:t>
            </a:r>
            <a:r>
              <a:rPr lang="en-US" baseline="30000" dirty="0" smtClean="0"/>
              <a:t>1</a:t>
            </a:r>
            <a:r>
              <a:rPr lang="en-US" dirty="0" smtClean="0"/>
              <a:t> </a:t>
            </a:r>
            <a:r>
              <a:rPr lang="en-US" dirty="0"/>
              <a:t>mod 7 = </a:t>
            </a:r>
            <a:r>
              <a:rPr lang="en-US" dirty="0" smtClean="0"/>
              <a:t>3</a:t>
            </a:r>
            <a:endParaRPr lang="en-US" dirty="0"/>
          </a:p>
          <a:p>
            <a:pPr lvl="1"/>
            <a:r>
              <a:rPr lang="en-US" dirty="0" smtClean="0"/>
              <a:t>3</a:t>
            </a:r>
            <a:r>
              <a:rPr lang="en-US" baseline="30000" dirty="0" smtClean="0"/>
              <a:t>2</a:t>
            </a:r>
            <a:r>
              <a:rPr lang="en-US" dirty="0" smtClean="0"/>
              <a:t> </a:t>
            </a:r>
            <a:r>
              <a:rPr lang="en-US" dirty="0"/>
              <a:t>mod 7 = </a:t>
            </a:r>
            <a:r>
              <a:rPr lang="en-US" dirty="0" smtClean="0"/>
              <a:t>2</a:t>
            </a:r>
            <a:endParaRPr lang="en-US" dirty="0"/>
          </a:p>
          <a:p>
            <a:pPr lvl="1"/>
            <a:r>
              <a:rPr lang="en-US" dirty="0" smtClean="0"/>
              <a:t>3</a:t>
            </a:r>
            <a:r>
              <a:rPr lang="en-US" baseline="30000" dirty="0" smtClean="0"/>
              <a:t>3</a:t>
            </a:r>
            <a:r>
              <a:rPr lang="en-US" dirty="0" smtClean="0"/>
              <a:t> </a:t>
            </a:r>
            <a:r>
              <a:rPr lang="en-US" dirty="0"/>
              <a:t>mod 7 = </a:t>
            </a:r>
            <a:r>
              <a:rPr lang="en-US" dirty="0" smtClean="0"/>
              <a:t>6</a:t>
            </a:r>
          </a:p>
          <a:p>
            <a:pPr lvl="1"/>
            <a:r>
              <a:rPr lang="en-US" dirty="0" smtClean="0"/>
              <a:t>3</a:t>
            </a:r>
            <a:r>
              <a:rPr lang="en-US" baseline="30000" dirty="0" smtClean="0"/>
              <a:t>4</a:t>
            </a:r>
            <a:r>
              <a:rPr lang="en-US" dirty="0" smtClean="0"/>
              <a:t> </a:t>
            </a:r>
            <a:r>
              <a:rPr lang="en-US" dirty="0"/>
              <a:t>mod 7 </a:t>
            </a:r>
            <a:r>
              <a:rPr lang="en-US" dirty="0" smtClean="0"/>
              <a:t>= 4</a:t>
            </a:r>
          </a:p>
          <a:p>
            <a:pPr lvl="1"/>
            <a:r>
              <a:rPr lang="en-US" dirty="0" smtClean="0"/>
              <a:t>3</a:t>
            </a:r>
            <a:r>
              <a:rPr lang="en-US" baseline="30000" dirty="0" smtClean="0"/>
              <a:t>5</a:t>
            </a:r>
            <a:r>
              <a:rPr lang="en-US" dirty="0" smtClean="0"/>
              <a:t> </a:t>
            </a:r>
            <a:r>
              <a:rPr lang="en-US" dirty="0"/>
              <a:t>mod 7 </a:t>
            </a:r>
            <a:r>
              <a:rPr lang="en-US" dirty="0" smtClean="0"/>
              <a:t>= 5</a:t>
            </a:r>
          </a:p>
          <a:p>
            <a:pPr lvl="1"/>
            <a:r>
              <a:rPr lang="en-US" dirty="0" smtClean="0"/>
              <a:t>3</a:t>
            </a:r>
            <a:r>
              <a:rPr lang="en-US" baseline="30000" dirty="0" smtClean="0"/>
              <a:t>6</a:t>
            </a:r>
            <a:r>
              <a:rPr lang="en-US" dirty="0" smtClean="0"/>
              <a:t> </a:t>
            </a:r>
            <a:r>
              <a:rPr lang="en-US" dirty="0"/>
              <a:t>mod 7 </a:t>
            </a:r>
            <a:r>
              <a:rPr lang="en-US" dirty="0" smtClean="0"/>
              <a:t>= 1</a:t>
            </a:r>
            <a:endParaRPr lang="en-US" dirty="0"/>
          </a:p>
          <a:p>
            <a:pPr lvl="1"/>
            <a:r>
              <a:rPr lang="en-US" dirty="0"/>
              <a:t>The set generated by </a:t>
            </a:r>
            <a:r>
              <a:rPr lang="en-US" dirty="0" smtClean="0"/>
              <a:t>3 </a:t>
            </a:r>
            <a:r>
              <a:rPr lang="en-US" dirty="0"/>
              <a:t>(in Z*</a:t>
            </a:r>
            <a:r>
              <a:rPr lang="en-US" baseline="-25000" dirty="0"/>
              <a:t>7</a:t>
            </a:r>
            <a:r>
              <a:rPr lang="en-US" dirty="0"/>
              <a:t>)  is </a:t>
            </a:r>
            <a:r>
              <a:rPr lang="en-US" dirty="0" smtClean="0"/>
              <a:t>&lt;3&gt; </a:t>
            </a:r>
            <a:r>
              <a:rPr lang="en-US" dirty="0"/>
              <a:t>= {</a:t>
            </a:r>
            <a:r>
              <a:rPr lang="en-US" dirty="0" smtClean="0"/>
              <a:t>1,2,3,4,5,6} = Z*</a:t>
            </a:r>
            <a:r>
              <a:rPr lang="en-US" baseline="-25000" dirty="0" smtClean="0"/>
              <a:t>7</a:t>
            </a:r>
          </a:p>
          <a:p>
            <a:r>
              <a:rPr lang="en-US" dirty="0" smtClean="0"/>
              <a:t>3 generates </a:t>
            </a:r>
            <a:r>
              <a:rPr lang="en-US" dirty="0"/>
              <a:t>Z*</a:t>
            </a:r>
            <a:r>
              <a:rPr lang="en-US" baseline="-25000" dirty="0"/>
              <a:t>7</a:t>
            </a:r>
          </a:p>
          <a:p>
            <a:pPr lvl="2"/>
            <a:endParaRPr lang="en-US" dirty="0"/>
          </a:p>
          <a:p>
            <a:pPr lvl="1"/>
            <a:endParaRPr lang="en-US" dirty="0"/>
          </a:p>
        </p:txBody>
      </p:sp>
      <p:sp>
        <p:nvSpPr>
          <p:cNvPr id="5" name="Slide Number Placeholder 4"/>
          <p:cNvSpPr>
            <a:spLocks noGrp="1"/>
          </p:cNvSpPr>
          <p:nvPr>
            <p:ph type="sldNum" sz="quarter" idx="12"/>
          </p:nvPr>
        </p:nvSpPr>
        <p:spPr/>
        <p:txBody>
          <a:bodyPr/>
          <a:lstStyle/>
          <a:p>
            <a:fld id="{87606FB4-E268-4BFF-97EA-20853DC9E11B}" type="slidenum">
              <a:rPr lang="en-US" smtClean="0"/>
              <a:t>113</a:t>
            </a:fld>
            <a:endParaRPr lang="en-US"/>
          </a:p>
        </p:txBody>
      </p:sp>
    </p:spTree>
    <p:extLst>
      <p:ext uri="{BB962C8B-B14F-4D97-AF65-F5344CB8AC3E}">
        <p14:creationId xmlns:p14="http://schemas.microsoft.com/office/powerpoint/2010/main" val="1630416868"/>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discrete log problem</a:t>
            </a:r>
            <a:endParaRPr lang="en-US" dirty="0"/>
          </a:p>
        </p:txBody>
      </p:sp>
      <p:sp>
        <p:nvSpPr>
          <p:cNvPr id="6" name="Content Placeholder 5"/>
          <p:cNvSpPr>
            <a:spLocks noGrp="1"/>
          </p:cNvSpPr>
          <p:nvPr>
            <p:ph idx="1"/>
          </p:nvPr>
        </p:nvSpPr>
        <p:spPr/>
        <p:txBody>
          <a:bodyPr/>
          <a:lstStyle/>
          <a:p>
            <a:r>
              <a:rPr lang="en-US" dirty="0" smtClean="0"/>
              <a:t>Given a, b, and p, what is the value of x if </a:t>
            </a:r>
            <a:r>
              <a:rPr lang="el-GR" dirty="0" smtClean="0"/>
              <a:t>α</a:t>
            </a:r>
            <a:r>
              <a:rPr lang="en-US" baseline="30000" dirty="0" smtClean="0"/>
              <a:t>x</a:t>
            </a:r>
            <a:r>
              <a:rPr lang="en-US" dirty="0" smtClean="0"/>
              <a:t> </a:t>
            </a:r>
            <a:r>
              <a:rPr lang="en-US" dirty="0"/>
              <a:t>mod p = </a:t>
            </a:r>
            <a:r>
              <a:rPr lang="el-GR" dirty="0" smtClean="0"/>
              <a:t>β</a:t>
            </a:r>
            <a:r>
              <a:rPr lang="en-US" dirty="0" smtClean="0"/>
              <a:t>?</a:t>
            </a:r>
          </a:p>
          <a:p>
            <a:r>
              <a:rPr lang="en-US" dirty="0" smtClean="0"/>
              <a:t>This is hard (in terms of complexity) on classical computers</a:t>
            </a:r>
          </a:p>
          <a:p>
            <a:pPr lvl="1"/>
            <a:r>
              <a:rPr lang="en-US" dirty="0" smtClean="0"/>
              <a:t>i.e. </a:t>
            </a:r>
            <a:r>
              <a:rPr lang="en-US" b="1" i="1" dirty="0" smtClean="0"/>
              <a:t>your</a:t>
            </a:r>
            <a:r>
              <a:rPr lang="en-US" dirty="0" smtClean="0"/>
              <a:t> computer</a:t>
            </a:r>
          </a:p>
          <a:p>
            <a:endParaRPr lang="en-US" dirty="0"/>
          </a:p>
          <a:p>
            <a:r>
              <a:rPr lang="en-US" dirty="0" smtClean="0"/>
              <a:t>There may be multiple solutions for x</a:t>
            </a:r>
          </a:p>
          <a:p>
            <a:r>
              <a:rPr lang="en-US" dirty="0" smtClean="0"/>
              <a:t>Why?</a:t>
            </a:r>
          </a:p>
          <a:p>
            <a:pPr marL="0" indent="0">
              <a:buNone/>
            </a:pPr>
            <a:endParaRPr lang="en-US" dirty="0" smtClean="0"/>
          </a:p>
          <a:p>
            <a:pPr lvl="1"/>
            <a:endParaRPr lang="en-US" dirty="0" smtClean="0"/>
          </a:p>
        </p:txBody>
      </p:sp>
      <p:sp>
        <p:nvSpPr>
          <p:cNvPr id="2" name="Slide Number Placeholder 1"/>
          <p:cNvSpPr>
            <a:spLocks noGrp="1"/>
          </p:cNvSpPr>
          <p:nvPr>
            <p:ph type="sldNum" sz="quarter" idx="12"/>
          </p:nvPr>
        </p:nvSpPr>
        <p:spPr/>
        <p:txBody>
          <a:bodyPr/>
          <a:lstStyle/>
          <a:p>
            <a:fld id="{87606FB4-E268-4BFF-97EA-20853DC9E11B}" type="slidenum">
              <a:rPr lang="en-US" smtClean="0"/>
              <a:t>114</a:t>
            </a:fld>
            <a:endParaRPr lang="en-US"/>
          </a:p>
        </p:txBody>
      </p:sp>
    </p:spTree>
    <p:extLst>
      <p:ext uri="{BB962C8B-B14F-4D97-AF65-F5344CB8AC3E}">
        <p14:creationId xmlns:p14="http://schemas.microsoft.com/office/powerpoint/2010/main" val="3962842454"/>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are multiple solutions possible?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Let n be the order of </a:t>
            </a:r>
            <a:r>
              <a:rPr lang="el-GR" dirty="0"/>
              <a:t>α</a:t>
            </a:r>
            <a:r>
              <a:rPr lang="en-US" dirty="0" smtClean="0"/>
              <a:t> mod p</a:t>
            </a:r>
          </a:p>
          <a:p>
            <a:pPr lvl="1"/>
            <a:r>
              <a:rPr lang="en-US" dirty="0" smtClean="0"/>
              <a:t>Then </a:t>
            </a:r>
            <a:r>
              <a:rPr lang="el-GR" dirty="0" smtClean="0"/>
              <a:t>α</a:t>
            </a:r>
            <a:r>
              <a:rPr lang="en-US" baseline="30000" dirty="0" smtClean="0"/>
              <a:t>n</a:t>
            </a:r>
            <a:r>
              <a:rPr lang="en-US" dirty="0" smtClean="0"/>
              <a:t>  ≡ 1 (mod p)</a:t>
            </a:r>
          </a:p>
          <a:p>
            <a:r>
              <a:rPr lang="en-US" dirty="0" smtClean="0"/>
              <a:t>Can expand this</a:t>
            </a:r>
          </a:p>
          <a:p>
            <a:pPr lvl="1"/>
            <a:r>
              <a:rPr lang="el-GR" dirty="0" smtClean="0"/>
              <a:t>α</a:t>
            </a:r>
            <a:r>
              <a:rPr lang="en-US" baseline="30000" dirty="0" smtClean="0"/>
              <a:t>2n</a:t>
            </a:r>
            <a:r>
              <a:rPr lang="en-US" dirty="0" smtClean="0"/>
              <a:t> </a:t>
            </a:r>
            <a:r>
              <a:rPr lang="en-US" dirty="0"/>
              <a:t>≡ </a:t>
            </a:r>
            <a:r>
              <a:rPr lang="en-US" dirty="0" smtClean="0"/>
              <a:t>(</a:t>
            </a:r>
            <a:r>
              <a:rPr lang="el-GR" dirty="0" smtClean="0"/>
              <a:t>α</a:t>
            </a:r>
            <a:r>
              <a:rPr lang="en-US" baseline="30000" dirty="0" smtClean="0"/>
              <a:t>n</a:t>
            </a:r>
            <a:r>
              <a:rPr lang="en-US" dirty="0" smtClean="0"/>
              <a:t>)</a:t>
            </a:r>
            <a:r>
              <a:rPr lang="en-US" baseline="30000" dirty="0" smtClean="0"/>
              <a:t>2 </a:t>
            </a:r>
            <a:r>
              <a:rPr lang="en-US" dirty="0"/>
              <a:t>≡ </a:t>
            </a:r>
            <a:r>
              <a:rPr lang="en-US" dirty="0" smtClean="0"/>
              <a:t>1</a:t>
            </a:r>
            <a:r>
              <a:rPr lang="en-US" baseline="30000" dirty="0" smtClean="0"/>
              <a:t>2 </a:t>
            </a:r>
            <a:r>
              <a:rPr lang="en-US" dirty="0"/>
              <a:t>≡ 1 </a:t>
            </a:r>
            <a:r>
              <a:rPr lang="en-US" dirty="0" smtClean="0"/>
              <a:t>(</a:t>
            </a:r>
            <a:r>
              <a:rPr lang="en-US" dirty="0"/>
              <a:t>mod p</a:t>
            </a:r>
            <a:r>
              <a:rPr lang="en-US" dirty="0" smtClean="0"/>
              <a:t>) </a:t>
            </a:r>
          </a:p>
          <a:p>
            <a:pPr lvl="1"/>
            <a:r>
              <a:rPr lang="en-US" dirty="0" smtClean="0"/>
              <a:t>More generally, </a:t>
            </a:r>
            <a:r>
              <a:rPr lang="el-GR" dirty="0" smtClean="0"/>
              <a:t>α</a:t>
            </a:r>
            <a:r>
              <a:rPr lang="en-US" baseline="30000" dirty="0" err="1" smtClean="0"/>
              <a:t>kn</a:t>
            </a:r>
            <a:r>
              <a:rPr lang="en-US" dirty="0" smtClean="0"/>
              <a:t> </a:t>
            </a:r>
            <a:r>
              <a:rPr lang="en-US" dirty="0"/>
              <a:t>≡ </a:t>
            </a:r>
            <a:r>
              <a:rPr lang="en-US" dirty="0" smtClean="0"/>
              <a:t>(</a:t>
            </a:r>
            <a:r>
              <a:rPr lang="el-GR" dirty="0" smtClean="0"/>
              <a:t>α</a:t>
            </a:r>
            <a:r>
              <a:rPr lang="en-US" baseline="30000" dirty="0" smtClean="0"/>
              <a:t>n</a:t>
            </a:r>
            <a:r>
              <a:rPr lang="en-US" dirty="0" smtClean="0"/>
              <a:t>)</a:t>
            </a:r>
            <a:r>
              <a:rPr lang="en-US" baseline="30000" dirty="0" smtClean="0"/>
              <a:t>k </a:t>
            </a:r>
            <a:r>
              <a:rPr lang="en-US" dirty="0"/>
              <a:t>≡ </a:t>
            </a:r>
            <a:r>
              <a:rPr lang="en-US" dirty="0" smtClean="0"/>
              <a:t>1</a:t>
            </a:r>
            <a:r>
              <a:rPr lang="en-US" baseline="30000" dirty="0" smtClean="0"/>
              <a:t>k </a:t>
            </a:r>
            <a:r>
              <a:rPr lang="en-US" dirty="0"/>
              <a:t>≡ 1 (mod p) </a:t>
            </a:r>
          </a:p>
          <a:p>
            <a:r>
              <a:rPr lang="en-US" dirty="0" smtClean="0"/>
              <a:t>Can write x as a function of n</a:t>
            </a:r>
          </a:p>
          <a:p>
            <a:pPr lvl="1"/>
            <a:r>
              <a:rPr lang="en-US" dirty="0" smtClean="0"/>
              <a:t>i.e. x = </a:t>
            </a:r>
            <a:r>
              <a:rPr lang="en-US" dirty="0" err="1" smtClean="0"/>
              <a:t>kn+j</a:t>
            </a:r>
            <a:endParaRPr lang="en-US" dirty="0" smtClean="0"/>
          </a:p>
          <a:p>
            <a:pPr marL="341312" lvl="1" indent="0">
              <a:buNone/>
            </a:pPr>
            <a:endParaRPr lang="en-US" dirty="0"/>
          </a:p>
          <a:p>
            <a:r>
              <a:rPr lang="en-US" dirty="0" smtClean="0"/>
              <a:t>We saw that the order of &lt;2&gt; mod 7 is only 3 (as opposed to 6)</a:t>
            </a:r>
          </a:p>
          <a:p>
            <a:r>
              <a:rPr lang="en-US" dirty="0" smtClean="0"/>
              <a:t>Suppose 2</a:t>
            </a:r>
            <a:r>
              <a:rPr lang="en-US" baseline="30000" dirty="0" smtClean="0"/>
              <a:t>x</a:t>
            </a:r>
            <a:r>
              <a:rPr lang="en-US" dirty="0" smtClean="0"/>
              <a:t> mod 7 = 4</a:t>
            </a:r>
          </a:p>
          <a:p>
            <a:pPr lvl="1"/>
            <a:r>
              <a:rPr lang="en-US" dirty="0" smtClean="0"/>
              <a:t>x = 0*3 + 2</a:t>
            </a:r>
          </a:p>
          <a:p>
            <a:pPr lvl="2"/>
            <a:r>
              <a:rPr lang="en-US" dirty="0" smtClean="0"/>
              <a:t>2</a:t>
            </a:r>
            <a:r>
              <a:rPr lang="en-US" baseline="30000" dirty="0" smtClean="0"/>
              <a:t>2</a:t>
            </a:r>
            <a:r>
              <a:rPr lang="en-US" dirty="0" smtClean="0"/>
              <a:t> </a:t>
            </a:r>
            <a:r>
              <a:rPr lang="en-US" dirty="0"/>
              <a:t>mod 7 = </a:t>
            </a:r>
            <a:r>
              <a:rPr lang="en-US" dirty="0" smtClean="0"/>
              <a:t>4 mod </a:t>
            </a:r>
            <a:r>
              <a:rPr lang="en-US" dirty="0"/>
              <a:t>7 = </a:t>
            </a:r>
            <a:r>
              <a:rPr lang="en-US" dirty="0" smtClean="0"/>
              <a:t>4</a:t>
            </a:r>
          </a:p>
          <a:p>
            <a:pPr lvl="1"/>
            <a:r>
              <a:rPr lang="en-US" dirty="0" smtClean="0"/>
              <a:t>x = 1*3 + 2 = 5</a:t>
            </a:r>
          </a:p>
          <a:p>
            <a:pPr lvl="2"/>
            <a:r>
              <a:rPr lang="en-US" dirty="0" smtClean="0"/>
              <a:t>2</a:t>
            </a:r>
            <a:r>
              <a:rPr lang="en-US" baseline="30000" dirty="0" smtClean="0"/>
              <a:t>5</a:t>
            </a:r>
            <a:r>
              <a:rPr lang="en-US" dirty="0" smtClean="0"/>
              <a:t> mod 7 = 32 mod 7 = 4</a:t>
            </a:r>
          </a:p>
          <a:p>
            <a:pPr lvl="1"/>
            <a:r>
              <a:rPr lang="en-US" dirty="0" smtClean="0"/>
              <a:t>And that is all that are in Z*</a:t>
            </a:r>
            <a:r>
              <a:rPr lang="en-US" baseline="-25000" dirty="0" smtClean="0"/>
              <a:t>7</a:t>
            </a:r>
            <a:r>
              <a:rPr lang="en-US" dirty="0" smtClean="0"/>
              <a:t>, but there are an infinite number of solutions in Z</a:t>
            </a:r>
          </a:p>
          <a:p>
            <a:r>
              <a:rPr lang="en-US" dirty="0" smtClean="0"/>
              <a:t>There is only one solution in Z*</a:t>
            </a:r>
            <a:r>
              <a:rPr lang="en-US" baseline="-25000" dirty="0" smtClean="0"/>
              <a:t>p</a:t>
            </a:r>
            <a:r>
              <a:rPr lang="en-US" dirty="0" smtClean="0"/>
              <a:t> if </a:t>
            </a:r>
            <a:r>
              <a:rPr lang="el-GR" dirty="0"/>
              <a:t>α</a:t>
            </a:r>
            <a:r>
              <a:rPr lang="en-US" dirty="0" smtClean="0"/>
              <a:t> generates </a:t>
            </a:r>
            <a:r>
              <a:rPr lang="en-US" dirty="0"/>
              <a:t>Z*</a:t>
            </a:r>
            <a:r>
              <a:rPr lang="en-US" baseline="-25000" dirty="0"/>
              <a:t>p</a:t>
            </a:r>
            <a:endParaRPr lang="en-US" dirty="0"/>
          </a:p>
        </p:txBody>
      </p:sp>
      <p:sp>
        <p:nvSpPr>
          <p:cNvPr id="5" name="Slide Number Placeholder 4"/>
          <p:cNvSpPr>
            <a:spLocks noGrp="1"/>
          </p:cNvSpPr>
          <p:nvPr>
            <p:ph type="sldNum" sz="quarter" idx="12"/>
          </p:nvPr>
        </p:nvSpPr>
        <p:spPr/>
        <p:txBody>
          <a:bodyPr/>
          <a:lstStyle/>
          <a:p>
            <a:fld id="{87606FB4-E268-4BFF-97EA-20853DC9E11B}" type="slidenum">
              <a:rPr lang="en-US" smtClean="0"/>
              <a:t>115</a:t>
            </a:fld>
            <a:endParaRPr lang="en-US"/>
          </a:p>
        </p:txBody>
      </p:sp>
    </p:spTree>
    <p:extLst>
      <p:ext uri="{BB962C8B-B14F-4D97-AF65-F5344CB8AC3E}">
        <p14:creationId xmlns:p14="http://schemas.microsoft.com/office/powerpoint/2010/main" val="851788764"/>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a:t>
            </a:r>
            <a:r>
              <a:rPr lang="en-US" dirty="0"/>
              <a:t>do you find a generator </a:t>
            </a:r>
            <a:r>
              <a:rPr lang="en-US" dirty="0" smtClean="0"/>
              <a:t>of a </a:t>
            </a:r>
            <a:r>
              <a:rPr lang="en-US" dirty="0"/>
              <a:t>set?</a:t>
            </a:r>
          </a:p>
        </p:txBody>
      </p:sp>
      <p:sp>
        <p:nvSpPr>
          <p:cNvPr id="3" name="Content Placeholder 2"/>
          <p:cNvSpPr>
            <a:spLocks noGrp="1"/>
          </p:cNvSpPr>
          <p:nvPr>
            <p:ph idx="1"/>
          </p:nvPr>
        </p:nvSpPr>
        <p:spPr/>
        <p:txBody>
          <a:bodyPr>
            <a:normAutofit fontScale="77500" lnSpcReduction="20000"/>
          </a:bodyPr>
          <a:lstStyle/>
          <a:p>
            <a:r>
              <a:rPr lang="en-US" dirty="0" smtClean="0"/>
              <a:t>Two options</a:t>
            </a:r>
          </a:p>
          <a:p>
            <a:pPr lvl="1"/>
            <a:r>
              <a:rPr lang="en-US" dirty="0" smtClean="0"/>
              <a:t>Randomized algorithm</a:t>
            </a:r>
          </a:p>
          <a:p>
            <a:pPr lvl="1"/>
            <a:r>
              <a:rPr lang="en-US" dirty="0" smtClean="0"/>
              <a:t>Choose a standard modulus and generator</a:t>
            </a:r>
          </a:p>
          <a:p>
            <a:r>
              <a:rPr lang="en-US" dirty="0" smtClean="0"/>
              <a:t>The algorithm</a:t>
            </a:r>
          </a:p>
          <a:p>
            <a:pPr lvl="1"/>
            <a:r>
              <a:rPr lang="en-US" dirty="0" smtClean="0"/>
              <a:t>Choose random element </a:t>
            </a:r>
            <a:r>
              <a:rPr lang="el-GR" dirty="0"/>
              <a:t>α </a:t>
            </a:r>
            <a:r>
              <a:rPr lang="en-US" dirty="0" smtClean="0"/>
              <a:t>in Z*</a:t>
            </a:r>
            <a:r>
              <a:rPr lang="en-US" baseline="-25000" dirty="0" smtClean="0"/>
              <a:t>p</a:t>
            </a:r>
          </a:p>
          <a:p>
            <a:pPr marL="393192" lvl="1" indent="0">
              <a:buNone/>
            </a:pPr>
            <a:r>
              <a:rPr lang="en-US" dirty="0" smtClean="0"/>
              <a:t>For </a:t>
            </a:r>
            <a:r>
              <a:rPr lang="en-US" dirty="0"/>
              <a:t>all </a:t>
            </a:r>
            <a:r>
              <a:rPr lang="en-US" dirty="0" err="1"/>
              <a:t>i</a:t>
            </a:r>
            <a:r>
              <a:rPr lang="en-US" dirty="0"/>
              <a:t>,</a:t>
            </a:r>
            <a:r>
              <a:rPr lang="en-US" baseline="30000" dirty="0"/>
              <a:t> </a:t>
            </a:r>
            <a:r>
              <a:rPr lang="en-US" dirty="0"/>
              <a:t>where p</a:t>
            </a:r>
            <a:r>
              <a:rPr lang="en-US" baseline="-25000" dirty="0"/>
              <a:t>i</a:t>
            </a:r>
            <a:r>
              <a:rPr lang="en-US" dirty="0"/>
              <a:t> is a factor </a:t>
            </a:r>
            <a:r>
              <a:rPr lang="en-US" dirty="0" smtClean="0"/>
              <a:t>of </a:t>
            </a:r>
            <a:r>
              <a:rPr lang="en-US" dirty="0"/>
              <a:t>(p-1)</a:t>
            </a:r>
            <a:endParaRPr lang="en-US" dirty="0" smtClean="0"/>
          </a:p>
          <a:p>
            <a:pPr marL="667512" lvl="2" indent="0">
              <a:buNone/>
            </a:pPr>
            <a:r>
              <a:rPr lang="en-US" dirty="0" smtClean="0"/>
              <a:t>Compute b = </a:t>
            </a:r>
            <a:r>
              <a:rPr lang="el-GR" dirty="0" smtClean="0"/>
              <a:t>α</a:t>
            </a:r>
            <a:r>
              <a:rPr lang="en-US" baseline="30000" dirty="0" smtClean="0"/>
              <a:t>((p-1)/p</a:t>
            </a:r>
            <a:r>
              <a:rPr lang="en-US" baseline="4000" dirty="0" smtClean="0"/>
              <a:t>i</a:t>
            </a:r>
            <a:r>
              <a:rPr lang="en-US" baseline="30000" dirty="0" smtClean="0"/>
              <a:t>)</a:t>
            </a:r>
            <a:r>
              <a:rPr lang="en-US" dirty="0" smtClean="0"/>
              <a:t>,</a:t>
            </a:r>
          </a:p>
          <a:p>
            <a:pPr marL="667512" lvl="2" indent="0">
              <a:buNone/>
            </a:pPr>
            <a:r>
              <a:rPr lang="en-US" dirty="0" smtClean="0"/>
              <a:t>If b = 1, go back to step 1</a:t>
            </a:r>
          </a:p>
          <a:p>
            <a:pPr marL="393192" lvl="1" indent="0">
              <a:buNone/>
            </a:pPr>
            <a:r>
              <a:rPr lang="en-US" dirty="0" smtClean="0"/>
              <a:t>Return </a:t>
            </a:r>
            <a:r>
              <a:rPr lang="el-GR" dirty="0" smtClean="0"/>
              <a:t>α</a:t>
            </a:r>
            <a:endParaRPr lang="en-US" dirty="0"/>
          </a:p>
          <a:p>
            <a:r>
              <a:rPr lang="en-US" dirty="0" err="1" smtClean="0"/>
              <a:t>Diffie</a:t>
            </a:r>
            <a:r>
              <a:rPr lang="en-US" dirty="0" smtClean="0"/>
              <a:t>-Hellman key exchange is a discrete log crypto algorithm</a:t>
            </a:r>
          </a:p>
          <a:p>
            <a:pPr lvl="1"/>
            <a:r>
              <a:rPr lang="en-US" dirty="0" smtClean="0"/>
              <a:t>Used in SSH and IKE</a:t>
            </a:r>
          </a:p>
          <a:p>
            <a:pPr lvl="1"/>
            <a:r>
              <a:rPr lang="en-US" dirty="0" smtClean="0"/>
              <a:t>Standardized groups </a:t>
            </a:r>
            <a:r>
              <a:rPr lang="en-US" dirty="0" smtClean="0">
                <a:sym typeface="Wingdings" pitchFamily="2" charset="2"/>
              </a:rPr>
              <a:t></a:t>
            </a:r>
          </a:p>
          <a:p>
            <a:pPr lvl="2"/>
            <a:r>
              <a:rPr lang="en-US" dirty="0" smtClean="0">
                <a:sym typeface="Wingdings" pitchFamily="2" charset="2"/>
              </a:rPr>
              <a:t>There’s several</a:t>
            </a:r>
          </a:p>
          <a:p>
            <a:pPr lvl="1"/>
            <a:r>
              <a:rPr lang="en-US" dirty="0" smtClean="0">
                <a:sym typeface="Wingdings" pitchFamily="2" charset="2"/>
              </a:rPr>
              <a:t>Parties agree on modulus size and group before exchange</a:t>
            </a:r>
            <a:endParaRPr lang="en-US" dirty="0" smtClean="0"/>
          </a:p>
          <a:p>
            <a:r>
              <a:rPr lang="en-US" dirty="0" smtClean="0"/>
              <a:t>Let’s take a look at some, shall we?</a:t>
            </a:r>
            <a:endParaRPr lang="en-US" dirty="0"/>
          </a:p>
        </p:txBody>
      </p:sp>
      <p:sp>
        <p:nvSpPr>
          <p:cNvPr id="5" name="Slide Number Placeholder 4"/>
          <p:cNvSpPr>
            <a:spLocks noGrp="1"/>
          </p:cNvSpPr>
          <p:nvPr>
            <p:ph type="sldNum" sz="quarter" idx="12"/>
          </p:nvPr>
        </p:nvSpPr>
        <p:spPr/>
        <p:txBody>
          <a:bodyPr/>
          <a:lstStyle/>
          <a:p>
            <a:fld id="{87606FB4-E268-4BFF-97EA-20853DC9E11B}" type="slidenum">
              <a:rPr lang="en-US" smtClean="0"/>
              <a:t>116</a:t>
            </a:fld>
            <a:endParaRPr lang="en-US"/>
          </a:p>
        </p:txBody>
      </p:sp>
    </p:spTree>
    <p:extLst>
      <p:ext uri="{BB962C8B-B14F-4D97-AF65-F5344CB8AC3E}">
        <p14:creationId xmlns:p14="http://schemas.microsoft.com/office/powerpoint/2010/main" val="2516873492"/>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Diffie</a:t>
            </a:r>
            <a:r>
              <a:rPr lang="en-US" dirty="0" smtClean="0"/>
              <a:t>-Hellman group 1 </a:t>
            </a:r>
            <a:endParaRPr lang="en-US" dirty="0"/>
          </a:p>
        </p:txBody>
      </p:sp>
      <p:sp>
        <p:nvSpPr>
          <p:cNvPr id="3" name="Content Placeholder 2"/>
          <p:cNvSpPr>
            <a:spLocks noGrp="1"/>
          </p:cNvSpPr>
          <p:nvPr>
            <p:ph idx="1"/>
          </p:nvPr>
        </p:nvSpPr>
        <p:spPr>
          <a:xfrm>
            <a:off x="568325" y="1914525"/>
            <a:ext cx="7975600" cy="2962275"/>
          </a:xfrm>
        </p:spPr>
        <p:txBody>
          <a:bodyPr>
            <a:normAutofit fontScale="92500" lnSpcReduction="20000"/>
          </a:bodyPr>
          <a:lstStyle/>
          <a:p>
            <a:r>
              <a:rPr lang="en-US" dirty="0"/>
              <a:t>RFC </a:t>
            </a:r>
            <a:r>
              <a:rPr lang="en-US" dirty="0" smtClean="0"/>
              <a:t>2409</a:t>
            </a:r>
            <a:endParaRPr lang="en-US" dirty="0"/>
          </a:p>
          <a:p>
            <a:r>
              <a:rPr lang="en-US" dirty="0"/>
              <a:t>Different modulus sizes specified</a:t>
            </a:r>
          </a:p>
          <a:p>
            <a:pPr lvl="1"/>
            <a:r>
              <a:rPr lang="en-US" dirty="0" smtClean="0"/>
              <a:t>768-bit</a:t>
            </a:r>
            <a:r>
              <a:rPr lang="en-US" dirty="0"/>
              <a:t>, </a:t>
            </a:r>
            <a:r>
              <a:rPr lang="en-US" dirty="0" smtClean="0"/>
              <a:t>1024-bit</a:t>
            </a:r>
          </a:p>
          <a:p>
            <a:pPr lvl="1"/>
            <a:r>
              <a:rPr lang="en-US" dirty="0" smtClean="0"/>
              <a:t>Elliptic curve groups as well, but we haven’t done those yet</a:t>
            </a:r>
          </a:p>
          <a:p>
            <a:r>
              <a:rPr lang="en-US" dirty="0" smtClean="0"/>
              <a:t>Not the most secure option these days</a:t>
            </a:r>
            <a:endParaRPr lang="en-US" dirty="0"/>
          </a:p>
          <a:p>
            <a:r>
              <a:rPr lang="en-US" dirty="0"/>
              <a:t>Example: </a:t>
            </a:r>
            <a:r>
              <a:rPr lang="en-US" dirty="0" smtClean="0"/>
              <a:t>768-bit </a:t>
            </a:r>
            <a:r>
              <a:rPr lang="en-US" dirty="0"/>
              <a:t>modulus</a:t>
            </a:r>
          </a:p>
          <a:p>
            <a:pPr lvl="1"/>
            <a:r>
              <a:rPr lang="en-US" dirty="0"/>
              <a:t>Generator is 2</a:t>
            </a:r>
          </a:p>
          <a:p>
            <a:pPr lvl="1"/>
            <a:r>
              <a:rPr lang="en-US" dirty="0" smtClean="0"/>
              <a:t>768-bit </a:t>
            </a:r>
            <a:r>
              <a:rPr lang="en-US" dirty="0"/>
              <a:t>prime is (in hex)</a:t>
            </a:r>
          </a:p>
          <a:p>
            <a:endParaRPr lang="en-US" dirty="0"/>
          </a:p>
        </p:txBody>
      </p:sp>
      <p:sp>
        <p:nvSpPr>
          <p:cNvPr id="5" name="Rectangle 4"/>
          <p:cNvSpPr/>
          <p:nvPr/>
        </p:nvSpPr>
        <p:spPr>
          <a:xfrm>
            <a:off x="2286000" y="4876800"/>
            <a:ext cx="4572000" cy="1569660"/>
          </a:xfrm>
          <a:prstGeom prst="rect">
            <a:avLst/>
          </a:prstGeom>
        </p:spPr>
        <p:txBody>
          <a:bodyPr>
            <a:spAutoFit/>
          </a:bodyPr>
          <a:lstStyle/>
          <a:p>
            <a:pPr algn="l"/>
            <a:r>
              <a:rPr lang="en-US" sz="1600" dirty="0">
                <a:latin typeface="Courier New" pitchFamily="49" charset="0"/>
                <a:cs typeface="Courier New" pitchFamily="49" charset="0"/>
              </a:rPr>
              <a:t>FFFFFFFF </a:t>
            </a:r>
            <a:r>
              <a:rPr lang="en-US" sz="1600" dirty="0" err="1">
                <a:latin typeface="Courier New" pitchFamily="49" charset="0"/>
                <a:cs typeface="Courier New" pitchFamily="49" charset="0"/>
              </a:rPr>
              <a:t>FFFFFFFF</a:t>
            </a:r>
            <a:r>
              <a:rPr lang="en-US" sz="1600" dirty="0">
                <a:latin typeface="Courier New" pitchFamily="49" charset="0"/>
                <a:cs typeface="Courier New" pitchFamily="49" charset="0"/>
              </a:rPr>
              <a:t> C90FDAA2 2168C234 C4C6628B 80DC1CD1 29024E08 8A67CC74 020BBEA6 3B139B22 514A0879 8E3404DD EF9519B3 CD3A431B 302B0A6D F25F1437 4FE1356D 6D51C245 E485B576 625E7EC6 F44C42E9 A63A3620 FFFFFFFF </a:t>
            </a:r>
            <a:r>
              <a:rPr lang="en-US" sz="1600" dirty="0" err="1">
                <a:latin typeface="Courier New" pitchFamily="49" charset="0"/>
                <a:cs typeface="Courier New" pitchFamily="49" charset="0"/>
              </a:rPr>
              <a:t>FFFFFFFF</a:t>
            </a:r>
            <a:r>
              <a:rPr lang="en-US" sz="1600" dirty="0">
                <a:latin typeface="Courier New" pitchFamily="49" charset="0"/>
                <a:cs typeface="Courier New" pitchFamily="49" charset="0"/>
              </a:rPr>
              <a:t> </a:t>
            </a:r>
          </a:p>
        </p:txBody>
      </p:sp>
      <p:sp>
        <p:nvSpPr>
          <p:cNvPr id="6" name="Slide Number Placeholder 5"/>
          <p:cNvSpPr>
            <a:spLocks noGrp="1"/>
          </p:cNvSpPr>
          <p:nvPr>
            <p:ph type="sldNum" sz="quarter" idx="12"/>
          </p:nvPr>
        </p:nvSpPr>
        <p:spPr/>
        <p:txBody>
          <a:bodyPr/>
          <a:lstStyle/>
          <a:p>
            <a:fld id="{87606FB4-E268-4BFF-97EA-20853DC9E11B}" type="slidenum">
              <a:rPr lang="en-US" smtClean="0"/>
              <a:t>117</a:t>
            </a:fld>
            <a:endParaRPr lang="en-US"/>
          </a:p>
        </p:txBody>
      </p:sp>
    </p:spTree>
    <p:extLst>
      <p:ext uri="{BB962C8B-B14F-4D97-AF65-F5344CB8AC3E}">
        <p14:creationId xmlns:p14="http://schemas.microsoft.com/office/powerpoint/2010/main" val="2101882383"/>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Diffie</a:t>
            </a:r>
            <a:r>
              <a:rPr lang="en-US" dirty="0"/>
              <a:t>-Hellman </a:t>
            </a:r>
            <a:r>
              <a:rPr lang="en-US" dirty="0">
                <a:sym typeface="Wingdings" pitchFamily="2" charset="2"/>
              </a:rPr>
              <a:t>group </a:t>
            </a:r>
            <a:r>
              <a:rPr lang="en-US" dirty="0" smtClean="0">
                <a:sym typeface="Wingdings" pitchFamily="2" charset="2"/>
              </a:rPr>
              <a:t>14</a:t>
            </a:r>
            <a:endParaRPr lang="en-US" dirty="0"/>
          </a:p>
        </p:txBody>
      </p:sp>
      <p:sp>
        <p:nvSpPr>
          <p:cNvPr id="3" name="Content Placeholder 2"/>
          <p:cNvSpPr>
            <a:spLocks noGrp="1"/>
          </p:cNvSpPr>
          <p:nvPr>
            <p:ph idx="1"/>
          </p:nvPr>
        </p:nvSpPr>
        <p:spPr>
          <a:xfrm>
            <a:off x="568325" y="1828800"/>
            <a:ext cx="7975600" cy="2209800"/>
          </a:xfrm>
        </p:spPr>
        <p:txBody>
          <a:bodyPr>
            <a:normAutofit fontScale="92500" lnSpcReduction="20000"/>
          </a:bodyPr>
          <a:lstStyle/>
          <a:p>
            <a:r>
              <a:rPr lang="en-US" dirty="0" smtClean="0"/>
              <a:t>RFC 3526</a:t>
            </a:r>
          </a:p>
          <a:p>
            <a:r>
              <a:rPr lang="en-US" dirty="0" smtClean="0"/>
              <a:t>Different modulus sizes specified</a:t>
            </a:r>
          </a:p>
          <a:p>
            <a:pPr lvl="1"/>
            <a:r>
              <a:rPr lang="en-US" dirty="0" smtClean="0"/>
              <a:t>1536-bit, 2048-bit, 3072-bit, 4096-bit, 6144-bit, and 8192-bit</a:t>
            </a:r>
          </a:p>
          <a:p>
            <a:r>
              <a:rPr lang="en-US" dirty="0" smtClean="0"/>
              <a:t>Example: 1536-bit modulus</a:t>
            </a:r>
          </a:p>
          <a:p>
            <a:pPr lvl="1"/>
            <a:r>
              <a:rPr lang="en-US" dirty="0" smtClean="0"/>
              <a:t>Generator is 2</a:t>
            </a:r>
          </a:p>
          <a:p>
            <a:pPr lvl="1"/>
            <a:r>
              <a:rPr lang="en-US" dirty="0" smtClean="0"/>
              <a:t>1536-bit prime is (in hex)</a:t>
            </a:r>
            <a:endParaRPr lang="en-US" dirty="0"/>
          </a:p>
        </p:txBody>
      </p:sp>
      <p:sp>
        <p:nvSpPr>
          <p:cNvPr id="5" name="Rectangle 4"/>
          <p:cNvSpPr/>
          <p:nvPr/>
        </p:nvSpPr>
        <p:spPr>
          <a:xfrm>
            <a:off x="2286000" y="3962400"/>
            <a:ext cx="4572000" cy="2677656"/>
          </a:xfrm>
          <a:prstGeom prst="rect">
            <a:avLst/>
          </a:prstGeom>
        </p:spPr>
        <p:txBody>
          <a:bodyPr>
            <a:spAutoFit/>
          </a:bodyPr>
          <a:lstStyle/>
          <a:p>
            <a:pPr algn="l"/>
            <a:r>
              <a:rPr lang="en-US" sz="1400" dirty="0">
                <a:latin typeface="Courier New" pitchFamily="49" charset="0"/>
                <a:cs typeface="Courier New" pitchFamily="49" charset="0"/>
              </a:rPr>
              <a:t>FFFFFFFF </a:t>
            </a:r>
            <a:r>
              <a:rPr lang="en-US" sz="1400" dirty="0" err="1">
                <a:latin typeface="Courier New" pitchFamily="49" charset="0"/>
                <a:cs typeface="Courier New" pitchFamily="49" charset="0"/>
              </a:rPr>
              <a:t>FFFFFFFF</a:t>
            </a:r>
            <a:r>
              <a:rPr lang="en-US" sz="1400" dirty="0">
                <a:latin typeface="Courier New" pitchFamily="49" charset="0"/>
                <a:cs typeface="Courier New" pitchFamily="49" charset="0"/>
              </a:rPr>
              <a:t> C90FDAA2 2168C234 C4C6628B 80DC1CD1 29024E08 8A67CC74 020BBEA6 3B139B22 514A0879 8E3404DD EF9519B3 CD3A431B 302B0A6D F25F1437 4FE1356D 6D51C245 E485B576 625E7EC6 F44C42E9 A637ED6B 0BFF5CB6 F406B7ED EE386BFB 5A899FA5 AE9F2411 7C4B1FE6 49286651 ECE45B3D C2007CB8 A163BF05 98DA4836 1C55D39A 69163FA8 FD24CF5F 83655D23 DCA3AD96 1C62F356 208552BB 9ED52907 7096966D 670C354E 4ABC9804 F1746C08 CA237327 FFFFFFFF </a:t>
            </a:r>
            <a:r>
              <a:rPr lang="en-US" sz="1400" dirty="0" err="1">
                <a:latin typeface="Courier New" pitchFamily="49" charset="0"/>
                <a:cs typeface="Courier New" pitchFamily="49" charset="0"/>
              </a:rPr>
              <a:t>FFFFFFFF</a:t>
            </a:r>
            <a:r>
              <a:rPr lang="en-US" sz="1400" dirty="0">
                <a:latin typeface="Courier New" pitchFamily="49" charset="0"/>
                <a:cs typeface="Courier New" pitchFamily="49" charset="0"/>
              </a:rPr>
              <a:t> </a:t>
            </a:r>
          </a:p>
        </p:txBody>
      </p:sp>
      <p:sp>
        <p:nvSpPr>
          <p:cNvPr id="6" name="Slide Number Placeholder 5"/>
          <p:cNvSpPr>
            <a:spLocks noGrp="1"/>
          </p:cNvSpPr>
          <p:nvPr>
            <p:ph type="sldNum" sz="quarter" idx="12"/>
          </p:nvPr>
        </p:nvSpPr>
        <p:spPr/>
        <p:txBody>
          <a:bodyPr/>
          <a:lstStyle/>
          <a:p>
            <a:fld id="{87606FB4-E268-4BFF-97EA-20853DC9E11B}" type="slidenum">
              <a:rPr lang="en-US" smtClean="0"/>
              <a:t>118</a:t>
            </a:fld>
            <a:endParaRPr lang="en-US"/>
          </a:p>
        </p:txBody>
      </p:sp>
    </p:spTree>
    <p:extLst>
      <p:ext uri="{BB962C8B-B14F-4D97-AF65-F5344CB8AC3E}">
        <p14:creationId xmlns:p14="http://schemas.microsoft.com/office/powerpoint/2010/main" val="1575068232"/>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Standardized generators</a:t>
            </a:r>
            <a:endParaRPr lang="en-US" dirty="0"/>
          </a:p>
        </p:txBody>
      </p:sp>
      <p:sp>
        <p:nvSpPr>
          <p:cNvPr id="3" name="Content Placeholder 2"/>
          <p:cNvSpPr>
            <a:spLocks noGrp="1"/>
          </p:cNvSpPr>
          <p:nvPr>
            <p:ph sz="half" idx="1"/>
          </p:nvPr>
        </p:nvSpPr>
        <p:spPr>
          <a:xfrm>
            <a:off x="568324" y="1897062"/>
            <a:ext cx="4765675" cy="4579938"/>
          </a:xfrm>
        </p:spPr>
        <p:txBody>
          <a:bodyPr>
            <a:normAutofit lnSpcReduction="10000"/>
          </a:bodyPr>
          <a:lstStyle/>
          <a:p>
            <a:r>
              <a:rPr lang="en-US" dirty="0" smtClean="0"/>
              <a:t>These examples both have 2 has the generator</a:t>
            </a:r>
          </a:p>
          <a:p>
            <a:r>
              <a:rPr lang="en-US" dirty="0" smtClean="0"/>
              <a:t>This is not a coincidence</a:t>
            </a:r>
          </a:p>
          <a:p>
            <a:r>
              <a:rPr lang="en-US" dirty="0" smtClean="0"/>
              <a:t>2 has good properties</a:t>
            </a:r>
          </a:p>
          <a:p>
            <a:pPr lvl="1"/>
            <a:r>
              <a:rPr lang="en-US" dirty="0" smtClean="0"/>
              <a:t>Exponentiation is expensive</a:t>
            </a:r>
          </a:p>
          <a:p>
            <a:pPr lvl="2"/>
            <a:r>
              <a:rPr lang="en-US" dirty="0" smtClean="0"/>
              <a:t>Multiplication is expensive</a:t>
            </a:r>
          </a:p>
          <a:p>
            <a:pPr lvl="1"/>
            <a:r>
              <a:rPr lang="en-US" dirty="0" smtClean="0"/>
              <a:t>Left shifts are cheap</a:t>
            </a:r>
          </a:p>
          <a:p>
            <a:pPr lvl="1"/>
            <a:r>
              <a:rPr lang="en-US" dirty="0" smtClean="0"/>
              <a:t>2</a:t>
            </a:r>
            <a:r>
              <a:rPr lang="en-US" baseline="30000" dirty="0" smtClean="0"/>
              <a:t>x</a:t>
            </a:r>
            <a:r>
              <a:rPr lang="en-US" dirty="0" smtClean="0"/>
              <a:t> can be written as 1&lt;&lt;x</a:t>
            </a:r>
          </a:p>
          <a:p>
            <a:pPr lvl="1"/>
            <a:r>
              <a:rPr lang="en-US" dirty="0" smtClean="0"/>
              <a:t>Efficient!</a:t>
            </a:r>
          </a:p>
          <a:p>
            <a:r>
              <a:rPr lang="en-US" dirty="0" smtClean="0"/>
              <a:t>But as we saw with p=7, 2 won’t generate every group</a:t>
            </a:r>
            <a:endParaRPr lang="en-US" dirty="0"/>
          </a:p>
        </p:txBody>
      </p:sp>
      <p:sp>
        <p:nvSpPr>
          <p:cNvPr id="6" name="Content Placeholder 5"/>
          <p:cNvSpPr>
            <a:spLocks noGrp="1"/>
          </p:cNvSpPr>
          <p:nvPr>
            <p:ph sz="half" idx="2"/>
          </p:nvPr>
        </p:nvSpPr>
        <p:spPr>
          <a:xfrm>
            <a:off x="5486399" y="1905001"/>
            <a:ext cx="3057525" cy="4208462"/>
          </a:xfrm>
        </p:spPr>
        <p:txBody>
          <a:bodyPr>
            <a:normAutofit lnSpcReduction="10000"/>
          </a:bodyPr>
          <a:lstStyle/>
          <a:p>
            <a:r>
              <a:rPr lang="en-US" dirty="0" smtClean="0"/>
              <a:t>2</a:t>
            </a:r>
            <a:r>
              <a:rPr lang="en-US" baseline="30000" dirty="0" smtClean="0"/>
              <a:t>0</a:t>
            </a:r>
            <a:r>
              <a:rPr lang="en-US" dirty="0" smtClean="0"/>
              <a:t> = 1 = 1 &lt;&lt; 0 </a:t>
            </a:r>
          </a:p>
          <a:p>
            <a:r>
              <a:rPr lang="en-US" dirty="0" smtClean="0"/>
              <a:t>2</a:t>
            </a:r>
            <a:r>
              <a:rPr lang="en-US" baseline="30000" dirty="0" smtClean="0"/>
              <a:t>1</a:t>
            </a:r>
            <a:r>
              <a:rPr lang="en-US" dirty="0" smtClean="0"/>
              <a:t> </a:t>
            </a:r>
            <a:r>
              <a:rPr lang="en-US" dirty="0"/>
              <a:t>= </a:t>
            </a:r>
            <a:r>
              <a:rPr lang="en-US" dirty="0" smtClean="0"/>
              <a:t>2 </a:t>
            </a:r>
            <a:r>
              <a:rPr lang="en-US" dirty="0"/>
              <a:t>= 1 &lt;&lt; </a:t>
            </a:r>
            <a:r>
              <a:rPr lang="en-US" dirty="0" smtClean="0"/>
              <a:t>1 </a:t>
            </a:r>
            <a:endParaRPr lang="en-US" dirty="0"/>
          </a:p>
          <a:p>
            <a:r>
              <a:rPr lang="en-US" dirty="0" smtClean="0"/>
              <a:t>2</a:t>
            </a:r>
            <a:r>
              <a:rPr lang="en-US" baseline="30000" dirty="0" smtClean="0"/>
              <a:t>2</a:t>
            </a:r>
            <a:r>
              <a:rPr lang="en-US" dirty="0" smtClean="0"/>
              <a:t> </a:t>
            </a:r>
            <a:r>
              <a:rPr lang="en-US" dirty="0"/>
              <a:t>= 4</a:t>
            </a:r>
            <a:r>
              <a:rPr lang="en-US" dirty="0" smtClean="0"/>
              <a:t> </a:t>
            </a:r>
            <a:r>
              <a:rPr lang="en-US" dirty="0"/>
              <a:t>= 1 &lt;&lt; </a:t>
            </a:r>
            <a:r>
              <a:rPr lang="en-US" dirty="0" smtClean="0"/>
              <a:t>2 </a:t>
            </a:r>
            <a:endParaRPr lang="en-US" dirty="0"/>
          </a:p>
          <a:p>
            <a:r>
              <a:rPr lang="en-US" dirty="0" smtClean="0"/>
              <a:t>2</a:t>
            </a:r>
            <a:r>
              <a:rPr lang="en-US" baseline="30000" dirty="0" smtClean="0"/>
              <a:t>3</a:t>
            </a:r>
            <a:r>
              <a:rPr lang="en-US" dirty="0" smtClean="0"/>
              <a:t> </a:t>
            </a:r>
            <a:r>
              <a:rPr lang="en-US" dirty="0"/>
              <a:t>= </a:t>
            </a:r>
            <a:r>
              <a:rPr lang="en-US" dirty="0" smtClean="0"/>
              <a:t>8 </a:t>
            </a:r>
            <a:r>
              <a:rPr lang="en-US" dirty="0"/>
              <a:t>= 1 &lt;&lt; </a:t>
            </a:r>
            <a:r>
              <a:rPr lang="en-US" dirty="0" smtClean="0"/>
              <a:t>3</a:t>
            </a:r>
          </a:p>
          <a:p>
            <a:r>
              <a:rPr lang="en-US" dirty="0" smtClean="0"/>
              <a:t>And so on </a:t>
            </a:r>
            <a:endParaRPr lang="en-US" dirty="0"/>
          </a:p>
          <a:p>
            <a:endParaRPr lang="en-US" dirty="0" smtClean="0"/>
          </a:p>
          <a:p>
            <a:endParaRPr lang="en-US" dirty="0"/>
          </a:p>
        </p:txBody>
      </p:sp>
      <p:sp>
        <p:nvSpPr>
          <p:cNvPr id="5" name="Slide Number Placeholder 4"/>
          <p:cNvSpPr>
            <a:spLocks noGrp="1"/>
          </p:cNvSpPr>
          <p:nvPr>
            <p:ph type="sldNum" sz="quarter" idx="12"/>
          </p:nvPr>
        </p:nvSpPr>
        <p:spPr/>
        <p:txBody>
          <a:bodyPr/>
          <a:lstStyle/>
          <a:p>
            <a:fld id="{87606FB4-E268-4BFF-97EA-20853DC9E11B}" type="slidenum">
              <a:rPr lang="en-US" smtClean="0"/>
              <a:t>119</a:t>
            </a:fld>
            <a:endParaRPr lang="en-US"/>
          </a:p>
        </p:txBody>
      </p:sp>
    </p:spTree>
    <p:extLst>
      <p:ext uri="{BB962C8B-B14F-4D97-AF65-F5344CB8AC3E}">
        <p14:creationId xmlns:p14="http://schemas.microsoft.com/office/powerpoint/2010/main" val="3402933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0" end="0"/>
                                            </p:txEl>
                                          </p:spTgt>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500"/>
                                  </p:stCondLst>
                                  <p:childTnLst>
                                    <p:set>
                                      <p:cBhvr>
                                        <p:cTn id="31" dur="1" fill="hold">
                                          <p:stCondLst>
                                            <p:cond delay="0"/>
                                          </p:stCondLst>
                                        </p:cTn>
                                        <p:tgtEl>
                                          <p:spTgt spid="6">
                                            <p:txEl>
                                              <p:pRg st="1" end="1"/>
                                            </p:txEl>
                                          </p:spTgt>
                                        </p:tgtEl>
                                        <p:attrNameLst>
                                          <p:attrName>style.visibility</p:attrName>
                                        </p:attrNameLst>
                                      </p:cBhvr>
                                      <p:to>
                                        <p:strVal val="visible"/>
                                      </p:to>
                                    </p:set>
                                  </p:childTnLst>
                                </p:cTn>
                              </p:par>
                            </p:childTnLst>
                          </p:cTn>
                        </p:par>
                        <p:par>
                          <p:cTn id="32" fill="hold">
                            <p:stCondLst>
                              <p:cond delay="500"/>
                            </p:stCondLst>
                            <p:childTnLst>
                              <p:par>
                                <p:cTn id="33" presetID="1" presetClass="entr" presetSubtype="0" fill="hold" grpId="0" nodeType="afterEffect">
                                  <p:stCondLst>
                                    <p:cond delay="500"/>
                                  </p:stCondLst>
                                  <p:childTnLst>
                                    <p:set>
                                      <p:cBhvr>
                                        <p:cTn id="34" dur="1" fill="hold">
                                          <p:stCondLst>
                                            <p:cond delay="0"/>
                                          </p:stCondLst>
                                        </p:cTn>
                                        <p:tgtEl>
                                          <p:spTgt spid="6">
                                            <p:txEl>
                                              <p:pRg st="2" end="2"/>
                                            </p:txEl>
                                          </p:spTgt>
                                        </p:tgtEl>
                                        <p:attrNameLst>
                                          <p:attrName>style.visibility</p:attrName>
                                        </p:attrNameLst>
                                      </p:cBhvr>
                                      <p:to>
                                        <p:strVal val="visible"/>
                                      </p:to>
                                    </p:set>
                                  </p:childTnLst>
                                </p:cTn>
                              </p:par>
                            </p:childTnLst>
                          </p:cTn>
                        </p:par>
                        <p:par>
                          <p:cTn id="35" fill="hold">
                            <p:stCondLst>
                              <p:cond delay="1000"/>
                            </p:stCondLst>
                            <p:childTnLst>
                              <p:par>
                                <p:cTn id="36" presetID="1" presetClass="entr" presetSubtype="0" fill="hold" grpId="0" nodeType="afterEffect">
                                  <p:stCondLst>
                                    <p:cond delay="500"/>
                                  </p:stCondLst>
                                  <p:childTnLst>
                                    <p:set>
                                      <p:cBhvr>
                                        <p:cTn id="37" dur="1" fill="hold">
                                          <p:stCondLst>
                                            <p:cond delay="0"/>
                                          </p:stCondLst>
                                        </p:cTn>
                                        <p:tgtEl>
                                          <p:spTgt spid="6">
                                            <p:txEl>
                                              <p:pRg st="3" end="3"/>
                                            </p:txEl>
                                          </p:spTgt>
                                        </p:tgtEl>
                                        <p:attrNameLst>
                                          <p:attrName>style.visibility</p:attrName>
                                        </p:attrNameLst>
                                      </p:cBhvr>
                                      <p:to>
                                        <p:strVal val="visible"/>
                                      </p:to>
                                    </p:set>
                                  </p:childTnLst>
                                </p:cTn>
                              </p:par>
                            </p:childTnLst>
                          </p:cTn>
                        </p:par>
                        <p:par>
                          <p:cTn id="38" fill="hold">
                            <p:stCondLst>
                              <p:cond delay="1500"/>
                            </p:stCondLst>
                            <p:childTnLst>
                              <p:par>
                                <p:cTn id="39" presetID="1" presetClass="entr" presetSubtype="0" fill="hold" grpId="0" nodeType="afterEffect">
                                  <p:stCondLst>
                                    <p:cond delay="500"/>
                                  </p:stCondLst>
                                  <p:childTnLst>
                                    <p:set>
                                      <p:cBhvr>
                                        <p:cTn id="4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Approximate Agenda</a:t>
            </a:r>
          </a:p>
        </p:txBody>
      </p:sp>
      <p:sp>
        <p:nvSpPr>
          <p:cNvPr id="3" name="Content Placeholder 2"/>
          <p:cNvSpPr>
            <a:spLocks noGrp="1"/>
          </p:cNvSpPr>
          <p:nvPr>
            <p:ph idx="1"/>
          </p:nvPr>
        </p:nvSpPr>
        <p:spPr/>
        <p:txBody>
          <a:bodyPr>
            <a:normAutofit fontScale="85000" lnSpcReduction="20000"/>
          </a:bodyPr>
          <a:lstStyle/>
          <a:p>
            <a:r>
              <a:rPr lang="en-US" dirty="0"/>
              <a:t>Day 1</a:t>
            </a:r>
          </a:p>
          <a:p>
            <a:pPr lvl="1"/>
            <a:r>
              <a:rPr lang="en-US" dirty="0"/>
              <a:t>Human-computable crypto</a:t>
            </a:r>
          </a:p>
          <a:p>
            <a:pPr lvl="1"/>
            <a:r>
              <a:rPr lang="en-US" dirty="0"/>
              <a:t>Number theory and abstract algebra primer</a:t>
            </a:r>
          </a:p>
          <a:p>
            <a:pPr lvl="1"/>
            <a:r>
              <a:rPr lang="en-US" dirty="0"/>
              <a:t>Factoring attacks</a:t>
            </a:r>
          </a:p>
          <a:p>
            <a:pPr lvl="1"/>
            <a:r>
              <a:rPr lang="en-US" dirty="0"/>
              <a:t>Attacks on RSA</a:t>
            </a:r>
          </a:p>
          <a:p>
            <a:r>
              <a:rPr lang="en-US" dirty="0"/>
              <a:t>Day 2</a:t>
            </a:r>
          </a:p>
          <a:p>
            <a:pPr lvl="1"/>
            <a:r>
              <a:rPr lang="en-US" dirty="0"/>
              <a:t>Discrete logarithm attacks</a:t>
            </a:r>
          </a:p>
          <a:p>
            <a:pPr lvl="1"/>
            <a:r>
              <a:rPr lang="en-US" dirty="0"/>
              <a:t>Symmetric system constructions</a:t>
            </a:r>
          </a:p>
          <a:p>
            <a:pPr lvl="1"/>
            <a:r>
              <a:rPr lang="en-US" dirty="0"/>
              <a:t>Generic attacks</a:t>
            </a:r>
          </a:p>
          <a:p>
            <a:pPr lvl="1"/>
            <a:r>
              <a:rPr lang="en-US" dirty="0"/>
              <a:t>Linear cryptanalysis</a:t>
            </a:r>
          </a:p>
          <a:p>
            <a:r>
              <a:rPr lang="en-US" dirty="0"/>
              <a:t>Day 3</a:t>
            </a:r>
          </a:p>
          <a:p>
            <a:pPr lvl="1"/>
            <a:r>
              <a:rPr lang="en-US" dirty="0"/>
              <a:t>Differential cryptanalysis</a:t>
            </a:r>
          </a:p>
          <a:p>
            <a:pPr lvl="1"/>
            <a:r>
              <a:rPr lang="en-US" dirty="0"/>
              <a:t>Integral cryptanalysis on reduced AES</a:t>
            </a:r>
          </a:p>
          <a:p>
            <a:pPr lvl="1"/>
            <a:r>
              <a:rPr lang="en-US" dirty="0"/>
              <a:t>Conclusions and closing </a:t>
            </a:r>
            <a:r>
              <a:rPr lang="en-US" dirty="0" smtClean="0"/>
              <a:t>remarks</a:t>
            </a:r>
            <a:endParaRPr lang="en-US" dirty="0"/>
          </a:p>
        </p:txBody>
      </p:sp>
      <p:sp>
        <p:nvSpPr>
          <p:cNvPr id="4" name="Slide Number Placeholder 3"/>
          <p:cNvSpPr>
            <a:spLocks noGrp="1"/>
          </p:cNvSpPr>
          <p:nvPr>
            <p:ph type="sldNum" sz="quarter" idx="12"/>
          </p:nvPr>
        </p:nvSpPr>
        <p:spPr/>
        <p:txBody>
          <a:bodyPr/>
          <a:lstStyle/>
          <a:p>
            <a:fld id="{87606FB4-E268-4BFF-97EA-20853DC9E11B}" type="slidenum">
              <a:rPr lang="en-US" smtClean="0"/>
              <a:t>12</a:t>
            </a:fld>
            <a:endParaRPr lang="en-US" dirty="0"/>
          </a:p>
        </p:txBody>
      </p:sp>
      <p:sp>
        <p:nvSpPr>
          <p:cNvPr id="5" name="TextBox 4"/>
          <p:cNvSpPr txBox="1"/>
          <p:nvPr/>
        </p:nvSpPr>
        <p:spPr>
          <a:xfrm>
            <a:off x="5943600" y="3581400"/>
            <a:ext cx="2634439" cy="92333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Subject to change based </a:t>
            </a:r>
          </a:p>
          <a:p>
            <a:r>
              <a:rPr lang="en-US" dirty="0"/>
              <a:t>o</a:t>
            </a:r>
            <a:r>
              <a:rPr lang="en-US" dirty="0" smtClean="0"/>
              <a:t>n how quickly folks get</a:t>
            </a:r>
          </a:p>
          <a:p>
            <a:r>
              <a:rPr lang="en-US" dirty="0"/>
              <a:t>t</a:t>
            </a:r>
            <a:r>
              <a:rPr lang="en-US" dirty="0" smtClean="0"/>
              <a:t>hrough the exercises</a:t>
            </a:r>
            <a:endParaRPr lang="en-US" dirty="0"/>
          </a:p>
        </p:txBody>
      </p:sp>
    </p:spTree>
    <p:extLst>
      <p:ext uri="{BB962C8B-B14F-4D97-AF65-F5344CB8AC3E}">
        <p14:creationId xmlns:p14="http://schemas.microsoft.com/office/powerpoint/2010/main" val="2083384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Baby-step giant-step method</a:t>
            </a:r>
            <a:endParaRPr lang="en-US" dirty="0"/>
          </a:p>
        </p:txBody>
      </p:sp>
      <p:sp>
        <p:nvSpPr>
          <p:cNvPr id="3" name="Content Placeholder 2"/>
          <p:cNvSpPr>
            <a:spLocks noGrp="1"/>
          </p:cNvSpPr>
          <p:nvPr>
            <p:ph idx="1"/>
          </p:nvPr>
        </p:nvSpPr>
        <p:spPr/>
        <p:txBody>
          <a:bodyPr/>
          <a:lstStyle/>
          <a:p>
            <a:r>
              <a:rPr lang="en-US" dirty="0" smtClean="0"/>
              <a:t>Use lookup tables to save time</a:t>
            </a:r>
          </a:p>
          <a:p>
            <a:pPr lvl="1"/>
            <a:r>
              <a:rPr lang="en-US" dirty="0" smtClean="0"/>
              <a:t>Tradeoff with space</a:t>
            </a:r>
          </a:p>
          <a:p>
            <a:r>
              <a:rPr lang="en-US" dirty="0" err="1" smtClean="0"/>
              <a:t>Precompute</a:t>
            </a:r>
            <a:r>
              <a:rPr lang="en-US" dirty="0" smtClean="0"/>
              <a:t> first L powers of </a:t>
            </a:r>
            <a:r>
              <a:rPr lang="el-GR" dirty="0" smtClean="0"/>
              <a:t>α</a:t>
            </a:r>
            <a:endParaRPr lang="en-US" dirty="0" smtClean="0"/>
          </a:p>
          <a:p>
            <a:pPr lvl="1"/>
            <a:endParaRPr lang="en-US" dirty="0"/>
          </a:p>
        </p:txBody>
      </p:sp>
      <p:sp>
        <p:nvSpPr>
          <p:cNvPr id="5" name="Slide Number Placeholder 4"/>
          <p:cNvSpPr>
            <a:spLocks noGrp="1"/>
          </p:cNvSpPr>
          <p:nvPr>
            <p:ph type="sldNum" sz="quarter" idx="12"/>
          </p:nvPr>
        </p:nvSpPr>
        <p:spPr/>
        <p:txBody>
          <a:bodyPr/>
          <a:lstStyle/>
          <a:p>
            <a:fld id="{87606FB4-E268-4BFF-97EA-20853DC9E11B}" type="slidenum">
              <a:rPr lang="en-US" smtClean="0"/>
              <a:t>120</a:t>
            </a:fld>
            <a:endParaRPr lang="en-US"/>
          </a:p>
        </p:txBody>
      </p:sp>
    </p:spTree>
    <p:extLst>
      <p:ext uri="{BB962C8B-B14F-4D97-AF65-F5344CB8AC3E}">
        <p14:creationId xmlns:p14="http://schemas.microsoft.com/office/powerpoint/2010/main" val="3318101165"/>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Baby-step giant-step algorithm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marL="0" indent="0">
                  <a:buNone/>
                </a:pPr>
                <a:r>
                  <a:rPr lang="en-US" dirty="0" smtClean="0"/>
                  <a:t>Input: </a:t>
                </a:r>
                <a:r>
                  <a:rPr lang="el-GR" dirty="0"/>
                  <a:t>α</a:t>
                </a:r>
                <a:r>
                  <a:rPr lang="en-US" dirty="0" smtClean="0"/>
                  <a:t>,</a:t>
                </a:r>
                <a:r>
                  <a:rPr lang="el-GR" dirty="0"/>
                  <a:t> β</a:t>
                </a:r>
                <a:r>
                  <a:rPr lang="en-US" dirty="0" smtClean="0"/>
                  <a:t>,p where </a:t>
                </a:r>
                <a:r>
                  <a:rPr lang="el-GR" dirty="0" smtClean="0"/>
                  <a:t>α</a:t>
                </a:r>
                <a:r>
                  <a:rPr lang="en-US" baseline="30000" dirty="0" smtClean="0"/>
                  <a:t>x</a:t>
                </a:r>
                <a:r>
                  <a:rPr lang="en-US" dirty="0" smtClean="0"/>
                  <a:t> ≡ </a:t>
                </a:r>
                <a:r>
                  <a:rPr lang="el-GR" dirty="0" smtClean="0"/>
                  <a:t>β</a:t>
                </a:r>
                <a:r>
                  <a:rPr lang="en-US" dirty="0" smtClean="0"/>
                  <a:t> (</a:t>
                </a:r>
                <a:r>
                  <a:rPr lang="en-US" dirty="0"/>
                  <a:t>mod </a:t>
                </a:r>
                <a:r>
                  <a:rPr lang="en-US" dirty="0" smtClean="0"/>
                  <a:t>p)</a:t>
                </a:r>
              </a:p>
              <a:p>
                <a:pPr marL="0" indent="0">
                  <a:buNone/>
                </a:pPr>
                <a:r>
                  <a:rPr lang="en-US" dirty="0" smtClean="0"/>
                  <a:t>Output:</a:t>
                </a:r>
              </a:p>
              <a:p>
                <a:pPr marL="0" indent="0">
                  <a:buNone/>
                </a:pPr>
                <a:r>
                  <a:rPr lang="en-US" dirty="0" smtClean="0"/>
                  <a:t>L = floor(</a:t>
                </a:r>
                <a14:m>
                  <m:oMath xmlns:m="http://schemas.openxmlformats.org/officeDocument/2006/math">
                    <m:rad>
                      <m:radPr>
                        <m:degHide m:val="on"/>
                        <m:ctrlPr>
                          <a:rPr lang="en-US" i="1" smtClean="0">
                            <a:latin typeface="Cambria Math"/>
                          </a:rPr>
                        </m:ctrlPr>
                      </m:radPr>
                      <m:deg/>
                      <m:e>
                        <m:r>
                          <a:rPr lang="en-US" b="1" i="1" smtClean="0">
                            <a:latin typeface="Cambria Math"/>
                          </a:rPr>
                          <m:t>𝒑</m:t>
                        </m:r>
                      </m:e>
                    </m:rad>
                  </m:oMath>
                </a14:m>
                <a:r>
                  <a:rPr lang="en-US" dirty="0" smtClean="0"/>
                  <a:t>)</a:t>
                </a:r>
              </a:p>
              <a:p>
                <a:pPr marL="0" indent="0">
                  <a:buNone/>
                </a:pPr>
                <a:r>
                  <a:rPr lang="en-US" sz="2300" dirty="0" smtClean="0"/>
                  <a:t>Compute </a:t>
                </a:r>
                <a:r>
                  <a:rPr lang="en-US" sz="2300" dirty="0" err="1" smtClean="0"/>
                  <a:t>lut</a:t>
                </a:r>
                <a:r>
                  <a:rPr lang="en-US" sz="2300" dirty="0" smtClean="0"/>
                  <a:t>[1]=</a:t>
                </a:r>
                <a:r>
                  <a:rPr lang="el-GR" sz="2300" dirty="0"/>
                  <a:t> </a:t>
                </a:r>
                <a:r>
                  <a:rPr lang="el-GR" sz="2300" dirty="0" smtClean="0"/>
                  <a:t>α</a:t>
                </a:r>
                <a:r>
                  <a:rPr lang="en-US" sz="2300" dirty="0"/>
                  <a:t> mod </a:t>
                </a:r>
                <a:r>
                  <a:rPr lang="en-US" sz="2300" dirty="0" smtClean="0"/>
                  <a:t>p, </a:t>
                </a:r>
                <a:r>
                  <a:rPr lang="en-US" sz="2300" dirty="0" err="1" smtClean="0"/>
                  <a:t>lut</a:t>
                </a:r>
                <a:r>
                  <a:rPr lang="en-US" sz="2300" dirty="0" smtClean="0"/>
                  <a:t>[2]=</a:t>
                </a:r>
                <a:r>
                  <a:rPr lang="el-GR" sz="2300" dirty="0"/>
                  <a:t> </a:t>
                </a:r>
                <a:r>
                  <a:rPr lang="el-GR" sz="2300" dirty="0" smtClean="0"/>
                  <a:t>α</a:t>
                </a:r>
                <a:r>
                  <a:rPr lang="en-US" sz="2300" baseline="30000" dirty="0" smtClean="0"/>
                  <a:t>2 </a:t>
                </a:r>
                <a:r>
                  <a:rPr lang="en-US" sz="2300" dirty="0"/>
                  <a:t>mod </a:t>
                </a:r>
                <a:r>
                  <a:rPr lang="en-US" sz="2300" dirty="0" smtClean="0"/>
                  <a:t>p,…, </a:t>
                </a:r>
                <a:r>
                  <a:rPr lang="en-US" sz="2300" dirty="0" err="1" smtClean="0"/>
                  <a:t>lut</a:t>
                </a:r>
                <a:r>
                  <a:rPr lang="en-US" sz="2300" dirty="0" smtClean="0"/>
                  <a:t>[L]=</a:t>
                </a:r>
                <a:r>
                  <a:rPr lang="el-GR" sz="2300" dirty="0"/>
                  <a:t> </a:t>
                </a:r>
                <a:r>
                  <a:rPr lang="el-GR" sz="2300" dirty="0" smtClean="0"/>
                  <a:t>α</a:t>
                </a:r>
                <a:r>
                  <a:rPr lang="en-US" sz="2300" baseline="30000" dirty="0" smtClean="0"/>
                  <a:t>L </a:t>
                </a:r>
                <a:r>
                  <a:rPr lang="en-US" sz="2300" dirty="0"/>
                  <a:t>mod </a:t>
                </a:r>
                <a:r>
                  <a:rPr lang="en-US" sz="2300" dirty="0" smtClean="0"/>
                  <a:t>p</a:t>
                </a:r>
                <a:endParaRPr lang="en-US" sz="2300" baseline="30000" dirty="0" smtClean="0"/>
              </a:p>
              <a:p>
                <a:pPr marL="0" indent="0">
                  <a:buNone/>
                </a:pPr>
                <a:r>
                  <a:rPr lang="en-US" dirty="0"/>
                  <a:t>h</a:t>
                </a:r>
                <a:r>
                  <a:rPr lang="en-US" dirty="0" smtClean="0"/>
                  <a:t>=(</a:t>
                </a:r>
                <a:r>
                  <a:rPr lang="el-GR" dirty="0" smtClean="0"/>
                  <a:t>α</a:t>
                </a:r>
                <a:r>
                  <a:rPr lang="en-US" baseline="30000" dirty="0" smtClean="0"/>
                  <a:t>-1</a:t>
                </a:r>
                <a:r>
                  <a:rPr lang="en-US" dirty="0" smtClean="0"/>
                  <a:t>)</a:t>
                </a:r>
                <a:r>
                  <a:rPr lang="en-US" baseline="30000" dirty="0" smtClean="0"/>
                  <a:t>L </a:t>
                </a:r>
                <a:r>
                  <a:rPr lang="en-US" dirty="0" smtClean="0"/>
                  <a:t>mod p</a:t>
                </a:r>
              </a:p>
              <a:p>
                <a:pPr marL="0" indent="0">
                  <a:buNone/>
                </a:pPr>
                <a:r>
                  <a:rPr lang="en-US" dirty="0"/>
                  <a:t>t</a:t>
                </a:r>
                <a:r>
                  <a:rPr lang="en-US" dirty="0" smtClean="0"/>
                  <a:t> = </a:t>
                </a:r>
                <a:r>
                  <a:rPr lang="el-GR" dirty="0"/>
                  <a:t>β</a:t>
                </a:r>
                <a:r>
                  <a:rPr lang="en-US" dirty="0" smtClean="0"/>
                  <a:t>  #starting point</a:t>
                </a:r>
              </a:p>
              <a:p>
                <a:pPr marL="0" indent="0">
                  <a:buNone/>
                </a:pPr>
                <a:r>
                  <a:rPr lang="en-US" dirty="0"/>
                  <a:t>f</a:t>
                </a:r>
                <a:r>
                  <a:rPr lang="en-US" dirty="0" smtClean="0"/>
                  <a:t>or j=0 to L</a:t>
                </a:r>
              </a:p>
              <a:p>
                <a:pPr marL="0" indent="0">
                  <a:buNone/>
                </a:pPr>
                <a:r>
                  <a:rPr lang="en-US" dirty="0"/>
                  <a:t>	</a:t>
                </a:r>
                <a:r>
                  <a:rPr lang="en-US" dirty="0" smtClean="0"/>
                  <a:t>if there is a value </a:t>
                </a:r>
                <a:r>
                  <a:rPr lang="en-US" dirty="0" err="1" smtClean="0"/>
                  <a:t>i</a:t>
                </a:r>
                <a:r>
                  <a:rPr lang="en-US" dirty="0" smtClean="0"/>
                  <a:t> such that </a:t>
                </a:r>
                <a:r>
                  <a:rPr lang="en-US" dirty="0" err="1" smtClean="0"/>
                  <a:t>lut</a:t>
                </a:r>
                <a:r>
                  <a:rPr lang="en-US" dirty="0" smtClean="0"/>
                  <a:t>[</a:t>
                </a:r>
                <a:r>
                  <a:rPr lang="en-US" dirty="0" err="1" smtClean="0"/>
                  <a:t>i</a:t>
                </a:r>
                <a:r>
                  <a:rPr lang="en-US" dirty="0" smtClean="0"/>
                  <a:t>]=t</a:t>
                </a:r>
              </a:p>
              <a:p>
                <a:pPr marL="0" indent="0">
                  <a:buNone/>
                </a:pPr>
                <a:r>
                  <a:rPr lang="en-US" dirty="0"/>
                  <a:t>	</a:t>
                </a:r>
                <a:r>
                  <a:rPr lang="en-US" dirty="0" smtClean="0"/>
                  <a:t>	return </a:t>
                </a:r>
                <a:r>
                  <a:rPr lang="en-US" dirty="0" err="1" smtClean="0"/>
                  <a:t>i+j</a:t>
                </a:r>
                <a:r>
                  <a:rPr lang="en-US" dirty="0" smtClean="0"/>
                  <a:t>*L</a:t>
                </a:r>
              </a:p>
              <a:p>
                <a:pPr marL="0" indent="0">
                  <a:buNone/>
                </a:pPr>
                <a:r>
                  <a:rPr lang="en-US" dirty="0"/>
                  <a:t>	</a:t>
                </a:r>
                <a:r>
                  <a:rPr lang="en-US" dirty="0" smtClean="0"/>
                  <a:t>t = t * h mod p</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259" t="-2222" b="-2083"/>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87606FB4-E268-4BFF-97EA-20853DC9E11B}" type="slidenum">
              <a:rPr lang="en-US" smtClean="0"/>
              <a:t>121</a:t>
            </a:fld>
            <a:endParaRPr lang="en-US"/>
          </a:p>
        </p:txBody>
      </p:sp>
    </p:spTree>
    <p:extLst>
      <p:ext uri="{BB962C8B-B14F-4D97-AF65-F5344CB8AC3E}">
        <p14:creationId xmlns:p14="http://schemas.microsoft.com/office/powerpoint/2010/main" val="2576064031"/>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BSGS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p:txBody>
              <a:bodyPr>
                <a:normAutofit fontScale="92500" lnSpcReduction="20000"/>
              </a:bodyPr>
              <a:lstStyle/>
              <a:p>
                <a:r>
                  <a:rPr lang="en-US" dirty="0" smtClean="0"/>
                  <a:t>Given 3</a:t>
                </a:r>
                <a:r>
                  <a:rPr lang="en-US" baseline="30000" dirty="0" smtClean="0"/>
                  <a:t>x</a:t>
                </a:r>
                <a:r>
                  <a:rPr lang="en-US" dirty="0" smtClean="0"/>
                  <a:t> </a:t>
                </a:r>
                <a:r>
                  <a:rPr lang="en-US" dirty="0"/>
                  <a:t>mod 113 = </a:t>
                </a:r>
                <a:r>
                  <a:rPr lang="en-US" dirty="0" smtClean="0"/>
                  <a:t>37, find x</a:t>
                </a:r>
              </a:p>
              <a:p>
                <a:r>
                  <a:rPr lang="en-US" dirty="0" smtClean="0"/>
                  <a:t>L=</a:t>
                </a:r>
                <a:r>
                  <a:rPr lang="en-US" dirty="0"/>
                  <a:t>floor(</a:t>
                </a:r>
                <a14:m>
                  <m:oMath xmlns:m="http://schemas.openxmlformats.org/officeDocument/2006/math">
                    <m:rad>
                      <m:radPr>
                        <m:degHide m:val="on"/>
                        <m:ctrlPr>
                          <a:rPr lang="en-US" i="1">
                            <a:latin typeface="Cambria Math"/>
                          </a:rPr>
                        </m:ctrlPr>
                      </m:radPr>
                      <m:deg/>
                      <m:e>
                        <m:r>
                          <a:rPr lang="en-US" b="1" i="1" smtClean="0">
                            <a:latin typeface="Cambria Math"/>
                          </a:rPr>
                          <m:t>𝟏𝟏𝟑</m:t>
                        </m:r>
                      </m:e>
                    </m:rad>
                  </m:oMath>
                </a14:m>
                <a:r>
                  <a:rPr lang="en-US" dirty="0"/>
                  <a:t>)</a:t>
                </a:r>
                <a:r>
                  <a:rPr lang="en-US" dirty="0" smtClean="0"/>
                  <a:t>=10</a:t>
                </a:r>
              </a:p>
              <a:p>
                <a:r>
                  <a:rPr lang="en-US" dirty="0" err="1" smtClean="0"/>
                  <a:t>Precompute</a:t>
                </a:r>
                <a:r>
                  <a:rPr lang="en-US" dirty="0" smtClean="0"/>
                  <a:t> table </a:t>
                </a:r>
              </a:p>
              <a:p>
                <a:pPr lvl="1"/>
                <a:r>
                  <a:rPr lang="en-US" dirty="0" err="1" smtClean="0"/>
                  <a:t>Lut</a:t>
                </a:r>
                <a:r>
                  <a:rPr lang="en-US" dirty="0" smtClean="0"/>
                  <a:t>[0] = 3</a:t>
                </a:r>
                <a:r>
                  <a:rPr lang="en-US" baseline="30000" dirty="0" smtClean="0"/>
                  <a:t>0</a:t>
                </a:r>
                <a:r>
                  <a:rPr lang="en-US" dirty="0" smtClean="0"/>
                  <a:t> mod 113</a:t>
                </a:r>
              </a:p>
              <a:p>
                <a:pPr lvl="1"/>
                <a:r>
                  <a:rPr lang="en-US" dirty="0" err="1" smtClean="0"/>
                  <a:t>Lut</a:t>
                </a:r>
                <a:r>
                  <a:rPr lang="en-US" dirty="0" smtClean="0"/>
                  <a:t>[1] </a:t>
                </a:r>
                <a:r>
                  <a:rPr lang="en-US" dirty="0"/>
                  <a:t>= </a:t>
                </a:r>
                <a:r>
                  <a:rPr lang="en-US" dirty="0" smtClean="0"/>
                  <a:t>3</a:t>
                </a:r>
                <a:r>
                  <a:rPr lang="en-US" baseline="30000" dirty="0" smtClean="0"/>
                  <a:t>1</a:t>
                </a:r>
                <a:r>
                  <a:rPr lang="en-US" dirty="0" smtClean="0"/>
                  <a:t> mod 113</a:t>
                </a:r>
              </a:p>
              <a:p>
                <a:pPr lvl="1"/>
                <a:r>
                  <a:rPr lang="en-US" dirty="0" smtClean="0"/>
                  <a:t>…</a:t>
                </a:r>
              </a:p>
              <a:p>
                <a:pPr lvl="1"/>
                <a:r>
                  <a:rPr lang="en-US" dirty="0" err="1" smtClean="0"/>
                  <a:t>Lut</a:t>
                </a:r>
                <a:r>
                  <a:rPr lang="en-US" dirty="0" smtClean="0"/>
                  <a:t>[10</a:t>
                </a:r>
                <a:r>
                  <a:rPr lang="en-US" dirty="0"/>
                  <a:t>] = </a:t>
                </a:r>
                <a:r>
                  <a:rPr lang="en-US" dirty="0" smtClean="0"/>
                  <a:t>3</a:t>
                </a:r>
                <a:r>
                  <a:rPr lang="en-US" baseline="30000" dirty="0" smtClean="0"/>
                  <a:t>10</a:t>
                </a:r>
                <a:r>
                  <a:rPr lang="en-US" dirty="0" smtClean="0"/>
                  <a:t> </a:t>
                </a:r>
                <a:r>
                  <a:rPr lang="en-US" dirty="0"/>
                  <a:t>mod </a:t>
                </a:r>
                <a:r>
                  <a:rPr lang="en-US" dirty="0" smtClean="0"/>
                  <a:t>113</a:t>
                </a:r>
              </a:p>
              <a:p>
                <a:r>
                  <a:rPr lang="en-US" dirty="0"/>
                  <a:t>h</a:t>
                </a:r>
                <a:r>
                  <a:rPr lang="en-US" dirty="0" smtClean="0"/>
                  <a:t>=(3</a:t>
                </a:r>
                <a:r>
                  <a:rPr lang="en-US" baseline="30000" dirty="0" smtClean="0"/>
                  <a:t>-1</a:t>
                </a:r>
                <a:r>
                  <a:rPr lang="en-US" dirty="0" smtClean="0"/>
                  <a:t>)</a:t>
                </a:r>
                <a:r>
                  <a:rPr lang="en-US" baseline="30000" dirty="0" smtClean="0"/>
                  <a:t>10 </a:t>
                </a:r>
                <a:r>
                  <a:rPr lang="en-US" dirty="0"/>
                  <a:t>mod </a:t>
                </a:r>
                <a:r>
                  <a:rPr lang="en-US" dirty="0" smtClean="0"/>
                  <a:t>113 = 61</a:t>
                </a: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blipFill rotWithShape="1">
                <a:blip r:embed="rId3"/>
                <a:stretch>
                  <a:fillRect l="-779" t="-1141"/>
                </a:stretch>
              </a:blipFill>
            </p:spPr>
            <p:txBody>
              <a:bodyPr/>
              <a:lstStyle/>
              <a:p>
                <a:r>
                  <a:rPr lang="en-US">
                    <a:noFill/>
                  </a:rPr>
                  <a:t> </a:t>
                </a:r>
              </a:p>
            </p:txBody>
          </p:sp>
        </mc:Fallback>
      </mc:AlternateContent>
      <p:sp>
        <p:nvSpPr>
          <p:cNvPr id="5" name="Content Placeholder 4"/>
          <p:cNvSpPr>
            <a:spLocks noGrp="1"/>
          </p:cNvSpPr>
          <p:nvPr>
            <p:ph sz="half" idx="2"/>
          </p:nvPr>
        </p:nvSpPr>
        <p:spPr/>
        <p:txBody>
          <a:bodyPr>
            <a:normAutofit fontScale="92500" lnSpcReduction="20000"/>
          </a:bodyPr>
          <a:lstStyle/>
          <a:p>
            <a:r>
              <a:rPr lang="en-US" dirty="0"/>
              <a:t>Iterate through j loop</a:t>
            </a:r>
          </a:p>
          <a:p>
            <a:pPr lvl="1"/>
            <a:r>
              <a:rPr lang="en-US" dirty="0"/>
              <a:t>j: </a:t>
            </a:r>
            <a:r>
              <a:rPr lang="en-US" dirty="0" smtClean="0"/>
              <a:t>0,  </a:t>
            </a:r>
            <a:r>
              <a:rPr lang="en-US" dirty="0"/>
              <a:t>t</a:t>
            </a:r>
            <a:r>
              <a:rPr lang="en-US" dirty="0" smtClean="0"/>
              <a:t>: </a:t>
            </a:r>
            <a:r>
              <a:rPr lang="en-US" dirty="0"/>
              <a:t>37</a:t>
            </a:r>
          </a:p>
          <a:p>
            <a:pPr lvl="1"/>
            <a:r>
              <a:rPr lang="en-US" dirty="0"/>
              <a:t>j: </a:t>
            </a:r>
            <a:r>
              <a:rPr lang="en-US" dirty="0" smtClean="0"/>
              <a:t>1,  t: </a:t>
            </a:r>
            <a:r>
              <a:rPr lang="en-US" dirty="0"/>
              <a:t>110</a:t>
            </a:r>
          </a:p>
          <a:p>
            <a:pPr lvl="1"/>
            <a:r>
              <a:rPr lang="en-US" dirty="0"/>
              <a:t>j: </a:t>
            </a:r>
            <a:r>
              <a:rPr lang="en-US" dirty="0" smtClean="0"/>
              <a:t>2,  t: </a:t>
            </a:r>
            <a:r>
              <a:rPr lang="en-US" dirty="0"/>
              <a:t>43</a:t>
            </a:r>
          </a:p>
          <a:p>
            <a:pPr lvl="1"/>
            <a:r>
              <a:rPr lang="en-US" dirty="0"/>
              <a:t>j: </a:t>
            </a:r>
            <a:r>
              <a:rPr lang="en-US" dirty="0" smtClean="0"/>
              <a:t>3,  t: </a:t>
            </a:r>
            <a:r>
              <a:rPr lang="en-US" dirty="0"/>
              <a:t>24</a:t>
            </a:r>
          </a:p>
          <a:p>
            <a:pPr lvl="1"/>
            <a:r>
              <a:rPr lang="en-US" dirty="0"/>
              <a:t>j: </a:t>
            </a:r>
            <a:r>
              <a:rPr lang="en-US" dirty="0" smtClean="0"/>
              <a:t>4,  t: </a:t>
            </a:r>
            <a:r>
              <a:rPr lang="en-US" dirty="0"/>
              <a:t>108</a:t>
            </a:r>
          </a:p>
          <a:p>
            <a:pPr lvl="1"/>
            <a:r>
              <a:rPr lang="en-US" dirty="0"/>
              <a:t>j: </a:t>
            </a:r>
            <a:r>
              <a:rPr lang="en-US" dirty="0" smtClean="0"/>
              <a:t>5,  t: </a:t>
            </a:r>
            <a:r>
              <a:rPr lang="en-US" dirty="0"/>
              <a:t>34</a:t>
            </a:r>
          </a:p>
          <a:p>
            <a:pPr lvl="1"/>
            <a:r>
              <a:rPr lang="en-US" dirty="0"/>
              <a:t>j: </a:t>
            </a:r>
            <a:r>
              <a:rPr lang="en-US" dirty="0" smtClean="0"/>
              <a:t>6,  t: </a:t>
            </a:r>
            <a:r>
              <a:rPr lang="en-US" dirty="0"/>
              <a:t>40</a:t>
            </a:r>
          </a:p>
          <a:p>
            <a:r>
              <a:rPr lang="en-US" dirty="0"/>
              <a:t>Result: </a:t>
            </a:r>
            <a:r>
              <a:rPr lang="en-US" dirty="0" smtClean="0"/>
              <a:t>10*6 + 7 = 67</a:t>
            </a:r>
          </a:p>
          <a:p>
            <a:pPr lvl="1"/>
            <a:r>
              <a:rPr lang="en-US" dirty="0" smtClean="0"/>
              <a:t>3</a:t>
            </a:r>
            <a:r>
              <a:rPr lang="en-US" baseline="30000" dirty="0" smtClean="0"/>
              <a:t>7</a:t>
            </a:r>
            <a:r>
              <a:rPr lang="en-US" dirty="0" smtClean="0"/>
              <a:t> mod 113 = t = 40</a:t>
            </a:r>
          </a:p>
          <a:p>
            <a:pPr lvl="1"/>
            <a:r>
              <a:rPr lang="en-US" dirty="0" smtClean="0"/>
              <a:t>j = 6</a:t>
            </a:r>
          </a:p>
          <a:p>
            <a:pPr lvl="1"/>
            <a:r>
              <a:rPr lang="en-US" dirty="0" smtClean="0"/>
              <a:t>40 is at index 7, which is why it is added to 10*6</a:t>
            </a:r>
            <a:endParaRPr lang="en-US" dirty="0"/>
          </a:p>
          <a:p>
            <a:endParaRPr lang="en-US" dirty="0"/>
          </a:p>
        </p:txBody>
      </p:sp>
      <p:sp>
        <p:nvSpPr>
          <p:cNvPr id="6" name="TextBox 5"/>
          <p:cNvSpPr txBox="1"/>
          <p:nvPr/>
        </p:nvSpPr>
        <p:spPr>
          <a:xfrm>
            <a:off x="7165392" y="2706469"/>
            <a:ext cx="1856150" cy="923330"/>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pPr algn="ctr"/>
            <a:r>
              <a:rPr lang="en-US" dirty="0" smtClean="0"/>
              <a:t>If value not </a:t>
            </a:r>
          </a:p>
          <a:p>
            <a:pPr algn="ctr"/>
            <a:r>
              <a:rPr lang="en-US" dirty="0"/>
              <a:t>f</a:t>
            </a:r>
            <a:r>
              <a:rPr lang="en-US" dirty="0" smtClean="0"/>
              <a:t>ound, set next t:</a:t>
            </a:r>
          </a:p>
          <a:p>
            <a:pPr algn="ctr"/>
            <a:r>
              <a:rPr lang="en-US" dirty="0" smtClean="0"/>
              <a:t>t </a:t>
            </a:r>
            <a:r>
              <a:rPr lang="en-US" dirty="0"/>
              <a:t>= t * h mod </a:t>
            </a:r>
            <a:r>
              <a:rPr lang="en-US" dirty="0" smtClean="0"/>
              <a:t>p</a:t>
            </a:r>
            <a:endParaRPr lang="en-US" dirty="0"/>
          </a:p>
        </p:txBody>
      </p:sp>
      <p:sp>
        <p:nvSpPr>
          <p:cNvPr id="7" name="TextBox 6"/>
          <p:cNvSpPr txBox="1"/>
          <p:nvPr/>
        </p:nvSpPr>
        <p:spPr>
          <a:xfrm>
            <a:off x="7432068" y="2323923"/>
            <a:ext cx="740382" cy="276999"/>
          </a:xfrm>
          <a:prstGeom prst="rect">
            <a:avLst/>
          </a:prstGeom>
        </p:spPr>
        <p:style>
          <a:lnRef idx="1">
            <a:schemeClr val="dk1"/>
          </a:lnRef>
          <a:fillRef idx="2">
            <a:schemeClr val="dk1"/>
          </a:fillRef>
          <a:effectRef idx="1">
            <a:schemeClr val="dk1"/>
          </a:effectRef>
          <a:fontRef idx="minor">
            <a:schemeClr val="dk1"/>
          </a:fontRef>
        </p:style>
        <p:txBody>
          <a:bodyPr wrap="square" rtlCol="0" anchor="ctr">
            <a:spAutoFit/>
          </a:bodyPr>
          <a:lstStyle/>
          <a:p>
            <a:pPr algn="ctr"/>
            <a:r>
              <a:rPr lang="en-US" dirty="0"/>
              <a:t>t = </a:t>
            </a:r>
            <a:r>
              <a:rPr lang="el-GR" dirty="0" smtClean="0"/>
              <a:t>β</a:t>
            </a:r>
            <a:endParaRPr lang="en-US" dirty="0"/>
          </a:p>
        </p:txBody>
      </p:sp>
      <p:cxnSp>
        <p:nvCxnSpPr>
          <p:cNvPr id="9" name="Straight Arrow Connector 8"/>
          <p:cNvCxnSpPr>
            <a:stCxn id="7" idx="1"/>
          </p:cNvCxnSpPr>
          <p:nvPr/>
        </p:nvCxnSpPr>
        <p:spPr bwMode="auto">
          <a:xfrm flipH="1" flipV="1">
            <a:off x="6553200" y="2462422"/>
            <a:ext cx="878868" cy="1"/>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cxnSp>
        <p:nvCxnSpPr>
          <p:cNvPr id="10" name="Straight Arrow Connector 9"/>
          <p:cNvCxnSpPr>
            <a:stCxn id="6" idx="1"/>
          </p:cNvCxnSpPr>
          <p:nvPr/>
        </p:nvCxnSpPr>
        <p:spPr bwMode="auto">
          <a:xfrm flipH="1" flipV="1">
            <a:off x="6553200" y="2822229"/>
            <a:ext cx="612192" cy="345905"/>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sp>
        <p:nvSpPr>
          <p:cNvPr id="8" name="Slide Number Placeholder 7"/>
          <p:cNvSpPr>
            <a:spLocks noGrp="1"/>
          </p:cNvSpPr>
          <p:nvPr>
            <p:ph type="sldNum" sz="quarter" idx="12"/>
          </p:nvPr>
        </p:nvSpPr>
        <p:spPr/>
        <p:txBody>
          <a:bodyPr/>
          <a:lstStyle/>
          <a:p>
            <a:fld id="{87606FB4-E268-4BFF-97EA-20853DC9E11B}" type="slidenum">
              <a:rPr lang="en-US" smtClean="0"/>
              <a:t>122</a:t>
            </a:fld>
            <a:endParaRPr lang="en-US"/>
          </a:p>
        </p:txBody>
      </p:sp>
    </p:spTree>
    <p:extLst>
      <p:ext uri="{BB962C8B-B14F-4D97-AF65-F5344CB8AC3E}">
        <p14:creationId xmlns:p14="http://schemas.microsoft.com/office/powerpoint/2010/main" val="1544158533"/>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BSGS analysis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Memory: </a:t>
                </a:r>
                <a14:m>
                  <m:oMath xmlns:m="http://schemas.openxmlformats.org/officeDocument/2006/math">
                    <m:rad>
                      <m:radPr>
                        <m:degHide m:val="on"/>
                        <m:ctrlPr>
                          <a:rPr lang="en-US" i="1" smtClean="0">
                            <a:latin typeface="Cambria Math"/>
                          </a:rPr>
                        </m:ctrlPr>
                      </m:radPr>
                      <m:deg/>
                      <m:e>
                        <m:r>
                          <a:rPr lang="en-US" b="1" i="1" smtClean="0">
                            <a:latin typeface="Cambria Math"/>
                          </a:rPr>
                          <m:t>𝒑</m:t>
                        </m:r>
                      </m:e>
                    </m:rad>
                  </m:oMath>
                </a14:m>
                <a:r>
                  <a:rPr lang="en-US" dirty="0" smtClean="0"/>
                  <a:t> </a:t>
                </a:r>
              </a:p>
              <a:p>
                <a:pPr lvl="1"/>
                <a:r>
                  <a:rPr lang="en-US" dirty="0" smtClean="0"/>
                  <a:t>For the powers of </a:t>
                </a:r>
                <a:r>
                  <a:rPr lang="el-GR" dirty="0" smtClean="0"/>
                  <a:t>α</a:t>
                </a:r>
                <a:endParaRPr lang="en-US" dirty="0" smtClean="0"/>
              </a:p>
              <a:p>
                <a:r>
                  <a:rPr lang="en-US" dirty="0" smtClean="0"/>
                  <a:t>Time: </a:t>
                </a:r>
                <a14:m>
                  <m:oMath xmlns:m="http://schemas.openxmlformats.org/officeDocument/2006/math">
                    <m:rad>
                      <m:radPr>
                        <m:degHide m:val="on"/>
                        <m:ctrlPr>
                          <a:rPr lang="en-US" i="1">
                            <a:latin typeface="Cambria Math"/>
                          </a:rPr>
                        </m:ctrlPr>
                      </m:radPr>
                      <m:deg/>
                      <m:e>
                        <m:r>
                          <a:rPr lang="en-US" i="1">
                            <a:latin typeface="Cambria Math"/>
                          </a:rPr>
                          <m:t>𝒑</m:t>
                        </m:r>
                      </m:e>
                    </m:rad>
                  </m:oMath>
                </a14:m>
                <a:r>
                  <a:rPr lang="en-US" dirty="0" smtClean="0"/>
                  <a:t> log(p)</a:t>
                </a:r>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t="-634"/>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87606FB4-E268-4BFF-97EA-20853DC9E11B}" type="slidenum">
              <a:rPr lang="en-US" smtClean="0"/>
              <a:t>123</a:t>
            </a:fld>
            <a:endParaRPr lang="en-US"/>
          </a:p>
        </p:txBody>
      </p:sp>
    </p:spTree>
    <p:extLst>
      <p:ext uri="{BB962C8B-B14F-4D97-AF65-F5344CB8AC3E}">
        <p14:creationId xmlns:p14="http://schemas.microsoft.com/office/powerpoint/2010/main" val="4266099639"/>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a:t>Open discreteLog.py</a:t>
            </a:r>
          </a:p>
          <a:p>
            <a:r>
              <a:rPr lang="en-US" dirty="0"/>
              <a:t>Complete </a:t>
            </a:r>
            <a:r>
              <a:rPr lang="en-US" dirty="0" err="1"/>
              <a:t>babyStepGiantStep</a:t>
            </a:r>
            <a:r>
              <a:rPr lang="en-US" dirty="0"/>
              <a:t>(</a:t>
            </a:r>
            <a:r>
              <a:rPr lang="en-US" dirty="0" err="1"/>
              <a:t>a,b,p</a:t>
            </a:r>
            <a:r>
              <a:rPr lang="en-US" dirty="0" smtClean="0"/>
              <a:t>)</a:t>
            </a:r>
          </a:p>
          <a:p>
            <a:pPr lvl="1"/>
            <a:r>
              <a:rPr lang="en-US" dirty="0" smtClean="0"/>
              <a:t>a is generator, b is result, p is prime modulus</a:t>
            </a:r>
            <a:endParaRPr lang="en-US" dirty="0"/>
          </a:p>
          <a:p>
            <a:r>
              <a:rPr lang="en-US" dirty="0" smtClean="0"/>
              <a:t>Objective</a:t>
            </a:r>
            <a:r>
              <a:rPr lang="en-US" dirty="0"/>
              <a:t>: try to solve and verify the </a:t>
            </a:r>
            <a:r>
              <a:rPr lang="en-US" dirty="0" smtClean="0"/>
              <a:t>following</a:t>
            </a:r>
          </a:p>
          <a:p>
            <a:pPr lvl="1"/>
            <a:r>
              <a:rPr lang="en-US" dirty="0"/>
              <a:t>89</a:t>
            </a:r>
            <a:r>
              <a:rPr lang="en-US" baseline="30000" dirty="0"/>
              <a:t>x</a:t>
            </a:r>
            <a:r>
              <a:rPr lang="en-US" dirty="0"/>
              <a:t> mod 809 = 618</a:t>
            </a:r>
          </a:p>
          <a:p>
            <a:pPr lvl="1"/>
            <a:r>
              <a:rPr lang="en-US" dirty="0"/>
              <a:t>16</a:t>
            </a:r>
            <a:r>
              <a:rPr lang="en-US" baseline="30000" dirty="0"/>
              <a:t>x</a:t>
            </a:r>
            <a:r>
              <a:rPr lang="en-US" dirty="0"/>
              <a:t> mod 809 = 46 </a:t>
            </a:r>
          </a:p>
          <a:p>
            <a:pPr lvl="1"/>
            <a:r>
              <a:rPr lang="en-US" dirty="0"/>
              <a:t>16</a:t>
            </a:r>
            <a:r>
              <a:rPr lang="en-US" baseline="30000" dirty="0"/>
              <a:t>x</a:t>
            </a:r>
            <a:r>
              <a:rPr lang="en-US" dirty="0"/>
              <a:t> mod 809 = 324</a:t>
            </a:r>
          </a:p>
          <a:p>
            <a:pPr lvl="1"/>
            <a:r>
              <a:rPr lang="en-US" dirty="0"/>
              <a:t>2</a:t>
            </a:r>
            <a:r>
              <a:rPr lang="en-US" baseline="30000" dirty="0"/>
              <a:t>x</a:t>
            </a:r>
            <a:r>
              <a:rPr lang="en-US" dirty="0"/>
              <a:t> mod 2777 = </a:t>
            </a:r>
            <a:r>
              <a:rPr lang="en-US" dirty="0" smtClean="0"/>
              <a:t>512</a:t>
            </a:r>
          </a:p>
          <a:p>
            <a:pPr lvl="1"/>
            <a:endParaRPr lang="en-US" dirty="0"/>
          </a:p>
          <a:p>
            <a:pPr marL="341312" lvl="1"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87606FB4-E268-4BFF-97EA-20853DC9E11B}" type="slidenum">
              <a:rPr lang="en-US" smtClean="0"/>
              <a:t>124</a:t>
            </a:fld>
            <a:endParaRPr lang="en-US"/>
          </a:p>
        </p:txBody>
      </p:sp>
    </p:spTree>
    <p:extLst>
      <p:ext uri="{BB962C8B-B14F-4D97-AF65-F5344CB8AC3E}">
        <p14:creationId xmlns:p14="http://schemas.microsoft.com/office/powerpoint/2010/main" val="2053245994"/>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t>
            </a:r>
            <a:r>
              <a:rPr lang="en-US" dirty="0" smtClean="0"/>
              <a:t>daptations</a:t>
            </a:r>
            <a:endParaRPr lang="en-US" dirty="0"/>
          </a:p>
        </p:txBody>
      </p:sp>
      <p:sp>
        <p:nvSpPr>
          <p:cNvPr id="3" name="Content Placeholder 2"/>
          <p:cNvSpPr>
            <a:spLocks noGrp="1"/>
          </p:cNvSpPr>
          <p:nvPr>
            <p:ph idx="1"/>
          </p:nvPr>
        </p:nvSpPr>
        <p:spPr/>
        <p:txBody>
          <a:bodyPr>
            <a:normAutofit lnSpcReduction="10000"/>
          </a:bodyPr>
          <a:lstStyle/>
          <a:p>
            <a:r>
              <a:rPr lang="en-US" dirty="0" smtClean="0"/>
              <a:t>Factoring ↔ discrete log</a:t>
            </a:r>
          </a:p>
          <a:p>
            <a:r>
              <a:rPr lang="en-US" dirty="0" smtClean="0"/>
              <a:t>Algorithms can be adapted</a:t>
            </a:r>
          </a:p>
          <a:p>
            <a:endParaRPr lang="en-US" dirty="0"/>
          </a:p>
          <a:p>
            <a:r>
              <a:rPr lang="en-US" dirty="0" smtClean="0"/>
              <a:t>Pollard’s rho</a:t>
            </a:r>
          </a:p>
          <a:p>
            <a:pPr lvl="1"/>
            <a:r>
              <a:rPr lang="en-US" dirty="0" smtClean="0"/>
              <a:t>Partition {0, …, p-1} into three sets of approximately equal size</a:t>
            </a:r>
          </a:p>
          <a:p>
            <a:pPr lvl="2"/>
            <a:r>
              <a:rPr lang="en-US" dirty="0" smtClean="0"/>
              <a:t>Many partitions possible</a:t>
            </a:r>
          </a:p>
          <a:p>
            <a:pPr lvl="3"/>
            <a:r>
              <a:rPr lang="en-US" dirty="0" smtClean="0"/>
              <a:t>{0,…, (p-1)/3}, {</a:t>
            </a:r>
            <a:r>
              <a:rPr lang="en-US" dirty="0"/>
              <a:t>(p-1)/</a:t>
            </a:r>
            <a:r>
              <a:rPr lang="en-US" dirty="0" smtClean="0"/>
              <a:t>3+1,…,</a:t>
            </a:r>
            <a:r>
              <a:rPr lang="en-US" dirty="0"/>
              <a:t> </a:t>
            </a:r>
            <a:r>
              <a:rPr lang="en-US" dirty="0" smtClean="0"/>
              <a:t>2(p-1</a:t>
            </a:r>
            <a:r>
              <a:rPr lang="en-US" dirty="0"/>
              <a:t>)/3</a:t>
            </a:r>
            <a:r>
              <a:rPr lang="en-US" dirty="0" smtClean="0"/>
              <a:t>}, {2(p-1</a:t>
            </a:r>
            <a:r>
              <a:rPr lang="en-US" dirty="0"/>
              <a:t>)/</a:t>
            </a:r>
            <a:r>
              <a:rPr lang="en-US" dirty="0" smtClean="0"/>
              <a:t>3,…,p-1}</a:t>
            </a:r>
          </a:p>
          <a:p>
            <a:pPr lvl="3"/>
            <a:r>
              <a:rPr lang="en-US" dirty="0"/>
              <a:t>x ≡ </a:t>
            </a:r>
            <a:r>
              <a:rPr lang="en-US" dirty="0" smtClean="0"/>
              <a:t>0 </a:t>
            </a:r>
            <a:r>
              <a:rPr lang="en-US" dirty="0"/>
              <a:t>(mod </a:t>
            </a:r>
            <a:r>
              <a:rPr lang="en-US" dirty="0" smtClean="0"/>
              <a:t>3), </a:t>
            </a:r>
            <a:r>
              <a:rPr lang="en-US" dirty="0"/>
              <a:t>x ≡ 1</a:t>
            </a:r>
            <a:r>
              <a:rPr lang="en-US" dirty="0" smtClean="0"/>
              <a:t> </a:t>
            </a:r>
            <a:r>
              <a:rPr lang="en-US" dirty="0"/>
              <a:t>(mod </a:t>
            </a:r>
            <a:r>
              <a:rPr lang="en-US" dirty="0" smtClean="0"/>
              <a:t>3), </a:t>
            </a:r>
            <a:r>
              <a:rPr lang="en-US" dirty="0"/>
              <a:t>x ≡ 2</a:t>
            </a:r>
            <a:r>
              <a:rPr lang="en-US" dirty="0" smtClean="0"/>
              <a:t> </a:t>
            </a:r>
            <a:r>
              <a:rPr lang="en-US" dirty="0"/>
              <a:t>(mod </a:t>
            </a:r>
            <a:r>
              <a:rPr lang="en-US" dirty="0" smtClean="0"/>
              <a:t>3) </a:t>
            </a:r>
            <a:endParaRPr lang="en-US" dirty="0"/>
          </a:p>
          <a:p>
            <a:pPr lvl="1"/>
            <a:r>
              <a:rPr lang="en-US" dirty="0" smtClean="0"/>
              <a:t>Compare </a:t>
            </a:r>
            <a:r>
              <a:rPr lang="en-US" dirty="0"/>
              <a:t>triples (</a:t>
            </a:r>
            <a:r>
              <a:rPr lang="en-US" dirty="0" smtClean="0"/>
              <a:t>x</a:t>
            </a:r>
            <a:r>
              <a:rPr lang="en-US" baseline="-25000" dirty="0" smtClean="0"/>
              <a:t>i</a:t>
            </a:r>
            <a:r>
              <a:rPr lang="en-US" dirty="0" smtClean="0"/>
              <a:t>, </a:t>
            </a:r>
            <a:r>
              <a:rPr lang="en-US" dirty="0" err="1" smtClean="0"/>
              <a:t>a</a:t>
            </a:r>
            <a:r>
              <a:rPr lang="en-US" baseline="-25000" dirty="0" err="1" smtClean="0"/>
              <a:t>i</a:t>
            </a:r>
            <a:r>
              <a:rPr lang="en-US" dirty="0" smtClean="0"/>
              <a:t>, b</a:t>
            </a:r>
            <a:r>
              <a:rPr lang="en-US" baseline="-25000" dirty="0" smtClean="0"/>
              <a:t>i</a:t>
            </a:r>
            <a:r>
              <a:rPr lang="en-US" dirty="0" smtClean="0"/>
              <a:t>) </a:t>
            </a:r>
            <a:r>
              <a:rPr lang="en-US" dirty="0"/>
              <a:t>and (</a:t>
            </a:r>
            <a:r>
              <a:rPr lang="en-US" dirty="0" smtClean="0"/>
              <a:t>x</a:t>
            </a:r>
            <a:r>
              <a:rPr lang="en-US" baseline="-25000" dirty="0" smtClean="0"/>
              <a:t>2i </a:t>
            </a:r>
            <a:r>
              <a:rPr lang="en-US" dirty="0"/>
              <a:t>, </a:t>
            </a:r>
            <a:r>
              <a:rPr lang="en-US" dirty="0" smtClean="0"/>
              <a:t>a</a:t>
            </a:r>
            <a:r>
              <a:rPr lang="en-US" baseline="-25000" dirty="0" smtClean="0"/>
              <a:t>2i </a:t>
            </a:r>
            <a:r>
              <a:rPr lang="en-US" dirty="0"/>
              <a:t>, </a:t>
            </a:r>
            <a:r>
              <a:rPr lang="en-US" dirty="0" smtClean="0"/>
              <a:t>b</a:t>
            </a:r>
            <a:r>
              <a:rPr lang="en-US" baseline="-25000" dirty="0" smtClean="0"/>
              <a:t>2i</a:t>
            </a:r>
            <a:r>
              <a:rPr lang="en-US" dirty="0" smtClean="0"/>
              <a:t>) </a:t>
            </a:r>
          </a:p>
          <a:p>
            <a:pPr lvl="1"/>
            <a:r>
              <a:rPr lang="en-US" dirty="0" smtClean="0"/>
              <a:t>Look for collision x</a:t>
            </a:r>
            <a:r>
              <a:rPr lang="en-US" baseline="-25000" dirty="0" smtClean="0"/>
              <a:t>2i </a:t>
            </a:r>
            <a:r>
              <a:rPr lang="en-US" dirty="0" smtClean="0"/>
              <a:t>= x</a:t>
            </a:r>
            <a:r>
              <a:rPr lang="en-US" baseline="-25000" dirty="0" smtClean="0"/>
              <a:t>i</a:t>
            </a:r>
          </a:p>
        </p:txBody>
      </p:sp>
      <p:sp>
        <p:nvSpPr>
          <p:cNvPr id="5" name="Slide Number Placeholder 4"/>
          <p:cNvSpPr>
            <a:spLocks noGrp="1"/>
          </p:cNvSpPr>
          <p:nvPr>
            <p:ph type="sldNum" sz="quarter" idx="12"/>
          </p:nvPr>
        </p:nvSpPr>
        <p:spPr/>
        <p:txBody>
          <a:bodyPr/>
          <a:lstStyle/>
          <a:p>
            <a:fld id="{87606FB4-E268-4BFF-97EA-20853DC9E11B}" type="slidenum">
              <a:rPr lang="en-US" smtClean="0"/>
              <a:t>125</a:t>
            </a:fld>
            <a:endParaRPr lang="en-US"/>
          </a:p>
        </p:txBody>
      </p:sp>
    </p:spTree>
    <p:extLst>
      <p:ext uri="{BB962C8B-B14F-4D97-AF65-F5344CB8AC3E}">
        <p14:creationId xmlns:p14="http://schemas.microsoft.com/office/powerpoint/2010/main" val="4079921222"/>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Pollard’s rho for discrete logs (Swenson)</a:t>
            </a:r>
            <a:endParaRPr lang="en-US" dirty="0"/>
          </a:p>
        </p:txBody>
      </p:sp>
      <p:sp>
        <p:nvSpPr>
          <p:cNvPr id="3" name="Content Placeholder 2"/>
          <p:cNvSpPr>
            <a:spLocks noGrp="1"/>
          </p:cNvSpPr>
          <p:nvPr>
            <p:ph sz="half" idx="1"/>
          </p:nvPr>
        </p:nvSpPr>
        <p:spPr/>
        <p:txBody>
          <a:bodyPr>
            <a:normAutofit lnSpcReduction="10000"/>
          </a:bodyPr>
          <a:lstStyle/>
          <a:p>
            <a:pPr marL="0" indent="0">
              <a:buNone/>
            </a:pPr>
            <a:r>
              <a:rPr lang="en-US" sz="1400" dirty="0" smtClean="0"/>
              <a:t>Input: </a:t>
            </a:r>
            <a:r>
              <a:rPr lang="el-GR" sz="1400" dirty="0"/>
              <a:t>α</a:t>
            </a:r>
            <a:r>
              <a:rPr lang="en-US" sz="1400" dirty="0" smtClean="0"/>
              <a:t>,</a:t>
            </a:r>
            <a:r>
              <a:rPr lang="el-GR" sz="1400" dirty="0" smtClean="0"/>
              <a:t>β</a:t>
            </a:r>
            <a:r>
              <a:rPr lang="en-US" sz="1400" dirty="0" smtClean="0"/>
              <a:t>,p</a:t>
            </a:r>
          </a:p>
          <a:p>
            <a:pPr marL="0" indent="0">
              <a:buNone/>
            </a:pPr>
            <a:r>
              <a:rPr lang="en-US" sz="1400" dirty="0" smtClean="0"/>
              <a:t>Output: solution to </a:t>
            </a:r>
            <a:r>
              <a:rPr lang="el-GR" sz="1400" dirty="0" smtClean="0"/>
              <a:t>α</a:t>
            </a:r>
            <a:r>
              <a:rPr lang="en-US" sz="1400" baseline="30000" dirty="0" smtClean="0"/>
              <a:t>x</a:t>
            </a:r>
            <a:r>
              <a:rPr lang="en-US" sz="1400" dirty="0" smtClean="0"/>
              <a:t> mod p = </a:t>
            </a:r>
            <a:r>
              <a:rPr lang="el-GR" sz="1400" dirty="0"/>
              <a:t>β</a:t>
            </a:r>
            <a:endParaRPr lang="en-US" sz="1400" dirty="0" smtClean="0"/>
          </a:p>
          <a:p>
            <a:pPr marL="0" indent="0">
              <a:buNone/>
            </a:pPr>
            <a:r>
              <a:rPr lang="en-US" sz="1400" dirty="0" smtClean="0"/>
              <a:t>a</a:t>
            </a:r>
            <a:r>
              <a:rPr lang="en-US" sz="1400" baseline="-25000" dirty="0" smtClean="0"/>
              <a:t>0</a:t>
            </a:r>
            <a:r>
              <a:rPr lang="en-US" sz="1400" dirty="0" smtClean="0"/>
              <a:t> = b</a:t>
            </a:r>
            <a:r>
              <a:rPr lang="en-US" sz="1400" baseline="-25000" dirty="0" smtClean="0"/>
              <a:t>0</a:t>
            </a:r>
            <a:r>
              <a:rPr lang="en-US" sz="1400" dirty="0" smtClean="0"/>
              <a:t> = 0</a:t>
            </a:r>
          </a:p>
          <a:p>
            <a:pPr marL="0" indent="0">
              <a:buNone/>
            </a:pPr>
            <a:r>
              <a:rPr lang="en-US" sz="1400" dirty="0"/>
              <a:t>x</a:t>
            </a:r>
            <a:r>
              <a:rPr lang="en-US" sz="1400" baseline="-25000" dirty="0" smtClean="0"/>
              <a:t>0</a:t>
            </a:r>
            <a:r>
              <a:rPr lang="en-US" sz="1400" dirty="0" smtClean="0"/>
              <a:t> = 1</a:t>
            </a:r>
          </a:p>
          <a:p>
            <a:pPr marL="0" indent="0">
              <a:buNone/>
            </a:pPr>
            <a:r>
              <a:rPr lang="en-US" sz="1400" dirty="0" err="1"/>
              <a:t>i</a:t>
            </a:r>
            <a:r>
              <a:rPr lang="en-US" sz="1400" dirty="0" smtClean="0"/>
              <a:t> = </a:t>
            </a:r>
            <a:r>
              <a:rPr lang="en-US" sz="1400" dirty="0"/>
              <a:t>0</a:t>
            </a:r>
            <a:endParaRPr lang="en-US" sz="1400" dirty="0" smtClean="0"/>
          </a:p>
          <a:p>
            <a:pPr marL="0" indent="0">
              <a:buNone/>
            </a:pPr>
            <a:r>
              <a:rPr lang="en-US" sz="1400" dirty="0" smtClean="0"/>
              <a:t>While x</a:t>
            </a:r>
            <a:r>
              <a:rPr lang="en-US" sz="1400" baseline="-25000" dirty="0" smtClean="0"/>
              <a:t>i</a:t>
            </a:r>
            <a:r>
              <a:rPr lang="en-US" sz="1400" dirty="0" smtClean="0"/>
              <a:t> ≠ x</a:t>
            </a:r>
            <a:r>
              <a:rPr lang="en-US" sz="1400" baseline="-25000" dirty="0" smtClean="0"/>
              <a:t>2i</a:t>
            </a:r>
            <a:r>
              <a:rPr lang="en-US" sz="1400" dirty="0" smtClean="0"/>
              <a:t> do</a:t>
            </a:r>
          </a:p>
          <a:p>
            <a:pPr marL="0" indent="0">
              <a:buNone/>
            </a:pPr>
            <a:r>
              <a:rPr lang="en-US" sz="1400" dirty="0" smtClean="0"/>
              <a:t>	</a:t>
            </a:r>
            <a:r>
              <a:rPr lang="en-US" sz="1400" dirty="0" err="1" smtClean="0"/>
              <a:t>i</a:t>
            </a:r>
            <a:r>
              <a:rPr lang="en-US" sz="1400" dirty="0" smtClean="0"/>
              <a:t> = i+1</a:t>
            </a:r>
          </a:p>
          <a:p>
            <a:pPr marL="0" indent="0">
              <a:buNone/>
            </a:pPr>
            <a:r>
              <a:rPr lang="en-US" sz="1400" dirty="0"/>
              <a:t>	</a:t>
            </a:r>
            <a:r>
              <a:rPr lang="en-US" sz="1400" dirty="0" smtClean="0"/>
              <a:t>x</a:t>
            </a:r>
            <a:r>
              <a:rPr lang="en-US" sz="1400" baseline="-25000" dirty="0" smtClean="0"/>
              <a:t>i </a:t>
            </a:r>
            <a:r>
              <a:rPr lang="en-US" sz="1400" dirty="0" smtClean="0"/>
              <a:t>= f(x</a:t>
            </a:r>
            <a:r>
              <a:rPr lang="en-US" sz="1400" baseline="-25000" dirty="0" smtClean="0"/>
              <a:t>i-1</a:t>
            </a:r>
            <a:r>
              <a:rPr lang="en-US" sz="1400" dirty="0" smtClean="0"/>
              <a:t>)</a:t>
            </a:r>
          </a:p>
          <a:p>
            <a:pPr marL="0" indent="0">
              <a:buNone/>
            </a:pPr>
            <a:r>
              <a:rPr lang="en-US" sz="1400" dirty="0"/>
              <a:t>	</a:t>
            </a:r>
            <a:r>
              <a:rPr lang="en-US" sz="1400" dirty="0" err="1" smtClean="0"/>
              <a:t>a</a:t>
            </a:r>
            <a:r>
              <a:rPr lang="en-US" sz="1400" baseline="-25000" dirty="0" err="1" smtClean="0"/>
              <a:t>i</a:t>
            </a:r>
            <a:r>
              <a:rPr lang="en-US" sz="1400" baseline="-25000" dirty="0" smtClean="0"/>
              <a:t> </a:t>
            </a:r>
            <a:r>
              <a:rPr lang="en-US" sz="1400" dirty="0"/>
              <a:t>= </a:t>
            </a:r>
            <a:r>
              <a:rPr lang="en-US" sz="1400" dirty="0" smtClean="0"/>
              <a:t>g(x</a:t>
            </a:r>
            <a:r>
              <a:rPr lang="en-US" sz="1400" baseline="-25000" dirty="0" smtClean="0"/>
              <a:t>i-1</a:t>
            </a:r>
            <a:r>
              <a:rPr lang="en-US" sz="1400" dirty="0" smtClean="0"/>
              <a:t>, a</a:t>
            </a:r>
            <a:r>
              <a:rPr lang="en-US" sz="1400" baseline="-25000" dirty="0" smtClean="0"/>
              <a:t>i-1</a:t>
            </a:r>
            <a:r>
              <a:rPr lang="en-US" sz="1400" dirty="0" smtClean="0"/>
              <a:t>)</a:t>
            </a:r>
            <a:endParaRPr lang="en-US" sz="1400" dirty="0"/>
          </a:p>
          <a:p>
            <a:pPr marL="0" indent="0">
              <a:buNone/>
            </a:pPr>
            <a:r>
              <a:rPr lang="en-US" sz="1400" dirty="0"/>
              <a:t>	</a:t>
            </a:r>
            <a:r>
              <a:rPr lang="en-US" sz="1400" dirty="0" smtClean="0"/>
              <a:t>b</a:t>
            </a:r>
            <a:r>
              <a:rPr lang="en-US" sz="1400" baseline="-25000" dirty="0" smtClean="0"/>
              <a:t>i </a:t>
            </a:r>
            <a:r>
              <a:rPr lang="en-US" sz="1400" dirty="0"/>
              <a:t>= </a:t>
            </a:r>
            <a:r>
              <a:rPr lang="en-US" sz="1400" dirty="0" smtClean="0"/>
              <a:t>h(x</a:t>
            </a:r>
            <a:r>
              <a:rPr lang="en-US" sz="1400" baseline="-25000" dirty="0" smtClean="0"/>
              <a:t>i-1</a:t>
            </a:r>
            <a:r>
              <a:rPr lang="en-US" sz="1400" dirty="0" smtClean="0"/>
              <a:t>, b</a:t>
            </a:r>
            <a:r>
              <a:rPr lang="en-US" sz="1400" baseline="-25000" dirty="0" smtClean="0"/>
              <a:t>i-1</a:t>
            </a:r>
            <a:r>
              <a:rPr lang="en-US" sz="1400" dirty="0"/>
              <a:t>)</a:t>
            </a:r>
          </a:p>
          <a:p>
            <a:pPr marL="0" indent="0">
              <a:buNone/>
            </a:pPr>
            <a:r>
              <a:rPr lang="en-US" sz="1400" dirty="0"/>
              <a:t>	</a:t>
            </a:r>
            <a:r>
              <a:rPr lang="en-US" sz="1400" dirty="0" smtClean="0"/>
              <a:t>x</a:t>
            </a:r>
            <a:r>
              <a:rPr lang="en-US" sz="1400" baseline="-25000" dirty="0" smtClean="0"/>
              <a:t>2i </a:t>
            </a:r>
            <a:r>
              <a:rPr lang="en-US" sz="1400" dirty="0" smtClean="0"/>
              <a:t>= f(f(x</a:t>
            </a:r>
            <a:r>
              <a:rPr lang="en-US" sz="1400" baseline="-25000" dirty="0" smtClean="0"/>
              <a:t>2i-2</a:t>
            </a:r>
            <a:r>
              <a:rPr lang="en-US" sz="1400" dirty="0" smtClean="0"/>
              <a:t>))</a:t>
            </a:r>
            <a:endParaRPr lang="en-US" sz="1400" dirty="0"/>
          </a:p>
          <a:p>
            <a:pPr marL="0" indent="0">
              <a:buNone/>
            </a:pPr>
            <a:r>
              <a:rPr lang="en-US" sz="1400" dirty="0"/>
              <a:t>	</a:t>
            </a:r>
            <a:r>
              <a:rPr lang="en-US" sz="1400" dirty="0" smtClean="0"/>
              <a:t>a</a:t>
            </a:r>
            <a:r>
              <a:rPr lang="en-US" sz="1400" baseline="-25000" dirty="0" smtClean="0"/>
              <a:t>2i </a:t>
            </a:r>
            <a:r>
              <a:rPr lang="en-US" sz="1400" dirty="0"/>
              <a:t>= </a:t>
            </a:r>
            <a:r>
              <a:rPr lang="en-US" sz="1400" dirty="0" smtClean="0"/>
              <a:t>g(</a:t>
            </a:r>
            <a:r>
              <a:rPr lang="en-US" sz="1400" dirty="0"/>
              <a:t>f(x</a:t>
            </a:r>
            <a:r>
              <a:rPr lang="en-US" sz="1400" baseline="-25000" dirty="0"/>
              <a:t>2i-2</a:t>
            </a:r>
            <a:r>
              <a:rPr lang="en-US" sz="1400" dirty="0" smtClean="0"/>
              <a:t>), g(x</a:t>
            </a:r>
            <a:r>
              <a:rPr lang="en-US" sz="1400" baseline="-25000" dirty="0" smtClean="0"/>
              <a:t>2i-2</a:t>
            </a:r>
            <a:r>
              <a:rPr lang="en-US" sz="1400" dirty="0" smtClean="0"/>
              <a:t>,</a:t>
            </a:r>
            <a:r>
              <a:rPr lang="en-US" sz="1400" baseline="-25000" dirty="0" smtClean="0"/>
              <a:t> </a:t>
            </a:r>
            <a:r>
              <a:rPr lang="en-US" sz="1400" dirty="0" smtClean="0"/>
              <a:t>a</a:t>
            </a:r>
            <a:r>
              <a:rPr lang="en-US" sz="1400" baseline="-25000" dirty="0" smtClean="0"/>
              <a:t>2i-2</a:t>
            </a:r>
            <a:r>
              <a:rPr lang="en-US" sz="1400" dirty="0" smtClean="0"/>
              <a:t>))</a:t>
            </a:r>
            <a:endParaRPr lang="en-US" sz="1400" dirty="0"/>
          </a:p>
          <a:p>
            <a:pPr marL="0" indent="0">
              <a:buNone/>
            </a:pPr>
            <a:r>
              <a:rPr lang="en-US" sz="1400" dirty="0"/>
              <a:t>	</a:t>
            </a:r>
            <a:r>
              <a:rPr lang="en-US" sz="1400" dirty="0" smtClean="0"/>
              <a:t>b</a:t>
            </a:r>
            <a:r>
              <a:rPr lang="en-US" sz="1400" baseline="-25000" dirty="0" smtClean="0"/>
              <a:t>2i </a:t>
            </a:r>
            <a:r>
              <a:rPr lang="en-US" sz="1400" dirty="0"/>
              <a:t>= </a:t>
            </a:r>
            <a:r>
              <a:rPr lang="en-US" sz="1400" dirty="0" smtClean="0"/>
              <a:t>h(</a:t>
            </a:r>
            <a:r>
              <a:rPr lang="en-US" sz="1400" dirty="0"/>
              <a:t>f(x</a:t>
            </a:r>
            <a:r>
              <a:rPr lang="en-US" sz="1400" baseline="-25000" dirty="0"/>
              <a:t>2i-2</a:t>
            </a:r>
            <a:r>
              <a:rPr lang="en-US" sz="1400" dirty="0" smtClean="0"/>
              <a:t>), h(x</a:t>
            </a:r>
            <a:r>
              <a:rPr lang="en-US" sz="1400" baseline="-25000" dirty="0" smtClean="0"/>
              <a:t>2i-2 </a:t>
            </a:r>
            <a:r>
              <a:rPr lang="en-US" sz="1400" dirty="0"/>
              <a:t>,</a:t>
            </a:r>
            <a:r>
              <a:rPr lang="en-US" sz="1400" baseline="-25000" dirty="0"/>
              <a:t> </a:t>
            </a:r>
            <a:r>
              <a:rPr lang="en-US" sz="1400" dirty="0" smtClean="0"/>
              <a:t>b</a:t>
            </a:r>
            <a:r>
              <a:rPr lang="en-US" sz="1400" baseline="-25000" dirty="0" smtClean="0"/>
              <a:t>2i-2</a:t>
            </a:r>
            <a:r>
              <a:rPr lang="en-US" sz="1400" dirty="0" smtClean="0"/>
              <a:t>))</a:t>
            </a:r>
            <a:endParaRPr lang="en-US" sz="1400" dirty="0"/>
          </a:p>
          <a:p>
            <a:pPr marL="0" indent="0">
              <a:buNone/>
            </a:pPr>
            <a:r>
              <a:rPr lang="en-US" sz="1400" dirty="0"/>
              <a:t>If </a:t>
            </a:r>
            <a:r>
              <a:rPr lang="en-US" sz="1400" dirty="0" smtClean="0"/>
              <a:t>b</a:t>
            </a:r>
            <a:r>
              <a:rPr lang="en-US" sz="1400" baseline="-25000" dirty="0" smtClean="0"/>
              <a:t>i</a:t>
            </a:r>
            <a:r>
              <a:rPr lang="en-US" sz="1400" dirty="0" smtClean="0"/>
              <a:t> = b</a:t>
            </a:r>
            <a:r>
              <a:rPr lang="en-US" sz="1400" baseline="-25000" dirty="0" smtClean="0"/>
              <a:t>2i</a:t>
            </a:r>
            <a:r>
              <a:rPr lang="en-US" sz="1400" dirty="0" smtClean="0"/>
              <a:t> </a:t>
            </a:r>
          </a:p>
          <a:p>
            <a:pPr marL="0" indent="0">
              <a:buNone/>
            </a:pPr>
            <a:r>
              <a:rPr lang="en-US" sz="1400" dirty="0"/>
              <a:t>	</a:t>
            </a:r>
            <a:r>
              <a:rPr lang="en-US" sz="1400" dirty="0" smtClean="0"/>
              <a:t>fail</a:t>
            </a:r>
          </a:p>
          <a:p>
            <a:pPr marL="0" indent="0">
              <a:buNone/>
            </a:pPr>
            <a:r>
              <a:rPr lang="en-US" sz="1400" dirty="0" smtClean="0"/>
              <a:t>m = </a:t>
            </a:r>
            <a:r>
              <a:rPr lang="en-US" sz="1400" dirty="0" err="1" smtClean="0"/>
              <a:t>a</a:t>
            </a:r>
            <a:r>
              <a:rPr lang="en-US" sz="1400" baseline="-25000" dirty="0" err="1" smtClean="0"/>
              <a:t>i</a:t>
            </a:r>
            <a:r>
              <a:rPr lang="en-US" sz="1400" dirty="0" smtClean="0"/>
              <a:t> - a</a:t>
            </a:r>
            <a:r>
              <a:rPr lang="en-US" sz="1400" baseline="-25000" dirty="0" smtClean="0"/>
              <a:t>2i</a:t>
            </a:r>
            <a:r>
              <a:rPr lang="en-US" sz="1400" dirty="0" smtClean="0"/>
              <a:t> mod (p-1)</a:t>
            </a:r>
          </a:p>
          <a:p>
            <a:pPr marL="0" indent="0">
              <a:buNone/>
            </a:pPr>
            <a:r>
              <a:rPr lang="en-US" sz="1400" dirty="0" smtClean="0"/>
              <a:t>n </a:t>
            </a:r>
            <a:r>
              <a:rPr lang="en-US" sz="1400" dirty="0"/>
              <a:t>= </a:t>
            </a:r>
            <a:r>
              <a:rPr lang="en-US" sz="1400" dirty="0" smtClean="0"/>
              <a:t>b</a:t>
            </a:r>
            <a:r>
              <a:rPr lang="en-US" sz="1400" baseline="-25000" dirty="0" smtClean="0"/>
              <a:t>2i</a:t>
            </a:r>
            <a:r>
              <a:rPr lang="en-US" sz="1400" dirty="0" smtClean="0"/>
              <a:t> </a:t>
            </a:r>
            <a:r>
              <a:rPr lang="en-US" sz="1400" dirty="0"/>
              <a:t>- </a:t>
            </a:r>
            <a:r>
              <a:rPr lang="en-US" sz="1400" dirty="0" smtClean="0"/>
              <a:t>b</a:t>
            </a:r>
            <a:r>
              <a:rPr lang="en-US" sz="1400" baseline="-25000" dirty="0" smtClean="0"/>
              <a:t>i</a:t>
            </a:r>
            <a:r>
              <a:rPr lang="en-US" sz="1400" dirty="0" smtClean="0"/>
              <a:t> </a:t>
            </a:r>
            <a:r>
              <a:rPr lang="en-US" sz="1400" dirty="0"/>
              <a:t>mod (p-1)</a:t>
            </a:r>
          </a:p>
          <a:p>
            <a:pPr marL="0" indent="0">
              <a:buNone/>
            </a:pPr>
            <a:r>
              <a:rPr lang="en-US" sz="1400" dirty="0" smtClean="0"/>
              <a:t>Solve mx ≡ n (mod p-1) for x</a:t>
            </a:r>
          </a:p>
        </p:txBody>
      </p:sp>
      <p:sp>
        <p:nvSpPr>
          <p:cNvPr id="8" name="Content Placeholder 7"/>
          <p:cNvSpPr>
            <a:spLocks noGrp="1"/>
          </p:cNvSpPr>
          <p:nvPr>
            <p:ph sz="half" idx="2"/>
          </p:nvPr>
        </p:nvSpPr>
        <p:spPr/>
        <p:txBody>
          <a:bodyPr>
            <a:normAutofit fontScale="92500" lnSpcReduction="20000"/>
          </a:bodyPr>
          <a:lstStyle/>
          <a:p>
            <a:r>
              <a:rPr lang="en-US" sz="2400" dirty="0" smtClean="0"/>
              <a:t>If x in partition 1</a:t>
            </a:r>
          </a:p>
          <a:p>
            <a:pPr lvl="1"/>
            <a:r>
              <a:rPr lang="en-US" dirty="0" smtClean="0"/>
              <a:t>f(x) = </a:t>
            </a:r>
            <a:r>
              <a:rPr lang="el-GR" dirty="0" smtClean="0"/>
              <a:t>β</a:t>
            </a:r>
            <a:r>
              <a:rPr lang="en-US" dirty="0" smtClean="0"/>
              <a:t>x mod p</a:t>
            </a:r>
          </a:p>
          <a:p>
            <a:pPr lvl="1"/>
            <a:r>
              <a:rPr lang="en-US" dirty="0" smtClean="0"/>
              <a:t>g(</a:t>
            </a:r>
            <a:r>
              <a:rPr lang="en-US" dirty="0" err="1" smtClean="0"/>
              <a:t>x,n</a:t>
            </a:r>
            <a:r>
              <a:rPr lang="en-US" dirty="0" smtClean="0"/>
              <a:t>) = (n+1) mod (p-1)</a:t>
            </a:r>
          </a:p>
          <a:p>
            <a:pPr lvl="1"/>
            <a:r>
              <a:rPr lang="en-US" dirty="0" smtClean="0"/>
              <a:t>h(</a:t>
            </a:r>
            <a:r>
              <a:rPr lang="en-US" dirty="0" err="1" smtClean="0"/>
              <a:t>x,n</a:t>
            </a:r>
            <a:r>
              <a:rPr lang="en-US" dirty="0" smtClean="0"/>
              <a:t>) = n mod (p-1)</a:t>
            </a:r>
          </a:p>
          <a:p>
            <a:r>
              <a:rPr lang="en-US" sz="2400" dirty="0"/>
              <a:t>If x in </a:t>
            </a:r>
            <a:r>
              <a:rPr lang="en-US" sz="2400" dirty="0" smtClean="0"/>
              <a:t>partition 2</a:t>
            </a:r>
            <a:endParaRPr lang="en-US" sz="2400" dirty="0"/>
          </a:p>
          <a:p>
            <a:pPr lvl="1"/>
            <a:r>
              <a:rPr lang="en-US" dirty="0"/>
              <a:t>f(x) = </a:t>
            </a:r>
            <a:r>
              <a:rPr lang="en-US" dirty="0" smtClean="0"/>
              <a:t>x</a:t>
            </a:r>
            <a:r>
              <a:rPr lang="en-US" baseline="30000" dirty="0" smtClean="0"/>
              <a:t>2</a:t>
            </a:r>
            <a:r>
              <a:rPr lang="en-US" dirty="0" smtClean="0"/>
              <a:t> </a:t>
            </a:r>
            <a:r>
              <a:rPr lang="en-US" dirty="0"/>
              <a:t>mod p</a:t>
            </a:r>
          </a:p>
          <a:p>
            <a:pPr lvl="1"/>
            <a:r>
              <a:rPr lang="en-US" dirty="0" smtClean="0"/>
              <a:t>g(</a:t>
            </a:r>
            <a:r>
              <a:rPr lang="en-US" dirty="0" err="1" smtClean="0"/>
              <a:t>x,n</a:t>
            </a:r>
            <a:r>
              <a:rPr lang="en-US" dirty="0"/>
              <a:t>) = </a:t>
            </a:r>
            <a:r>
              <a:rPr lang="en-US" dirty="0" smtClean="0"/>
              <a:t>2n </a:t>
            </a:r>
            <a:r>
              <a:rPr lang="en-US" dirty="0"/>
              <a:t>mod (p-1)</a:t>
            </a:r>
          </a:p>
          <a:p>
            <a:pPr lvl="1"/>
            <a:r>
              <a:rPr lang="en-US" dirty="0" smtClean="0"/>
              <a:t>h(</a:t>
            </a:r>
            <a:r>
              <a:rPr lang="en-US" dirty="0" err="1" smtClean="0"/>
              <a:t>x,n</a:t>
            </a:r>
            <a:r>
              <a:rPr lang="en-US" dirty="0"/>
              <a:t>) = </a:t>
            </a:r>
            <a:r>
              <a:rPr lang="en-US" dirty="0" smtClean="0"/>
              <a:t>2n </a:t>
            </a:r>
            <a:r>
              <a:rPr lang="en-US" dirty="0"/>
              <a:t>mod (p-1</a:t>
            </a:r>
            <a:r>
              <a:rPr lang="en-US" dirty="0" smtClean="0"/>
              <a:t>)</a:t>
            </a:r>
          </a:p>
          <a:p>
            <a:r>
              <a:rPr lang="en-US" sz="2400" dirty="0"/>
              <a:t>If x in </a:t>
            </a:r>
            <a:r>
              <a:rPr lang="en-US" sz="2400" dirty="0" smtClean="0"/>
              <a:t>partition 3</a:t>
            </a:r>
            <a:endParaRPr lang="en-US" sz="2400" dirty="0"/>
          </a:p>
          <a:p>
            <a:pPr lvl="1"/>
            <a:r>
              <a:rPr lang="en-US" dirty="0"/>
              <a:t>f(x) = </a:t>
            </a:r>
            <a:r>
              <a:rPr lang="el-GR" dirty="0" smtClean="0"/>
              <a:t>α</a:t>
            </a:r>
            <a:r>
              <a:rPr lang="en-US" dirty="0" smtClean="0"/>
              <a:t>x </a:t>
            </a:r>
            <a:r>
              <a:rPr lang="en-US" dirty="0"/>
              <a:t>mod p</a:t>
            </a:r>
          </a:p>
          <a:p>
            <a:pPr lvl="1"/>
            <a:r>
              <a:rPr lang="en-US" dirty="0" smtClean="0"/>
              <a:t>g(</a:t>
            </a:r>
            <a:r>
              <a:rPr lang="en-US" dirty="0" err="1" smtClean="0"/>
              <a:t>x,n</a:t>
            </a:r>
            <a:r>
              <a:rPr lang="en-US" dirty="0"/>
              <a:t>) = </a:t>
            </a:r>
            <a:r>
              <a:rPr lang="en-US" dirty="0" smtClean="0"/>
              <a:t>n </a:t>
            </a:r>
            <a:r>
              <a:rPr lang="en-US" dirty="0"/>
              <a:t>mod (p-1)</a:t>
            </a:r>
          </a:p>
          <a:p>
            <a:pPr lvl="1"/>
            <a:r>
              <a:rPr lang="en-US" dirty="0" smtClean="0"/>
              <a:t>h(</a:t>
            </a:r>
            <a:r>
              <a:rPr lang="en-US" dirty="0" err="1" smtClean="0"/>
              <a:t>x,n</a:t>
            </a:r>
            <a:r>
              <a:rPr lang="en-US" dirty="0"/>
              <a:t>) = </a:t>
            </a:r>
            <a:r>
              <a:rPr lang="en-US" dirty="0" smtClean="0"/>
              <a:t>(n+1) </a:t>
            </a:r>
            <a:r>
              <a:rPr lang="en-US" dirty="0"/>
              <a:t>mod (p-1</a:t>
            </a:r>
            <a:r>
              <a:rPr lang="en-US" dirty="0" smtClean="0"/>
              <a:t>)</a:t>
            </a:r>
            <a:endParaRPr lang="en-US" dirty="0"/>
          </a:p>
          <a:p>
            <a:pPr lvl="1"/>
            <a:endParaRPr lang="en-US" dirty="0" smtClean="0"/>
          </a:p>
          <a:p>
            <a:pPr lvl="1"/>
            <a:endParaRPr lang="en-US" dirty="0"/>
          </a:p>
        </p:txBody>
      </p:sp>
      <p:sp>
        <p:nvSpPr>
          <p:cNvPr id="5" name="Slide Number Placeholder 4"/>
          <p:cNvSpPr>
            <a:spLocks noGrp="1"/>
          </p:cNvSpPr>
          <p:nvPr>
            <p:ph type="sldNum" sz="quarter" idx="12"/>
          </p:nvPr>
        </p:nvSpPr>
        <p:spPr/>
        <p:txBody>
          <a:bodyPr/>
          <a:lstStyle/>
          <a:p>
            <a:fld id="{87606FB4-E268-4BFF-97EA-20853DC9E11B}" type="slidenum">
              <a:rPr lang="en-US" smtClean="0"/>
              <a:t>126</a:t>
            </a:fld>
            <a:endParaRPr lang="en-US"/>
          </a:p>
        </p:txBody>
      </p:sp>
    </p:spTree>
    <p:extLst>
      <p:ext uri="{BB962C8B-B14F-4D97-AF65-F5344CB8AC3E}">
        <p14:creationId xmlns:p14="http://schemas.microsoft.com/office/powerpoint/2010/main" val="3842071171"/>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Solving for x</a:t>
            </a:r>
            <a:endParaRPr lang="en-US" dirty="0"/>
          </a:p>
        </p:txBody>
      </p:sp>
      <p:sp>
        <p:nvSpPr>
          <p:cNvPr id="7" name="Content Placeholder 6"/>
          <p:cNvSpPr>
            <a:spLocks noGrp="1"/>
          </p:cNvSpPr>
          <p:nvPr>
            <p:ph idx="1"/>
          </p:nvPr>
        </p:nvSpPr>
        <p:spPr/>
        <p:txBody>
          <a:bodyPr/>
          <a:lstStyle/>
          <a:p>
            <a:r>
              <a:rPr lang="en-US" dirty="0" smtClean="0"/>
              <a:t>mx mod (p-1) = n </a:t>
            </a:r>
          </a:p>
          <a:p>
            <a:pPr lvl="1"/>
            <a:r>
              <a:rPr lang="en-US" dirty="0" smtClean="0"/>
              <a:t>x = n/m mod (p-1)</a:t>
            </a:r>
          </a:p>
          <a:p>
            <a:pPr lvl="1"/>
            <a:r>
              <a:rPr lang="en-US" dirty="0" smtClean="0"/>
              <a:t>Oh division, how you trip us up</a:t>
            </a:r>
          </a:p>
          <a:p>
            <a:pPr lvl="1"/>
            <a:r>
              <a:rPr lang="en-US" dirty="0" smtClean="0"/>
              <a:t>The inverse of multiplication is multiplication</a:t>
            </a:r>
          </a:p>
          <a:p>
            <a:r>
              <a:rPr lang="en-US" dirty="0" smtClean="0"/>
              <a:t>x = m</a:t>
            </a:r>
            <a:r>
              <a:rPr lang="en-US" baseline="30000" dirty="0" smtClean="0"/>
              <a:t>-1</a:t>
            </a:r>
            <a:r>
              <a:rPr lang="en-US" dirty="0" smtClean="0"/>
              <a:t>n mod (p-1)</a:t>
            </a:r>
          </a:p>
          <a:p>
            <a:pPr lvl="1"/>
            <a:r>
              <a:rPr lang="en-US" dirty="0" smtClean="0"/>
              <a:t>Use inverse(m,p-1) in </a:t>
            </a:r>
            <a:r>
              <a:rPr lang="en-US" dirty="0" err="1" smtClean="0"/>
              <a:t>cryptoUtils</a:t>
            </a:r>
            <a:endParaRPr lang="en-US" dirty="0" smtClean="0"/>
          </a:p>
          <a:p>
            <a:pPr lvl="1"/>
            <a:endParaRPr lang="en-US" dirty="0" smtClean="0"/>
          </a:p>
          <a:p>
            <a:endParaRPr lang="en-US" dirty="0"/>
          </a:p>
        </p:txBody>
      </p:sp>
      <p:sp>
        <p:nvSpPr>
          <p:cNvPr id="2" name="Slide Number Placeholder 1"/>
          <p:cNvSpPr>
            <a:spLocks noGrp="1"/>
          </p:cNvSpPr>
          <p:nvPr>
            <p:ph type="sldNum" sz="quarter" idx="12"/>
          </p:nvPr>
        </p:nvSpPr>
        <p:spPr/>
        <p:txBody>
          <a:bodyPr/>
          <a:lstStyle/>
          <a:p>
            <a:fld id="{87606FB4-E268-4BFF-97EA-20853DC9E11B}" type="slidenum">
              <a:rPr lang="en-US" smtClean="0"/>
              <a:t>127</a:t>
            </a:fld>
            <a:endParaRPr lang="en-US"/>
          </a:p>
        </p:txBody>
      </p:sp>
    </p:spTree>
    <p:extLst>
      <p:ext uri="{BB962C8B-B14F-4D97-AF65-F5344CB8AC3E}">
        <p14:creationId xmlns:p14="http://schemas.microsoft.com/office/powerpoint/2010/main" val="3528437636"/>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Caveats and fine print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This version is not the most general</a:t>
            </a:r>
          </a:p>
          <a:p>
            <a:pPr lvl="1"/>
            <a:r>
              <a:rPr lang="en-US" dirty="0" smtClean="0"/>
              <a:t>Assumes that </a:t>
            </a:r>
            <a:r>
              <a:rPr lang="el-GR" dirty="0" smtClean="0"/>
              <a:t>α</a:t>
            </a:r>
            <a:r>
              <a:rPr lang="en-US" dirty="0" smtClean="0"/>
              <a:t> has order p-1</a:t>
            </a:r>
          </a:p>
          <a:p>
            <a:pPr lvl="2"/>
            <a:r>
              <a:rPr lang="en-US" dirty="0" smtClean="0"/>
              <a:t>May not be the case</a:t>
            </a:r>
          </a:p>
          <a:p>
            <a:pPr lvl="2"/>
            <a:r>
              <a:rPr lang="en-US" dirty="0" smtClean="0"/>
              <a:t>While </a:t>
            </a:r>
            <a:r>
              <a:rPr lang="el-GR" dirty="0" smtClean="0"/>
              <a:t>α</a:t>
            </a:r>
            <a:r>
              <a:rPr lang="en-US" baseline="30000" dirty="0" smtClean="0"/>
              <a:t>p-1</a:t>
            </a:r>
            <a:r>
              <a:rPr lang="en-US" dirty="0" smtClean="0"/>
              <a:t> ≡ 1 mod p, there may be an x &lt; p-1 such that </a:t>
            </a:r>
            <a:r>
              <a:rPr lang="el-GR" dirty="0" smtClean="0"/>
              <a:t>α</a:t>
            </a:r>
            <a:r>
              <a:rPr lang="en-US" baseline="30000" dirty="0"/>
              <a:t>x</a:t>
            </a:r>
            <a:r>
              <a:rPr lang="en-US" dirty="0" smtClean="0"/>
              <a:t> </a:t>
            </a:r>
            <a:r>
              <a:rPr lang="en-US" dirty="0"/>
              <a:t>≡ 1 mod </a:t>
            </a:r>
            <a:r>
              <a:rPr lang="en-US" dirty="0" smtClean="0"/>
              <a:t>p</a:t>
            </a:r>
          </a:p>
          <a:p>
            <a:pPr lvl="1"/>
            <a:r>
              <a:rPr lang="en-US" dirty="0" smtClean="0"/>
              <a:t>We can say this for the version of BSGS we looked at as well, but it doesn’t matter as much there</a:t>
            </a:r>
          </a:p>
          <a:p>
            <a:r>
              <a:rPr lang="en-US" dirty="0" smtClean="0"/>
              <a:t>Produces multiple solutions</a:t>
            </a:r>
          </a:p>
          <a:p>
            <a:endParaRPr lang="en-US" dirty="0"/>
          </a:p>
          <a:p>
            <a:endParaRPr lang="en-US" dirty="0" smtClean="0"/>
          </a:p>
          <a:p>
            <a:r>
              <a:rPr lang="en-US" dirty="0" smtClean="0"/>
              <a:t>Let’s look at another version from Stinson’s book</a:t>
            </a:r>
          </a:p>
          <a:p>
            <a:pPr lvl="1"/>
            <a:r>
              <a:rPr lang="en-US" dirty="0" smtClean="0"/>
              <a:t>Less memory!</a:t>
            </a:r>
          </a:p>
          <a:p>
            <a:pPr lvl="1"/>
            <a:r>
              <a:rPr lang="en-US" dirty="0" smtClean="0"/>
              <a:t>Generalized!</a:t>
            </a:r>
          </a:p>
          <a:p>
            <a:pPr lvl="1"/>
            <a:r>
              <a:rPr lang="en-US" dirty="0" smtClean="0"/>
              <a:t>Assumes you know the order of </a:t>
            </a:r>
            <a:r>
              <a:rPr lang="el-GR" dirty="0"/>
              <a:t>α</a:t>
            </a:r>
            <a:endParaRPr lang="en-US" dirty="0"/>
          </a:p>
        </p:txBody>
      </p:sp>
      <p:sp>
        <p:nvSpPr>
          <p:cNvPr id="5" name="Slide Number Placeholder 4"/>
          <p:cNvSpPr>
            <a:spLocks noGrp="1"/>
          </p:cNvSpPr>
          <p:nvPr>
            <p:ph type="sldNum" sz="quarter" idx="12"/>
          </p:nvPr>
        </p:nvSpPr>
        <p:spPr/>
        <p:txBody>
          <a:bodyPr/>
          <a:lstStyle/>
          <a:p>
            <a:fld id="{87606FB4-E268-4BFF-97EA-20853DC9E11B}" type="slidenum">
              <a:rPr lang="en-US" smtClean="0"/>
              <a:t>128</a:t>
            </a:fld>
            <a:endParaRPr lang="en-US"/>
          </a:p>
        </p:txBody>
      </p:sp>
    </p:spTree>
    <p:extLst>
      <p:ext uri="{BB962C8B-B14F-4D97-AF65-F5344CB8AC3E}">
        <p14:creationId xmlns:p14="http://schemas.microsoft.com/office/powerpoint/2010/main" val="3001886639"/>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Pollard’s rho for discrete logs (Stinson)</a:t>
            </a:r>
            <a:endParaRPr lang="en-US" dirty="0"/>
          </a:p>
        </p:txBody>
      </p:sp>
      <p:sp>
        <p:nvSpPr>
          <p:cNvPr id="3" name="Content Placeholder 2"/>
          <p:cNvSpPr>
            <a:spLocks noGrp="1"/>
          </p:cNvSpPr>
          <p:nvPr>
            <p:ph sz="half" idx="1"/>
          </p:nvPr>
        </p:nvSpPr>
        <p:spPr>
          <a:xfrm>
            <a:off x="568325" y="1905000"/>
            <a:ext cx="7585076" cy="4343400"/>
          </a:xfrm>
        </p:spPr>
        <p:txBody>
          <a:bodyPr>
            <a:normAutofit/>
          </a:bodyPr>
          <a:lstStyle/>
          <a:p>
            <a:pPr marL="0" indent="0">
              <a:buNone/>
            </a:pPr>
            <a:r>
              <a:rPr lang="en-US" sz="1400" dirty="0" smtClean="0"/>
              <a:t>Input: </a:t>
            </a:r>
            <a:r>
              <a:rPr lang="el-GR" sz="1400" dirty="0"/>
              <a:t>α</a:t>
            </a:r>
            <a:r>
              <a:rPr lang="en-US" sz="1400" dirty="0" smtClean="0"/>
              <a:t>,</a:t>
            </a:r>
            <a:r>
              <a:rPr lang="el-GR" sz="1400" dirty="0" smtClean="0"/>
              <a:t>β</a:t>
            </a:r>
            <a:r>
              <a:rPr lang="en-US" sz="1400" dirty="0" smtClean="0"/>
              <a:t>,</a:t>
            </a:r>
            <a:r>
              <a:rPr lang="en-US" sz="1400" dirty="0" err="1" smtClean="0"/>
              <a:t>p,n</a:t>
            </a:r>
            <a:endParaRPr lang="en-US" sz="1400" dirty="0" smtClean="0"/>
          </a:p>
          <a:p>
            <a:pPr marL="0" indent="0">
              <a:buNone/>
            </a:pPr>
            <a:r>
              <a:rPr lang="en-US" sz="1400" dirty="0" smtClean="0"/>
              <a:t>Output: solution to </a:t>
            </a:r>
            <a:r>
              <a:rPr lang="el-GR" sz="1400" dirty="0" smtClean="0"/>
              <a:t>α</a:t>
            </a:r>
            <a:r>
              <a:rPr lang="en-US" sz="1400" baseline="30000" dirty="0" smtClean="0"/>
              <a:t>x</a:t>
            </a:r>
            <a:r>
              <a:rPr lang="en-US" sz="1400" dirty="0" smtClean="0"/>
              <a:t> mod p = </a:t>
            </a:r>
            <a:r>
              <a:rPr lang="el-GR" sz="1400" dirty="0" smtClean="0"/>
              <a:t>β</a:t>
            </a:r>
            <a:r>
              <a:rPr lang="en-US" sz="1400" dirty="0" smtClean="0"/>
              <a:t>, where </a:t>
            </a:r>
            <a:r>
              <a:rPr lang="el-GR" sz="1400" dirty="0" smtClean="0"/>
              <a:t>α</a:t>
            </a:r>
            <a:r>
              <a:rPr lang="en-US" sz="1400" dirty="0" smtClean="0"/>
              <a:t> has order n</a:t>
            </a:r>
          </a:p>
          <a:p>
            <a:pPr marL="0" indent="0">
              <a:buNone/>
            </a:pPr>
            <a:endParaRPr lang="en-US" sz="1400" dirty="0" smtClean="0"/>
          </a:p>
          <a:p>
            <a:pPr marL="0" indent="0">
              <a:buNone/>
            </a:pPr>
            <a:r>
              <a:rPr lang="en-US" sz="1400" dirty="0" smtClean="0"/>
              <a:t>(</a:t>
            </a:r>
            <a:r>
              <a:rPr lang="en-US" sz="1400" dirty="0" err="1" smtClean="0"/>
              <a:t>x,a,b</a:t>
            </a:r>
            <a:r>
              <a:rPr lang="en-US" sz="1400" dirty="0" smtClean="0"/>
              <a:t>) = f(1,0,0)</a:t>
            </a:r>
          </a:p>
          <a:p>
            <a:pPr marL="0" indent="0">
              <a:buNone/>
            </a:pPr>
            <a:r>
              <a:rPr lang="en-US" sz="1400" dirty="0" smtClean="0"/>
              <a:t>(</a:t>
            </a:r>
            <a:r>
              <a:rPr lang="en-US" sz="1400" dirty="0" err="1" smtClean="0"/>
              <a:t>x’,a’,b</a:t>
            </a:r>
            <a:r>
              <a:rPr lang="en-US" sz="1400" dirty="0" smtClean="0"/>
              <a:t>’) = f(</a:t>
            </a:r>
            <a:r>
              <a:rPr lang="en-US" sz="1400" dirty="0" err="1" smtClean="0"/>
              <a:t>x,a,b</a:t>
            </a:r>
            <a:r>
              <a:rPr lang="en-US" sz="1400" dirty="0" smtClean="0"/>
              <a:t>)</a:t>
            </a:r>
          </a:p>
          <a:p>
            <a:pPr marL="0" indent="0">
              <a:buNone/>
            </a:pPr>
            <a:r>
              <a:rPr lang="en-US" sz="1400" dirty="0" smtClean="0"/>
              <a:t>While x ≠ x</a:t>
            </a:r>
            <a:r>
              <a:rPr lang="en-US" sz="1400" baseline="-25000" dirty="0" smtClean="0"/>
              <a:t>’</a:t>
            </a:r>
            <a:r>
              <a:rPr lang="en-US" sz="1400" dirty="0" smtClean="0"/>
              <a:t> do</a:t>
            </a:r>
          </a:p>
          <a:p>
            <a:pPr marL="0" indent="0">
              <a:buNone/>
            </a:pPr>
            <a:r>
              <a:rPr lang="en-US" sz="1400" dirty="0" smtClean="0"/>
              <a:t>	(</a:t>
            </a:r>
            <a:r>
              <a:rPr lang="en-US" sz="1400" dirty="0" err="1"/>
              <a:t>x,a,b</a:t>
            </a:r>
            <a:r>
              <a:rPr lang="en-US" sz="1400" dirty="0"/>
              <a:t>) = </a:t>
            </a:r>
            <a:r>
              <a:rPr lang="en-US" sz="1400" dirty="0" smtClean="0"/>
              <a:t>f(</a:t>
            </a:r>
            <a:r>
              <a:rPr lang="en-US" sz="1400" dirty="0" err="1" smtClean="0"/>
              <a:t>x,a,b</a:t>
            </a:r>
            <a:r>
              <a:rPr lang="en-US" sz="1400" dirty="0" smtClean="0"/>
              <a:t>)</a:t>
            </a:r>
          </a:p>
          <a:p>
            <a:pPr marL="0" indent="0">
              <a:buNone/>
            </a:pPr>
            <a:r>
              <a:rPr lang="en-US" sz="1400" dirty="0"/>
              <a:t>	(</a:t>
            </a:r>
            <a:r>
              <a:rPr lang="en-US" sz="1400" dirty="0" err="1" smtClean="0"/>
              <a:t>x’,a’,b</a:t>
            </a:r>
            <a:r>
              <a:rPr lang="en-US" sz="1400" dirty="0" smtClean="0"/>
              <a:t>’) </a:t>
            </a:r>
            <a:r>
              <a:rPr lang="en-US" sz="1400" dirty="0"/>
              <a:t>= </a:t>
            </a:r>
            <a:r>
              <a:rPr lang="en-US" sz="1400" dirty="0" smtClean="0"/>
              <a:t>f(</a:t>
            </a:r>
            <a:r>
              <a:rPr lang="en-US" sz="1400" dirty="0" err="1" smtClean="0"/>
              <a:t>x’,a’,b</a:t>
            </a:r>
            <a:r>
              <a:rPr lang="en-US" sz="1400" dirty="0" smtClean="0"/>
              <a:t>’)</a:t>
            </a:r>
            <a:endParaRPr lang="en-US" sz="1400" dirty="0"/>
          </a:p>
          <a:p>
            <a:pPr marL="0" indent="0">
              <a:buNone/>
            </a:pPr>
            <a:r>
              <a:rPr lang="en-US" sz="1400" dirty="0" smtClean="0"/>
              <a:t>	</a:t>
            </a:r>
            <a:r>
              <a:rPr lang="en-US" sz="1400" dirty="0"/>
              <a:t>(</a:t>
            </a:r>
            <a:r>
              <a:rPr lang="en-US" sz="1400" dirty="0" err="1"/>
              <a:t>x’,a’,b</a:t>
            </a:r>
            <a:r>
              <a:rPr lang="en-US" sz="1400" dirty="0"/>
              <a:t>’) = f(</a:t>
            </a:r>
            <a:r>
              <a:rPr lang="en-US" sz="1400" dirty="0" err="1"/>
              <a:t>x’,a’,b</a:t>
            </a:r>
            <a:r>
              <a:rPr lang="en-US" sz="1400" dirty="0" smtClean="0"/>
              <a:t>’)</a:t>
            </a:r>
            <a:endParaRPr lang="en-US" sz="1400" dirty="0"/>
          </a:p>
          <a:p>
            <a:pPr marL="0" indent="0">
              <a:buNone/>
            </a:pPr>
            <a:endParaRPr lang="en-US" sz="1400" dirty="0" smtClean="0"/>
          </a:p>
          <a:p>
            <a:pPr marL="0" indent="0">
              <a:buNone/>
            </a:pPr>
            <a:r>
              <a:rPr lang="en-US" sz="1400" dirty="0" smtClean="0"/>
              <a:t>If </a:t>
            </a:r>
            <a:r>
              <a:rPr lang="en-US" sz="1400" dirty="0" err="1" smtClean="0"/>
              <a:t>gcd</a:t>
            </a:r>
            <a:r>
              <a:rPr lang="en-US" sz="1400" dirty="0" smtClean="0"/>
              <a:t>(b’-b, n</a:t>
            </a:r>
            <a:r>
              <a:rPr lang="en-US" sz="1400" dirty="0"/>
              <a:t>) ≠ </a:t>
            </a:r>
            <a:r>
              <a:rPr lang="en-US" sz="1400" dirty="0" smtClean="0"/>
              <a:t>1</a:t>
            </a:r>
          </a:p>
          <a:p>
            <a:pPr marL="0" indent="0">
              <a:buNone/>
            </a:pPr>
            <a:r>
              <a:rPr lang="en-US" sz="1400" dirty="0"/>
              <a:t>	</a:t>
            </a:r>
            <a:r>
              <a:rPr lang="en-US" sz="1400" dirty="0" smtClean="0"/>
              <a:t>fail</a:t>
            </a:r>
          </a:p>
          <a:p>
            <a:pPr marL="0" indent="0">
              <a:buNone/>
            </a:pPr>
            <a:r>
              <a:rPr lang="en-US" sz="1400" dirty="0" smtClean="0"/>
              <a:t>Else</a:t>
            </a:r>
          </a:p>
          <a:p>
            <a:pPr marL="0" indent="0">
              <a:buNone/>
            </a:pPr>
            <a:r>
              <a:rPr lang="en-US" sz="1400" dirty="0"/>
              <a:t>	</a:t>
            </a:r>
            <a:r>
              <a:rPr lang="en-US" sz="1400" dirty="0" smtClean="0"/>
              <a:t>return ((a – a’)(b’ – b)</a:t>
            </a:r>
            <a:r>
              <a:rPr lang="en-US" sz="1400" baseline="30000" dirty="0" smtClean="0"/>
              <a:t>-1 </a:t>
            </a:r>
            <a:r>
              <a:rPr lang="en-US" sz="1400" dirty="0" smtClean="0"/>
              <a:t>mod n)</a:t>
            </a:r>
          </a:p>
        </p:txBody>
      </p:sp>
      <p:graphicFrame>
        <p:nvGraphicFramePr>
          <p:cNvPr id="7" name="Content Placeholder 6"/>
          <p:cNvGraphicFramePr>
            <a:graphicFrameLocks noGrp="1"/>
          </p:cNvGraphicFramePr>
          <p:nvPr>
            <p:ph sz="half" idx="2"/>
            <p:extLst>
              <p:ext uri="{D42A27DB-BD31-4B8C-83A1-F6EECF244321}">
                <p14:modId xmlns:p14="http://schemas.microsoft.com/office/powerpoint/2010/main" val="2551715632"/>
              </p:ext>
            </p:extLst>
          </p:nvPr>
        </p:nvGraphicFramePr>
        <p:xfrm>
          <a:off x="4267200" y="3124200"/>
          <a:ext cx="4572000" cy="1630680"/>
        </p:xfrm>
        <a:graphic>
          <a:graphicData uri="http://schemas.openxmlformats.org/drawingml/2006/table">
            <a:tbl>
              <a:tblPr firstRow="1" bandRow="1">
                <a:tableStyleId>{5C22544A-7EE6-4342-B048-85BDC9FD1C3A}</a:tableStyleId>
              </a:tblPr>
              <a:tblGrid>
                <a:gridCol w="962526"/>
                <a:gridCol w="1042737"/>
                <a:gridCol w="1203158"/>
                <a:gridCol w="1363579"/>
              </a:tblGrid>
              <a:tr h="518160">
                <a:tc>
                  <a:txBody>
                    <a:bodyPr/>
                    <a:lstStyle/>
                    <a:p>
                      <a:pPr algn="ctr"/>
                      <a:r>
                        <a:rPr lang="en-US" sz="1400" dirty="0" smtClean="0">
                          <a:solidFill>
                            <a:schemeClr val="tx1"/>
                          </a:solidFill>
                        </a:rPr>
                        <a:t>x in </a:t>
                      </a:r>
                    </a:p>
                    <a:p>
                      <a:pPr algn="ctr"/>
                      <a:r>
                        <a:rPr lang="en-US" sz="1400" dirty="0" smtClean="0">
                          <a:solidFill>
                            <a:schemeClr val="tx1"/>
                          </a:solidFill>
                        </a:rPr>
                        <a:t>partition</a:t>
                      </a:r>
                      <a:endParaRPr lang="en-US" sz="1400" dirty="0">
                        <a:solidFill>
                          <a:schemeClr val="tx1"/>
                        </a:solidFill>
                      </a:endParaRPr>
                    </a:p>
                  </a:txBody>
                  <a:tcPr/>
                </a:tc>
                <a:tc>
                  <a:txBody>
                    <a:bodyPr/>
                    <a:lstStyle/>
                    <a:p>
                      <a:pPr algn="ctr"/>
                      <a:r>
                        <a:rPr lang="en-US" sz="1400" dirty="0" smtClean="0">
                          <a:solidFill>
                            <a:schemeClr val="tx1"/>
                          </a:solidFill>
                        </a:rPr>
                        <a:t>x</a:t>
                      </a:r>
                      <a:endParaRPr lang="en-US" sz="1400" dirty="0">
                        <a:solidFill>
                          <a:schemeClr val="tx1"/>
                        </a:solidFill>
                      </a:endParaRPr>
                    </a:p>
                  </a:txBody>
                  <a:tcPr/>
                </a:tc>
                <a:tc>
                  <a:txBody>
                    <a:bodyPr/>
                    <a:lstStyle/>
                    <a:p>
                      <a:pPr algn="ctr"/>
                      <a:r>
                        <a:rPr lang="en-US" sz="1400" dirty="0" smtClean="0">
                          <a:solidFill>
                            <a:schemeClr val="tx1"/>
                          </a:solidFill>
                        </a:rPr>
                        <a:t>a</a:t>
                      </a:r>
                      <a:endParaRPr lang="en-US" sz="1400" dirty="0">
                        <a:solidFill>
                          <a:schemeClr val="tx1"/>
                        </a:solidFill>
                      </a:endParaRPr>
                    </a:p>
                  </a:txBody>
                  <a:tcPr/>
                </a:tc>
                <a:tc>
                  <a:txBody>
                    <a:bodyPr/>
                    <a:lstStyle/>
                    <a:p>
                      <a:pPr algn="ctr"/>
                      <a:r>
                        <a:rPr lang="en-US" sz="1400" dirty="0" smtClean="0">
                          <a:solidFill>
                            <a:schemeClr val="tx1"/>
                          </a:solidFill>
                        </a:rPr>
                        <a:t>b</a:t>
                      </a:r>
                      <a:endParaRPr lang="en-US" sz="1400" dirty="0">
                        <a:solidFill>
                          <a:schemeClr val="tx1"/>
                        </a:solidFill>
                      </a:endParaRPr>
                    </a:p>
                  </a:txBody>
                  <a:tcPr/>
                </a:tc>
              </a:tr>
              <a:tr h="370840">
                <a:tc>
                  <a:txBody>
                    <a:bodyPr/>
                    <a:lstStyle/>
                    <a:p>
                      <a:pPr algn="ctr"/>
                      <a:r>
                        <a:rPr lang="en-US" sz="1400" dirty="0" smtClean="0"/>
                        <a:t>1</a:t>
                      </a:r>
                      <a:endParaRPr lang="en-US" sz="1400" dirty="0"/>
                    </a:p>
                  </a:txBody>
                  <a:tcPr/>
                </a:tc>
                <a:tc>
                  <a:txBody>
                    <a:bodyPr/>
                    <a:lstStyle/>
                    <a:p>
                      <a:r>
                        <a:rPr lang="el-GR" sz="1400" dirty="0" smtClean="0"/>
                        <a:t>β</a:t>
                      </a:r>
                      <a:r>
                        <a:rPr lang="en-US" sz="1400" dirty="0" smtClean="0"/>
                        <a:t>x mod p</a:t>
                      </a:r>
                      <a:endParaRPr lang="en-US" sz="1400" dirty="0"/>
                    </a:p>
                  </a:txBody>
                  <a:tcPr/>
                </a:tc>
                <a:tc>
                  <a:txBody>
                    <a:bodyPr/>
                    <a:lstStyle/>
                    <a:p>
                      <a:r>
                        <a:rPr lang="en-US" sz="1400" dirty="0" smtClean="0"/>
                        <a:t>a mod n</a:t>
                      </a:r>
                      <a:endParaRPr lang="en-US" sz="1400" dirty="0"/>
                    </a:p>
                  </a:txBody>
                  <a:tcPr/>
                </a:tc>
                <a:tc>
                  <a:txBody>
                    <a:bodyPr/>
                    <a:lstStyle/>
                    <a:p>
                      <a:r>
                        <a:rPr lang="en-US" sz="1400" dirty="0" smtClean="0"/>
                        <a:t>(b+1) mod n</a:t>
                      </a:r>
                      <a:endParaRPr lang="en-US" sz="1400"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x</a:t>
                      </a:r>
                      <a:r>
                        <a:rPr lang="en-US" sz="1400" baseline="30000" dirty="0" smtClean="0"/>
                        <a:t>2</a:t>
                      </a:r>
                      <a:r>
                        <a:rPr lang="en-US" sz="1400" dirty="0" smtClean="0"/>
                        <a:t> mod p</a:t>
                      </a:r>
                    </a:p>
                  </a:txBody>
                  <a:tcPr/>
                </a:tc>
                <a:tc>
                  <a:txBody>
                    <a:bodyPr/>
                    <a:lstStyle/>
                    <a:p>
                      <a:r>
                        <a:rPr lang="en-US" sz="1400" dirty="0" smtClean="0"/>
                        <a:t>2a mod n</a:t>
                      </a:r>
                      <a:endParaRPr lang="en-US" sz="1400" dirty="0"/>
                    </a:p>
                  </a:txBody>
                  <a:tcPr/>
                </a:tc>
                <a:tc>
                  <a:txBody>
                    <a:bodyPr/>
                    <a:lstStyle/>
                    <a:p>
                      <a:r>
                        <a:rPr lang="en-US" sz="1400" dirty="0" smtClean="0"/>
                        <a:t>2b mod n</a:t>
                      </a:r>
                      <a:endParaRPr lang="en-US" sz="1400"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sz="1400" dirty="0" smtClean="0"/>
                        <a:t>α</a:t>
                      </a:r>
                      <a:r>
                        <a:rPr lang="en-US" sz="1400" dirty="0" smtClean="0"/>
                        <a:t>x mod p</a:t>
                      </a:r>
                    </a:p>
                  </a:txBody>
                  <a:tcPr/>
                </a:tc>
                <a:tc>
                  <a:txBody>
                    <a:bodyPr/>
                    <a:lstStyle/>
                    <a:p>
                      <a:r>
                        <a:rPr lang="en-US" sz="1400" dirty="0" smtClean="0"/>
                        <a:t>(a+1) mod n</a:t>
                      </a:r>
                      <a:endParaRPr lang="en-US" sz="1400" dirty="0"/>
                    </a:p>
                  </a:txBody>
                  <a:tcPr/>
                </a:tc>
                <a:tc>
                  <a:txBody>
                    <a:bodyPr/>
                    <a:lstStyle/>
                    <a:p>
                      <a:r>
                        <a:rPr lang="en-US" sz="1400" dirty="0" smtClean="0"/>
                        <a:t>b mod n</a:t>
                      </a:r>
                      <a:endParaRPr lang="en-US" sz="1400" dirty="0"/>
                    </a:p>
                  </a:txBody>
                  <a:tcPr/>
                </a:tc>
              </a:tr>
            </a:tbl>
          </a:graphicData>
        </a:graphic>
      </p:graphicFrame>
      <p:sp>
        <p:nvSpPr>
          <p:cNvPr id="9" name="TextBox 8"/>
          <p:cNvSpPr txBox="1"/>
          <p:nvPr/>
        </p:nvSpPr>
        <p:spPr>
          <a:xfrm>
            <a:off x="4452641" y="2754868"/>
            <a:ext cx="338554" cy="369332"/>
          </a:xfrm>
          <a:prstGeom prst="rect">
            <a:avLst/>
          </a:prstGeom>
          <a:noFill/>
        </p:spPr>
        <p:txBody>
          <a:bodyPr wrap="none" rtlCol="0">
            <a:spAutoFit/>
          </a:bodyPr>
          <a:lstStyle/>
          <a:p>
            <a:r>
              <a:rPr lang="en-US" sz="1800" b="1" i="1" dirty="0"/>
              <a:t>f</a:t>
            </a:r>
            <a:r>
              <a:rPr lang="en-US" sz="1800" b="1" i="1" dirty="0" smtClean="0"/>
              <a:t>:</a:t>
            </a:r>
            <a:endParaRPr lang="en-US" sz="1800" b="1" i="1" dirty="0"/>
          </a:p>
        </p:txBody>
      </p:sp>
      <p:sp>
        <p:nvSpPr>
          <p:cNvPr id="5" name="Slide Number Placeholder 4"/>
          <p:cNvSpPr>
            <a:spLocks noGrp="1"/>
          </p:cNvSpPr>
          <p:nvPr>
            <p:ph type="sldNum" sz="quarter" idx="12"/>
          </p:nvPr>
        </p:nvSpPr>
        <p:spPr/>
        <p:txBody>
          <a:bodyPr/>
          <a:lstStyle/>
          <a:p>
            <a:fld id="{87606FB4-E268-4BFF-97EA-20853DC9E11B}" type="slidenum">
              <a:rPr lang="en-US" smtClean="0"/>
              <a:t>129</a:t>
            </a:fld>
            <a:endParaRPr lang="en-US"/>
          </a:p>
        </p:txBody>
      </p:sp>
    </p:spTree>
    <p:extLst>
      <p:ext uri="{BB962C8B-B14F-4D97-AF65-F5344CB8AC3E}">
        <p14:creationId xmlns:p14="http://schemas.microsoft.com/office/powerpoint/2010/main" val="7842010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math</a:t>
            </a:r>
          </a:p>
        </p:txBody>
      </p:sp>
      <p:sp>
        <p:nvSpPr>
          <p:cNvPr id="3" name="Content Placeholder 2"/>
          <p:cNvSpPr>
            <a:spLocks noGrp="1"/>
          </p:cNvSpPr>
          <p:nvPr>
            <p:ph idx="1"/>
          </p:nvPr>
        </p:nvSpPr>
        <p:spPr/>
        <p:txBody>
          <a:bodyPr>
            <a:normAutofit fontScale="92500" lnSpcReduction="10000"/>
          </a:bodyPr>
          <a:lstStyle/>
          <a:p>
            <a:r>
              <a:rPr lang="en-US" dirty="0"/>
              <a:t>In Core Concepts, we took out as much math as possible to make it </a:t>
            </a:r>
            <a:r>
              <a:rPr lang="en-US" dirty="0" smtClean="0"/>
              <a:t>more accessible</a:t>
            </a:r>
            <a:endParaRPr lang="en-US" dirty="0"/>
          </a:p>
          <a:p>
            <a:r>
              <a:rPr lang="en-US" dirty="0"/>
              <a:t>We couldn’t do that here</a:t>
            </a:r>
          </a:p>
          <a:p>
            <a:r>
              <a:rPr lang="en-US" dirty="0"/>
              <a:t>Still tried to keep it accessible</a:t>
            </a:r>
          </a:p>
          <a:p>
            <a:pPr lvl="1"/>
            <a:r>
              <a:rPr lang="en-US" dirty="0"/>
              <a:t>Not in theorem and proof format</a:t>
            </a:r>
          </a:p>
          <a:p>
            <a:pPr lvl="1"/>
            <a:r>
              <a:rPr lang="en-US" dirty="0"/>
              <a:t>We will not go into excruciating detail*</a:t>
            </a:r>
          </a:p>
          <a:p>
            <a:r>
              <a:rPr lang="en-US" dirty="0"/>
              <a:t>Some of the math is essential to understanding</a:t>
            </a:r>
          </a:p>
          <a:p>
            <a:r>
              <a:rPr lang="en-US" dirty="0"/>
              <a:t>Some of the math is there to support that a technique has a reason to work</a:t>
            </a:r>
          </a:p>
          <a:p>
            <a:pPr lvl="1"/>
            <a:r>
              <a:rPr lang="en-US" dirty="0"/>
              <a:t>Technique can be used without full understanding of why it works</a:t>
            </a:r>
          </a:p>
          <a:p>
            <a:endParaRPr lang="en-US" dirty="0"/>
          </a:p>
        </p:txBody>
      </p:sp>
      <p:sp>
        <p:nvSpPr>
          <p:cNvPr id="4" name="Slide Number Placeholder 3"/>
          <p:cNvSpPr>
            <a:spLocks noGrp="1"/>
          </p:cNvSpPr>
          <p:nvPr>
            <p:ph type="sldNum" sz="quarter" idx="12"/>
          </p:nvPr>
        </p:nvSpPr>
        <p:spPr/>
        <p:txBody>
          <a:bodyPr/>
          <a:lstStyle/>
          <a:p>
            <a:fld id="{87606FB4-E268-4BFF-97EA-20853DC9E11B}" type="slidenum">
              <a:rPr lang="en-US" smtClean="0"/>
              <a:t>13</a:t>
            </a:fld>
            <a:endParaRPr lang="en-US"/>
          </a:p>
        </p:txBody>
      </p:sp>
      <p:sp>
        <p:nvSpPr>
          <p:cNvPr id="5" name="TextBox 4"/>
          <p:cNvSpPr txBox="1"/>
          <p:nvPr/>
        </p:nvSpPr>
        <p:spPr>
          <a:xfrm>
            <a:off x="533400" y="6117519"/>
            <a:ext cx="3139001" cy="276999"/>
          </a:xfrm>
          <a:prstGeom prst="rect">
            <a:avLst/>
          </a:prstGeom>
          <a:noFill/>
        </p:spPr>
        <p:txBody>
          <a:bodyPr wrap="none" rtlCol="0">
            <a:spAutoFit/>
          </a:bodyPr>
          <a:lstStyle/>
          <a:p>
            <a:pPr algn="l"/>
            <a:r>
              <a:rPr lang="en-US" dirty="0" smtClean="0"/>
              <a:t>* For some definition of “excruciating detail”</a:t>
            </a:r>
            <a:endParaRPr lang="en-US" dirty="0"/>
          </a:p>
        </p:txBody>
      </p:sp>
    </p:spTree>
    <p:extLst>
      <p:ext uri="{BB962C8B-B14F-4D97-AF65-F5344CB8AC3E}">
        <p14:creationId xmlns:p14="http://schemas.microsoft.com/office/powerpoint/2010/main" val="1498090689"/>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normAutofit/>
          </a:bodyPr>
          <a:lstStyle/>
          <a:p>
            <a:r>
              <a:rPr lang="en-US" dirty="0" smtClean="0"/>
              <a:t>Open discreteLog.py</a:t>
            </a:r>
          </a:p>
          <a:p>
            <a:r>
              <a:rPr lang="en-US" dirty="0"/>
              <a:t>Complete </a:t>
            </a:r>
            <a:r>
              <a:rPr lang="en-US" dirty="0" err="1"/>
              <a:t>findOrder</a:t>
            </a:r>
            <a:r>
              <a:rPr lang="en-US" dirty="0"/>
              <a:t>(a, n</a:t>
            </a:r>
            <a:r>
              <a:rPr lang="en-US" dirty="0" smtClean="0"/>
              <a:t>), </a:t>
            </a:r>
            <a:r>
              <a:rPr lang="en-US" dirty="0" err="1" smtClean="0"/>
              <a:t>pollardRho</a:t>
            </a:r>
            <a:r>
              <a:rPr lang="en-US" dirty="0" smtClean="0"/>
              <a:t>(</a:t>
            </a:r>
            <a:r>
              <a:rPr lang="en-US" dirty="0" err="1" smtClean="0"/>
              <a:t>alpha,beta,p,n</a:t>
            </a:r>
            <a:r>
              <a:rPr lang="en-US" dirty="0"/>
              <a:t>), and f(</a:t>
            </a:r>
            <a:r>
              <a:rPr lang="en-US" dirty="0" err="1"/>
              <a:t>x,a,b,alpha,beta,p,n</a:t>
            </a:r>
            <a:r>
              <a:rPr lang="en-US" dirty="0" smtClean="0"/>
              <a:t>) </a:t>
            </a:r>
          </a:p>
          <a:p>
            <a:pPr lvl="1"/>
            <a:r>
              <a:rPr lang="en-US" dirty="0" smtClean="0"/>
              <a:t>Follow Stinson’s version</a:t>
            </a:r>
          </a:p>
          <a:p>
            <a:r>
              <a:rPr lang="en-US" dirty="0" smtClean="0"/>
              <a:t>Objective: try to solve and verify the following</a:t>
            </a:r>
          </a:p>
          <a:p>
            <a:pPr lvl="1"/>
            <a:r>
              <a:rPr lang="en-US" dirty="0"/>
              <a:t>89</a:t>
            </a:r>
            <a:r>
              <a:rPr lang="en-US" baseline="30000" dirty="0"/>
              <a:t>x</a:t>
            </a:r>
            <a:r>
              <a:rPr lang="en-US" dirty="0"/>
              <a:t> mod 809 = 618</a:t>
            </a:r>
          </a:p>
          <a:p>
            <a:pPr lvl="1"/>
            <a:r>
              <a:rPr lang="en-US" dirty="0" smtClean="0"/>
              <a:t>16</a:t>
            </a:r>
            <a:r>
              <a:rPr lang="en-US" baseline="30000" dirty="0" smtClean="0"/>
              <a:t>x</a:t>
            </a:r>
            <a:r>
              <a:rPr lang="en-US" dirty="0" smtClean="0"/>
              <a:t> </a:t>
            </a:r>
            <a:r>
              <a:rPr lang="en-US" dirty="0"/>
              <a:t>mod 809 = 46 </a:t>
            </a:r>
          </a:p>
          <a:p>
            <a:pPr lvl="1"/>
            <a:r>
              <a:rPr lang="en-US" dirty="0"/>
              <a:t>16</a:t>
            </a:r>
            <a:r>
              <a:rPr lang="en-US" baseline="30000" dirty="0"/>
              <a:t>x</a:t>
            </a:r>
            <a:r>
              <a:rPr lang="en-US" dirty="0"/>
              <a:t> mod 809 = </a:t>
            </a:r>
            <a:r>
              <a:rPr lang="en-US" dirty="0" smtClean="0"/>
              <a:t>324</a:t>
            </a:r>
          </a:p>
          <a:p>
            <a:pPr lvl="1"/>
            <a:r>
              <a:rPr lang="en-US" dirty="0" smtClean="0"/>
              <a:t>2</a:t>
            </a:r>
            <a:r>
              <a:rPr lang="en-US" baseline="30000" dirty="0" smtClean="0"/>
              <a:t>x</a:t>
            </a:r>
            <a:r>
              <a:rPr lang="en-US" dirty="0" smtClean="0"/>
              <a:t> </a:t>
            </a:r>
            <a:r>
              <a:rPr lang="en-US" dirty="0"/>
              <a:t>mod </a:t>
            </a:r>
            <a:r>
              <a:rPr lang="en-US" dirty="0" smtClean="0"/>
              <a:t>2777 = 512</a:t>
            </a:r>
          </a:p>
          <a:p>
            <a:pPr marL="0" indent="0">
              <a:buNone/>
            </a:pPr>
            <a:endParaRPr lang="en-US" dirty="0"/>
          </a:p>
        </p:txBody>
      </p:sp>
      <p:sp>
        <p:nvSpPr>
          <p:cNvPr id="5" name="TextBox 4"/>
          <p:cNvSpPr txBox="1"/>
          <p:nvPr/>
        </p:nvSpPr>
        <p:spPr>
          <a:xfrm>
            <a:off x="5029200" y="6095226"/>
            <a:ext cx="3549883" cy="338554"/>
          </a:xfrm>
          <a:prstGeom prst="rect">
            <a:avLst/>
          </a:prstGeom>
          <a:noFill/>
        </p:spPr>
        <p:txBody>
          <a:bodyPr wrap="none" rtlCol="0">
            <a:spAutoFit/>
          </a:bodyPr>
          <a:lstStyle/>
          <a:p>
            <a:r>
              <a:rPr lang="en-US" sz="1600" dirty="0" smtClean="0"/>
              <a:t>This exercise is from Stinson, page 239</a:t>
            </a:r>
            <a:endParaRPr lang="en-US" sz="1600" dirty="0"/>
          </a:p>
        </p:txBody>
      </p:sp>
      <p:sp>
        <p:nvSpPr>
          <p:cNvPr id="6" name="Slide Number Placeholder 5"/>
          <p:cNvSpPr>
            <a:spLocks noGrp="1"/>
          </p:cNvSpPr>
          <p:nvPr>
            <p:ph type="sldNum" sz="quarter" idx="12"/>
          </p:nvPr>
        </p:nvSpPr>
        <p:spPr/>
        <p:txBody>
          <a:bodyPr/>
          <a:lstStyle/>
          <a:p>
            <a:fld id="{87606FB4-E268-4BFF-97EA-20853DC9E11B}" type="slidenum">
              <a:rPr lang="en-US" smtClean="0"/>
              <a:t>130</a:t>
            </a:fld>
            <a:endParaRPr lang="en-US"/>
          </a:p>
        </p:txBody>
      </p:sp>
    </p:spTree>
    <p:extLst>
      <p:ext uri="{BB962C8B-B14F-4D97-AF65-F5344CB8AC3E}">
        <p14:creationId xmlns:p14="http://schemas.microsoft.com/office/powerpoint/2010/main" val="4175756029"/>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hints</a:t>
            </a:r>
            <a:endParaRPr lang="en-US" dirty="0"/>
          </a:p>
        </p:txBody>
      </p:sp>
      <p:sp>
        <p:nvSpPr>
          <p:cNvPr id="3" name="Content Placeholder 2"/>
          <p:cNvSpPr>
            <a:spLocks noGrp="1"/>
          </p:cNvSpPr>
          <p:nvPr>
            <p:ph idx="1"/>
          </p:nvPr>
        </p:nvSpPr>
        <p:spPr/>
        <p:txBody>
          <a:bodyPr/>
          <a:lstStyle/>
          <a:p>
            <a:r>
              <a:rPr lang="en-US" dirty="0" smtClean="0"/>
              <a:t>Use </a:t>
            </a:r>
            <a:r>
              <a:rPr lang="en-US" dirty="0"/>
              <a:t>remainder mod 3 for partitions</a:t>
            </a:r>
          </a:p>
          <a:p>
            <a:pPr lvl="1"/>
            <a:r>
              <a:rPr lang="en-US" dirty="0"/>
              <a:t>1: x ≡ 1 (mod 3) </a:t>
            </a:r>
          </a:p>
          <a:p>
            <a:pPr lvl="1"/>
            <a:r>
              <a:rPr lang="en-US" dirty="0"/>
              <a:t>2: x ≡ 0 (mod 3)</a:t>
            </a:r>
          </a:p>
          <a:p>
            <a:pPr lvl="1"/>
            <a:r>
              <a:rPr lang="en-US" dirty="0"/>
              <a:t>3: x ≡ 2 (mod 3)</a:t>
            </a:r>
          </a:p>
          <a:p>
            <a:r>
              <a:rPr lang="en-US" dirty="0"/>
              <a:t>You can set three variables at once</a:t>
            </a:r>
          </a:p>
          <a:p>
            <a:pPr lvl="1"/>
            <a:r>
              <a:rPr lang="en-US" dirty="0"/>
              <a:t>[</a:t>
            </a:r>
            <a:r>
              <a:rPr lang="en-US" dirty="0" err="1"/>
              <a:t>x,a,b</a:t>
            </a:r>
            <a:r>
              <a:rPr lang="en-US" dirty="0"/>
              <a:t>] = f(</a:t>
            </a:r>
            <a:r>
              <a:rPr lang="en-US" dirty="0" err="1"/>
              <a:t>x,a,b,alpha,beta,p,n</a:t>
            </a:r>
            <a:r>
              <a:rPr lang="en-US" dirty="0" smtClean="0"/>
              <a:t>)</a:t>
            </a:r>
          </a:p>
          <a:p>
            <a:pPr lvl="2"/>
            <a:r>
              <a:rPr lang="en-US" dirty="0" smtClean="0"/>
              <a:t>Just need to have f return a list </a:t>
            </a:r>
          </a:p>
          <a:p>
            <a:pPr lvl="3"/>
            <a:r>
              <a:rPr lang="en-US" dirty="0" smtClean="0"/>
              <a:t>return [result1, result2, result3]</a:t>
            </a:r>
          </a:p>
          <a:p>
            <a:pPr lvl="1"/>
            <a:r>
              <a:rPr lang="en-US" dirty="0" smtClean="0"/>
              <a:t>If you don’t like this, you can break it into three functions like in Swenson’s algorithm</a:t>
            </a:r>
            <a:endParaRPr lang="en-US" dirty="0"/>
          </a:p>
          <a:p>
            <a:endParaRPr lang="en-US" dirty="0"/>
          </a:p>
        </p:txBody>
      </p:sp>
      <p:sp>
        <p:nvSpPr>
          <p:cNvPr id="5" name="Slide Number Placeholder 4"/>
          <p:cNvSpPr>
            <a:spLocks noGrp="1"/>
          </p:cNvSpPr>
          <p:nvPr>
            <p:ph type="sldNum" sz="quarter" idx="12"/>
          </p:nvPr>
        </p:nvSpPr>
        <p:spPr/>
        <p:txBody>
          <a:bodyPr/>
          <a:lstStyle/>
          <a:p>
            <a:fld id="{87606FB4-E268-4BFF-97EA-20853DC9E11B}" type="slidenum">
              <a:rPr lang="en-US" smtClean="0"/>
              <a:t>131</a:t>
            </a:fld>
            <a:endParaRPr lang="en-US"/>
          </a:p>
        </p:txBody>
      </p:sp>
    </p:spTree>
    <p:extLst>
      <p:ext uri="{BB962C8B-B14F-4D97-AF65-F5344CB8AC3E}">
        <p14:creationId xmlns:p14="http://schemas.microsoft.com/office/powerpoint/2010/main" val="1891398302"/>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 calculus</a:t>
            </a:r>
            <a:endParaRPr lang="en-US" dirty="0"/>
          </a:p>
        </p:txBody>
      </p:sp>
      <p:sp>
        <p:nvSpPr>
          <p:cNvPr id="3" name="Content Placeholder 2"/>
          <p:cNvSpPr>
            <a:spLocks noGrp="1"/>
          </p:cNvSpPr>
          <p:nvPr>
            <p:ph idx="1"/>
          </p:nvPr>
        </p:nvSpPr>
        <p:spPr/>
        <p:txBody>
          <a:bodyPr/>
          <a:lstStyle/>
          <a:p>
            <a:r>
              <a:rPr lang="en-US" dirty="0" smtClean="0"/>
              <a:t>Does not involve derivatives or integrals</a:t>
            </a:r>
          </a:p>
          <a:p>
            <a:pPr lvl="1"/>
            <a:r>
              <a:rPr lang="en-US" dirty="0" smtClean="0"/>
              <a:t>We’re saving that for later </a:t>
            </a:r>
            <a:r>
              <a:rPr lang="en-US" dirty="0" smtClean="0">
                <a:sym typeface="Wingdings" pitchFamily="2" charset="2"/>
              </a:rPr>
              <a:t></a:t>
            </a:r>
          </a:p>
          <a:p>
            <a:r>
              <a:rPr lang="en-US" dirty="0" smtClean="0">
                <a:sym typeface="Wingdings" pitchFamily="2" charset="2"/>
              </a:rPr>
              <a:t>Most powerful discrete log attack</a:t>
            </a:r>
          </a:p>
          <a:p>
            <a:pPr lvl="1"/>
            <a:r>
              <a:rPr lang="en-US" dirty="0" smtClean="0">
                <a:sym typeface="Wingdings" pitchFamily="2" charset="2"/>
              </a:rPr>
              <a:t>Analog to GNFS</a:t>
            </a:r>
          </a:p>
          <a:p>
            <a:r>
              <a:rPr lang="en-US" dirty="0" smtClean="0">
                <a:sym typeface="Wingdings" pitchFamily="2" charset="2"/>
              </a:rPr>
              <a:t>Not really described in the text</a:t>
            </a:r>
            <a:endParaRPr lang="en-US" dirty="0" smtClean="0"/>
          </a:p>
          <a:p>
            <a:pPr lvl="1"/>
            <a:r>
              <a:rPr lang="en-US" dirty="0" smtClean="0"/>
              <a:t>Not in Stinson either</a:t>
            </a:r>
          </a:p>
          <a:p>
            <a:pPr lvl="1"/>
            <a:r>
              <a:rPr lang="en-US" dirty="0" smtClean="0"/>
              <a:t>If you want to read more, see the HAC</a:t>
            </a:r>
          </a:p>
          <a:p>
            <a:pPr lvl="1"/>
            <a:endParaRPr lang="en-US" dirty="0"/>
          </a:p>
          <a:p>
            <a:r>
              <a:rPr lang="en-US" dirty="0" smtClean="0"/>
              <a:t>Here we go!</a:t>
            </a:r>
            <a:endParaRPr lang="en-US" dirty="0"/>
          </a:p>
        </p:txBody>
      </p:sp>
      <p:sp>
        <p:nvSpPr>
          <p:cNvPr id="5" name="Slide Number Placeholder 4"/>
          <p:cNvSpPr>
            <a:spLocks noGrp="1"/>
          </p:cNvSpPr>
          <p:nvPr>
            <p:ph type="sldNum" sz="quarter" idx="12"/>
          </p:nvPr>
        </p:nvSpPr>
        <p:spPr/>
        <p:txBody>
          <a:bodyPr/>
          <a:lstStyle/>
          <a:p>
            <a:fld id="{87606FB4-E268-4BFF-97EA-20853DC9E11B}" type="slidenum">
              <a:rPr lang="en-US" smtClean="0"/>
              <a:t>132</a:t>
            </a:fld>
            <a:endParaRPr lang="en-US"/>
          </a:p>
        </p:txBody>
      </p:sp>
    </p:spTree>
    <p:extLst>
      <p:ext uri="{BB962C8B-B14F-4D97-AF65-F5344CB8AC3E}">
        <p14:creationId xmlns:p14="http://schemas.microsoft.com/office/powerpoint/2010/main" val="1056516470"/>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 calculus algorithm</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Choose a factor base (set of primes)</a:t>
            </a:r>
          </a:p>
          <a:p>
            <a:pPr marL="457200" indent="-457200">
              <a:buFont typeface="+mj-lt"/>
              <a:buAutoNum type="arabicPeriod"/>
            </a:pPr>
            <a:r>
              <a:rPr lang="en-US" dirty="0" smtClean="0"/>
              <a:t>Obtain set of congruence relations mod p</a:t>
            </a:r>
          </a:p>
          <a:p>
            <a:pPr lvl="1"/>
            <a:r>
              <a:rPr lang="en-US" dirty="0" smtClean="0"/>
              <a:t>Represent with factor base</a:t>
            </a:r>
          </a:p>
          <a:p>
            <a:pPr marL="457200" indent="-457200">
              <a:buFont typeface="+mj-lt"/>
              <a:buAutoNum type="arabicPeriod"/>
            </a:pPr>
            <a:r>
              <a:rPr lang="en-US" dirty="0" smtClean="0"/>
              <a:t>Create system of equations (mod order of </a:t>
            </a:r>
            <a:r>
              <a:rPr lang="el-GR" dirty="0" smtClean="0"/>
              <a:t>α</a:t>
            </a:r>
            <a:r>
              <a:rPr lang="en-US" dirty="0" smtClean="0"/>
              <a:t>)</a:t>
            </a:r>
          </a:p>
          <a:p>
            <a:pPr marL="457200" indent="-457200">
              <a:buFont typeface="+mj-lt"/>
              <a:buAutoNum type="arabicPeriod"/>
            </a:pPr>
            <a:r>
              <a:rPr lang="en-US" dirty="0" smtClean="0"/>
              <a:t>Solve the system</a:t>
            </a:r>
          </a:p>
          <a:p>
            <a:pPr marL="457200" indent="-457200">
              <a:buFont typeface="+mj-lt"/>
              <a:buAutoNum type="arabicPeriod"/>
            </a:pPr>
            <a:r>
              <a:rPr lang="en-US" dirty="0" smtClean="0"/>
              <a:t>Profit</a:t>
            </a:r>
          </a:p>
          <a:p>
            <a:endParaRPr lang="en-US" dirty="0" smtClean="0"/>
          </a:p>
          <a:p>
            <a:endParaRPr lang="en-US" dirty="0"/>
          </a:p>
        </p:txBody>
      </p:sp>
      <p:sp>
        <p:nvSpPr>
          <p:cNvPr id="5" name="Slide Number Placeholder 4"/>
          <p:cNvSpPr>
            <a:spLocks noGrp="1"/>
          </p:cNvSpPr>
          <p:nvPr>
            <p:ph type="sldNum" sz="quarter" idx="12"/>
          </p:nvPr>
        </p:nvSpPr>
        <p:spPr/>
        <p:txBody>
          <a:bodyPr/>
          <a:lstStyle/>
          <a:p>
            <a:fld id="{87606FB4-E268-4BFF-97EA-20853DC9E11B}" type="slidenum">
              <a:rPr lang="en-US" smtClean="0"/>
              <a:t>133</a:t>
            </a:fld>
            <a:endParaRPr lang="en-US"/>
          </a:p>
        </p:txBody>
      </p:sp>
    </p:spTree>
    <p:extLst>
      <p:ext uri="{BB962C8B-B14F-4D97-AF65-F5344CB8AC3E}">
        <p14:creationId xmlns:p14="http://schemas.microsoft.com/office/powerpoint/2010/main" val="3574261438"/>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r>
              <a:rPr lang="en-US" dirty="0" smtClean="0"/>
              <a:t>From HAC, page 110</a:t>
            </a:r>
          </a:p>
          <a:p>
            <a:r>
              <a:rPr lang="en-US" dirty="0" smtClean="0"/>
              <a:t>Problem: 6</a:t>
            </a:r>
            <a:r>
              <a:rPr lang="en-US" baseline="30000" dirty="0" smtClean="0"/>
              <a:t>x</a:t>
            </a:r>
            <a:r>
              <a:rPr lang="en-US" dirty="0" smtClean="0"/>
              <a:t> ≡ 13 (mod 229)</a:t>
            </a:r>
          </a:p>
          <a:p>
            <a:pPr lvl="1"/>
            <a:r>
              <a:rPr lang="en-US" dirty="0" smtClean="0"/>
              <a:t>6 has order 228</a:t>
            </a:r>
          </a:p>
          <a:p>
            <a:r>
              <a:rPr lang="en-US" dirty="0" smtClean="0"/>
              <a:t>Factor base = {2,3,5,7,11}</a:t>
            </a:r>
          </a:p>
          <a:p>
            <a:r>
              <a:rPr lang="en-US" dirty="0" smtClean="0"/>
              <a:t>To obtain congruence relations, raise 6 to power mod 229</a:t>
            </a:r>
          </a:p>
          <a:p>
            <a:pPr lvl="1"/>
            <a:r>
              <a:rPr lang="en-US" dirty="0" smtClean="0"/>
              <a:t>If result can be represented as a product of factor base, keep the relation</a:t>
            </a:r>
          </a:p>
          <a:p>
            <a:pPr lvl="1"/>
            <a:r>
              <a:rPr lang="en-US" dirty="0" smtClean="0"/>
              <a:t>Otherwise, discard it </a:t>
            </a:r>
          </a:p>
          <a:p>
            <a:endParaRPr lang="en-US" dirty="0" smtClean="0"/>
          </a:p>
          <a:p>
            <a:pPr lvl="1"/>
            <a:endParaRPr lang="en-US" dirty="0"/>
          </a:p>
        </p:txBody>
      </p:sp>
      <p:sp>
        <p:nvSpPr>
          <p:cNvPr id="5" name="Slide Number Placeholder 4"/>
          <p:cNvSpPr>
            <a:spLocks noGrp="1"/>
          </p:cNvSpPr>
          <p:nvPr>
            <p:ph type="sldNum" sz="quarter" idx="12"/>
          </p:nvPr>
        </p:nvSpPr>
        <p:spPr/>
        <p:txBody>
          <a:bodyPr/>
          <a:lstStyle/>
          <a:p>
            <a:fld id="{87606FB4-E268-4BFF-97EA-20853DC9E11B}" type="slidenum">
              <a:rPr lang="en-US" smtClean="0"/>
              <a:t>134</a:t>
            </a:fld>
            <a:endParaRPr lang="en-US"/>
          </a:p>
        </p:txBody>
      </p:sp>
    </p:spTree>
    <p:extLst>
      <p:ext uri="{BB962C8B-B14F-4D97-AF65-F5344CB8AC3E}">
        <p14:creationId xmlns:p14="http://schemas.microsoft.com/office/powerpoint/2010/main" val="4268897363"/>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(continued)</a:t>
            </a:r>
            <a:endParaRPr lang="en-US" dirty="0"/>
          </a:p>
        </p:txBody>
      </p:sp>
      <p:sp>
        <p:nvSpPr>
          <p:cNvPr id="3" name="Content Placeholder 2"/>
          <p:cNvSpPr>
            <a:spLocks noGrp="1"/>
          </p:cNvSpPr>
          <p:nvPr>
            <p:ph idx="1"/>
          </p:nvPr>
        </p:nvSpPr>
        <p:spPr/>
        <p:txBody>
          <a:bodyPr>
            <a:normAutofit fontScale="85000" lnSpcReduction="20000"/>
          </a:bodyPr>
          <a:lstStyle/>
          <a:p>
            <a:r>
              <a:rPr lang="en-US" dirty="0"/>
              <a:t>Relations:</a:t>
            </a:r>
          </a:p>
          <a:p>
            <a:pPr lvl="1"/>
            <a:r>
              <a:rPr lang="en-US" dirty="0"/>
              <a:t>6</a:t>
            </a:r>
            <a:r>
              <a:rPr lang="en-US" baseline="30000" dirty="0"/>
              <a:t>100</a:t>
            </a:r>
            <a:r>
              <a:rPr lang="en-US" dirty="0"/>
              <a:t> mod 229 = 180 = 2</a:t>
            </a:r>
            <a:r>
              <a:rPr lang="en-US" baseline="30000" dirty="0"/>
              <a:t>2</a:t>
            </a:r>
            <a:r>
              <a:rPr lang="en-US" dirty="0"/>
              <a:t>*3</a:t>
            </a:r>
            <a:r>
              <a:rPr lang="en-US" baseline="30000" dirty="0"/>
              <a:t>2</a:t>
            </a:r>
            <a:r>
              <a:rPr lang="en-US" dirty="0"/>
              <a:t>*5</a:t>
            </a:r>
          </a:p>
          <a:p>
            <a:pPr lvl="1"/>
            <a:r>
              <a:rPr lang="en-US" dirty="0"/>
              <a:t>6</a:t>
            </a:r>
            <a:r>
              <a:rPr lang="en-US" baseline="30000" dirty="0"/>
              <a:t>18</a:t>
            </a:r>
            <a:r>
              <a:rPr lang="en-US" dirty="0"/>
              <a:t> mod 229 = 176 = 2</a:t>
            </a:r>
            <a:r>
              <a:rPr lang="en-US" baseline="30000" dirty="0"/>
              <a:t>4</a:t>
            </a:r>
            <a:r>
              <a:rPr lang="en-US" dirty="0"/>
              <a:t>*11</a:t>
            </a:r>
          </a:p>
          <a:p>
            <a:pPr lvl="1"/>
            <a:r>
              <a:rPr lang="en-US" dirty="0"/>
              <a:t>6</a:t>
            </a:r>
            <a:r>
              <a:rPr lang="en-US" baseline="30000" dirty="0"/>
              <a:t>12</a:t>
            </a:r>
            <a:r>
              <a:rPr lang="en-US" dirty="0"/>
              <a:t> mod 229 = 165 = 3*5*11</a:t>
            </a:r>
          </a:p>
          <a:p>
            <a:pPr lvl="1"/>
            <a:r>
              <a:rPr lang="en-US" dirty="0"/>
              <a:t>6</a:t>
            </a:r>
            <a:r>
              <a:rPr lang="en-US" baseline="30000" dirty="0"/>
              <a:t>62</a:t>
            </a:r>
            <a:r>
              <a:rPr lang="en-US" dirty="0"/>
              <a:t> mod 229 = 154 = 2*7*11</a:t>
            </a:r>
          </a:p>
          <a:p>
            <a:pPr lvl="1"/>
            <a:r>
              <a:rPr lang="en-US" dirty="0"/>
              <a:t>6</a:t>
            </a:r>
            <a:r>
              <a:rPr lang="en-US" baseline="30000" dirty="0"/>
              <a:t>143</a:t>
            </a:r>
            <a:r>
              <a:rPr lang="en-US" dirty="0"/>
              <a:t> mod 229 = 198 = 2*3</a:t>
            </a:r>
            <a:r>
              <a:rPr lang="en-US" baseline="30000" dirty="0"/>
              <a:t>2</a:t>
            </a:r>
            <a:r>
              <a:rPr lang="en-US" dirty="0"/>
              <a:t>*11</a:t>
            </a:r>
          </a:p>
          <a:p>
            <a:pPr lvl="1"/>
            <a:r>
              <a:rPr lang="en-US" dirty="0"/>
              <a:t>6</a:t>
            </a:r>
            <a:r>
              <a:rPr lang="en-US" baseline="30000" dirty="0"/>
              <a:t>206</a:t>
            </a:r>
            <a:r>
              <a:rPr lang="en-US" dirty="0"/>
              <a:t> mod 229 = 210 = 2*3*5*7</a:t>
            </a:r>
          </a:p>
          <a:p>
            <a:r>
              <a:rPr lang="en-US" dirty="0"/>
              <a:t>Relations give the following log </a:t>
            </a:r>
            <a:r>
              <a:rPr lang="en-US" dirty="0" smtClean="0"/>
              <a:t>equations</a:t>
            </a:r>
            <a:endParaRPr lang="en-US" dirty="0"/>
          </a:p>
          <a:p>
            <a:pPr lvl="1"/>
            <a:r>
              <a:rPr lang="en-US" dirty="0"/>
              <a:t>100 ≡ 2 log</a:t>
            </a:r>
            <a:r>
              <a:rPr lang="en-US" baseline="-25000" dirty="0"/>
              <a:t>6</a:t>
            </a:r>
            <a:r>
              <a:rPr lang="en-US" dirty="0"/>
              <a:t> 2 + 2 log</a:t>
            </a:r>
            <a:r>
              <a:rPr lang="en-US" baseline="-25000" dirty="0"/>
              <a:t>6</a:t>
            </a:r>
            <a:r>
              <a:rPr lang="en-US" dirty="0"/>
              <a:t> 3 + log</a:t>
            </a:r>
            <a:r>
              <a:rPr lang="en-US" baseline="-25000" dirty="0"/>
              <a:t>6</a:t>
            </a:r>
            <a:r>
              <a:rPr lang="en-US" dirty="0"/>
              <a:t> 5 (mod 228) </a:t>
            </a:r>
          </a:p>
          <a:p>
            <a:pPr lvl="1"/>
            <a:r>
              <a:rPr lang="en-US" dirty="0"/>
              <a:t>18 ≡ 4 log</a:t>
            </a:r>
            <a:r>
              <a:rPr lang="en-US" baseline="-25000" dirty="0"/>
              <a:t>6</a:t>
            </a:r>
            <a:r>
              <a:rPr lang="en-US" dirty="0"/>
              <a:t> 2 + log</a:t>
            </a:r>
            <a:r>
              <a:rPr lang="en-US" baseline="-25000" dirty="0"/>
              <a:t>6</a:t>
            </a:r>
            <a:r>
              <a:rPr lang="en-US" dirty="0"/>
              <a:t> 11 (mod 228) </a:t>
            </a:r>
          </a:p>
          <a:p>
            <a:pPr lvl="1"/>
            <a:r>
              <a:rPr lang="en-US" dirty="0"/>
              <a:t>12 ≡ log</a:t>
            </a:r>
            <a:r>
              <a:rPr lang="en-US" baseline="-25000" dirty="0"/>
              <a:t>6</a:t>
            </a:r>
            <a:r>
              <a:rPr lang="en-US" dirty="0"/>
              <a:t> 3 + log</a:t>
            </a:r>
            <a:r>
              <a:rPr lang="en-US" baseline="-25000" dirty="0"/>
              <a:t>6</a:t>
            </a:r>
            <a:r>
              <a:rPr lang="en-US" dirty="0"/>
              <a:t> 5 + log</a:t>
            </a:r>
            <a:r>
              <a:rPr lang="en-US" baseline="-25000" dirty="0"/>
              <a:t>6</a:t>
            </a:r>
            <a:r>
              <a:rPr lang="en-US" dirty="0"/>
              <a:t> 11 (mod 228) </a:t>
            </a:r>
          </a:p>
          <a:p>
            <a:pPr lvl="1"/>
            <a:r>
              <a:rPr lang="en-US" dirty="0"/>
              <a:t>62 ≡ log</a:t>
            </a:r>
            <a:r>
              <a:rPr lang="en-US" baseline="-25000" dirty="0"/>
              <a:t>6</a:t>
            </a:r>
            <a:r>
              <a:rPr lang="en-US" dirty="0"/>
              <a:t> 2 + log</a:t>
            </a:r>
            <a:r>
              <a:rPr lang="en-US" baseline="-25000" dirty="0"/>
              <a:t>6</a:t>
            </a:r>
            <a:r>
              <a:rPr lang="en-US" dirty="0"/>
              <a:t> 7 + log</a:t>
            </a:r>
            <a:r>
              <a:rPr lang="en-US" baseline="-25000" dirty="0"/>
              <a:t>6</a:t>
            </a:r>
            <a:r>
              <a:rPr lang="en-US" dirty="0"/>
              <a:t> 11 (mod 228) </a:t>
            </a:r>
          </a:p>
          <a:p>
            <a:pPr lvl="1"/>
            <a:r>
              <a:rPr lang="en-US" dirty="0" smtClean="0"/>
              <a:t>143 ≡ </a:t>
            </a:r>
            <a:r>
              <a:rPr lang="en-US" dirty="0"/>
              <a:t>log</a:t>
            </a:r>
            <a:r>
              <a:rPr lang="en-US" baseline="-25000" dirty="0"/>
              <a:t>6</a:t>
            </a:r>
            <a:r>
              <a:rPr lang="en-US" dirty="0"/>
              <a:t> </a:t>
            </a:r>
            <a:r>
              <a:rPr lang="en-US" dirty="0" smtClean="0"/>
              <a:t>2 + 2 </a:t>
            </a:r>
            <a:r>
              <a:rPr lang="en-US" dirty="0"/>
              <a:t>log</a:t>
            </a:r>
            <a:r>
              <a:rPr lang="en-US" baseline="-25000" dirty="0"/>
              <a:t>6</a:t>
            </a:r>
            <a:r>
              <a:rPr lang="en-US" dirty="0"/>
              <a:t> </a:t>
            </a:r>
            <a:r>
              <a:rPr lang="en-US" dirty="0" smtClean="0"/>
              <a:t>3 </a:t>
            </a:r>
            <a:r>
              <a:rPr lang="en-US" dirty="0"/>
              <a:t>+ log</a:t>
            </a:r>
            <a:r>
              <a:rPr lang="en-US" baseline="-25000" dirty="0"/>
              <a:t>6</a:t>
            </a:r>
            <a:r>
              <a:rPr lang="en-US" dirty="0"/>
              <a:t> 11 (mod 228) </a:t>
            </a:r>
            <a:endParaRPr lang="en-US" dirty="0" smtClean="0"/>
          </a:p>
          <a:p>
            <a:pPr lvl="1"/>
            <a:r>
              <a:rPr lang="en-US" dirty="0" smtClean="0"/>
              <a:t>206 ≡ </a:t>
            </a:r>
            <a:r>
              <a:rPr lang="en-US" dirty="0"/>
              <a:t>log</a:t>
            </a:r>
            <a:r>
              <a:rPr lang="en-US" baseline="-25000" dirty="0"/>
              <a:t>6</a:t>
            </a:r>
            <a:r>
              <a:rPr lang="en-US" dirty="0"/>
              <a:t> 2 + log</a:t>
            </a:r>
            <a:r>
              <a:rPr lang="en-US" baseline="-25000" dirty="0"/>
              <a:t>6</a:t>
            </a:r>
            <a:r>
              <a:rPr lang="en-US" dirty="0"/>
              <a:t> 3 + log</a:t>
            </a:r>
            <a:r>
              <a:rPr lang="en-US" baseline="-25000" dirty="0"/>
              <a:t>6</a:t>
            </a:r>
            <a:r>
              <a:rPr lang="en-US" dirty="0"/>
              <a:t> </a:t>
            </a:r>
            <a:r>
              <a:rPr lang="en-US" dirty="0" smtClean="0"/>
              <a:t>5 </a:t>
            </a:r>
            <a:r>
              <a:rPr lang="en-US" dirty="0"/>
              <a:t>+ log</a:t>
            </a:r>
            <a:r>
              <a:rPr lang="en-US" baseline="-25000" dirty="0"/>
              <a:t>6</a:t>
            </a:r>
            <a:r>
              <a:rPr lang="en-US" dirty="0"/>
              <a:t> 7 </a:t>
            </a:r>
            <a:r>
              <a:rPr lang="en-US" dirty="0" smtClean="0"/>
              <a:t>(mod </a:t>
            </a:r>
            <a:r>
              <a:rPr lang="en-US" dirty="0"/>
              <a:t>228) </a:t>
            </a:r>
          </a:p>
          <a:p>
            <a:pPr lvl="1"/>
            <a:endParaRPr lang="en-US" dirty="0"/>
          </a:p>
          <a:p>
            <a:endParaRPr lang="en-US" dirty="0"/>
          </a:p>
        </p:txBody>
      </p:sp>
      <p:sp>
        <p:nvSpPr>
          <p:cNvPr id="5" name="TextBox 4"/>
          <p:cNvSpPr txBox="1"/>
          <p:nvPr/>
        </p:nvSpPr>
        <p:spPr>
          <a:xfrm>
            <a:off x="5715000" y="5029200"/>
            <a:ext cx="2777748" cy="338554"/>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600" dirty="0" smtClean="0"/>
              <a:t>Note that we’re using p-1 here</a:t>
            </a:r>
            <a:endParaRPr lang="en-US" sz="1600" dirty="0"/>
          </a:p>
        </p:txBody>
      </p:sp>
      <p:sp>
        <p:nvSpPr>
          <p:cNvPr id="6" name="Slide Number Placeholder 5"/>
          <p:cNvSpPr>
            <a:spLocks noGrp="1"/>
          </p:cNvSpPr>
          <p:nvPr>
            <p:ph type="sldNum" sz="quarter" idx="12"/>
          </p:nvPr>
        </p:nvSpPr>
        <p:spPr/>
        <p:txBody>
          <a:bodyPr/>
          <a:lstStyle/>
          <a:p>
            <a:fld id="{87606FB4-E268-4BFF-97EA-20853DC9E11B}" type="slidenum">
              <a:rPr lang="en-US" smtClean="0"/>
              <a:t>135</a:t>
            </a:fld>
            <a:endParaRPr lang="en-US"/>
          </a:p>
        </p:txBody>
      </p:sp>
    </p:spTree>
    <p:extLst>
      <p:ext uri="{BB962C8B-B14F-4D97-AF65-F5344CB8AC3E}">
        <p14:creationId xmlns:p14="http://schemas.microsoft.com/office/powerpoint/2010/main" val="2439250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(continued)</a:t>
            </a:r>
          </a:p>
        </p:txBody>
      </p:sp>
      <p:sp>
        <p:nvSpPr>
          <p:cNvPr id="3" name="Content Placeholder 2"/>
          <p:cNvSpPr>
            <a:spLocks noGrp="1"/>
          </p:cNvSpPr>
          <p:nvPr>
            <p:ph idx="1"/>
          </p:nvPr>
        </p:nvSpPr>
        <p:spPr/>
        <p:txBody>
          <a:bodyPr>
            <a:normAutofit fontScale="85000" lnSpcReduction="20000"/>
          </a:bodyPr>
          <a:lstStyle/>
          <a:p>
            <a:r>
              <a:rPr lang="en-US" dirty="0" smtClean="0"/>
              <a:t>Equations (from previous slide)</a:t>
            </a:r>
            <a:endParaRPr lang="en-US" dirty="0"/>
          </a:p>
          <a:p>
            <a:pPr lvl="1"/>
            <a:r>
              <a:rPr lang="en-US" dirty="0"/>
              <a:t>100 ≡ 2 log</a:t>
            </a:r>
            <a:r>
              <a:rPr lang="en-US" baseline="-25000" dirty="0"/>
              <a:t>6</a:t>
            </a:r>
            <a:r>
              <a:rPr lang="en-US" dirty="0"/>
              <a:t> 2 + 2 log</a:t>
            </a:r>
            <a:r>
              <a:rPr lang="en-US" baseline="-25000" dirty="0"/>
              <a:t>6</a:t>
            </a:r>
            <a:r>
              <a:rPr lang="en-US" dirty="0"/>
              <a:t> 3 + log</a:t>
            </a:r>
            <a:r>
              <a:rPr lang="en-US" baseline="-25000" dirty="0"/>
              <a:t>6</a:t>
            </a:r>
            <a:r>
              <a:rPr lang="en-US" dirty="0"/>
              <a:t> 5 (mod 228) </a:t>
            </a:r>
          </a:p>
          <a:p>
            <a:pPr lvl="1"/>
            <a:r>
              <a:rPr lang="en-US" dirty="0"/>
              <a:t>18 ≡ 4 log</a:t>
            </a:r>
            <a:r>
              <a:rPr lang="en-US" baseline="-25000" dirty="0"/>
              <a:t>6</a:t>
            </a:r>
            <a:r>
              <a:rPr lang="en-US" dirty="0"/>
              <a:t> 2 + log</a:t>
            </a:r>
            <a:r>
              <a:rPr lang="en-US" baseline="-25000" dirty="0"/>
              <a:t>6</a:t>
            </a:r>
            <a:r>
              <a:rPr lang="en-US" dirty="0"/>
              <a:t> 11 (mod 228) </a:t>
            </a:r>
          </a:p>
          <a:p>
            <a:pPr lvl="1"/>
            <a:r>
              <a:rPr lang="en-US" dirty="0"/>
              <a:t>12 ≡ log</a:t>
            </a:r>
            <a:r>
              <a:rPr lang="en-US" baseline="-25000" dirty="0"/>
              <a:t>6</a:t>
            </a:r>
            <a:r>
              <a:rPr lang="en-US" dirty="0"/>
              <a:t> 3 + log</a:t>
            </a:r>
            <a:r>
              <a:rPr lang="en-US" baseline="-25000" dirty="0"/>
              <a:t>6</a:t>
            </a:r>
            <a:r>
              <a:rPr lang="en-US" dirty="0"/>
              <a:t> 5 + log</a:t>
            </a:r>
            <a:r>
              <a:rPr lang="en-US" baseline="-25000" dirty="0"/>
              <a:t>6</a:t>
            </a:r>
            <a:r>
              <a:rPr lang="en-US" dirty="0"/>
              <a:t> 11 (mod 228) </a:t>
            </a:r>
          </a:p>
          <a:p>
            <a:pPr lvl="1"/>
            <a:r>
              <a:rPr lang="en-US" dirty="0"/>
              <a:t>62 ≡ log</a:t>
            </a:r>
            <a:r>
              <a:rPr lang="en-US" baseline="-25000" dirty="0"/>
              <a:t>6</a:t>
            </a:r>
            <a:r>
              <a:rPr lang="en-US" dirty="0"/>
              <a:t> 2 + log</a:t>
            </a:r>
            <a:r>
              <a:rPr lang="en-US" baseline="-25000" dirty="0"/>
              <a:t>6</a:t>
            </a:r>
            <a:r>
              <a:rPr lang="en-US" dirty="0"/>
              <a:t> 7 + log</a:t>
            </a:r>
            <a:r>
              <a:rPr lang="en-US" baseline="-25000" dirty="0"/>
              <a:t>6</a:t>
            </a:r>
            <a:r>
              <a:rPr lang="en-US" dirty="0"/>
              <a:t> 11 (mod 228) </a:t>
            </a:r>
          </a:p>
          <a:p>
            <a:pPr lvl="1"/>
            <a:r>
              <a:rPr lang="en-US" dirty="0"/>
              <a:t>143 ≡ log</a:t>
            </a:r>
            <a:r>
              <a:rPr lang="en-US" baseline="-25000" dirty="0"/>
              <a:t>6</a:t>
            </a:r>
            <a:r>
              <a:rPr lang="en-US" dirty="0"/>
              <a:t> 2 + 2 log</a:t>
            </a:r>
            <a:r>
              <a:rPr lang="en-US" baseline="-25000" dirty="0"/>
              <a:t>6</a:t>
            </a:r>
            <a:r>
              <a:rPr lang="en-US" dirty="0"/>
              <a:t> 3 + log</a:t>
            </a:r>
            <a:r>
              <a:rPr lang="en-US" baseline="-25000" dirty="0"/>
              <a:t>6</a:t>
            </a:r>
            <a:r>
              <a:rPr lang="en-US" dirty="0"/>
              <a:t> 11 (mod 228) </a:t>
            </a:r>
          </a:p>
          <a:p>
            <a:pPr lvl="1"/>
            <a:r>
              <a:rPr lang="en-US" dirty="0"/>
              <a:t>206 ≡ log</a:t>
            </a:r>
            <a:r>
              <a:rPr lang="en-US" baseline="-25000" dirty="0"/>
              <a:t>6</a:t>
            </a:r>
            <a:r>
              <a:rPr lang="en-US" dirty="0"/>
              <a:t> 2 + log</a:t>
            </a:r>
            <a:r>
              <a:rPr lang="en-US" baseline="-25000" dirty="0"/>
              <a:t>6</a:t>
            </a:r>
            <a:r>
              <a:rPr lang="en-US" dirty="0"/>
              <a:t> 3 + log</a:t>
            </a:r>
            <a:r>
              <a:rPr lang="en-US" baseline="-25000" dirty="0"/>
              <a:t>6</a:t>
            </a:r>
            <a:r>
              <a:rPr lang="en-US" dirty="0"/>
              <a:t> 5 + log</a:t>
            </a:r>
            <a:r>
              <a:rPr lang="en-US" baseline="-25000" dirty="0"/>
              <a:t>6</a:t>
            </a:r>
            <a:r>
              <a:rPr lang="en-US" dirty="0"/>
              <a:t> 7 (mod 228) </a:t>
            </a:r>
          </a:p>
          <a:p>
            <a:r>
              <a:rPr lang="en-US" dirty="0" smtClean="0"/>
              <a:t>Rewrite in a more familiar style</a:t>
            </a:r>
          </a:p>
          <a:p>
            <a:pPr marL="341312" lvl="1" indent="0">
              <a:buNone/>
            </a:pPr>
            <a:r>
              <a:rPr lang="en-US" dirty="0" smtClean="0"/>
              <a:t>2a + 2b + c             = 100</a:t>
            </a:r>
            <a:endParaRPr lang="en-US" dirty="0"/>
          </a:p>
          <a:p>
            <a:pPr marL="341312" lvl="1" indent="0">
              <a:buNone/>
            </a:pPr>
            <a:r>
              <a:rPr lang="en-US" dirty="0" smtClean="0"/>
              <a:t>4a                     + e = 18</a:t>
            </a:r>
            <a:endParaRPr lang="en-US" dirty="0"/>
          </a:p>
          <a:p>
            <a:pPr marL="341312" lvl="1" indent="0">
              <a:buNone/>
            </a:pPr>
            <a:r>
              <a:rPr lang="en-US" dirty="0" smtClean="0"/>
              <a:t>          b + c       + e = 12</a:t>
            </a:r>
            <a:endParaRPr lang="en-US" dirty="0"/>
          </a:p>
          <a:p>
            <a:pPr marL="341312" lvl="1" indent="0">
              <a:buNone/>
            </a:pPr>
            <a:r>
              <a:rPr lang="en-US" dirty="0" smtClean="0"/>
              <a:t>  a+                d + e = 62</a:t>
            </a:r>
            <a:endParaRPr lang="en-US" dirty="0"/>
          </a:p>
          <a:p>
            <a:pPr marL="341312" lvl="1" indent="0">
              <a:buNone/>
            </a:pPr>
            <a:r>
              <a:rPr lang="en-US" dirty="0" smtClean="0"/>
              <a:t>  a + 2b             + e = 143</a:t>
            </a:r>
            <a:endParaRPr lang="en-US" dirty="0"/>
          </a:p>
          <a:p>
            <a:pPr marL="341312" lvl="1" indent="0">
              <a:buNone/>
            </a:pPr>
            <a:r>
              <a:rPr lang="en-US" dirty="0" smtClean="0"/>
              <a:t>  a +   b + c + d       = 206</a:t>
            </a:r>
            <a:endParaRPr lang="en-US" dirty="0"/>
          </a:p>
          <a:p>
            <a:endParaRPr lang="en-US" dirty="0"/>
          </a:p>
        </p:txBody>
      </p:sp>
      <p:sp>
        <p:nvSpPr>
          <p:cNvPr id="5" name="TextBox 4"/>
          <p:cNvSpPr txBox="1"/>
          <p:nvPr/>
        </p:nvSpPr>
        <p:spPr>
          <a:xfrm>
            <a:off x="5638800" y="5033665"/>
            <a:ext cx="2514600"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l"/>
            <a:r>
              <a:rPr lang="en-US" dirty="0" smtClean="0"/>
              <a:t>6 equations and 5 unknowns? If there is a unique solution, we can solve that!</a:t>
            </a:r>
            <a:endParaRPr lang="en-US" dirty="0"/>
          </a:p>
        </p:txBody>
      </p:sp>
      <p:sp>
        <p:nvSpPr>
          <p:cNvPr id="6" name="TextBox 5"/>
          <p:cNvSpPr txBox="1"/>
          <p:nvPr/>
        </p:nvSpPr>
        <p:spPr>
          <a:xfrm>
            <a:off x="7124700" y="2971800"/>
            <a:ext cx="1116290" cy="1754326"/>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l"/>
            <a:r>
              <a:rPr lang="en-US" dirty="0" smtClean="0"/>
              <a:t>Key:</a:t>
            </a:r>
          </a:p>
          <a:p>
            <a:pPr algn="l"/>
            <a:r>
              <a:rPr lang="en-US" dirty="0" smtClean="0"/>
              <a:t>a = </a:t>
            </a:r>
            <a:r>
              <a:rPr lang="en-US" dirty="0"/>
              <a:t>log</a:t>
            </a:r>
            <a:r>
              <a:rPr lang="en-US" baseline="-25000" dirty="0"/>
              <a:t>6</a:t>
            </a:r>
            <a:r>
              <a:rPr lang="en-US" dirty="0"/>
              <a:t> </a:t>
            </a:r>
            <a:r>
              <a:rPr lang="en-US" dirty="0" smtClean="0"/>
              <a:t>2</a:t>
            </a:r>
          </a:p>
          <a:p>
            <a:pPr algn="l"/>
            <a:r>
              <a:rPr lang="en-US" dirty="0" smtClean="0"/>
              <a:t>b = </a:t>
            </a:r>
            <a:r>
              <a:rPr lang="en-US" dirty="0"/>
              <a:t>log</a:t>
            </a:r>
            <a:r>
              <a:rPr lang="en-US" baseline="-25000" dirty="0"/>
              <a:t>6</a:t>
            </a:r>
            <a:r>
              <a:rPr lang="en-US" dirty="0"/>
              <a:t> </a:t>
            </a:r>
            <a:r>
              <a:rPr lang="en-US" dirty="0" smtClean="0"/>
              <a:t>3</a:t>
            </a:r>
          </a:p>
          <a:p>
            <a:pPr algn="l"/>
            <a:r>
              <a:rPr lang="en-US" dirty="0" smtClean="0"/>
              <a:t>c = </a:t>
            </a:r>
            <a:r>
              <a:rPr lang="en-US" dirty="0"/>
              <a:t>log</a:t>
            </a:r>
            <a:r>
              <a:rPr lang="en-US" baseline="-25000" dirty="0"/>
              <a:t>6</a:t>
            </a:r>
            <a:r>
              <a:rPr lang="en-US" dirty="0"/>
              <a:t> </a:t>
            </a:r>
            <a:r>
              <a:rPr lang="en-US" dirty="0" smtClean="0"/>
              <a:t>5</a:t>
            </a:r>
          </a:p>
          <a:p>
            <a:pPr algn="l"/>
            <a:r>
              <a:rPr lang="en-US" dirty="0"/>
              <a:t>d</a:t>
            </a:r>
            <a:r>
              <a:rPr lang="en-US" dirty="0" smtClean="0"/>
              <a:t> = </a:t>
            </a:r>
            <a:r>
              <a:rPr lang="en-US" dirty="0"/>
              <a:t>log</a:t>
            </a:r>
            <a:r>
              <a:rPr lang="en-US" baseline="-25000" dirty="0"/>
              <a:t>6</a:t>
            </a:r>
            <a:r>
              <a:rPr lang="en-US" dirty="0"/>
              <a:t> </a:t>
            </a:r>
            <a:r>
              <a:rPr lang="en-US" dirty="0" smtClean="0"/>
              <a:t>7</a:t>
            </a:r>
          </a:p>
          <a:p>
            <a:pPr algn="l"/>
            <a:r>
              <a:rPr lang="en-US" dirty="0"/>
              <a:t>e</a:t>
            </a:r>
            <a:r>
              <a:rPr lang="en-US" dirty="0" smtClean="0"/>
              <a:t> =</a:t>
            </a:r>
            <a:r>
              <a:rPr lang="en-US" dirty="0"/>
              <a:t> log</a:t>
            </a:r>
            <a:r>
              <a:rPr lang="en-US" baseline="-25000" dirty="0"/>
              <a:t>6</a:t>
            </a:r>
            <a:r>
              <a:rPr lang="en-US" dirty="0"/>
              <a:t> </a:t>
            </a:r>
            <a:r>
              <a:rPr lang="en-US" dirty="0" smtClean="0"/>
              <a:t>11 </a:t>
            </a:r>
          </a:p>
        </p:txBody>
      </p:sp>
      <p:sp>
        <p:nvSpPr>
          <p:cNvPr id="7" name="Slide Number Placeholder 6"/>
          <p:cNvSpPr>
            <a:spLocks noGrp="1"/>
          </p:cNvSpPr>
          <p:nvPr>
            <p:ph type="sldNum" sz="quarter" idx="12"/>
          </p:nvPr>
        </p:nvSpPr>
        <p:spPr/>
        <p:txBody>
          <a:bodyPr/>
          <a:lstStyle/>
          <a:p>
            <a:fld id="{87606FB4-E268-4BFF-97EA-20853DC9E11B}" type="slidenum">
              <a:rPr lang="en-US" smtClean="0"/>
              <a:t>136</a:t>
            </a:fld>
            <a:endParaRPr lang="en-US"/>
          </a:p>
        </p:txBody>
      </p:sp>
    </p:spTree>
    <p:extLst>
      <p:ext uri="{BB962C8B-B14F-4D97-AF65-F5344CB8AC3E}">
        <p14:creationId xmlns:p14="http://schemas.microsoft.com/office/powerpoint/2010/main" val="816671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Effect transition="in" filter="fade">
                                      <p:cBhvr>
                                        <p:cTn id="45" dur="500"/>
                                        <p:tgtEl>
                                          <p:spTgt spid="3">
                                            <p:txEl>
                                              <p:pRg st="12" end="1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
                                            <p:txEl>
                                              <p:pRg st="13" end="13"/>
                                            </p:txEl>
                                          </p:spTgt>
                                        </p:tgtEl>
                                        <p:attrNameLst>
                                          <p:attrName>style.visibility</p:attrName>
                                        </p:attrNameLst>
                                      </p:cBhvr>
                                      <p:to>
                                        <p:strVal val="visible"/>
                                      </p:to>
                                    </p:set>
                                    <p:animEffect transition="in" filter="fade">
                                      <p:cBhvr>
                                        <p:cTn id="48" dur="500"/>
                                        <p:tgtEl>
                                          <p:spTgt spid="3">
                                            <p:txEl>
                                              <p:pRg st="13" end="1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fade">
                                      <p:cBhvr>
                                        <p:cTn id="53" dur="500"/>
                                        <p:tgtEl>
                                          <p:spTgt spid="6"/>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fade">
                                      <p:cBhvr>
                                        <p:cTn id="5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the system of equations</a:t>
            </a:r>
            <a:endParaRPr lang="en-US" dirty="0"/>
          </a:p>
        </p:txBody>
      </p:sp>
      <p:sp>
        <p:nvSpPr>
          <p:cNvPr id="3" name="Content Placeholder 2"/>
          <p:cNvSpPr>
            <a:spLocks noGrp="1"/>
          </p:cNvSpPr>
          <p:nvPr>
            <p:ph idx="1"/>
          </p:nvPr>
        </p:nvSpPr>
        <p:spPr/>
        <p:txBody>
          <a:bodyPr>
            <a:normAutofit/>
          </a:bodyPr>
          <a:lstStyle/>
          <a:p>
            <a:r>
              <a:rPr lang="en-US" dirty="0" smtClean="0"/>
              <a:t>Many options</a:t>
            </a:r>
          </a:p>
          <a:p>
            <a:pPr lvl="1"/>
            <a:r>
              <a:rPr lang="en-US" dirty="0" smtClean="0"/>
              <a:t>Take a trip down memory lane to high school algebra</a:t>
            </a:r>
          </a:p>
          <a:p>
            <a:pPr lvl="1"/>
            <a:r>
              <a:rPr lang="en-US" dirty="0" smtClean="0"/>
              <a:t>Use Gaussian elimination, if you know it</a:t>
            </a:r>
          </a:p>
          <a:p>
            <a:pPr lvl="1"/>
            <a:r>
              <a:rPr lang="en-US" dirty="0" smtClean="0"/>
              <a:t>Use tools such as </a:t>
            </a:r>
            <a:r>
              <a:rPr lang="en-US" dirty="0" err="1" smtClean="0"/>
              <a:t>Matlab</a:t>
            </a:r>
            <a:r>
              <a:rPr lang="en-US" dirty="0" smtClean="0"/>
              <a:t>, </a:t>
            </a:r>
            <a:r>
              <a:rPr lang="en-US" dirty="0" err="1" smtClean="0"/>
              <a:t>Mathematica</a:t>
            </a:r>
            <a:r>
              <a:rPr lang="en-US" dirty="0" smtClean="0"/>
              <a:t>, or Wolfram Alpha</a:t>
            </a:r>
          </a:p>
          <a:p>
            <a:pPr lvl="1"/>
            <a:endParaRPr lang="en-US" dirty="0"/>
          </a:p>
          <a:p>
            <a:r>
              <a:rPr lang="pt-BR" dirty="0" smtClean="0"/>
              <a:t>Least license-free effort: use Wolfram Alpha</a:t>
            </a:r>
          </a:p>
          <a:p>
            <a:pPr lvl="1"/>
            <a:r>
              <a:rPr lang="en-US" dirty="0" smtClean="0"/>
              <a:t>Let’s take a look at how to do this</a:t>
            </a:r>
            <a:endParaRPr lang="pt-BR" dirty="0" smtClean="0"/>
          </a:p>
        </p:txBody>
      </p:sp>
      <p:sp>
        <p:nvSpPr>
          <p:cNvPr id="5" name="Slide Number Placeholder 4"/>
          <p:cNvSpPr>
            <a:spLocks noGrp="1"/>
          </p:cNvSpPr>
          <p:nvPr>
            <p:ph type="sldNum" sz="quarter" idx="12"/>
          </p:nvPr>
        </p:nvSpPr>
        <p:spPr/>
        <p:txBody>
          <a:bodyPr/>
          <a:lstStyle/>
          <a:p>
            <a:fld id="{87606FB4-E268-4BFF-97EA-20853DC9E11B}" type="slidenum">
              <a:rPr lang="en-US" smtClean="0"/>
              <a:t>137</a:t>
            </a:fld>
            <a:endParaRPr lang="en-US"/>
          </a:p>
        </p:txBody>
      </p:sp>
    </p:spTree>
    <p:extLst>
      <p:ext uri="{BB962C8B-B14F-4D97-AF65-F5344CB8AC3E}">
        <p14:creationId xmlns:p14="http://schemas.microsoft.com/office/powerpoint/2010/main" val="3749000757"/>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Solving the system with Wolfram Alpha</a:t>
            </a:r>
            <a:endParaRPr lang="en-US" dirty="0"/>
          </a:p>
        </p:txBody>
      </p:sp>
      <p:sp>
        <p:nvSpPr>
          <p:cNvPr id="3" name="Content Placeholder 2"/>
          <p:cNvSpPr>
            <a:spLocks noGrp="1"/>
          </p:cNvSpPr>
          <p:nvPr>
            <p:ph idx="1"/>
          </p:nvPr>
        </p:nvSpPr>
        <p:spPr/>
        <p:txBody>
          <a:bodyPr>
            <a:normAutofit fontScale="85000" lnSpcReduction="20000"/>
          </a:bodyPr>
          <a:lstStyle/>
          <a:p>
            <a:r>
              <a:rPr lang="pt-BR" dirty="0"/>
              <a:t>Go to </a:t>
            </a:r>
            <a:r>
              <a:rPr lang="pt-BR" dirty="0" smtClean="0"/>
              <a:t>www.wolframalpha.com</a:t>
            </a:r>
            <a:endParaRPr lang="pt-BR" dirty="0"/>
          </a:p>
          <a:p>
            <a:r>
              <a:rPr lang="pt-BR" dirty="0"/>
              <a:t>Enter the following in the equation line</a:t>
            </a:r>
          </a:p>
          <a:p>
            <a:pPr lvl="1"/>
            <a:r>
              <a:rPr lang="da-DK" dirty="0"/>
              <a:t>integer solutions ((</a:t>
            </a:r>
            <a:r>
              <a:rPr lang="pt-BR" dirty="0"/>
              <a:t>2a+2b+c</a:t>
            </a:r>
            <a:r>
              <a:rPr lang="da-DK" dirty="0"/>
              <a:t>) mod 228) = 100, ((</a:t>
            </a:r>
            <a:r>
              <a:rPr lang="pt-BR" dirty="0"/>
              <a:t>4a+x</a:t>
            </a:r>
            <a:r>
              <a:rPr lang="da-DK" dirty="0"/>
              <a:t>) mod 228) = 18, ((</a:t>
            </a:r>
            <a:r>
              <a:rPr lang="pt-BR" dirty="0"/>
              <a:t>b+c+x</a:t>
            </a:r>
            <a:r>
              <a:rPr lang="da-DK" dirty="0"/>
              <a:t>) mod 228) =12, ((</a:t>
            </a:r>
            <a:r>
              <a:rPr lang="pt-BR" dirty="0"/>
              <a:t>a+d+x</a:t>
            </a:r>
            <a:r>
              <a:rPr lang="da-DK" dirty="0"/>
              <a:t>) mod 228) = 62, ((</a:t>
            </a:r>
            <a:r>
              <a:rPr lang="pt-BR" dirty="0"/>
              <a:t>a+2b+x</a:t>
            </a:r>
            <a:r>
              <a:rPr lang="da-DK" dirty="0"/>
              <a:t>) mod 228) = 143 </a:t>
            </a:r>
            <a:endParaRPr lang="da-DK" dirty="0" smtClean="0"/>
          </a:p>
          <a:p>
            <a:r>
              <a:rPr lang="da-DK" dirty="0" smtClean="0"/>
              <a:t>Workarounds</a:t>
            </a:r>
          </a:p>
          <a:p>
            <a:pPr lvl="1"/>
            <a:r>
              <a:rPr lang="da-DK" dirty="0" smtClean="0"/>
              <a:t>Notice </a:t>
            </a:r>
            <a:r>
              <a:rPr lang="da-DK" dirty="0"/>
              <a:t>that we took out ((</a:t>
            </a:r>
            <a:r>
              <a:rPr lang="pt-BR" dirty="0"/>
              <a:t>a+b+c+d</a:t>
            </a:r>
            <a:r>
              <a:rPr lang="da-DK" dirty="0"/>
              <a:t>) mod 228) = 206</a:t>
            </a:r>
          </a:p>
          <a:p>
            <a:pPr lvl="2"/>
            <a:r>
              <a:rPr lang="da-DK" dirty="0" smtClean="0"/>
              <a:t>Not sure why, but </a:t>
            </a:r>
            <a:r>
              <a:rPr lang="da-DK" dirty="0"/>
              <a:t>it </a:t>
            </a:r>
            <a:r>
              <a:rPr lang="da-DK" dirty="0" smtClean="0"/>
              <a:t>did not </a:t>
            </a:r>
            <a:r>
              <a:rPr lang="da-DK" dirty="0"/>
              <a:t>work with all six equations</a:t>
            </a:r>
          </a:p>
          <a:p>
            <a:pPr lvl="1"/>
            <a:r>
              <a:rPr lang="pt-BR" dirty="0"/>
              <a:t>“e” is interpretted as the transcendental number e, so we replace it with some other character, like “x”</a:t>
            </a:r>
          </a:p>
          <a:p>
            <a:r>
              <a:rPr lang="en-US" dirty="0" smtClean="0"/>
              <a:t>Because we took one equation out, we couldn’t find a unique solution</a:t>
            </a:r>
          </a:p>
          <a:p>
            <a:pPr lvl="1"/>
            <a:r>
              <a:rPr lang="en-US" dirty="0" smtClean="0"/>
              <a:t>Calculate again, replacing one of the equations with the one we took out</a:t>
            </a:r>
            <a:endParaRPr lang="en-US" dirty="0"/>
          </a:p>
        </p:txBody>
      </p:sp>
      <p:sp>
        <p:nvSpPr>
          <p:cNvPr id="5" name="Slide Number Placeholder 4"/>
          <p:cNvSpPr>
            <a:spLocks noGrp="1"/>
          </p:cNvSpPr>
          <p:nvPr>
            <p:ph type="sldNum" sz="quarter" idx="12"/>
          </p:nvPr>
        </p:nvSpPr>
        <p:spPr/>
        <p:txBody>
          <a:bodyPr/>
          <a:lstStyle/>
          <a:p>
            <a:fld id="{87606FB4-E268-4BFF-97EA-20853DC9E11B}" type="slidenum">
              <a:rPr lang="en-US" smtClean="0"/>
              <a:t>138</a:t>
            </a:fld>
            <a:endParaRPr lang="en-US"/>
          </a:p>
        </p:txBody>
      </p:sp>
    </p:spTree>
    <p:extLst>
      <p:ext uri="{BB962C8B-B14F-4D97-AF65-F5344CB8AC3E}">
        <p14:creationId xmlns:p14="http://schemas.microsoft.com/office/powerpoint/2010/main" val="2759406461"/>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a:t>Solving the system with Wolfram </a:t>
            </a:r>
            <a:r>
              <a:rPr lang="en-US" dirty="0" smtClean="0"/>
              <a:t>Alpha (continued)</a:t>
            </a:r>
            <a:endParaRPr lang="en-US" dirty="0"/>
          </a:p>
        </p:txBody>
      </p:sp>
      <p:sp>
        <p:nvSpPr>
          <p:cNvPr id="9" name="Content Placeholder 8"/>
          <p:cNvSpPr>
            <a:spLocks noGrp="1"/>
          </p:cNvSpPr>
          <p:nvPr>
            <p:ph idx="1"/>
          </p:nvPr>
        </p:nvSpPr>
        <p:spPr>
          <a:xfrm>
            <a:off x="568325" y="5181598"/>
            <a:ext cx="7975600" cy="1219201"/>
          </a:xfrm>
        </p:spPr>
        <p:txBody>
          <a:bodyPr>
            <a:normAutofit fontScale="77500" lnSpcReduction="20000"/>
          </a:bodyPr>
          <a:lstStyle/>
          <a:p>
            <a:r>
              <a:rPr lang="en-US" dirty="0" smtClean="0"/>
              <a:t>Both solution sets contain one match</a:t>
            </a:r>
          </a:p>
          <a:p>
            <a:pPr lvl="1"/>
            <a:r>
              <a:rPr lang="en-US" dirty="0" smtClean="0"/>
              <a:t>a=21, b=208, c=98, d=107, x=162</a:t>
            </a:r>
          </a:p>
          <a:p>
            <a:pPr lvl="1"/>
            <a:r>
              <a:rPr lang="en-US" dirty="0" smtClean="0"/>
              <a:t>This is the solution</a:t>
            </a:r>
          </a:p>
          <a:p>
            <a:r>
              <a:rPr lang="en-US" dirty="0"/>
              <a:t>log</a:t>
            </a:r>
            <a:r>
              <a:rPr lang="en-US" baseline="-25000" dirty="0"/>
              <a:t>6</a:t>
            </a:r>
            <a:r>
              <a:rPr lang="en-US" dirty="0"/>
              <a:t> </a:t>
            </a:r>
            <a:r>
              <a:rPr lang="en-US" dirty="0" smtClean="0"/>
              <a:t>2 = 21</a:t>
            </a:r>
            <a:r>
              <a:rPr lang="en-US" dirty="0"/>
              <a:t>, log</a:t>
            </a:r>
            <a:r>
              <a:rPr lang="en-US" baseline="-25000" dirty="0"/>
              <a:t>6</a:t>
            </a:r>
            <a:r>
              <a:rPr lang="en-US" dirty="0"/>
              <a:t> </a:t>
            </a:r>
            <a:r>
              <a:rPr lang="en-US" dirty="0" smtClean="0"/>
              <a:t>3 = 208</a:t>
            </a:r>
            <a:r>
              <a:rPr lang="en-US" dirty="0"/>
              <a:t>, log</a:t>
            </a:r>
            <a:r>
              <a:rPr lang="en-US" baseline="-25000" dirty="0"/>
              <a:t>6</a:t>
            </a:r>
            <a:r>
              <a:rPr lang="en-US" dirty="0"/>
              <a:t> 5</a:t>
            </a:r>
            <a:r>
              <a:rPr lang="en-US" dirty="0" smtClean="0"/>
              <a:t> = 98</a:t>
            </a:r>
            <a:r>
              <a:rPr lang="en-US" dirty="0"/>
              <a:t>, log</a:t>
            </a:r>
            <a:r>
              <a:rPr lang="en-US" baseline="-25000" dirty="0"/>
              <a:t>6</a:t>
            </a:r>
            <a:r>
              <a:rPr lang="en-US" dirty="0"/>
              <a:t> 7</a:t>
            </a:r>
            <a:r>
              <a:rPr lang="en-US" dirty="0" smtClean="0"/>
              <a:t> = 107, and </a:t>
            </a:r>
            <a:r>
              <a:rPr lang="en-US" dirty="0"/>
              <a:t>log</a:t>
            </a:r>
            <a:r>
              <a:rPr lang="en-US" baseline="-25000" dirty="0"/>
              <a:t>6</a:t>
            </a:r>
            <a:r>
              <a:rPr lang="en-US" dirty="0"/>
              <a:t> </a:t>
            </a:r>
            <a:r>
              <a:rPr lang="en-US" dirty="0" smtClean="0"/>
              <a:t>11 = 162</a:t>
            </a:r>
            <a:endParaRPr lang="en-US"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976437"/>
            <a:ext cx="3867150" cy="290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1159" y="1752600"/>
            <a:ext cx="4041841" cy="342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87606FB4-E268-4BFF-97EA-20853DC9E11B}" type="slidenum">
              <a:rPr lang="en-US" smtClean="0"/>
              <a:t>139</a:t>
            </a:fld>
            <a:endParaRPr lang="en-US"/>
          </a:p>
        </p:txBody>
      </p:sp>
    </p:spTree>
    <p:extLst>
      <p:ext uri="{BB962C8B-B14F-4D97-AF65-F5344CB8AC3E}">
        <p14:creationId xmlns:p14="http://schemas.microsoft.com/office/powerpoint/2010/main" val="23900168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Human-computable crypto</a:t>
            </a:r>
          </a:p>
        </p:txBody>
      </p:sp>
      <p:sp>
        <p:nvSpPr>
          <p:cNvPr id="6" name="Text Placeholder 5"/>
          <p:cNvSpPr>
            <a:spLocks noGrp="1"/>
          </p:cNvSpPr>
          <p:nvPr>
            <p:ph type="body" idx="1"/>
          </p:nvPr>
        </p:nvSpPr>
        <p:spPr/>
        <p:txBody>
          <a:bodyPr/>
          <a:lstStyle/>
          <a:p>
            <a:r>
              <a:rPr lang="en-US" dirty="0"/>
              <a:t>It is always good to start with the </a:t>
            </a:r>
            <a:r>
              <a:rPr lang="en-US" dirty="0" smtClean="0"/>
              <a:t>basics</a:t>
            </a:r>
            <a:endParaRPr lang="en-US" dirty="0"/>
          </a:p>
        </p:txBody>
      </p:sp>
      <p:sp>
        <p:nvSpPr>
          <p:cNvPr id="4" name="Slide Number Placeholder 3"/>
          <p:cNvSpPr>
            <a:spLocks noGrp="1"/>
          </p:cNvSpPr>
          <p:nvPr>
            <p:ph type="sldNum" sz="quarter" idx="12"/>
          </p:nvPr>
        </p:nvSpPr>
        <p:spPr/>
        <p:txBody>
          <a:bodyPr/>
          <a:lstStyle/>
          <a:p>
            <a:fld id="{87606FB4-E268-4BFF-97EA-20853DC9E11B}" type="slidenum">
              <a:rPr lang="en-US" smtClean="0"/>
              <a:t>14</a:t>
            </a:fld>
            <a:endParaRPr lang="en-US"/>
          </a:p>
        </p:txBody>
      </p:sp>
    </p:spTree>
    <p:extLst>
      <p:ext uri="{BB962C8B-B14F-4D97-AF65-F5344CB8AC3E}">
        <p14:creationId xmlns:p14="http://schemas.microsoft.com/office/powerpoint/2010/main" val="1776222471"/>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have a solution. Now what?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Recall we </a:t>
            </a:r>
            <a:r>
              <a:rPr lang="en-US" dirty="0"/>
              <a:t>started with 6</a:t>
            </a:r>
            <a:r>
              <a:rPr lang="en-US" baseline="30000" dirty="0"/>
              <a:t>x</a:t>
            </a:r>
            <a:r>
              <a:rPr lang="en-US" dirty="0"/>
              <a:t> ≡ 13 (mod 229</a:t>
            </a:r>
            <a:r>
              <a:rPr lang="en-US" dirty="0" smtClean="0"/>
              <a:t>)</a:t>
            </a:r>
          </a:p>
          <a:p>
            <a:r>
              <a:rPr lang="en-US" dirty="0" smtClean="0"/>
              <a:t>Pick a random k between 0 and N-1, inclusive</a:t>
            </a:r>
          </a:p>
          <a:p>
            <a:r>
              <a:rPr lang="en-US" dirty="0" smtClean="0"/>
              <a:t>Calculate </a:t>
            </a:r>
            <a:r>
              <a:rPr lang="el-GR" dirty="0" smtClean="0"/>
              <a:t>β</a:t>
            </a:r>
            <a:r>
              <a:rPr lang="en-US" dirty="0" smtClean="0"/>
              <a:t>*</a:t>
            </a:r>
            <a:r>
              <a:rPr lang="el-GR" dirty="0" smtClean="0"/>
              <a:t>α</a:t>
            </a:r>
            <a:r>
              <a:rPr lang="en-US" baseline="30000" dirty="0" smtClean="0"/>
              <a:t>k</a:t>
            </a:r>
            <a:r>
              <a:rPr lang="en-US" dirty="0" smtClean="0"/>
              <a:t> = 13 * 6</a:t>
            </a:r>
            <a:r>
              <a:rPr lang="en-US" baseline="30000" dirty="0" smtClean="0"/>
              <a:t>k</a:t>
            </a:r>
            <a:r>
              <a:rPr lang="en-US" dirty="0" smtClean="0"/>
              <a:t> and represent with logs we just found</a:t>
            </a:r>
          </a:p>
          <a:p>
            <a:r>
              <a:rPr lang="en-US" dirty="0" smtClean="0"/>
              <a:t>Example: </a:t>
            </a:r>
          </a:p>
          <a:p>
            <a:pPr lvl="1"/>
            <a:r>
              <a:rPr lang="en-US" dirty="0" smtClean="0"/>
              <a:t>Suppose k=77</a:t>
            </a:r>
          </a:p>
          <a:p>
            <a:pPr lvl="1"/>
            <a:r>
              <a:rPr lang="en-US" dirty="0"/>
              <a:t>13 * </a:t>
            </a:r>
            <a:r>
              <a:rPr lang="en-US" dirty="0" smtClean="0"/>
              <a:t>6</a:t>
            </a:r>
            <a:r>
              <a:rPr lang="en-US" baseline="30000" dirty="0" smtClean="0"/>
              <a:t>77</a:t>
            </a:r>
            <a:r>
              <a:rPr lang="en-US" dirty="0" smtClean="0"/>
              <a:t> mod 229 = 147</a:t>
            </a:r>
          </a:p>
          <a:p>
            <a:pPr lvl="1"/>
            <a:r>
              <a:rPr lang="en-US" dirty="0" smtClean="0"/>
              <a:t>147 = 3 * 7</a:t>
            </a:r>
            <a:r>
              <a:rPr lang="en-US" baseline="30000" dirty="0" smtClean="0"/>
              <a:t>2</a:t>
            </a:r>
          </a:p>
          <a:p>
            <a:pPr lvl="1"/>
            <a:r>
              <a:rPr lang="en-US" dirty="0"/>
              <a:t>log</a:t>
            </a:r>
            <a:r>
              <a:rPr lang="en-US" baseline="-25000" dirty="0"/>
              <a:t>6</a:t>
            </a:r>
            <a:r>
              <a:rPr lang="en-US" dirty="0"/>
              <a:t> </a:t>
            </a:r>
            <a:r>
              <a:rPr lang="en-US" dirty="0" smtClean="0"/>
              <a:t>13 = (</a:t>
            </a:r>
            <a:r>
              <a:rPr lang="en-US" dirty="0"/>
              <a:t>log</a:t>
            </a:r>
            <a:r>
              <a:rPr lang="en-US" baseline="-25000" dirty="0"/>
              <a:t>6</a:t>
            </a:r>
            <a:r>
              <a:rPr lang="en-US" dirty="0"/>
              <a:t> </a:t>
            </a:r>
            <a:r>
              <a:rPr lang="en-US" dirty="0" smtClean="0"/>
              <a:t>3 + 2 log</a:t>
            </a:r>
            <a:r>
              <a:rPr lang="en-US" baseline="-25000" dirty="0" smtClean="0"/>
              <a:t>6</a:t>
            </a:r>
            <a:r>
              <a:rPr lang="en-US" dirty="0" smtClean="0"/>
              <a:t> 7 – 77) mod 228 = 117</a:t>
            </a:r>
          </a:p>
          <a:p>
            <a:pPr lvl="1"/>
            <a:r>
              <a:rPr lang="en-US" dirty="0" smtClean="0"/>
              <a:t>So x = 117</a:t>
            </a:r>
          </a:p>
          <a:p>
            <a:pPr lvl="2"/>
            <a:r>
              <a:rPr lang="en-US" dirty="0" smtClean="0"/>
              <a:t>6</a:t>
            </a:r>
            <a:r>
              <a:rPr lang="en-US" baseline="30000" dirty="0" smtClean="0"/>
              <a:t>117</a:t>
            </a:r>
            <a:r>
              <a:rPr lang="en-US" dirty="0" smtClean="0"/>
              <a:t> </a:t>
            </a:r>
            <a:r>
              <a:rPr lang="en-US" dirty="0"/>
              <a:t>≡ 13 (mod 229)</a:t>
            </a:r>
          </a:p>
          <a:p>
            <a:pPr marL="0" indent="0">
              <a:buNone/>
            </a:pPr>
            <a:endParaRPr lang="en-US" dirty="0" smtClean="0"/>
          </a:p>
          <a:p>
            <a:endParaRPr lang="en-US" dirty="0" smtClean="0"/>
          </a:p>
        </p:txBody>
      </p:sp>
      <p:sp>
        <p:nvSpPr>
          <p:cNvPr id="5" name="Slide Number Placeholder 4"/>
          <p:cNvSpPr>
            <a:spLocks noGrp="1"/>
          </p:cNvSpPr>
          <p:nvPr>
            <p:ph type="sldNum" sz="quarter" idx="12"/>
          </p:nvPr>
        </p:nvSpPr>
        <p:spPr/>
        <p:txBody>
          <a:bodyPr/>
          <a:lstStyle/>
          <a:p>
            <a:fld id="{87606FB4-E268-4BFF-97EA-20853DC9E11B}" type="slidenum">
              <a:rPr lang="en-US" smtClean="0"/>
              <a:t>140</a:t>
            </a:fld>
            <a:endParaRPr lang="en-US"/>
          </a:p>
        </p:txBody>
      </p:sp>
    </p:spTree>
    <p:extLst>
      <p:ext uri="{BB962C8B-B14F-4D97-AF65-F5344CB8AC3E}">
        <p14:creationId xmlns:p14="http://schemas.microsoft.com/office/powerpoint/2010/main" val="115891880"/>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smtClean="0"/>
              <a:t>Suppose p = 10007, and </a:t>
            </a:r>
            <a:r>
              <a:rPr lang="el-GR" dirty="0" smtClean="0"/>
              <a:t>α</a:t>
            </a:r>
            <a:r>
              <a:rPr lang="en-US" dirty="0" smtClean="0"/>
              <a:t> = 5</a:t>
            </a:r>
          </a:p>
          <a:p>
            <a:r>
              <a:rPr lang="en-US" dirty="0" smtClean="0"/>
              <a:t>Let {2,3,5,7} be the factor base</a:t>
            </a:r>
          </a:p>
          <a:p>
            <a:endParaRPr lang="en-US" dirty="0"/>
          </a:p>
          <a:p>
            <a:r>
              <a:rPr lang="en-US" dirty="0" smtClean="0"/>
              <a:t>Objective: find log</a:t>
            </a:r>
            <a:r>
              <a:rPr lang="en-US" baseline="-25000" dirty="0" smtClean="0"/>
              <a:t>5</a:t>
            </a:r>
            <a:r>
              <a:rPr lang="en-US" dirty="0" smtClean="0"/>
              <a:t> 9451 (mod 10007)</a:t>
            </a:r>
          </a:p>
          <a:p>
            <a:endParaRPr lang="en-US" dirty="0"/>
          </a:p>
          <a:p>
            <a:r>
              <a:rPr lang="en-US" dirty="0" smtClean="0"/>
              <a:t>Hints</a:t>
            </a:r>
          </a:p>
          <a:p>
            <a:pPr lvl="1"/>
            <a:r>
              <a:rPr lang="en-US" dirty="0"/>
              <a:t>log</a:t>
            </a:r>
            <a:r>
              <a:rPr lang="en-US" baseline="-25000" dirty="0"/>
              <a:t>5</a:t>
            </a:r>
            <a:r>
              <a:rPr lang="en-US" dirty="0"/>
              <a:t> </a:t>
            </a:r>
            <a:r>
              <a:rPr lang="en-US" dirty="0" smtClean="0"/>
              <a:t>5 is an easy congruence</a:t>
            </a:r>
          </a:p>
          <a:p>
            <a:pPr lvl="1"/>
            <a:r>
              <a:rPr lang="en-US" dirty="0" smtClean="0"/>
              <a:t>Factoring will be trial and error, but the factor base is so small that it will be easy</a:t>
            </a:r>
            <a:endParaRPr lang="en-US" dirty="0"/>
          </a:p>
        </p:txBody>
      </p:sp>
      <p:sp>
        <p:nvSpPr>
          <p:cNvPr id="5" name="TextBox 4"/>
          <p:cNvSpPr txBox="1"/>
          <p:nvPr/>
        </p:nvSpPr>
        <p:spPr>
          <a:xfrm>
            <a:off x="457200" y="6200001"/>
            <a:ext cx="2539478" cy="276999"/>
          </a:xfrm>
          <a:prstGeom prst="rect">
            <a:avLst/>
          </a:prstGeom>
          <a:noFill/>
        </p:spPr>
        <p:txBody>
          <a:bodyPr wrap="none" rtlCol="0">
            <a:spAutoFit/>
          </a:bodyPr>
          <a:lstStyle/>
          <a:p>
            <a:pPr algn="l"/>
            <a:r>
              <a:rPr lang="en-US" dirty="0" smtClean="0"/>
              <a:t>Adapted from Stinson example 6.5</a:t>
            </a:r>
            <a:endParaRPr lang="en-US" dirty="0"/>
          </a:p>
        </p:txBody>
      </p:sp>
      <p:sp>
        <p:nvSpPr>
          <p:cNvPr id="6" name="Slide Number Placeholder 5"/>
          <p:cNvSpPr>
            <a:spLocks noGrp="1"/>
          </p:cNvSpPr>
          <p:nvPr>
            <p:ph type="sldNum" sz="quarter" idx="12"/>
          </p:nvPr>
        </p:nvSpPr>
        <p:spPr/>
        <p:txBody>
          <a:bodyPr/>
          <a:lstStyle/>
          <a:p>
            <a:fld id="{87606FB4-E268-4BFF-97EA-20853DC9E11B}" type="slidenum">
              <a:rPr lang="en-US" smtClean="0"/>
              <a:t>141</a:t>
            </a:fld>
            <a:endParaRPr lang="en-US"/>
          </a:p>
        </p:txBody>
      </p:sp>
    </p:spTree>
    <p:extLst>
      <p:ext uri="{BB962C8B-B14F-4D97-AF65-F5344CB8AC3E}">
        <p14:creationId xmlns:p14="http://schemas.microsoft.com/office/powerpoint/2010/main" val="409008899"/>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Discrete log: summary</a:t>
            </a:r>
            <a:endParaRPr lang="en-US" dirty="0"/>
          </a:p>
        </p:txBody>
      </p:sp>
      <p:sp>
        <p:nvSpPr>
          <p:cNvPr id="3" name="Content Placeholder 2"/>
          <p:cNvSpPr>
            <a:spLocks noGrp="1"/>
          </p:cNvSpPr>
          <p:nvPr>
            <p:ph idx="1"/>
          </p:nvPr>
        </p:nvSpPr>
        <p:spPr/>
        <p:txBody>
          <a:bodyPr/>
          <a:lstStyle/>
          <a:p>
            <a:r>
              <a:rPr lang="en-US" dirty="0" smtClean="0"/>
              <a:t>Solve for x </a:t>
            </a:r>
            <a:r>
              <a:rPr lang="en-US" dirty="0"/>
              <a:t>if </a:t>
            </a:r>
            <a:r>
              <a:rPr lang="el-GR" dirty="0"/>
              <a:t>α</a:t>
            </a:r>
            <a:r>
              <a:rPr lang="en-US" baseline="30000" dirty="0"/>
              <a:t>x</a:t>
            </a:r>
            <a:r>
              <a:rPr lang="en-US" dirty="0"/>
              <a:t> mod p = </a:t>
            </a:r>
            <a:r>
              <a:rPr lang="el-GR" dirty="0" smtClean="0"/>
              <a:t>β</a:t>
            </a:r>
            <a:endParaRPr lang="en-US" dirty="0" smtClean="0"/>
          </a:p>
          <a:p>
            <a:r>
              <a:rPr lang="en-US" dirty="0" smtClean="0"/>
              <a:t>Factoring techniques may be adapted</a:t>
            </a:r>
          </a:p>
          <a:p>
            <a:r>
              <a:rPr lang="en-US" dirty="0" smtClean="0"/>
              <a:t>Pollard’s rho</a:t>
            </a:r>
          </a:p>
          <a:p>
            <a:r>
              <a:rPr lang="en-US" dirty="0" smtClean="0"/>
              <a:t>Baby-Step Giant-Step</a:t>
            </a:r>
          </a:p>
          <a:p>
            <a:r>
              <a:rPr lang="en-US" dirty="0" smtClean="0"/>
              <a:t>Index calculus </a:t>
            </a:r>
          </a:p>
          <a:p>
            <a:pPr marL="0" indent="0">
              <a:buNone/>
            </a:pPr>
            <a:endParaRPr lang="en-US" dirty="0"/>
          </a:p>
        </p:txBody>
      </p:sp>
      <p:sp>
        <p:nvSpPr>
          <p:cNvPr id="5" name="Slide Number Placeholder 4"/>
          <p:cNvSpPr>
            <a:spLocks noGrp="1"/>
          </p:cNvSpPr>
          <p:nvPr>
            <p:ph type="sldNum" sz="quarter" idx="12"/>
          </p:nvPr>
        </p:nvSpPr>
        <p:spPr/>
        <p:txBody>
          <a:bodyPr/>
          <a:lstStyle/>
          <a:p>
            <a:fld id="{87606FB4-E268-4BFF-97EA-20853DC9E11B}" type="slidenum">
              <a:rPr lang="en-US" smtClean="0"/>
              <a:t>142</a:t>
            </a:fld>
            <a:endParaRPr lang="en-US"/>
          </a:p>
        </p:txBody>
      </p:sp>
    </p:spTree>
    <p:extLst>
      <p:ext uri="{BB962C8B-B14F-4D97-AF65-F5344CB8AC3E}">
        <p14:creationId xmlns:p14="http://schemas.microsoft.com/office/powerpoint/2010/main" val="1738018620"/>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Implementation notes for factoring and </a:t>
            </a:r>
            <a:r>
              <a:rPr lang="en-US" dirty="0"/>
              <a:t>d</a:t>
            </a:r>
            <a:r>
              <a:rPr lang="en-US" dirty="0" smtClean="0"/>
              <a:t>iscrete log</a:t>
            </a:r>
            <a:endParaRPr lang="en-US" dirty="0"/>
          </a:p>
        </p:txBody>
      </p:sp>
      <p:sp>
        <p:nvSpPr>
          <p:cNvPr id="3" name="Content Placeholder 2"/>
          <p:cNvSpPr>
            <a:spLocks noGrp="1"/>
          </p:cNvSpPr>
          <p:nvPr>
            <p:ph idx="1"/>
          </p:nvPr>
        </p:nvSpPr>
        <p:spPr/>
        <p:txBody>
          <a:bodyPr/>
          <a:lstStyle/>
          <a:p>
            <a:r>
              <a:rPr lang="en-US" dirty="0" smtClean="0"/>
              <a:t>We’ve done small examples with python here</a:t>
            </a:r>
          </a:p>
          <a:p>
            <a:r>
              <a:rPr lang="en-US" dirty="0" smtClean="0"/>
              <a:t>If you ever want to do this with realistic size moduli, you’ll need something that allows larger integers</a:t>
            </a:r>
          </a:p>
          <a:p>
            <a:pPr lvl="1"/>
            <a:r>
              <a:rPr lang="en-US" dirty="0" smtClean="0"/>
              <a:t>BIGNUM data structures</a:t>
            </a:r>
          </a:p>
          <a:p>
            <a:pPr lvl="1"/>
            <a:r>
              <a:rPr lang="en-US" dirty="0" smtClean="0"/>
              <a:t>Only limited by available memory</a:t>
            </a:r>
          </a:p>
          <a:p>
            <a:r>
              <a:rPr lang="en-US" dirty="0" smtClean="0"/>
              <a:t>Luckily, there are handy libraries you can use</a:t>
            </a:r>
          </a:p>
          <a:p>
            <a:pPr lvl="1"/>
            <a:r>
              <a:rPr lang="en-US" dirty="0" err="1" smtClean="0"/>
              <a:t>OpenSSL</a:t>
            </a:r>
            <a:r>
              <a:rPr lang="en-US" dirty="0" smtClean="0"/>
              <a:t> BIGNUM library</a:t>
            </a:r>
          </a:p>
          <a:p>
            <a:pPr lvl="2"/>
            <a:r>
              <a:rPr lang="en-US" dirty="0">
                <a:hlinkClick r:id="rId2"/>
              </a:rPr>
              <a:t>http://</a:t>
            </a:r>
            <a:r>
              <a:rPr lang="en-US" dirty="0" smtClean="0">
                <a:hlinkClick r:id="rId2"/>
              </a:rPr>
              <a:t>www.openssl.org/docs/crypto/bn.html</a:t>
            </a:r>
            <a:endParaRPr lang="en-US" dirty="0" smtClean="0"/>
          </a:p>
          <a:p>
            <a:pPr lvl="1"/>
            <a:r>
              <a:rPr lang="en-US" dirty="0" smtClean="0"/>
              <a:t>GNU MP</a:t>
            </a:r>
          </a:p>
          <a:p>
            <a:pPr lvl="2"/>
            <a:r>
              <a:rPr lang="en-US" dirty="0">
                <a:hlinkClick r:id="rId3"/>
              </a:rPr>
              <a:t>http://gmplib.org</a:t>
            </a:r>
            <a:r>
              <a:rPr lang="en-US" dirty="0" smtClean="0">
                <a:hlinkClick r:id="rId3"/>
              </a:rPr>
              <a:t>/</a:t>
            </a:r>
            <a:endParaRPr lang="en-US" dirty="0" smtClean="0"/>
          </a:p>
          <a:p>
            <a:pPr lvl="2"/>
            <a:endParaRPr lang="en-US" dirty="0" smtClean="0"/>
          </a:p>
        </p:txBody>
      </p:sp>
      <p:sp>
        <p:nvSpPr>
          <p:cNvPr id="5" name="Slide Number Placeholder 4"/>
          <p:cNvSpPr>
            <a:spLocks noGrp="1"/>
          </p:cNvSpPr>
          <p:nvPr>
            <p:ph type="sldNum" sz="quarter" idx="12"/>
          </p:nvPr>
        </p:nvSpPr>
        <p:spPr/>
        <p:txBody>
          <a:bodyPr/>
          <a:lstStyle/>
          <a:p>
            <a:fld id="{87606FB4-E268-4BFF-97EA-20853DC9E11B}" type="slidenum">
              <a:rPr lang="en-US" smtClean="0"/>
              <a:t>143</a:t>
            </a:fld>
            <a:endParaRPr lang="en-US"/>
          </a:p>
        </p:txBody>
      </p:sp>
    </p:spTree>
    <p:extLst>
      <p:ext uri="{BB962C8B-B14F-4D97-AF65-F5344CB8AC3E}">
        <p14:creationId xmlns:p14="http://schemas.microsoft.com/office/powerpoint/2010/main" val="789170982"/>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Symmetric Systems</a:t>
            </a:r>
            <a:endParaRPr lang="en-US" dirty="0"/>
          </a:p>
        </p:txBody>
      </p:sp>
      <p:sp>
        <p:nvSpPr>
          <p:cNvPr id="3" name="Text Placeholder 2"/>
          <p:cNvSpPr>
            <a:spLocks noGrp="1"/>
          </p:cNvSpPr>
          <p:nvPr>
            <p:ph type="body" idx="1"/>
          </p:nvPr>
        </p:nvSpPr>
        <p:spPr/>
        <p:txBody>
          <a:bodyPr/>
          <a:lstStyle/>
          <a:p>
            <a:r>
              <a:rPr lang="en-US" dirty="0" smtClean="0"/>
              <a:t>An introduction</a:t>
            </a:r>
            <a:endParaRPr lang="en-US" dirty="0"/>
          </a:p>
        </p:txBody>
      </p:sp>
      <p:sp>
        <p:nvSpPr>
          <p:cNvPr id="5" name="Slide Number Placeholder 4"/>
          <p:cNvSpPr>
            <a:spLocks noGrp="1"/>
          </p:cNvSpPr>
          <p:nvPr>
            <p:ph type="sldNum" sz="quarter" idx="12"/>
          </p:nvPr>
        </p:nvSpPr>
        <p:spPr/>
        <p:txBody>
          <a:bodyPr/>
          <a:lstStyle/>
          <a:p>
            <a:fld id="{87606FB4-E268-4BFF-97EA-20853DC9E11B}" type="slidenum">
              <a:rPr lang="en-US" smtClean="0"/>
              <a:t>144</a:t>
            </a:fld>
            <a:endParaRPr lang="en-US"/>
          </a:p>
        </p:txBody>
      </p:sp>
    </p:spTree>
    <p:extLst>
      <p:ext uri="{BB962C8B-B14F-4D97-AF65-F5344CB8AC3E}">
        <p14:creationId xmlns:p14="http://schemas.microsoft.com/office/powerpoint/2010/main" val="2812433496"/>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Symmetric cryptosystems</a:t>
            </a:r>
            <a:endParaRPr lang="en-US" dirty="0"/>
          </a:p>
        </p:txBody>
      </p:sp>
      <p:sp>
        <p:nvSpPr>
          <p:cNvPr id="6" name="Content Placeholder 5"/>
          <p:cNvSpPr>
            <a:spLocks noGrp="1"/>
          </p:cNvSpPr>
          <p:nvPr>
            <p:ph idx="1"/>
          </p:nvPr>
        </p:nvSpPr>
        <p:spPr/>
        <p:txBody>
          <a:bodyPr>
            <a:normAutofit fontScale="77500" lnSpcReduction="20000"/>
          </a:bodyPr>
          <a:lstStyle/>
          <a:p>
            <a:r>
              <a:rPr lang="en-US" dirty="0" smtClean="0"/>
              <a:t>Saw that asymmetric algorithms based on hard problems</a:t>
            </a:r>
          </a:p>
          <a:p>
            <a:pPr lvl="1"/>
            <a:r>
              <a:rPr lang="en-US" dirty="0" smtClean="0"/>
              <a:t>Solving the problem finds the key</a:t>
            </a:r>
          </a:p>
          <a:p>
            <a:r>
              <a:rPr lang="en-US" dirty="0" smtClean="0"/>
              <a:t>Symmetric systems are based on principles of confusion and diffusion</a:t>
            </a:r>
          </a:p>
          <a:p>
            <a:pPr lvl="1"/>
            <a:r>
              <a:rPr lang="en-US" dirty="0" smtClean="0"/>
              <a:t>Confusion: obscures the relationship between plaintext and ciphertext</a:t>
            </a:r>
          </a:p>
          <a:p>
            <a:pPr lvl="1"/>
            <a:r>
              <a:rPr lang="en-US" dirty="0" smtClean="0"/>
              <a:t>Diffusion: spreads plaintext statistics through the ciphertext</a:t>
            </a:r>
          </a:p>
          <a:p>
            <a:pPr lvl="2"/>
            <a:r>
              <a:rPr lang="en-US" dirty="0" smtClean="0"/>
              <a:t>A bit of the output is influenced by many bits of the input</a:t>
            </a:r>
          </a:p>
          <a:p>
            <a:pPr lvl="3"/>
            <a:r>
              <a:rPr lang="en-US" dirty="0" smtClean="0"/>
              <a:t>Both forward and backward diffusion are important!</a:t>
            </a:r>
          </a:p>
          <a:p>
            <a:pPr lvl="1"/>
            <a:r>
              <a:rPr lang="en-US" dirty="0" smtClean="0"/>
              <a:t>Finding the key is… different</a:t>
            </a:r>
          </a:p>
          <a:p>
            <a:endParaRPr lang="en-US" dirty="0" smtClean="0"/>
          </a:p>
          <a:p>
            <a:r>
              <a:rPr lang="en-US" dirty="0" err="1" smtClean="0"/>
              <a:t>Niels</a:t>
            </a:r>
            <a:r>
              <a:rPr lang="en-US" dirty="0" smtClean="0"/>
              <a:t> Ferguson once told me that cryptanalysis was half mathematics and half black magic</a:t>
            </a:r>
          </a:p>
          <a:p>
            <a:pPr lvl="1"/>
            <a:r>
              <a:rPr lang="en-US" dirty="0" smtClean="0"/>
              <a:t>Everyone here likes magic, right?</a:t>
            </a:r>
            <a:endParaRPr lang="en-US" dirty="0"/>
          </a:p>
          <a:p>
            <a:r>
              <a:rPr lang="en-US" dirty="0" smtClean="0"/>
              <a:t>Let’s learn some tricks</a:t>
            </a:r>
            <a:endParaRPr lang="en-US" dirty="0"/>
          </a:p>
        </p:txBody>
      </p:sp>
      <p:sp>
        <p:nvSpPr>
          <p:cNvPr id="2" name="Slide Number Placeholder 1"/>
          <p:cNvSpPr>
            <a:spLocks noGrp="1"/>
          </p:cNvSpPr>
          <p:nvPr>
            <p:ph type="sldNum" sz="quarter" idx="12"/>
          </p:nvPr>
        </p:nvSpPr>
        <p:spPr/>
        <p:txBody>
          <a:bodyPr/>
          <a:lstStyle/>
          <a:p>
            <a:fld id="{87606FB4-E268-4BFF-97EA-20853DC9E11B}" type="slidenum">
              <a:rPr lang="en-US" smtClean="0"/>
              <a:t>145</a:t>
            </a:fld>
            <a:endParaRPr lang="en-US"/>
          </a:p>
        </p:txBody>
      </p:sp>
    </p:spTree>
    <p:extLst>
      <p:ext uri="{BB962C8B-B14F-4D97-AF65-F5344CB8AC3E}">
        <p14:creationId xmlns:p14="http://schemas.microsoft.com/office/powerpoint/2010/main" val="1578892433"/>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Little bit of math, little bit of magic</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First, we’ll look at a couple kinds of constructions</a:t>
            </a:r>
          </a:p>
          <a:p>
            <a:pPr lvl="1"/>
            <a:r>
              <a:rPr lang="en-US" dirty="0" smtClean="0"/>
              <a:t>Not an exhaustive list, but you’re likely to see these in practice</a:t>
            </a:r>
          </a:p>
          <a:p>
            <a:r>
              <a:rPr lang="en-US" dirty="0" smtClean="0"/>
              <a:t>Then we’ll move onto the math and “magic” we need to analyze them</a:t>
            </a:r>
          </a:p>
          <a:p>
            <a:pPr lvl="1"/>
            <a:endParaRPr lang="en-US" dirty="0"/>
          </a:p>
          <a:p>
            <a:r>
              <a:rPr lang="en-US" dirty="0" smtClean="0"/>
              <a:t>The math</a:t>
            </a:r>
          </a:p>
          <a:p>
            <a:pPr lvl="1"/>
            <a:r>
              <a:rPr lang="en-US" dirty="0" smtClean="0"/>
              <a:t>Probability</a:t>
            </a:r>
          </a:p>
          <a:p>
            <a:pPr lvl="2"/>
            <a:r>
              <a:rPr lang="en-US" dirty="0" smtClean="0"/>
              <a:t>A dash of statistics</a:t>
            </a:r>
          </a:p>
          <a:p>
            <a:pPr lvl="1"/>
            <a:r>
              <a:rPr lang="en-US" dirty="0" smtClean="0"/>
              <a:t>Linear algebra</a:t>
            </a:r>
          </a:p>
          <a:p>
            <a:r>
              <a:rPr lang="en-US" dirty="0" smtClean="0"/>
              <a:t>The magic</a:t>
            </a:r>
          </a:p>
          <a:p>
            <a:pPr lvl="1"/>
            <a:r>
              <a:rPr lang="en-US" dirty="0" smtClean="0"/>
              <a:t>Slide attacks</a:t>
            </a:r>
          </a:p>
          <a:p>
            <a:pPr lvl="1"/>
            <a:r>
              <a:rPr lang="en-US" dirty="0" smtClean="0"/>
              <a:t>Linear cryptanalysis</a:t>
            </a:r>
          </a:p>
          <a:p>
            <a:pPr lvl="1"/>
            <a:r>
              <a:rPr lang="en-US" dirty="0" smtClean="0"/>
              <a:t>Differential cryptanalysis</a:t>
            </a:r>
          </a:p>
          <a:p>
            <a:pPr lvl="1"/>
            <a:r>
              <a:rPr lang="en-US" dirty="0" smtClean="0"/>
              <a:t>Integral cryptanalysis</a:t>
            </a:r>
          </a:p>
          <a:p>
            <a:pPr lvl="1"/>
            <a:endParaRPr lang="en-US" dirty="0"/>
          </a:p>
        </p:txBody>
      </p:sp>
      <p:sp>
        <p:nvSpPr>
          <p:cNvPr id="5" name="Slide Number Placeholder 4"/>
          <p:cNvSpPr>
            <a:spLocks noGrp="1"/>
          </p:cNvSpPr>
          <p:nvPr>
            <p:ph type="sldNum" sz="quarter" idx="12"/>
          </p:nvPr>
        </p:nvSpPr>
        <p:spPr/>
        <p:txBody>
          <a:bodyPr/>
          <a:lstStyle/>
          <a:p>
            <a:fld id="{87606FB4-E268-4BFF-97EA-20853DC9E11B}" type="slidenum">
              <a:rPr lang="en-US" smtClean="0"/>
              <a:t>146</a:t>
            </a:fld>
            <a:endParaRPr lang="en-US"/>
          </a:p>
        </p:txBody>
      </p:sp>
    </p:spTree>
    <p:extLst>
      <p:ext uri="{BB962C8B-B14F-4D97-AF65-F5344CB8AC3E}">
        <p14:creationId xmlns:p14="http://schemas.microsoft.com/office/powerpoint/2010/main" val="487072522"/>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Construction</a:t>
            </a:r>
            <a:endParaRPr lang="en-US" dirty="0"/>
          </a:p>
        </p:txBody>
      </p:sp>
      <p:sp>
        <p:nvSpPr>
          <p:cNvPr id="3" name="Content Placeholder 2"/>
          <p:cNvSpPr>
            <a:spLocks noGrp="1"/>
          </p:cNvSpPr>
          <p:nvPr>
            <p:ph idx="1"/>
          </p:nvPr>
        </p:nvSpPr>
        <p:spPr/>
        <p:txBody>
          <a:bodyPr/>
          <a:lstStyle/>
          <a:p>
            <a:r>
              <a:rPr lang="en-US" dirty="0"/>
              <a:t>Product cipher</a:t>
            </a:r>
          </a:p>
          <a:p>
            <a:pPr lvl="1"/>
            <a:r>
              <a:rPr lang="en-US" sz="1800" dirty="0"/>
              <a:t>Combines two or more transformations</a:t>
            </a:r>
          </a:p>
          <a:p>
            <a:pPr lvl="1"/>
            <a:r>
              <a:rPr lang="en-US" sz="1800" dirty="0"/>
              <a:t>Resulting cipher more secure than components</a:t>
            </a:r>
          </a:p>
          <a:p>
            <a:pPr lvl="1"/>
            <a:r>
              <a:rPr lang="en-US" sz="1800" dirty="0"/>
              <a:t>Simple function f</a:t>
            </a:r>
          </a:p>
          <a:p>
            <a:r>
              <a:rPr lang="en-US" dirty="0"/>
              <a:t>Algorithm = f ○ f ○ f ○ f ○ f ○ … ○ f ○ f </a:t>
            </a:r>
          </a:p>
          <a:p>
            <a:pPr lvl="1"/>
            <a:r>
              <a:rPr lang="en-US" sz="1800" dirty="0"/>
              <a:t>○ is composition</a:t>
            </a:r>
          </a:p>
          <a:p>
            <a:pPr lvl="1"/>
            <a:r>
              <a:rPr lang="en-US" sz="1800" dirty="0"/>
              <a:t>f(f(f(f(f(….f(f(x))) … )))))</a:t>
            </a:r>
          </a:p>
          <a:p>
            <a:pPr lvl="1"/>
            <a:r>
              <a:rPr lang="en-US" sz="1800" dirty="0"/>
              <a:t>f is called a round function</a:t>
            </a:r>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5BD94262-95F4-4F57-9C6D-6F48AB8E665C}" type="slidenum">
              <a:rPr lang="en-US" smtClean="0"/>
              <a:pPr>
                <a:defRPr/>
              </a:pPr>
              <a:t>147</a:t>
            </a:fld>
            <a:endParaRPr lang="en-US"/>
          </a:p>
        </p:txBody>
      </p:sp>
      <p:sp>
        <p:nvSpPr>
          <p:cNvPr id="6" name="Rectangle 5"/>
          <p:cNvSpPr/>
          <p:nvPr/>
        </p:nvSpPr>
        <p:spPr>
          <a:xfrm>
            <a:off x="7162800" y="1828800"/>
            <a:ext cx="1219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Round 1</a:t>
            </a:r>
            <a:endParaRPr lang="en-US" dirty="0"/>
          </a:p>
        </p:txBody>
      </p:sp>
      <p:sp>
        <p:nvSpPr>
          <p:cNvPr id="7" name="Rectangle 6"/>
          <p:cNvSpPr/>
          <p:nvPr/>
        </p:nvSpPr>
        <p:spPr>
          <a:xfrm>
            <a:off x="7162800" y="2743200"/>
            <a:ext cx="1219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Round 2</a:t>
            </a:r>
            <a:endParaRPr lang="en-US" dirty="0"/>
          </a:p>
        </p:txBody>
      </p:sp>
      <p:cxnSp>
        <p:nvCxnSpPr>
          <p:cNvPr id="8" name="Straight Arrow Connector 7"/>
          <p:cNvCxnSpPr>
            <a:stCxn id="10" idx="2"/>
            <a:endCxn id="6" idx="0"/>
          </p:cNvCxnSpPr>
          <p:nvPr/>
        </p:nvCxnSpPr>
        <p:spPr>
          <a:xfrm>
            <a:off x="7772400" y="1596957"/>
            <a:ext cx="0" cy="2318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6" idx="2"/>
            <a:endCxn id="7" idx="0"/>
          </p:cNvCxnSpPr>
          <p:nvPr/>
        </p:nvCxnSpPr>
        <p:spPr>
          <a:xfrm>
            <a:off x="7772400" y="24384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162800" y="1292157"/>
            <a:ext cx="1219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plaintext</a:t>
            </a:r>
            <a:endParaRPr lang="en-US" dirty="0"/>
          </a:p>
        </p:txBody>
      </p:sp>
      <p:sp>
        <p:nvSpPr>
          <p:cNvPr id="11" name="Rectangle 10"/>
          <p:cNvSpPr/>
          <p:nvPr/>
        </p:nvSpPr>
        <p:spPr>
          <a:xfrm>
            <a:off x="7162800" y="5867400"/>
            <a:ext cx="1219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ciphertext</a:t>
            </a:r>
            <a:endParaRPr lang="en-US" dirty="0"/>
          </a:p>
        </p:txBody>
      </p:sp>
      <p:sp>
        <p:nvSpPr>
          <p:cNvPr id="12" name="Rectangle 11"/>
          <p:cNvSpPr/>
          <p:nvPr/>
        </p:nvSpPr>
        <p:spPr>
          <a:xfrm>
            <a:off x="7162800" y="4191000"/>
            <a:ext cx="1219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Round n-1</a:t>
            </a:r>
            <a:endParaRPr lang="en-US" dirty="0"/>
          </a:p>
        </p:txBody>
      </p:sp>
      <p:sp>
        <p:nvSpPr>
          <p:cNvPr id="13" name="Rectangle 12"/>
          <p:cNvSpPr/>
          <p:nvPr/>
        </p:nvSpPr>
        <p:spPr>
          <a:xfrm>
            <a:off x="7162800" y="5029200"/>
            <a:ext cx="1219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Round n</a:t>
            </a:r>
            <a:endParaRPr lang="en-US" dirty="0"/>
          </a:p>
        </p:txBody>
      </p:sp>
      <p:cxnSp>
        <p:nvCxnSpPr>
          <p:cNvPr id="14" name="Straight Arrow Connector 13"/>
          <p:cNvCxnSpPr>
            <a:stCxn id="12" idx="2"/>
            <a:endCxn id="13" idx="0"/>
          </p:cNvCxnSpPr>
          <p:nvPr/>
        </p:nvCxnSpPr>
        <p:spPr>
          <a:xfrm>
            <a:off x="7772400" y="48006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2"/>
            <a:endCxn id="12" idx="0"/>
          </p:cNvCxnSpPr>
          <p:nvPr/>
        </p:nvCxnSpPr>
        <p:spPr>
          <a:xfrm>
            <a:off x="7772400" y="3352800"/>
            <a:ext cx="0" cy="838200"/>
          </a:xfrm>
          <a:prstGeom prst="straightConnector1">
            <a:avLst/>
          </a:prstGeom>
          <a:ln>
            <a:prstDash val="dashDot"/>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3" idx="2"/>
            <a:endCxn id="11" idx="0"/>
          </p:cNvCxnSpPr>
          <p:nvPr/>
        </p:nvCxnSpPr>
        <p:spPr>
          <a:xfrm>
            <a:off x="7772400" y="56388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892338"/>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Round function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a:t>Provides confusion and diffusion</a:t>
            </a:r>
          </a:p>
          <a:p>
            <a:r>
              <a:rPr lang="en-US" dirty="0"/>
              <a:t>Key combined with state (confusion</a:t>
            </a:r>
            <a:r>
              <a:rPr lang="en-US" dirty="0" smtClean="0"/>
              <a:t>)</a:t>
            </a:r>
          </a:p>
          <a:p>
            <a:pPr lvl="1"/>
            <a:r>
              <a:rPr lang="en-US" dirty="0" smtClean="0"/>
              <a:t>Often called “key mixing”</a:t>
            </a:r>
          </a:p>
          <a:p>
            <a:r>
              <a:rPr lang="en-US" dirty="0" smtClean="0"/>
              <a:t>Non-linear transform</a:t>
            </a:r>
          </a:p>
          <a:p>
            <a:pPr lvl="1"/>
            <a:r>
              <a:rPr lang="en-US" dirty="0" smtClean="0"/>
              <a:t>Often implemented as a substitution</a:t>
            </a:r>
          </a:p>
          <a:p>
            <a:pPr lvl="2"/>
            <a:r>
              <a:rPr lang="en-US" dirty="0" smtClean="0"/>
              <a:t>S-box</a:t>
            </a:r>
            <a:endParaRPr lang="en-US" dirty="0"/>
          </a:p>
          <a:p>
            <a:r>
              <a:rPr lang="en-US" dirty="0"/>
              <a:t>Data mixing/permutations (diffusion</a:t>
            </a:r>
            <a:r>
              <a:rPr lang="en-US" dirty="0" smtClean="0"/>
              <a:t>)</a:t>
            </a:r>
          </a:p>
          <a:p>
            <a:pPr lvl="1"/>
            <a:r>
              <a:rPr lang="en-US" dirty="0" smtClean="0"/>
              <a:t>Each bit of output depends on many bits of input</a:t>
            </a:r>
          </a:p>
          <a:p>
            <a:pPr lvl="2"/>
            <a:r>
              <a:rPr lang="en-US" dirty="0" smtClean="0"/>
              <a:t>In the best case, all</a:t>
            </a:r>
          </a:p>
          <a:p>
            <a:pPr marL="0" indent="0">
              <a:buNone/>
            </a:pPr>
            <a:endParaRPr lang="en-US" dirty="0"/>
          </a:p>
          <a:p>
            <a:r>
              <a:rPr lang="en-US" dirty="0" smtClean="0"/>
              <a:t>One round doesn’t have to achieve high confusion and diffusion</a:t>
            </a:r>
          </a:p>
          <a:p>
            <a:r>
              <a:rPr lang="en-US" dirty="0" smtClean="0"/>
              <a:t>High confusion and diffusion achieved by repeated application of round function</a:t>
            </a:r>
          </a:p>
          <a:p>
            <a:pPr lvl="1"/>
            <a:r>
              <a:rPr lang="en-US" dirty="0" smtClean="0"/>
              <a:t>There may be multiple unique round functions</a:t>
            </a:r>
          </a:p>
          <a:p>
            <a:pPr marL="0" indent="0">
              <a:buNone/>
            </a:pPr>
            <a:endParaRPr lang="en-US" dirty="0"/>
          </a:p>
        </p:txBody>
      </p:sp>
      <p:sp>
        <p:nvSpPr>
          <p:cNvPr id="5" name="Slide Number Placeholder 4"/>
          <p:cNvSpPr>
            <a:spLocks noGrp="1"/>
          </p:cNvSpPr>
          <p:nvPr>
            <p:ph type="sldNum" sz="quarter" idx="12"/>
          </p:nvPr>
        </p:nvSpPr>
        <p:spPr/>
        <p:txBody>
          <a:bodyPr/>
          <a:lstStyle/>
          <a:p>
            <a:fld id="{87606FB4-E268-4BFF-97EA-20853DC9E11B}" type="slidenum">
              <a:rPr lang="en-US" smtClean="0"/>
              <a:t>148</a:t>
            </a:fld>
            <a:endParaRPr lang="en-US"/>
          </a:p>
        </p:txBody>
      </p:sp>
    </p:spTree>
    <p:extLst>
      <p:ext uri="{BB962C8B-B14F-4D97-AF65-F5344CB8AC3E}">
        <p14:creationId xmlns:p14="http://schemas.microsoft.com/office/powerpoint/2010/main" val="2559072264"/>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Round </a:t>
            </a:r>
            <a:r>
              <a:rPr lang="en-US" dirty="0" smtClean="0"/>
              <a:t>function (continued)</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Composition of simple function has benefits over single complicated function</a:t>
            </a:r>
          </a:p>
          <a:p>
            <a:pPr lvl="1"/>
            <a:r>
              <a:rPr lang="en-US" dirty="0" smtClean="0"/>
              <a:t>Several optimization options available</a:t>
            </a:r>
          </a:p>
          <a:p>
            <a:pPr lvl="2"/>
            <a:r>
              <a:rPr lang="en-US" dirty="0" smtClean="0"/>
              <a:t>Pick the best implementation strategy for the target</a:t>
            </a:r>
          </a:p>
          <a:p>
            <a:pPr lvl="3"/>
            <a:r>
              <a:rPr lang="en-US" dirty="0" smtClean="0"/>
              <a:t>32-bit architecture</a:t>
            </a:r>
          </a:p>
          <a:p>
            <a:pPr lvl="3"/>
            <a:r>
              <a:rPr lang="en-US" dirty="0" smtClean="0"/>
              <a:t>8-bit architecture</a:t>
            </a:r>
          </a:p>
          <a:p>
            <a:pPr lvl="3"/>
            <a:r>
              <a:rPr lang="en-US" dirty="0" smtClean="0"/>
              <a:t>Limited memory</a:t>
            </a:r>
          </a:p>
          <a:p>
            <a:pPr lvl="2"/>
            <a:r>
              <a:rPr lang="en-US" dirty="0" smtClean="0"/>
              <a:t>Loop unrolling</a:t>
            </a:r>
          </a:p>
          <a:p>
            <a:pPr lvl="2"/>
            <a:r>
              <a:rPr lang="en-US" dirty="0" smtClean="0"/>
              <a:t>Smaller circuit size</a:t>
            </a:r>
          </a:p>
          <a:p>
            <a:pPr marL="0" indent="0">
              <a:buNone/>
            </a:pPr>
            <a:endParaRPr lang="en-US" dirty="0"/>
          </a:p>
          <a:p>
            <a:r>
              <a:rPr lang="en-US" dirty="0" smtClean="0"/>
              <a:t>We’ll </a:t>
            </a:r>
            <a:r>
              <a:rPr lang="en-US" dirty="0"/>
              <a:t>talk about </a:t>
            </a:r>
            <a:r>
              <a:rPr lang="en-US" dirty="0" smtClean="0"/>
              <a:t>two round function constructions</a:t>
            </a:r>
            <a:endParaRPr lang="en-US" dirty="0"/>
          </a:p>
          <a:p>
            <a:pPr lvl="1"/>
            <a:r>
              <a:rPr lang="en-US" dirty="0"/>
              <a:t>Substitution permutation network</a:t>
            </a:r>
          </a:p>
          <a:p>
            <a:pPr lvl="1"/>
            <a:r>
              <a:rPr lang="en-US" dirty="0"/>
              <a:t>Feistel</a:t>
            </a:r>
          </a:p>
          <a:p>
            <a:pPr lvl="1"/>
            <a:endParaRPr lang="en-US" dirty="0"/>
          </a:p>
          <a:p>
            <a:endParaRPr lang="en-US" dirty="0"/>
          </a:p>
        </p:txBody>
      </p:sp>
      <p:sp>
        <p:nvSpPr>
          <p:cNvPr id="5" name="Slide Number Placeholder 4"/>
          <p:cNvSpPr>
            <a:spLocks noGrp="1"/>
          </p:cNvSpPr>
          <p:nvPr>
            <p:ph type="sldNum" sz="quarter" idx="12"/>
          </p:nvPr>
        </p:nvSpPr>
        <p:spPr/>
        <p:txBody>
          <a:bodyPr/>
          <a:lstStyle/>
          <a:p>
            <a:fld id="{87606FB4-E268-4BFF-97EA-20853DC9E11B}" type="slidenum">
              <a:rPr lang="en-US" smtClean="0"/>
              <a:t>149</a:t>
            </a:fld>
            <a:endParaRPr lang="en-US"/>
          </a:p>
        </p:txBody>
      </p:sp>
    </p:spTree>
    <p:extLst>
      <p:ext uri="{BB962C8B-B14F-4D97-AF65-F5344CB8AC3E}">
        <p14:creationId xmlns:p14="http://schemas.microsoft.com/office/powerpoint/2010/main" val="17280806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Caesar cipher</a:t>
            </a:r>
          </a:p>
        </p:txBody>
      </p:sp>
      <p:sp>
        <p:nvSpPr>
          <p:cNvPr id="3" name="Content Placeholder 2"/>
          <p:cNvSpPr>
            <a:spLocks noGrp="1"/>
          </p:cNvSpPr>
          <p:nvPr>
            <p:ph idx="1"/>
          </p:nvPr>
        </p:nvSpPr>
        <p:spPr/>
        <p:txBody>
          <a:bodyPr>
            <a:normAutofit fontScale="85000" lnSpcReduction="20000"/>
          </a:bodyPr>
          <a:lstStyle/>
          <a:p>
            <a:r>
              <a:rPr lang="en-US" dirty="0"/>
              <a:t>Caesar cipher is a monoalphabetic cipher</a:t>
            </a:r>
          </a:p>
          <a:p>
            <a:pPr lvl="1"/>
            <a:r>
              <a:rPr lang="en-US" dirty="0"/>
              <a:t>Replace each symbol of the plaintext with a symbol of ciphertext using a single new alphabet</a:t>
            </a:r>
          </a:p>
          <a:p>
            <a:r>
              <a:rPr lang="en-US" dirty="0"/>
              <a:t>Suppose each letter is mapped to an integer index</a:t>
            </a:r>
          </a:p>
          <a:p>
            <a:pPr lvl="1"/>
            <a:r>
              <a:rPr lang="en-US" dirty="0"/>
              <a:t>A=0, B=1, …., Z=25</a:t>
            </a:r>
          </a:p>
          <a:p>
            <a:pPr lvl="1"/>
            <a:r>
              <a:rPr lang="en-US" dirty="0"/>
              <a:t>Encoding becomes a modular addition</a:t>
            </a:r>
          </a:p>
          <a:p>
            <a:pPr lvl="1"/>
            <a:r>
              <a:rPr lang="en-US" dirty="0"/>
              <a:t>Rotate indices by a constant integer, </a:t>
            </a:r>
            <a:r>
              <a:rPr lang="en-US" i="1" dirty="0"/>
              <a:t>x</a:t>
            </a:r>
          </a:p>
          <a:p>
            <a:pPr lvl="1"/>
            <a:r>
              <a:rPr lang="en-US" dirty="0"/>
              <a:t>Example: D + Y = 3 + 24 = 27 ≡ 1 (mod 26)</a:t>
            </a:r>
          </a:p>
          <a:p>
            <a:pPr lvl="2"/>
            <a:r>
              <a:rPr lang="en-US" dirty="0"/>
              <a:t>Result is B</a:t>
            </a:r>
          </a:p>
          <a:p>
            <a:r>
              <a:rPr lang="en-US" dirty="0"/>
              <a:t>Decoding is the inverse</a:t>
            </a:r>
          </a:p>
          <a:p>
            <a:pPr lvl="1"/>
            <a:r>
              <a:rPr lang="en-US" dirty="0"/>
              <a:t>If encryption key is Y, decryption key is 26-Y</a:t>
            </a:r>
          </a:p>
          <a:p>
            <a:pPr lvl="2"/>
            <a:r>
              <a:rPr lang="en-US" dirty="0"/>
              <a:t>Decryption key is 2, or C</a:t>
            </a:r>
          </a:p>
          <a:p>
            <a:pPr lvl="2"/>
            <a:r>
              <a:rPr lang="en-US" dirty="0"/>
              <a:t>B + C = 1 + 2 = 3</a:t>
            </a:r>
          </a:p>
          <a:p>
            <a:pPr lvl="2"/>
            <a:r>
              <a:rPr lang="en-US" dirty="0"/>
              <a:t>Result is D, as </a:t>
            </a:r>
            <a:r>
              <a:rPr lang="en-US" dirty="0" smtClean="0"/>
              <a:t>expected</a:t>
            </a:r>
            <a:endParaRPr lang="en-US" dirty="0"/>
          </a:p>
        </p:txBody>
      </p:sp>
      <p:sp>
        <p:nvSpPr>
          <p:cNvPr id="4" name="Slide Number Placeholder 3"/>
          <p:cNvSpPr>
            <a:spLocks noGrp="1"/>
          </p:cNvSpPr>
          <p:nvPr>
            <p:ph type="sldNum" sz="quarter" idx="12"/>
          </p:nvPr>
        </p:nvSpPr>
        <p:spPr/>
        <p:txBody>
          <a:bodyPr/>
          <a:lstStyle/>
          <a:p>
            <a:fld id="{87606FB4-E268-4BFF-97EA-20853DC9E11B}" type="slidenum">
              <a:rPr lang="en-US" smtClean="0"/>
              <a:t>15</a:t>
            </a:fld>
            <a:endParaRPr lang="en-US"/>
          </a:p>
        </p:txBody>
      </p:sp>
    </p:spTree>
    <p:extLst>
      <p:ext uri="{BB962C8B-B14F-4D97-AF65-F5344CB8AC3E}">
        <p14:creationId xmlns:p14="http://schemas.microsoft.com/office/powerpoint/2010/main" val="1210468440"/>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Substitution permutation network</a:t>
            </a:r>
            <a:endParaRPr lang="en-US" dirty="0"/>
          </a:p>
        </p:txBody>
      </p:sp>
      <p:sp>
        <p:nvSpPr>
          <p:cNvPr id="3" name="Content Placeholder 2"/>
          <p:cNvSpPr>
            <a:spLocks noGrp="1"/>
          </p:cNvSpPr>
          <p:nvPr>
            <p:ph idx="1"/>
          </p:nvPr>
        </p:nvSpPr>
        <p:spPr>
          <a:xfrm>
            <a:off x="533400" y="1905000"/>
            <a:ext cx="4613275" cy="4579938"/>
          </a:xfrm>
        </p:spPr>
        <p:txBody>
          <a:bodyPr>
            <a:normAutofit fontScale="92500" lnSpcReduction="10000"/>
          </a:bodyPr>
          <a:lstStyle/>
          <a:p>
            <a:r>
              <a:rPr lang="en-US" dirty="0" smtClean="0"/>
              <a:t>Substitution layer comprised of S-boxes</a:t>
            </a:r>
          </a:p>
          <a:p>
            <a:pPr lvl="1"/>
            <a:r>
              <a:rPr lang="en-US" dirty="0" smtClean="0"/>
              <a:t>Takes in a small number of bits (i.e. a byte)</a:t>
            </a:r>
          </a:p>
          <a:p>
            <a:pPr lvl="1"/>
            <a:r>
              <a:rPr lang="en-US" dirty="0" smtClean="0"/>
              <a:t>Outputs a small number of bits</a:t>
            </a:r>
          </a:p>
          <a:p>
            <a:pPr lvl="1"/>
            <a:r>
              <a:rPr lang="en-US" dirty="0" smtClean="0"/>
              <a:t>Relation between input and output is complex</a:t>
            </a:r>
          </a:p>
          <a:p>
            <a:pPr lvl="2"/>
            <a:r>
              <a:rPr lang="en-US" dirty="0" smtClean="0"/>
              <a:t>High-degree polynomial </a:t>
            </a:r>
          </a:p>
          <a:p>
            <a:pPr lvl="2"/>
            <a:r>
              <a:rPr lang="en-US" b="1" dirty="0" smtClean="0"/>
              <a:t>Not linear</a:t>
            </a:r>
          </a:p>
          <a:p>
            <a:r>
              <a:rPr lang="en-US" b="0" dirty="0" smtClean="0"/>
              <a:t>Permutation layer</a:t>
            </a:r>
          </a:p>
          <a:p>
            <a:pPr lvl="1"/>
            <a:r>
              <a:rPr lang="en-US" dirty="0" smtClean="0"/>
              <a:t>May also be called a P-box</a:t>
            </a:r>
            <a:endParaRPr lang="en-US" b="0" dirty="0" smtClean="0"/>
          </a:p>
          <a:p>
            <a:pPr lvl="1"/>
            <a:r>
              <a:rPr lang="en-US" dirty="0" smtClean="0"/>
              <a:t>Shuffles all the bits of the state</a:t>
            </a:r>
          </a:p>
          <a:p>
            <a:pPr lvl="2"/>
            <a:r>
              <a:rPr lang="en-US" dirty="0" smtClean="0"/>
              <a:t>May do so in chunks</a:t>
            </a:r>
          </a:p>
          <a:p>
            <a:pPr lvl="1"/>
            <a:endParaRPr lang="en-US" dirty="0" smtClean="0"/>
          </a:p>
          <a:p>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1981200"/>
            <a:ext cx="3710668"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6172200" y="5715000"/>
            <a:ext cx="1953483" cy="307777"/>
          </a:xfrm>
          <a:prstGeom prst="rect">
            <a:avLst/>
          </a:prstGeom>
          <a:noFill/>
        </p:spPr>
        <p:txBody>
          <a:bodyPr wrap="none" rtlCol="0">
            <a:spAutoFit/>
          </a:bodyPr>
          <a:lstStyle/>
          <a:p>
            <a:r>
              <a:rPr lang="en-US" sz="1400" dirty="0" smtClean="0"/>
              <a:t>Image is from the HAC</a:t>
            </a:r>
            <a:endParaRPr lang="en-US" sz="1400" dirty="0"/>
          </a:p>
        </p:txBody>
      </p:sp>
      <p:sp>
        <p:nvSpPr>
          <p:cNvPr id="7" name="Slide Number Placeholder 6"/>
          <p:cNvSpPr>
            <a:spLocks noGrp="1"/>
          </p:cNvSpPr>
          <p:nvPr>
            <p:ph type="sldNum" sz="quarter" idx="12"/>
          </p:nvPr>
        </p:nvSpPr>
        <p:spPr/>
        <p:txBody>
          <a:bodyPr/>
          <a:lstStyle/>
          <a:p>
            <a:fld id="{87606FB4-E268-4BFF-97EA-20853DC9E11B}" type="slidenum">
              <a:rPr lang="en-US" smtClean="0"/>
              <a:t>150</a:t>
            </a:fld>
            <a:endParaRPr lang="en-US"/>
          </a:p>
        </p:txBody>
      </p:sp>
    </p:spTree>
    <p:extLst>
      <p:ext uri="{BB962C8B-B14F-4D97-AF65-F5344CB8AC3E}">
        <p14:creationId xmlns:p14="http://schemas.microsoft.com/office/powerpoint/2010/main" val="1527344686"/>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closer look at permutations</a:t>
            </a:r>
            <a:endParaRPr lang="en-US" dirty="0"/>
          </a:p>
        </p:txBody>
      </p:sp>
      <p:sp>
        <p:nvSpPr>
          <p:cNvPr id="7" name="Content Placeholder 6"/>
          <p:cNvSpPr>
            <a:spLocks noGrp="1"/>
          </p:cNvSpPr>
          <p:nvPr>
            <p:ph idx="1"/>
          </p:nvPr>
        </p:nvSpPr>
        <p:spPr>
          <a:xfrm>
            <a:off x="568325" y="1828800"/>
            <a:ext cx="7975600" cy="1600200"/>
          </a:xfrm>
        </p:spPr>
        <p:txBody>
          <a:bodyPr>
            <a:normAutofit fontScale="85000" lnSpcReduction="20000"/>
          </a:bodyPr>
          <a:lstStyle/>
          <a:p>
            <a:r>
              <a:rPr lang="en-US" dirty="0" smtClean="0"/>
              <a:t>Let’s look at three different permutations</a:t>
            </a:r>
          </a:p>
          <a:p>
            <a:pPr lvl="1"/>
            <a:r>
              <a:rPr lang="en-US" dirty="0" smtClean="0"/>
              <a:t>Suppose each “chunk” is the input/output of an S-box on previous slide</a:t>
            </a:r>
          </a:p>
          <a:p>
            <a:r>
              <a:rPr lang="en-US" dirty="0" smtClean="0"/>
              <a:t>Which provides most diffusion? The least?</a:t>
            </a:r>
          </a:p>
          <a:p>
            <a:pPr lvl="1"/>
            <a:r>
              <a:rPr lang="en-US" dirty="0" smtClean="0"/>
              <a:t>Draw it out to see</a:t>
            </a:r>
            <a:endParaRPr lang="en-US" dirty="0"/>
          </a:p>
        </p:txBody>
      </p:sp>
      <p:graphicFrame>
        <p:nvGraphicFramePr>
          <p:cNvPr id="51" name="Table 50"/>
          <p:cNvGraphicFramePr>
            <a:graphicFrameLocks noGrp="1"/>
          </p:cNvGraphicFramePr>
          <p:nvPr>
            <p:extLst>
              <p:ext uri="{D42A27DB-BD31-4B8C-83A1-F6EECF244321}">
                <p14:modId xmlns:p14="http://schemas.microsoft.com/office/powerpoint/2010/main" val="3293951155"/>
              </p:ext>
            </p:extLst>
          </p:nvPr>
        </p:nvGraphicFramePr>
        <p:xfrm>
          <a:off x="1600200" y="3830320"/>
          <a:ext cx="6096000" cy="741680"/>
        </p:xfrm>
        <a:graphic>
          <a:graphicData uri="http://schemas.openxmlformats.org/drawingml/2006/table">
            <a:tbl>
              <a:tblPr firstRow="1" firstCol="1" bandRow="1">
                <a:tableStyleId>{5C22544A-7EE6-4342-B048-85BDC9FD1C3A}</a:tableStyleId>
              </a:tblPr>
              <a:tblGrid>
                <a:gridCol w="1219200"/>
                <a:gridCol w="1219200"/>
                <a:gridCol w="1219200"/>
                <a:gridCol w="1219200"/>
                <a:gridCol w="1219200"/>
              </a:tblGrid>
              <a:tr h="370840">
                <a:tc>
                  <a:txBody>
                    <a:bodyPr/>
                    <a:lstStyle/>
                    <a:p>
                      <a:r>
                        <a:rPr lang="en-US" dirty="0" smtClean="0"/>
                        <a:t>x</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r>
              <a:tr h="370840">
                <a:tc>
                  <a:txBody>
                    <a:bodyPr/>
                    <a:lstStyle/>
                    <a:p>
                      <a:r>
                        <a:rPr lang="en-US" dirty="0" smtClean="0"/>
                        <a:t>P(x)</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3</a:t>
                      </a:r>
                      <a:endParaRPr lang="en-US" dirty="0"/>
                    </a:p>
                  </a:txBody>
                  <a:tcPr/>
                </a:tc>
                <a:tc>
                  <a:txBody>
                    <a:bodyPr/>
                    <a:lstStyle/>
                    <a:p>
                      <a:r>
                        <a:rPr lang="en-US" dirty="0" smtClean="0"/>
                        <a:t>2</a:t>
                      </a:r>
                      <a:endParaRPr lang="en-US" dirty="0"/>
                    </a:p>
                  </a:txBody>
                  <a:tcPr/>
                </a:tc>
              </a:tr>
            </a:tbl>
          </a:graphicData>
        </a:graphic>
      </p:graphicFrame>
      <p:graphicFrame>
        <p:nvGraphicFramePr>
          <p:cNvPr id="52" name="Table 51"/>
          <p:cNvGraphicFramePr>
            <a:graphicFrameLocks noGrp="1"/>
          </p:cNvGraphicFramePr>
          <p:nvPr>
            <p:extLst>
              <p:ext uri="{D42A27DB-BD31-4B8C-83A1-F6EECF244321}">
                <p14:modId xmlns:p14="http://schemas.microsoft.com/office/powerpoint/2010/main" val="4008435362"/>
              </p:ext>
            </p:extLst>
          </p:nvPr>
        </p:nvGraphicFramePr>
        <p:xfrm>
          <a:off x="1600200" y="4668520"/>
          <a:ext cx="6096000" cy="741680"/>
        </p:xfrm>
        <a:graphic>
          <a:graphicData uri="http://schemas.openxmlformats.org/drawingml/2006/table">
            <a:tbl>
              <a:tblPr firstRow="1" firstCol="1" bandRow="1">
                <a:tableStyleId>{5C22544A-7EE6-4342-B048-85BDC9FD1C3A}</a:tableStyleId>
              </a:tblPr>
              <a:tblGrid>
                <a:gridCol w="1219200"/>
                <a:gridCol w="1219200"/>
                <a:gridCol w="1219200"/>
                <a:gridCol w="1219200"/>
                <a:gridCol w="1219200"/>
              </a:tblGrid>
              <a:tr h="370840">
                <a:tc>
                  <a:txBody>
                    <a:bodyPr/>
                    <a:lstStyle/>
                    <a:p>
                      <a:r>
                        <a:rPr lang="en-US" dirty="0" smtClean="0"/>
                        <a:t>x</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r>
              <a:tr h="370840">
                <a:tc>
                  <a:txBody>
                    <a:bodyPr/>
                    <a:lstStyle/>
                    <a:p>
                      <a:r>
                        <a:rPr lang="en-US" dirty="0" smtClean="0"/>
                        <a:t>P(x)</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0</a:t>
                      </a:r>
                      <a:endParaRPr lang="en-US" dirty="0"/>
                    </a:p>
                  </a:txBody>
                  <a:tcPr/>
                </a:tc>
                <a:tc>
                  <a:txBody>
                    <a:bodyPr/>
                    <a:lstStyle/>
                    <a:p>
                      <a:r>
                        <a:rPr lang="en-US" dirty="0" smtClean="0"/>
                        <a:t>3</a:t>
                      </a:r>
                      <a:endParaRPr lang="en-US" dirty="0"/>
                    </a:p>
                  </a:txBody>
                  <a:tcPr/>
                </a:tc>
              </a:tr>
            </a:tbl>
          </a:graphicData>
        </a:graphic>
      </p:graphicFrame>
      <p:graphicFrame>
        <p:nvGraphicFramePr>
          <p:cNvPr id="53" name="Table 52"/>
          <p:cNvGraphicFramePr>
            <a:graphicFrameLocks noGrp="1"/>
          </p:cNvGraphicFramePr>
          <p:nvPr>
            <p:extLst>
              <p:ext uri="{D42A27DB-BD31-4B8C-83A1-F6EECF244321}">
                <p14:modId xmlns:p14="http://schemas.microsoft.com/office/powerpoint/2010/main" val="1158376760"/>
              </p:ext>
            </p:extLst>
          </p:nvPr>
        </p:nvGraphicFramePr>
        <p:xfrm>
          <a:off x="1600200" y="5562600"/>
          <a:ext cx="6096000" cy="741680"/>
        </p:xfrm>
        <a:graphic>
          <a:graphicData uri="http://schemas.openxmlformats.org/drawingml/2006/table">
            <a:tbl>
              <a:tblPr firstRow="1" firstCol="1" bandRow="1">
                <a:tableStyleId>{5C22544A-7EE6-4342-B048-85BDC9FD1C3A}</a:tableStyleId>
              </a:tblPr>
              <a:tblGrid>
                <a:gridCol w="1219200"/>
                <a:gridCol w="1219200"/>
                <a:gridCol w="1219200"/>
                <a:gridCol w="1219200"/>
                <a:gridCol w="1219200"/>
              </a:tblGrid>
              <a:tr h="370840">
                <a:tc>
                  <a:txBody>
                    <a:bodyPr/>
                    <a:lstStyle/>
                    <a:p>
                      <a:r>
                        <a:rPr lang="en-US" dirty="0" smtClean="0"/>
                        <a:t>x</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r>
              <a:tr h="370840">
                <a:tc>
                  <a:txBody>
                    <a:bodyPr/>
                    <a:lstStyle/>
                    <a:p>
                      <a:r>
                        <a:rPr lang="en-US" dirty="0" smtClean="0"/>
                        <a:t>P(x)</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0</a:t>
                      </a:r>
                      <a:endParaRPr lang="en-US" dirty="0"/>
                    </a:p>
                  </a:txBody>
                  <a:tcPr/>
                </a:tc>
              </a:tr>
            </a:tbl>
          </a:graphicData>
        </a:graphic>
      </p:graphicFrame>
      <p:sp>
        <p:nvSpPr>
          <p:cNvPr id="3" name="Slide Number Placeholder 2"/>
          <p:cNvSpPr>
            <a:spLocks noGrp="1"/>
          </p:cNvSpPr>
          <p:nvPr>
            <p:ph type="sldNum" sz="quarter" idx="12"/>
          </p:nvPr>
        </p:nvSpPr>
        <p:spPr/>
        <p:txBody>
          <a:bodyPr/>
          <a:lstStyle/>
          <a:p>
            <a:fld id="{87606FB4-E268-4BFF-97EA-20853DC9E11B}" type="slidenum">
              <a:rPr lang="en-US" smtClean="0"/>
              <a:t>151</a:t>
            </a:fld>
            <a:endParaRPr lang="en-US"/>
          </a:p>
        </p:txBody>
      </p:sp>
    </p:spTree>
    <p:extLst>
      <p:ext uri="{BB962C8B-B14F-4D97-AF65-F5344CB8AC3E}">
        <p14:creationId xmlns:p14="http://schemas.microsoft.com/office/powerpoint/2010/main" val="742160563"/>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a:t>A closer look at </a:t>
            </a:r>
            <a:r>
              <a:rPr lang="en-US" dirty="0" smtClean="0"/>
              <a:t>permutations (continued)</a:t>
            </a:r>
            <a:endParaRPr lang="en-US" dirty="0"/>
          </a:p>
        </p:txBody>
      </p:sp>
      <p:sp>
        <p:nvSpPr>
          <p:cNvPr id="9" name="Content Placeholder 8"/>
          <p:cNvSpPr>
            <a:spLocks noGrp="1"/>
          </p:cNvSpPr>
          <p:nvPr>
            <p:ph idx="1"/>
          </p:nvPr>
        </p:nvSpPr>
        <p:spPr>
          <a:xfrm>
            <a:off x="568325" y="1981199"/>
            <a:ext cx="4765675" cy="4132263"/>
          </a:xfrm>
        </p:spPr>
        <p:txBody>
          <a:bodyPr>
            <a:normAutofit fontScale="92500" lnSpcReduction="20000"/>
          </a:bodyPr>
          <a:lstStyle/>
          <a:p>
            <a:r>
              <a:rPr lang="en-US" dirty="0" smtClean="0"/>
              <a:t>Ok, that was a trick</a:t>
            </a:r>
          </a:p>
          <a:p>
            <a:pPr lvl="1"/>
            <a:r>
              <a:rPr lang="en-US" dirty="0" smtClean="0"/>
              <a:t>They were all equally terrible</a:t>
            </a:r>
          </a:p>
          <a:p>
            <a:r>
              <a:rPr lang="en-US" dirty="0" smtClean="0"/>
              <a:t>Since the same groupings just go from S-box to S-box, all of them have a simple form</a:t>
            </a:r>
          </a:p>
          <a:p>
            <a:r>
              <a:rPr lang="en-US" dirty="0" smtClean="0"/>
              <a:t>To provide diffusion, the permutation has to mix data between S-boxes</a:t>
            </a:r>
          </a:p>
          <a:p>
            <a:r>
              <a:rPr lang="en-US" dirty="0" smtClean="0"/>
              <a:t>A cipher with a permutation layer like this is just begging to be attacked</a:t>
            </a:r>
          </a:p>
          <a:p>
            <a:pPr lvl="1"/>
            <a:r>
              <a:rPr lang="en-US" dirty="0" smtClean="0"/>
              <a:t>More on this later</a:t>
            </a:r>
            <a:endParaRPr lang="en-US" dirty="0"/>
          </a:p>
        </p:txBody>
      </p:sp>
      <p:sp>
        <p:nvSpPr>
          <p:cNvPr id="10" name="Rectangle 9"/>
          <p:cNvSpPr/>
          <p:nvPr/>
        </p:nvSpPr>
        <p:spPr bwMode="auto">
          <a:xfrm>
            <a:off x="5943600" y="2209800"/>
            <a:ext cx="457200" cy="457200"/>
          </a:xfrm>
          <a:prstGeom prst="rect">
            <a:avLst/>
          </a:prstGeom>
          <a:ln/>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p:txBody>
      </p:sp>
      <p:sp>
        <p:nvSpPr>
          <p:cNvPr id="11" name="Rectangle 10"/>
          <p:cNvSpPr/>
          <p:nvPr/>
        </p:nvSpPr>
        <p:spPr bwMode="auto">
          <a:xfrm>
            <a:off x="6705600" y="2209800"/>
            <a:ext cx="457200" cy="457200"/>
          </a:xfrm>
          <a:prstGeom prst="rect">
            <a:avLst/>
          </a:prstGeom>
          <a:ln/>
          <a:ex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p:txBody>
      </p:sp>
      <p:sp>
        <p:nvSpPr>
          <p:cNvPr id="12" name="Rectangle 11"/>
          <p:cNvSpPr/>
          <p:nvPr/>
        </p:nvSpPr>
        <p:spPr bwMode="auto">
          <a:xfrm>
            <a:off x="7467600" y="2209800"/>
            <a:ext cx="457200" cy="457200"/>
          </a:xfrm>
          <a:prstGeom prst="rect">
            <a:avLst/>
          </a:prstGeom>
          <a:ln/>
          <a:extLst/>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p:txBody>
      </p:sp>
      <p:sp>
        <p:nvSpPr>
          <p:cNvPr id="13" name="Rectangle 12"/>
          <p:cNvSpPr/>
          <p:nvPr/>
        </p:nvSpPr>
        <p:spPr bwMode="auto">
          <a:xfrm>
            <a:off x="8229600" y="2209800"/>
            <a:ext cx="457200" cy="457200"/>
          </a:xfrm>
          <a:prstGeom prst="rect">
            <a:avLst/>
          </a:prstGeom>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p:txBody>
      </p:sp>
      <p:sp>
        <p:nvSpPr>
          <p:cNvPr id="14" name="Rectangle 13"/>
          <p:cNvSpPr/>
          <p:nvPr/>
        </p:nvSpPr>
        <p:spPr bwMode="auto">
          <a:xfrm>
            <a:off x="5943600" y="3200400"/>
            <a:ext cx="457200" cy="457200"/>
          </a:xfrm>
          <a:prstGeom prst="rect">
            <a:avLst/>
          </a:prstGeom>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p:txBody>
      </p:sp>
      <p:sp>
        <p:nvSpPr>
          <p:cNvPr id="15" name="Rectangle 14"/>
          <p:cNvSpPr/>
          <p:nvPr/>
        </p:nvSpPr>
        <p:spPr bwMode="auto">
          <a:xfrm>
            <a:off x="6705600" y="3200400"/>
            <a:ext cx="457200" cy="457200"/>
          </a:xfrm>
          <a:prstGeom prst="rect">
            <a:avLst/>
          </a:prstGeom>
          <a:ln/>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p:txBody>
      </p:sp>
      <p:sp>
        <p:nvSpPr>
          <p:cNvPr id="16" name="Rectangle 15"/>
          <p:cNvSpPr/>
          <p:nvPr/>
        </p:nvSpPr>
        <p:spPr bwMode="auto">
          <a:xfrm>
            <a:off x="7467600" y="3200400"/>
            <a:ext cx="457200" cy="457200"/>
          </a:xfrm>
          <a:prstGeom prst="rect">
            <a:avLst/>
          </a:prstGeom>
          <a:ln/>
          <a:ex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p:txBody>
      </p:sp>
      <p:sp>
        <p:nvSpPr>
          <p:cNvPr id="17" name="Rectangle 16"/>
          <p:cNvSpPr/>
          <p:nvPr/>
        </p:nvSpPr>
        <p:spPr bwMode="auto">
          <a:xfrm>
            <a:off x="8229600" y="3200400"/>
            <a:ext cx="457200" cy="457200"/>
          </a:xfrm>
          <a:prstGeom prst="rect">
            <a:avLst/>
          </a:prstGeom>
          <a:ln/>
          <a:extLst/>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p:txBody>
      </p:sp>
      <p:sp>
        <p:nvSpPr>
          <p:cNvPr id="18" name="Rectangle 17"/>
          <p:cNvSpPr/>
          <p:nvPr/>
        </p:nvSpPr>
        <p:spPr bwMode="auto">
          <a:xfrm>
            <a:off x="5943600" y="4191000"/>
            <a:ext cx="457200" cy="457200"/>
          </a:xfrm>
          <a:prstGeom prst="rect">
            <a:avLst/>
          </a:prstGeom>
          <a:ln/>
          <a:extLst/>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p:txBody>
      </p:sp>
      <p:sp>
        <p:nvSpPr>
          <p:cNvPr id="19" name="Rectangle 18"/>
          <p:cNvSpPr/>
          <p:nvPr/>
        </p:nvSpPr>
        <p:spPr bwMode="auto">
          <a:xfrm>
            <a:off x="6705600" y="4191000"/>
            <a:ext cx="457200" cy="457200"/>
          </a:xfrm>
          <a:prstGeom prst="rect">
            <a:avLst/>
          </a:prstGeom>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p:txBody>
      </p:sp>
      <p:sp>
        <p:nvSpPr>
          <p:cNvPr id="20" name="Rectangle 19"/>
          <p:cNvSpPr/>
          <p:nvPr/>
        </p:nvSpPr>
        <p:spPr bwMode="auto">
          <a:xfrm>
            <a:off x="7467600" y="4191000"/>
            <a:ext cx="457200" cy="457200"/>
          </a:xfrm>
          <a:prstGeom prst="rect">
            <a:avLst/>
          </a:prstGeom>
          <a:ln/>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p:txBody>
      </p:sp>
      <p:sp>
        <p:nvSpPr>
          <p:cNvPr id="21" name="Rectangle 20"/>
          <p:cNvSpPr/>
          <p:nvPr/>
        </p:nvSpPr>
        <p:spPr bwMode="auto">
          <a:xfrm>
            <a:off x="8229600" y="4191000"/>
            <a:ext cx="457200" cy="457200"/>
          </a:xfrm>
          <a:prstGeom prst="rect">
            <a:avLst/>
          </a:prstGeom>
          <a:ln/>
          <a:ex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p:txBody>
      </p:sp>
      <p:cxnSp>
        <p:nvCxnSpPr>
          <p:cNvPr id="23" name="Elbow Connector 22"/>
          <p:cNvCxnSpPr>
            <a:stCxn id="10" idx="2"/>
            <a:endCxn id="15" idx="0"/>
          </p:cNvCxnSpPr>
          <p:nvPr/>
        </p:nvCxnSpPr>
        <p:spPr bwMode="auto">
          <a:xfrm rot="16200000" flipH="1">
            <a:off x="6286500" y="2552700"/>
            <a:ext cx="533400" cy="762000"/>
          </a:xfrm>
          <a:prstGeom prst="bentConnector3">
            <a:avLst>
              <a:gd name="adj1" fmla="val 72756"/>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Elbow Connector 23"/>
          <p:cNvCxnSpPr>
            <a:stCxn id="11" idx="2"/>
            <a:endCxn id="16" idx="0"/>
          </p:cNvCxnSpPr>
          <p:nvPr/>
        </p:nvCxnSpPr>
        <p:spPr bwMode="auto">
          <a:xfrm rot="16200000" flipH="1">
            <a:off x="7048500" y="2552700"/>
            <a:ext cx="533400" cy="762000"/>
          </a:xfrm>
          <a:prstGeom prst="bentConnector3">
            <a:avLst>
              <a:gd name="adj1" fmla="val 46966"/>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Elbow Connector 28"/>
          <p:cNvCxnSpPr>
            <a:stCxn id="12" idx="2"/>
            <a:endCxn id="17" idx="0"/>
          </p:cNvCxnSpPr>
          <p:nvPr/>
        </p:nvCxnSpPr>
        <p:spPr bwMode="auto">
          <a:xfrm rot="16200000" flipH="1">
            <a:off x="7810500" y="2552700"/>
            <a:ext cx="533400" cy="762000"/>
          </a:xfrm>
          <a:prstGeom prst="bentConnector3">
            <a:avLst>
              <a:gd name="adj1" fmla="val 31795"/>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Elbow Connector 38"/>
          <p:cNvCxnSpPr>
            <a:stCxn id="13" idx="2"/>
            <a:endCxn id="14" idx="0"/>
          </p:cNvCxnSpPr>
          <p:nvPr/>
        </p:nvCxnSpPr>
        <p:spPr bwMode="auto">
          <a:xfrm rot="5400000">
            <a:off x="7048500" y="1790700"/>
            <a:ext cx="533400" cy="2286000"/>
          </a:xfrm>
          <a:prstGeom prst="curvedConnector3">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Elbow Connector 38"/>
          <p:cNvCxnSpPr>
            <a:stCxn id="17" idx="2"/>
            <a:endCxn id="18" idx="0"/>
          </p:cNvCxnSpPr>
          <p:nvPr/>
        </p:nvCxnSpPr>
        <p:spPr bwMode="auto">
          <a:xfrm rot="5400000">
            <a:off x="7048500" y="2781300"/>
            <a:ext cx="533400" cy="2286000"/>
          </a:xfrm>
          <a:prstGeom prst="curvedConnector3">
            <a:avLst>
              <a:gd name="adj1" fmla="val 50000"/>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Elbow Connector 44"/>
          <p:cNvCxnSpPr>
            <a:stCxn id="14" idx="2"/>
            <a:endCxn id="19" idx="0"/>
          </p:cNvCxnSpPr>
          <p:nvPr/>
        </p:nvCxnSpPr>
        <p:spPr bwMode="auto">
          <a:xfrm rot="16200000" flipH="1">
            <a:off x="6286500" y="3543300"/>
            <a:ext cx="533400" cy="762000"/>
          </a:xfrm>
          <a:prstGeom prst="bentConnector3">
            <a:avLst>
              <a:gd name="adj1" fmla="val 75790"/>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Elbow Connector 45"/>
          <p:cNvCxnSpPr>
            <a:stCxn id="15" idx="2"/>
            <a:endCxn id="20" idx="0"/>
          </p:cNvCxnSpPr>
          <p:nvPr/>
        </p:nvCxnSpPr>
        <p:spPr bwMode="auto">
          <a:xfrm rot="16200000" flipH="1">
            <a:off x="7048500" y="3543300"/>
            <a:ext cx="533400" cy="762000"/>
          </a:xfrm>
          <a:prstGeom prst="bentConnector3">
            <a:avLst>
              <a:gd name="adj1" fmla="val 50000"/>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Elbow Connector 46"/>
          <p:cNvCxnSpPr>
            <a:stCxn id="16" idx="2"/>
            <a:endCxn id="21" idx="0"/>
          </p:cNvCxnSpPr>
          <p:nvPr/>
        </p:nvCxnSpPr>
        <p:spPr bwMode="auto">
          <a:xfrm rot="16200000" flipH="1">
            <a:off x="7810500" y="3543300"/>
            <a:ext cx="533400" cy="762000"/>
          </a:xfrm>
          <a:prstGeom prst="bentConnector3">
            <a:avLst>
              <a:gd name="adj1" fmla="val 34829"/>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Straight Connector 57"/>
          <p:cNvCxnSpPr>
            <a:stCxn id="10" idx="2"/>
            <a:endCxn id="14" idx="0"/>
          </p:cNvCxnSpPr>
          <p:nvPr/>
        </p:nvCxnSpPr>
        <p:spPr bwMode="auto">
          <a:xfrm>
            <a:off x="6172200" y="2667000"/>
            <a:ext cx="0" cy="533400"/>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Straight Connector 58"/>
          <p:cNvCxnSpPr>
            <a:stCxn id="11" idx="2"/>
            <a:endCxn id="15" idx="0"/>
          </p:cNvCxnSpPr>
          <p:nvPr/>
        </p:nvCxnSpPr>
        <p:spPr bwMode="auto">
          <a:xfrm>
            <a:off x="6934200" y="2667000"/>
            <a:ext cx="0" cy="533400"/>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 name="Straight Connector 61"/>
          <p:cNvCxnSpPr>
            <a:stCxn id="12" idx="2"/>
            <a:endCxn id="16" idx="0"/>
          </p:cNvCxnSpPr>
          <p:nvPr/>
        </p:nvCxnSpPr>
        <p:spPr bwMode="auto">
          <a:xfrm>
            <a:off x="7696200" y="2667000"/>
            <a:ext cx="0" cy="533400"/>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Straight Connector 64"/>
          <p:cNvCxnSpPr>
            <a:stCxn id="13" idx="2"/>
            <a:endCxn id="17" idx="0"/>
          </p:cNvCxnSpPr>
          <p:nvPr/>
        </p:nvCxnSpPr>
        <p:spPr bwMode="auto">
          <a:xfrm>
            <a:off x="8458200" y="2667000"/>
            <a:ext cx="0" cy="533400"/>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 name="Straight Connector 67"/>
          <p:cNvCxnSpPr>
            <a:stCxn id="14" idx="2"/>
            <a:endCxn id="18" idx="0"/>
          </p:cNvCxnSpPr>
          <p:nvPr/>
        </p:nvCxnSpPr>
        <p:spPr bwMode="auto">
          <a:xfrm>
            <a:off x="6172200" y="3657600"/>
            <a:ext cx="0" cy="533400"/>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 name="Straight Connector 70"/>
          <p:cNvCxnSpPr>
            <a:stCxn id="15" idx="2"/>
            <a:endCxn id="19" idx="0"/>
          </p:cNvCxnSpPr>
          <p:nvPr/>
        </p:nvCxnSpPr>
        <p:spPr bwMode="auto">
          <a:xfrm>
            <a:off x="6934200" y="3657600"/>
            <a:ext cx="0" cy="533400"/>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Straight Connector 73"/>
          <p:cNvCxnSpPr>
            <a:stCxn id="16" idx="2"/>
            <a:endCxn id="20" idx="0"/>
          </p:cNvCxnSpPr>
          <p:nvPr/>
        </p:nvCxnSpPr>
        <p:spPr bwMode="auto">
          <a:xfrm>
            <a:off x="7696200" y="3657600"/>
            <a:ext cx="0" cy="533400"/>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Straight Connector 76"/>
          <p:cNvCxnSpPr>
            <a:stCxn id="17" idx="2"/>
            <a:endCxn id="21" idx="0"/>
          </p:cNvCxnSpPr>
          <p:nvPr/>
        </p:nvCxnSpPr>
        <p:spPr bwMode="auto">
          <a:xfrm>
            <a:off x="8458200" y="3657600"/>
            <a:ext cx="0" cy="533400"/>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Slide Number Placeholder 1"/>
          <p:cNvSpPr>
            <a:spLocks noGrp="1"/>
          </p:cNvSpPr>
          <p:nvPr>
            <p:ph type="sldNum" sz="quarter" idx="12"/>
          </p:nvPr>
        </p:nvSpPr>
        <p:spPr/>
        <p:txBody>
          <a:bodyPr/>
          <a:lstStyle/>
          <a:p>
            <a:fld id="{87606FB4-E268-4BFF-97EA-20853DC9E11B}" type="slidenum">
              <a:rPr lang="en-US" smtClean="0"/>
              <a:t>152</a:t>
            </a:fld>
            <a:endParaRPr lang="en-US"/>
          </a:p>
        </p:txBody>
      </p:sp>
    </p:spTree>
    <p:extLst>
      <p:ext uri="{BB962C8B-B14F-4D97-AF65-F5344CB8AC3E}">
        <p14:creationId xmlns:p14="http://schemas.microsoft.com/office/powerpoint/2010/main" val="805110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fade">
                                      <p:cBhvr>
                                        <p:cTn id="10" dur="500"/>
                                        <p:tgtEl>
                                          <p:spTgt spid="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5"/>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42"/>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46"/>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47"/>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23"/>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24"/>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29"/>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39"/>
                                        </p:tgtEl>
                                        <p:attrNameLst>
                                          <p:attrName>style.visibility</p:attrName>
                                        </p:attrNameLst>
                                      </p:cBhvr>
                                      <p:to>
                                        <p:strVal val="hidden"/>
                                      </p:to>
                                    </p:set>
                                  </p:childTnLst>
                                </p:cTn>
                              </p:par>
                            </p:childTnLst>
                          </p:cTn>
                        </p:par>
                        <p:par>
                          <p:cTn id="29" fill="hold">
                            <p:stCondLst>
                              <p:cond delay="0"/>
                            </p:stCondLst>
                            <p:childTnLst>
                              <p:par>
                                <p:cTn id="30" presetID="42" presetClass="path" presetSubtype="0" accel="50000" decel="50000" fill="hold" grpId="0" nodeType="afterEffect">
                                  <p:stCondLst>
                                    <p:cond delay="0"/>
                                  </p:stCondLst>
                                  <p:childTnLst>
                                    <p:animMotion origin="layout" path="M -3.33333E-6 -2.41499E-6 L -0.08333 -2.41499E-6 " pathEditMode="relative" rAng="0" ptsTypes="AA">
                                      <p:cBhvr>
                                        <p:cTn id="31" dur="2000" fill="hold"/>
                                        <p:tgtEl>
                                          <p:spTgt spid="15"/>
                                        </p:tgtEl>
                                        <p:attrNameLst>
                                          <p:attrName>ppt_x</p:attrName>
                                          <p:attrName>ppt_y</p:attrName>
                                        </p:attrNameLst>
                                      </p:cBhvr>
                                      <p:rCtr x="-4167" y="0"/>
                                    </p:animMotion>
                                  </p:childTnLst>
                                </p:cTn>
                              </p:par>
                              <p:par>
                                <p:cTn id="32" presetID="42" presetClass="path" presetSubtype="0" accel="50000" decel="50000" fill="hold" grpId="0" nodeType="withEffect">
                                  <p:stCondLst>
                                    <p:cond delay="0"/>
                                  </p:stCondLst>
                                  <p:childTnLst>
                                    <p:animMotion origin="layout" path="M 3.33333E-6 3.3796E-6 L -0.16667 3.3796E-6 " pathEditMode="relative" rAng="0" ptsTypes="AA">
                                      <p:cBhvr>
                                        <p:cTn id="33" dur="2000" fill="hold"/>
                                        <p:tgtEl>
                                          <p:spTgt spid="20"/>
                                        </p:tgtEl>
                                        <p:attrNameLst>
                                          <p:attrName>ppt_x</p:attrName>
                                          <p:attrName>ppt_y</p:attrName>
                                        </p:attrNameLst>
                                      </p:cBhvr>
                                      <p:rCtr x="-8333" y="0"/>
                                    </p:animMotion>
                                  </p:childTnLst>
                                </p:cTn>
                              </p:par>
                            </p:childTnLst>
                          </p:cTn>
                        </p:par>
                        <p:par>
                          <p:cTn id="34" fill="hold">
                            <p:stCondLst>
                              <p:cond delay="2000"/>
                            </p:stCondLst>
                            <p:childTnLst>
                              <p:par>
                                <p:cTn id="35" presetID="42" presetClass="path" presetSubtype="0" accel="50000" decel="50000" fill="hold" grpId="0" nodeType="afterEffect">
                                  <p:stCondLst>
                                    <p:cond delay="0"/>
                                  </p:stCondLst>
                                  <p:childTnLst>
                                    <p:animMotion origin="layout" path="M 3.33333E-6 -2.41499E-6 L -0.08334 -2.41499E-6 " pathEditMode="relative" rAng="0" ptsTypes="AA">
                                      <p:cBhvr>
                                        <p:cTn id="36" dur="2000" fill="hold"/>
                                        <p:tgtEl>
                                          <p:spTgt spid="16"/>
                                        </p:tgtEl>
                                        <p:attrNameLst>
                                          <p:attrName>ppt_x</p:attrName>
                                          <p:attrName>ppt_y</p:attrName>
                                        </p:attrNameLst>
                                      </p:cBhvr>
                                      <p:rCtr x="-4167" y="0"/>
                                    </p:animMotion>
                                  </p:childTnLst>
                                </p:cTn>
                              </p:par>
                              <p:par>
                                <p:cTn id="37" presetID="42" presetClass="path" presetSubtype="0" accel="50000" decel="50000" fill="hold" grpId="0" nodeType="withEffect">
                                  <p:stCondLst>
                                    <p:cond delay="0"/>
                                  </p:stCondLst>
                                  <p:childTnLst>
                                    <p:animMotion origin="layout" path="M 0 3.3796E-6 L -0.16667 3.3796E-6 " pathEditMode="relative" rAng="0" ptsTypes="AA">
                                      <p:cBhvr>
                                        <p:cTn id="38" dur="2000" fill="hold"/>
                                        <p:tgtEl>
                                          <p:spTgt spid="21"/>
                                        </p:tgtEl>
                                        <p:attrNameLst>
                                          <p:attrName>ppt_x</p:attrName>
                                          <p:attrName>ppt_y</p:attrName>
                                        </p:attrNameLst>
                                      </p:cBhvr>
                                      <p:rCtr x="-8333" y="0"/>
                                    </p:animMotion>
                                  </p:childTnLst>
                                </p:cTn>
                              </p:par>
                            </p:childTnLst>
                          </p:cTn>
                        </p:par>
                        <p:par>
                          <p:cTn id="39" fill="hold">
                            <p:stCondLst>
                              <p:cond delay="4000"/>
                            </p:stCondLst>
                            <p:childTnLst>
                              <p:par>
                                <p:cTn id="40" presetID="42" presetClass="path" presetSubtype="0" accel="50000" decel="50000" fill="hold" grpId="0" nodeType="afterEffect">
                                  <p:stCondLst>
                                    <p:cond delay="0"/>
                                  </p:stCondLst>
                                  <p:childTnLst>
                                    <p:animMotion origin="layout" path="M 0 -2.41499E-6 L -0.08333 -2.41499E-6 " pathEditMode="relative" rAng="0" ptsTypes="AA">
                                      <p:cBhvr>
                                        <p:cTn id="41" dur="2000" fill="hold"/>
                                        <p:tgtEl>
                                          <p:spTgt spid="17"/>
                                        </p:tgtEl>
                                        <p:attrNameLst>
                                          <p:attrName>ppt_x</p:attrName>
                                          <p:attrName>ppt_y</p:attrName>
                                        </p:attrNameLst>
                                      </p:cBhvr>
                                      <p:rCtr x="-4167" y="0"/>
                                    </p:animMotion>
                                  </p:childTnLst>
                                </p:cTn>
                              </p:par>
                              <p:par>
                                <p:cTn id="42" presetID="37" presetClass="path" presetSubtype="0" accel="50000" decel="50000" fill="hold" grpId="0" nodeType="withEffect">
                                  <p:stCondLst>
                                    <p:cond delay="0"/>
                                  </p:stCondLst>
                                  <p:childTnLst>
                                    <p:animMotion origin="layout" path="M 1.11022E-16 3.3796E-6 L 0.04462 0.04002 C 0.05399 0.04904 0.06806 0.05389 0.08264 0.05389 C 0.09931 0.05389 0.1125 0.04904 0.12188 0.04002 L 0.16667 3.3796E-6 " pathEditMode="relative" rAng="0" ptsTypes="FffFF">
                                      <p:cBhvr>
                                        <p:cTn id="43" dur="2000" fill="hold"/>
                                        <p:tgtEl>
                                          <p:spTgt spid="18"/>
                                        </p:tgtEl>
                                        <p:attrNameLst>
                                          <p:attrName>ppt_x</p:attrName>
                                          <p:attrName>ppt_y</p:attrName>
                                        </p:attrNameLst>
                                      </p:cBhvr>
                                      <p:rCtr x="8333" y="2683"/>
                                    </p:animMotion>
                                  </p:childTnLst>
                                </p:cTn>
                              </p:par>
                            </p:childTnLst>
                          </p:cTn>
                        </p:par>
                        <p:par>
                          <p:cTn id="44" fill="hold">
                            <p:stCondLst>
                              <p:cond delay="6000"/>
                            </p:stCondLst>
                            <p:childTnLst>
                              <p:par>
                                <p:cTn id="45" presetID="37" presetClass="path" presetSubtype="0" accel="50000" decel="50000" fill="hold" grpId="0" nodeType="afterEffect">
                                  <p:stCondLst>
                                    <p:cond delay="0"/>
                                  </p:stCondLst>
                                  <p:childTnLst>
                                    <p:animMotion origin="layout" path="M 0 0 L 0.067 0.04 C 0.081 0.049 0.102 0.054 0.124 0.054 C 0.149 0.054 0.169 0.049 0.183 0.04 L 0.25 0 E" pathEditMode="relative" ptsTypes="">
                                      <p:cBhvr>
                                        <p:cTn id="46" dur="2000" fill="hold"/>
                                        <p:tgtEl>
                                          <p:spTgt spid="14"/>
                                        </p:tgtEl>
                                        <p:attrNameLst>
                                          <p:attrName>ppt_x</p:attrName>
                                          <p:attrName>ppt_y</p:attrName>
                                        </p:attrNameLst>
                                      </p:cBhvr>
                                    </p:animMotion>
                                  </p:childTnLst>
                                </p:cTn>
                              </p:par>
                              <p:par>
                                <p:cTn id="47" presetID="37" presetClass="path" presetSubtype="0" accel="50000" decel="50000" fill="hold" grpId="0" nodeType="withEffect">
                                  <p:stCondLst>
                                    <p:cond delay="0"/>
                                  </p:stCondLst>
                                  <p:childTnLst>
                                    <p:animMotion origin="layout" path="M -3.33333E-6 3.3796E-6 L 0.04462 0.04002 C 0.054 0.04904 0.06806 0.05389 0.08264 0.05389 C 0.09931 0.05389 0.1125 0.04904 0.12188 0.04002 L 0.16667 3.3796E-6 " pathEditMode="relative" rAng="0" ptsTypes="FffFF">
                                      <p:cBhvr>
                                        <p:cTn id="48" dur="2000" fill="hold"/>
                                        <p:tgtEl>
                                          <p:spTgt spid="19"/>
                                        </p:tgtEl>
                                        <p:attrNameLst>
                                          <p:attrName>ppt_x</p:attrName>
                                          <p:attrName>ppt_y</p:attrName>
                                        </p:attrNameLst>
                                      </p:cBhvr>
                                      <p:rCtr x="8333" y="2683"/>
                                    </p:animMotion>
                                  </p:childTnLst>
                                </p:cTn>
                              </p:par>
                            </p:childTnLst>
                          </p:cTn>
                        </p:par>
                        <p:par>
                          <p:cTn id="49" fill="hold">
                            <p:stCondLst>
                              <p:cond delay="8000"/>
                            </p:stCondLst>
                            <p:childTnLst>
                              <p:par>
                                <p:cTn id="50" presetID="1" presetClass="entr" presetSubtype="0" fill="hold" nodeType="afterEffect">
                                  <p:stCondLst>
                                    <p:cond delay="0"/>
                                  </p:stCondLst>
                                  <p:childTnLst>
                                    <p:set>
                                      <p:cBhvr>
                                        <p:cTn id="51" dur="1" fill="hold">
                                          <p:stCondLst>
                                            <p:cond delay="0"/>
                                          </p:stCondLst>
                                        </p:cTn>
                                        <p:tgtEl>
                                          <p:spTgt spid="58"/>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59"/>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62"/>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65"/>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68"/>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71"/>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74"/>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77"/>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9">
                                            <p:txEl>
                                              <p:pRg st="2" end="2"/>
                                            </p:txEl>
                                          </p:spTgt>
                                        </p:tgtEl>
                                        <p:attrNameLst>
                                          <p:attrName>style.visibility</p:attrName>
                                        </p:attrNameLst>
                                      </p:cBhvr>
                                      <p:to>
                                        <p:strVal val="visible"/>
                                      </p:to>
                                    </p:set>
                                    <p:animEffect transition="in" filter="fade">
                                      <p:cBhvr>
                                        <p:cTn id="70" dur="500"/>
                                        <p:tgtEl>
                                          <p:spTgt spid="9">
                                            <p:txEl>
                                              <p:pRg st="2" end="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9">
                                            <p:txEl>
                                              <p:pRg st="3" end="3"/>
                                            </p:txEl>
                                          </p:spTgt>
                                        </p:tgtEl>
                                        <p:attrNameLst>
                                          <p:attrName>style.visibility</p:attrName>
                                        </p:attrNameLst>
                                      </p:cBhvr>
                                      <p:to>
                                        <p:strVal val="visible"/>
                                      </p:to>
                                    </p:set>
                                    <p:animEffect transition="in" filter="fade">
                                      <p:cBhvr>
                                        <p:cTn id="75" dur="500"/>
                                        <p:tgtEl>
                                          <p:spTgt spid="9">
                                            <p:txEl>
                                              <p:pRg st="3" end="3"/>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9">
                                            <p:txEl>
                                              <p:pRg st="4" end="4"/>
                                            </p:txEl>
                                          </p:spTgt>
                                        </p:tgtEl>
                                        <p:attrNameLst>
                                          <p:attrName>style.visibility</p:attrName>
                                        </p:attrNameLst>
                                      </p:cBhvr>
                                      <p:to>
                                        <p:strVal val="visible"/>
                                      </p:to>
                                    </p:set>
                                    <p:animEffect transition="in" filter="fade">
                                      <p:cBhvr>
                                        <p:cTn id="80" dur="500"/>
                                        <p:tgtEl>
                                          <p:spTgt spid="9">
                                            <p:txEl>
                                              <p:pRg st="4" end="4"/>
                                            </p:txEl>
                                          </p:spTgt>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9">
                                            <p:txEl>
                                              <p:pRg st="5" end="5"/>
                                            </p:txEl>
                                          </p:spTgt>
                                        </p:tgtEl>
                                        <p:attrNameLst>
                                          <p:attrName>style.visibility</p:attrName>
                                        </p:attrNameLst>
                                      </p:cBhvr>
                                      <p:to>
                                        <p:strVal val="visible"/>
                                      </p:to>
                                    </p:set>
                                    <p:animEffect transition="in" filter="fade">
                                      <p:cBhvr>
                                        <p:cTn id="83"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4" grpId="0" animBg="1"/>
      <p:bldP spid="15" grpId="0" animBg="1"/>
      <p:bldP spid="16" grpId="0" animBg="1"/>
      <p:bldP spid="17" grpId="0" animBg="1"/>
      <p:bldP spid="18" grpId="0" animBg="1"/>
      <p:bldP spid="19" grpId="0" animBg="1"/>
      <p:bldP spid="20" grpId="0" animBg="1"/>
      <p:bldP spid="21" grpId="0" animBg="1"/>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Feistel</a:t>
            </a:r>
            <a:endParaRPr lang="en-US" dirty="0"/>
          </a:p>
        </p:txBody>
      </p:sp>
      <p:sp>
        <p:nvSpPr>
          <p:cNvPr id="3" name="Content Placeholder 2"/>
          <p:cNvSpPr>
            <a:spLocks noGrp="1"/>
          </p:cNvSpPr>
          <p:nvPr>
            <p:ph idx="1"/>
          </p:nvPr>
        </p:nvSpPr>
        <p:spPr>
          <a:xfrm>
            <a:off x="568325" y="1828799"/>
            <a:ext cx="5680075" cy="4419601"/>
          </a:xfrm>
        </p:spPr>
        <p:txBody>
          <a:bodyPr>
            <a:normAutofit fontScale="92500" lnSpcReduction="10000"/>
          </a:bodyPr>
          <a:lstStyle/>
          <a:p>
            <a:r>
              <a:rPr lang="en-US" dirty="0" smtClean="0"/>
              <a:t>Main features</a:t>
            </a:r>
          </a:p>
          <a:p>
            <a:pPr lvl="1"/>
            <a:r>
              <a:rPr lang="en-US" dirty="0" smtClean="0"/>
              <a:t>State is split in two parts</a:t>
            </a:r>
          </a:p>
          <a:p>
            <a:pPr lvl="2"/>
            <a:r>
              <a:rPr lang="en-US" dirty="0" smtClean="0"/>
              <a:t>Non-linear transform performed on one part</a:t>
            </a:r>
          </a:p>
          <a:p>
            <a:pPr lvl="2"/>
            <a:r>
              <a:rPr lang="en-US" dirty="0" smtClean="0"/>
              <a:t>Result combined with other part</a:t>
            </a:r>
          </a:p>
          <a:p>
            <a:pPr lvl="2"/>
            <a:r>
              <a:rPr lang="en-US" dirty="0" smtClean="0"/>
              <a:t>Parts swap</a:t>
            </a:r>
          </a:p>
          <a:p>
            <a:pPr lvl="1"/>
            <a:r>
              <a:rPr lang="en-US" dirty="0" smtClean="0"/>
              <a:t>Encryption and decryption use the same round function logic</a:t>
            </a:r>
          </a:p>
          <a:p>
            <a:pPr lvl="2"/>
            <a:r>
              <a:rPr lang="en-US" dirty="0" smtClean="0"/>
              <a:t>Less code</a:t>
            </a:r>
          </a:p>
          <a:p>
            <a:pPr lvl="2"/>
            <a:r>
              <a:rPr lang="en-US" dirty="0" smtClean="0"/>
              <a:t>Fewer gates</a:t>
            </a:r>
          </a:p>
          <a:p>
            <a:r>
              <a:rPr lang="en-US" dirty="0" smtClean="0"/>
              <a:t>Each part is usually half</a:t>
            </a:r>
          </a:p>
          <a:p>
            <a:pPr lvl="1"/>
            <a:r>
              <a:rPr lang="en-US" dirty="0" smtClean="0"/>
              <a:t>Called a balanced Feistel function</a:t>
            </a:r>
          </a:p>
          <a:p>
            <a:endParaRPr lang="en-US" dirty="0" smtClean="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1600200"/>
            <a:ext cx="2266950" cy="401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87606FB4-E268-4BFF-97EA-20853DC9E11B}" type="slidenum">
              <a:rPr lang="en-US" smtClean="0"/>
              <a:t>153</a:t>
            </a:fld>
            <a:endParaRPr lang="en-US"/>
          </a:p>
        </p:txBody>
      </p:sp>
    </p:spTree>
    <p:extLst>
      <p:ext uri="{BB962C8B-B14F-4D97-AF65-F5344CB8AC3E}">
        <p14:creationId xmlns:p14="http://schemas.microsoft.com/office/powerpoint/2010/main" val="1709319568"/>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schedule</a:t>
            </a:r>
            <a:endParaRPr lang="en-US" dirty="0"/>
          </a:p>
        </p:txBody>
      </p:sp>
      <p:sp>
        <p:nvSpPr>
          <p:cNvPr id="3" name="Content Placeholder 2"/>
          <p:cNvSpPr>
            <a:spLocks noGrp="1"/>
          </p:cNvSpPr>
          <p:nvPr>
            <p:ph idx="1"/>
          </p:nvPr>
        </p:nvSpPr>
        <p:spPr/>
        <p:txBody>
          <a:bodyPr>
            <a:normAutofit lnSpcReduction="10000"/>
          </a:bodyPr>
          <a:lstStyle/>
          <a:p>
            <a:r>
              <a:rPr lang="en-US" dirty="0" smtClean="0"/>
              <a:t>We’ve talked about types of round functions, but need one more piece</a:t>
            </a:r>
          </a:p>
          <a:p>
            <a:r>
              <a:rPr lang="en-US" dirty="0" smtClean="0"/>
              <a:t>Key isn’t usually applied as-is each round</a:t>
            </a:r>
          </a:p>
          <a:p>
            <a:r>
              <a:rPr lang="en-US" dirty="0" smtClean="0"/>
              <a:t>It goes through a function to produce a </a:t>
            </a:r>
            <a:r>
              <a:rPr lang="en-US" i="1" dirty="0" smtClean="0"/>
              <a:t>key schedule</a:t>
            </a:r>
          </a:p>
          <a:p>
            <a:pPr lvl="1"/>
            <a:r>
              <a:rPr lang="en-US" dirty="0" smtClean="0"/>
              <a:t>Set of keys</a:t>
            </a:r>
          </a:p>
          <a:p>
            <a:pPr lvl="2"/>
            <a:r>
              <a:rPr lang="en-US" dirty="0" smtClean="0"/>
              <a:t>Can be generated as needed, or before first round is applied, depending on algorithm</a:t>
            </a:r>
          </a:p>
          <a:p>
            <a:pPr lvl="1"/>
            <a:r>
              <a:rPr lang="en-US" dirty="0" smtClean="0"/>
              <a:t>Each round uses one of these keys</a:t>
            </a:r>
          </a:p>
          <a:p>
            <a:pPr lvl="1"/>
            <a:r>
              <a:rPr lang="en-US" dirty="0" smtClean="0"/>
              <a:t>When decrypting, they are applied in reverse order from encryption</a:t>
            </a:r>
          </a:p>
          <a:p>
            <a:pPr lvl="2"/>
            <a:r>
              <a:rPr lang="en-US" dirty="0" smtClean="0"/>
              <a:t>True in Feistel ciphers as well</a:t>
            </a:r>
            <a:endParaRPr lang="en-US" dirty="0"/>
          </a:p>
        </p:txBody>
      </p:sp>
      <p:sp>
        <p:nvSpPr>
          <p:cNvPr id="5" name="Slide Number Placeholder 4"/>
          <p:cNvSpPr>
            <a:spLocks noGrp="1"/>
          </p:cNvSpPr>
          <p:nvPr>
            <p:ph type="sldNum" sz="quarter" idx="12"/>
          </p:nvPr>
        </p:nvSpPr>
        <p:spPr/>
        <p:txBody>
          <a:bodyPr/>
          <a:lstStyle/>
          <a:p>
            <a:fld id="{87606FB4-E268-4BFF-97EA-20853DC9E11B}" type="slidenum">
              <a:rPr lang="en-US" smtClean="0"/>
              <a:t>154</a:t>
            </a:fld>
            <a:endParaRPr lang="en-US"/>
          </a:p>
        </p:txBody>
      </p:sp>
    </p:spTree>
    <p:extLst>
      <p:ext uri="{BB962C8B-B14F-4D97-AF65-F5344CB8AC3E}">
        <p14:creationId xmlns:p14="http://schemas.microsoft.com/office/powerpoint/2010/main" val="3087876478"/>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EASY1</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Toy cipher in the textbook</a:t>
            </a:r>
          </a:p>
          <a:p>
            <a:pPr lvl="1"/>
            <a:r>
              <a:rPr lang="en-US" dirty="0" smtClean="0"/>
              <a:t>Diagram on page 101</a:t>
            </a:r>
          </a:p>
          <a:p>
            <a:r>
              <a:rPr lang="en-US" dirty="0" smtClean="0"/>
              <a:t>Features</a:t>
            </a:r>
          </a:p>
          <a:p>
            <a:pPr lvl="1"/>
            <a:r>
              <a:rPr lang="en-US" dirty="0" smtClean="0"/>
              <a:t>SPN construction</a:t>
            </a:r>
          </a:p>
          <a:p>
            <a:pPr lvl="1"/>
            <a:r>
              <a:rPr lang="en-US" dirty="0" smtClean="0"/>
              <a:t>36-bit blocks</a:t>
            </a:r>
          </a:p>
          <a:p>
            <a:pPr lvl="1"/>
            <a:r>
              <a:rPr lang="en-US" dirty="0" smtClean="0"/>
              <a:t>18-bit key </a:t>
            </a:r>
          </a:p>
          <a:p>
            <a:pPr lvl="2"/>
            <a:r>
              <a:rPr lang="en-US" dirty="0" smtClean="0"/>
              <a:t>Creates 36-bit key where upper and lower 18-bits are identical</a:t>
            </a:r>
          </a:p>
          <a:p>
            <a:r>
              <a:rPr lang="en-US" dirty="0" smtClean="0"/>
              <a:t>Most of the Python code is on pages 103-106</a:t>
            </a:r>
          </a:p>
          <a:p>
            <a:pPr lvl="1"/>
            <a:r>
              <a:rPr lang="en-US" dirty="0" smtClean="0"/>
              <a:t>Missing from this section: </a:t>
            </a:r>
            <a:r>
              <a:rPr lang="en-US" dirty="0" err="1" smtClean="0"/>
              <a:t>apbox</a:t>
            </a:r>
            <a:r>
              <a:rPr lang="en-US" dirty="0" smtClean="0"/>
              <a:t> and </a:t>
            </a:r>
            <a:r>
              <a:rPr lang="en-US" dirty="0" err="1" smtClean="0"/>
              <a:t>asbox</a:t>
            </a:r>
            <a:r>
              <a:rPr lang="en-US" dirty="0" smtClean="0"/>
              <a:t> (part of decryption)</a:t>
            </a:r>
          </a:p>
          <a:p>
            <a:pPr lvl="2"/>
            <a:r>
              <a:rPr lang="en-US" dirty="0" smtClean="0"/>
              <a:t>They show up in later pages</a:t>
            </a:r>
          </a:p>
          <a:p>
            <a:pPr lvl="1"/>
            <a:r>
              <a:rPr lang="en-US" dirty="0" smtClean="0"/>
              <a:t>EASY1.py has all the code you need to run EASY1</a:t>
            </a:r>
          </a:p>
          <a:p>
            <a:pPr lvl="2"/>
            <a:r>
              <a:rPr lang="en-US" dirty="0" smtClean="0"/>
              <a:t>Object-oriented version of what is in the book</a:t>
            </a:r>
          </a:p>
          <a:p>
            <a:endParaRPr lang="en-US" dirty="0" smtClean="0"/>
          </a:p>
          <a:p>
            <a:endParaRPr lang="en-US" dirty="0" smtClean="0"/>
          </a:p>
          <a:p>
            <a:endParaRPr lang="en-US" dirty="0"/>
          </a:p>
        </p:txBody>
      </p:sp>
      <p:sp>
        <p:nvSpPr>
          <p:cNvPr id="5" name="Slide Number Placeholder 4"/>
          <p:cNvSpPr>
            <a:spLocks noGrp="1"/>
          </p:cNvSpPr>
          <p:nvPr>
            <p:ph type="sldNum" sz="quarter" idx="12"/>
          </p:nvPr>
        </p:nvSpPr>
        <p:spPr/>
        <p:txBody>
          <a:bodyPr/>
          <a:lstStyle/>
          <a:p>
            <a:fld id="{87606FB4-E268-4BFF-97EA-20853DC9E11B}" type="slidenum">
              <a:rPr lang="en-US" smtClean="0"/>
              <a:t>155</a:t>
            </a:fld>
            <a:endParaRPr lang="en-US"/>
          </a:p>
        </p:txBody>
      </p:sp>
    </p:spTree>
    <p:extLst>
      <p:ext uri="{BB962C8B-B14F-4D97-AF65-F5344CB8AC3E}">
        <p14:creationId xmlns:p14="http://schemas.microsoft.com/office/powerpoint/2010/main" val="1782104665"/>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EASY1.py</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To use:</a:t>
            </a:r>
          </a:p>
          <a:p>
            <a:pPr marL="684212" lvl="1" indent="-342900">
              <a:buFont typeface="+mj-lt"/>
              <a:buAutoNum type="arabicPeriod"/>
            </a:pPr>
            <a:r>
              <a:rPr lang="en-US" dirty="0" smtClean="0"/>
              <a:t>Create an EASY1 object</a:t>
            </a:r>
          </a:p>
          <a:p>
            <a:pPr marL="973137" lvl="2" indent="-342900"/>
            <a:r>
              <a:rPr lang="en-US" dirty="0"/>
              <a:t>c</a:t>
            </a:r>
            <a:r>
              <a:rPr lang="en-US" dirty="0" smtClean="0"/>
              <a:t>ipher = EASY1 () </a:t>
            </a:r>
          </a:p>
          <a:p>
            <a:pPr marL="684212" lvl="1" indent="-342900">
              <a:buFont typeface="+mj-lt"/>
              <a:buAutoNum type="arabicPeriod"/>
            </a:pPr>
            <a:r>
              <a:rPr lang="en-US" dirty="0" smtClean="0"/>
              <a:t>Encrypt</a:t>
            </a:r>
          </a:p>
          <a:p>
            <a:pPr marL="973137" lvl="2" indent="-342900"/>
            <a:r>
              <a:rPr lang="en-US" dirty="0" smtClean="0"/>
              <a:t>Arguments are plaintext, key, and number of rounds</a:t>
            </a:r>
          </a:p>
          <a:p>
            <a:pPr marL="973137" lvl="2" indent="-342900"/>
            <a:r>
              <a:rPr lang="en-US" dirty="0" smtClean="0"/>
              <a:t>C = </a:t>
            </a:r>
            <a:r>
              <a:rPr lang="en-US" dirty="0" err="1" smtClean="0"/>
              <a:t>cipher.encrypt</a:t>
            </a:r>
            <a:r>
              <a:rPr lang="en-US" dirty="0" smtClean="0"/>
              <a:t>(123L, 456, 1)</a:t>
            </a:r>
          </a:p>
          <a:p>
            <a:pPr marL="684212" lvl="1" indent="-342900">
              <a:buFont typeface="+mj-lt"/>
              <a:buAutoNum type="arabicPeriod"/>
            </a:pPr>
            <a:r>
              <a:rPr lang="en-US" dirty="0" smtClean="0"/>
              <a:t>Decrypt</a:t>
            </a:r>
          </a:p>
          <a:p>
            <a:pPr marL="973137" lvl="2" indent="-342900"/>
            <a:r>
              <a:rPr lang="en-US" dirty="0"/>
              <a:t>Arguments are </a:t>
            </a:r>
            <a:r>
              <a:rPr lang="en-US" dirty="0" smtClean="0"/>
              <a:t>ciphertext, </a:t>
            </a:r>
            <a:r>
              <a:rPr lang="en-US" dirty="0"/>
              <a:t>key, and number of rounds</a:t>
            </a:r>
          </a:p>
          <a:p>
            <a:pPr marL="973137" lvl="2" indent="-342900"/>
            <a:r>
              <a:rPr lang="en-US" dirty="0" err="1" smtClean="0"/>
              <a:t>Mp</a:t>
            </a:r>
            <a:r>
              <a:rPr lang="en-US" dirty="0" smtClean="0"/>
              <a:t> = </a:t>
            </a:r>
            <a:r>
              <a:rPr lang="en-US" dirty="0" err="1" smtClean="0"/>
              <a:t>cipher.decrypt</a:t>
            </a:r>
            <a:r>
              <a:rPr lang="en-US" dirty="0" smtClean="0"/>
              <a:t>(C, 456, 1)</a:t>
            </a:r>
          </a:p>
          <a:p>
            <a:pPr marL="1206500" lvl="3" indent="-342900"/>
            <a:r>
              <a:rPr lang="en-US" dirty="0" err="1" smtClean="0"/>
              <a:t>Mp</a:t>
            </a:r>
            <a:r>
              <a:rPr lang="en-US" dirty="0" smtClean="0"/>
              <a:t> should give you 123 back</a:t>
            </a:r>
            <a:endParaRPr lang="en-US" dirty="0"/>
          </a:p>
          <a:p>
            <a:pPr marL="342900" indent="-342900"/>
            <a:r>
              <a:rPr lang="en-US" dirty="0" smtClean="0"/>
              <a:t>In this implementation, you can give encrypt/decrypt either an 18-bit key or 36-bit key</a:t>
            </a:r>
          </a:p>
          <a:p>
            <a:pPr marL="684212" lvl="1" indent="-342900"/>
            <a:r>
              <a:rPr lang="en-US" dirty="0" smtClean="0"/>
              <a:t>Will create 36-bit key from 18-bit</a:t>
            </a:r>
          </a:p>
          <a:p>
            <a:pPr marL="684212" lvl="1" indent="-342900"/>
            <a:r>
              <a:rPr lang="en-US" dirty="0" smtClean="0"/>
              <a:t>Checks form of 36-bit key</a:t>
            </a:r>
          </a:p>
          <a:p>
            <a:pPr marL="684212" lvl="1" indent="-342900"/>
            <a:endParaRPr lang="en-US" dirty="0" smtClean="0"/>
          </a:p>
          <a:p>
            <a:pPr marL="342900" indent="-342900"/>
            <a:r>
              <a:rPr lang="en-US" dirty="0" smtClean="0"/>
              <a:t>Alright – let’s try it!</a:t>
            </a:r>
            <a:endParaRPr lang="en-US" dirty="0"/>
          </a:p>
        </p:txBody>
      </p:sp>
      <p:sp>
        <p:nvSpPr>
          <p:cNvPr id="5" name="Slide Number Placeholder 4"/>
          <p:cNvSpPr>
            <a:spLocks noGrp="1"/>
          </p:cNvSpPr>
          <p:nvPr>
            <p:ph type="sldNum" sz="quarter" idx="12"/>
          </p:nvPr>
        </p:nvSpPr>
        <p:spPr/>
        <p:txBody>
          <a:bodyPr/>
          <a:lstStyle/>
          <a:p>
            <a:fld id="{87606FB4-E268-4BFF-97EA-20853DC9E11B}" type="slidenum">
              <a:rPr lang="en-US" smtClean="0"/>
              <a:t>156</a:t>
            </a:fld>
            <a:endParaRPr lang="en-US"/>
          </a:p>
        </p:txBody>
      </p:sp>
    </p:spTree>
    <p:extLst>
      <p:ext uri="{BB962C8B-B14F-4D97-AF65-F5344CB8AC3E}">
        <p14:creationId xmlns:p14="http://schemas.microsoft.com/office/powerpoint/2010/main" val="1201937479"/>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smtClean="0"/>
              <a:t>Objective: use the EASY1 cipher in EASY1.py</a:t>
            </a:r>
          </a:p>
          <a:p>
            <a:endParaRPr lang="en-US" dirty="0"/>
          </a:p>
          <a:p>
            <a:r>
              <a:rPr lang="en-US" dirty="0" smtClean="0"/>
              <a:t>Open a new file and write a script that does the following</a:t>
            </a:r>
          </a:p>
          <a:p>
            <a:pPr lvl="1"/>
            <a:r>
              <a:rPr lang="en-US" dirty="0" smtClean="0"/>
              <a:t>Encrypts the message 123456 with key 9876</a:t>
            </a:r>
          </a:p>
          <a:p>
            <a:pPr lvl="1"/>
            <a:r>
              <a:rPr lang="en-US" dirty="0" smtClean="0"/>
              <a:t>Decrypts the message</a:t>
            </a:r>
          </a:p>
          <a:p>
            <a:pPr lvl="1"/>
            <a:r>
              <a:rPr lang="en-US" dirty="0" smtClean="0"/>
              <a:t>Reports an error if the decrypted message does not match the original</a:t>
            </a:r>
          </a:p>
          <a:p>
            <a:pPr lvl="1"/>
            <a:endParaRPr lang="en-US" dirty="0" smtClean="0"/>
          </a:p>
        </p:txBody>
      </p:sp>
      <p:sp>
        <p:nvSpPr>
          <p:cNvPr id="5" name="Slide Number Placeholder 4"/>
          <p:cNvSpPr>
            <a:spLocks noGrp="1"/>
          </p:cNvSpPr>
          <p:nvPr>
            <p:ph type="sldNum" sz="quarter" idx="12"/>
          </p:nvPr>
        </p:nvSpPr>
        <p:spPr/>
        <p:txBody>
          <a:bodyPr/>
          <a:lstStyle/>
          <a:p>
            <a:fld id="{87606FB4-E268-4BFF-97EA-20853DC9E11B}" type="slidenum">
              <a:rPr lang="en-US" smtClean="0"/>
              <a:t>157</a:t>
            </a:fld>
            <a:endParaRPr lang="en-US"/>
          </a:p>
        </p:txBody>
      </p:sp>
    </p:spTree>
    <p:extLst>
      <p:ext uri="{BB962C8B-B14F-4D97-AF65-F5344CB8AC3E}">
        <p14:creationId xmlns:p14="http://schemas.microsoft.com/office/powerpoint/2010/main" val="44864628"/>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Ready?</a:t>
            </a:r>
            <a:endParaRPr lang="en-US"/>
          </a:p>
        </p:txBody>
      </p:sp>
      <p:sp>
        <p:nvSpPr>
          <p:cNvPr id="3" name="Content Placeholder 2"/>
          <p:cNvSpPr>
            <a:spLocks noGrp="1"/>
          </p:cNvSpPr>
          <p:nvPr>
            <p:ph idx="1"/>
          </p:nvPr>
        </p:nvSpPr>
        <p:spPr/>
        <p:txBody>
          <a:bodyPr/>
          <a:lstStyle/>
          <a:p>
            <a:r>
              <a:rPr lang="en-US" dirty="0" smtClean="0"/>
              <a:t>Now that we’ve got that down, let’s get down to some analysis! </a:t>
            </a:r>
          </a:p>
          <a:p>
            <a:pPr marL="0" indent="0" algn="ctr">
              <a:buNone/>
            </a:pPr>
            <a:r>
              <a:rPr lang="en-US" sz="3600" dirty="0" smtClean="0">
                <a:sym typeface="Wingdings" pitchFamily="2" charset="2"/>
              </a:rPr>
              <a:t></a:t>
            </a:r>
            <a:endParaRPr lang="en-US" sz="3600" dirty="0"/>
          </a:p>
        </p:txBody>
      </p:sp>
      <p:sp>
        <p:nvSpPr>
          <p:cNvPr id="5" name="Slide Number Placeholder 4"/>
          <p:cNvSpPr>
            <a:spLocks noGrp="1"/>
          </p:cNvSpPr>
          <p:nvPr>
            <p:ph type="sldNum" sz="quarter" idx="12"/>
          </p:nvPr>
        </p:nvSpPr>
        <p:spPr/>
        <p:txBody>
          <a:bodyPr/>
          <a:lstStyle/>
          <a:p>
            <a:fld id="{87606FB4-E268-4BFF-97EA-20853DC9E11B}" type="slidenum">
              <a:rPr lang="en-US" smtClean="0"/>
              <a:t>158</a:t>
            </a:fld>
            <a:endParaRPr lang="en-US"/>
          </a:p>
        </p:txBody>
      </p:sp>
    </p:spTree>
    <p:extLst>
      <p:ext uri="{BB962C8B-B14F-4D97-AF65-F5344CB8AC3E}">
        <p14:creationId xmlns:p14="http://schemas.microsoft.com/office/powerpoint/2010/main" val="3378512267"/>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 attacks</a:t>
            </a:r>
            <a:endParaRPr lang="en-US" dirty="0"/>
          </a:p>
        </p:txBody>
      </p:sp>
      <p:sp>
        <p:nvSpPr>
          <p:cNvPr id="3" name="Text Placeholder 2"/>
          <p:cNvSpPr>
            <a:spLocks noGrp="1"/>
          </p:cNvSpPr>
          <p:nvPr>
            <p:ph type="body" idx="1"/>
          </p:nvPr>
        </p:nvSpPr>
        <p:spPr/>
        <p:txBody>
          <a:bodyPr/>
          <a:lstStyle/>
          <a:p>
            <a:r>
              <a:rPr lang="en-US" dirty="0" smtClean="0"/>
              <a:t>For symmetric systems</a:t>
            </a:r>
            <a:endParaRPr lang="en-US" dirty="0"/>
          </a:p>
        </p:txBody>
      </p:sp>
      <p:sp>
        <p:nvSpPr>
          <p:cNvPr id="5" name="Slide Number Placeholder 4"/>
          <p:cNvSpPr>
            <a:spLocks noGrp="1"/>
          </p:cNvSpPr>
          <p:nvPr>
            <p:ph type="sldNum" sz="quarter" idx="12"/>
          </p:nvPr>
        </p:nvSpPr>
        <p:spPr/>
        <p:txBody>
          <a:bodyPr/>
          <a:lstStyle/>
          <a:p>
            <a:fld id="{87606FB4-E268-4BFF-97EA-20853DC9E11B}" type="slidenum">
              <a:rPr lang="en-US" smtClean="0"/>
              <a:t>159</a:t>
            </a:fld>
            <a:endParaRPr lang="en-US"/>
          </a:p>
        </p:txBody>
      </p:sp>
    </p:spTree>
    <p:extLst>
      <p:ext uri="{BB962C8B-B14F-4D97-AF65-F5344CB8AC3E}">
        <p14:creationId xmlns:p14="http://schemas.microsoft.com/office/powerpoint/2010/main" val="29691614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 alternative encoding approach</a:t>
            </a:r>
          </a:p>
        </p:txBody>
      </p:sp>
      <p:sp>
        <p:nvSpPr>
          <p:cNvPr id="3" name="Content Placeholder 2"/>
          <p:cNvSpPr>
            <a:spLocks noGrp="1"/>
          </p:cNvSpPr>
          <p:nvPr>
            <p:ph idx="1"/>
          </p:nvPr>
        </p:nvSpPr>
        <p:spPr/>
        <p:txBody>
          <a:bodyPr>
            <a:normAutofit fontScale="85000" lnSpcReduction="20000"/>
          </a:bodyPr>
          <a:lstStyle/>
          <a:p>
            <a:r>
              <a:rPr lang="en-US" dirty="0"/>
              <a:t>Can also just line up a plaintext alphabet and ciphertext alphabet</a:t>
            </a:r>
          </a:p>
          <a:p>
            <a:pPr lvl="1"/>
            <a:r>
              <a:rPr lang="en-US" dirty="0"/>
              <a:t>Replace character of plaintext alphabet with ciphertext character at the same position</a:t>
            </a:r>
          </a:p>
          <a:p>
            <a:r>
              <a:rPr lang="en-US" dirty="0"/>
              <a:t>Example</a:t>
            </a:r>
          </a:p>
          <a:p>
            <a:pPr lvl="1"/>
            <a:r>
              <a:rPr lang="en-US" dirty="0"/>
              <a:t>Plaintext:    </a:t>
            </a:r>
            <a:r>
              <a:rPr lang="en-US" dirty="0">
                <a:latin typeface="Courier New" pitchFamily="49" charset="0"/>
                <a:cs typeface="Courier New" pitchFamily="49" charset="0"/>
              </a:rPr>
              <a:t>ABCDEFGHIJKLMNOPQRSTUVWXYZ</a:t>
            </a:r>
          </a:p>
          <a:p>
            <a:pPr lvl="1"/>
            <a:r>
              <a:rPr lang="en-US" dirty="0"/>
              <a:t>Ciphertext: </a:t>
            </a:r>
            <a:r>
              <a:rPr lang="en-US" dirty="0">
                <a:latin typeface="Courier New" pitchFamily="49" charset="0"/>
                <a:cs typeface="Courier New" pitchFamily="49" charset="0"/>
              </a:rPr>
              <a:t>FGHIJKLMNOPQRSTUVWXYZABCDE</a:t>
            </a:r>
          </a:p>
          <a:p>
            <a:pPr lvl="1"/>
            <a:r>
              <a:rPr lang="en-US" dirty="0"/>
              <a:t>HELLO becomes </a:t>
            </a:r>
            <a:r>
              <a:rPr lang="en-US" dirty="0" smtClean="0"/>
              <a:t>MJQQT</a:t>
            </a:r>
            <a:endParaRPr lang="en-US" dirty="0"/>
          </a:p>
          <a:p>
            <a:pPr lvl="1"/>
            <a:endParaRPr lang="en-US" dirty="0"/>
          </a:p>
          <a:p>
            <a:r>
              <a:rPr lang="en-US" dirty="0"/>
              <a:t>Both methods are equivalent</a:t>
            </a:r>
          </a:p>
          <a:p>
            <a:pPr lvl="1"/>
            <a:r>
              <a:rPr lang="en-US" dirty="0"/>
              <a:t>One takes more time</a:t>
            </a:r>
          </a:p>
          <a:p>
            <a:pPr lvl="2"/>
            <a:r>
              <a:rPr lang="en-US" dirty="0"/>
              <a:t>Negligible</a:t>
            </a:r>
          </a:p>
          <a:p>
            <a:pPr lvl="1"/>
            <a:r>
              <a:rPr lang="en-US" dirty="0"/>
              <a:t>The other takes more memory</a:t>
            </a:r>
          </a:p>
          <a:p>
            <a:pPr lvl="2"/>
            <a:r>
              <a:rPr lang="en-US" dirty="0"/>
              <a:t>Need to store two alphabet strings</a:t>
            </a:r>
          </a:p>
          <a:p>
            <a:pPr lvl="1"/>
            <a:r>
              <a:rPr lang="en-US" dirty="0"/>
              <a:t>This is going to be a running </a:t>
            </a:r>
            <a:r>
              <a:rPr lang="en-US" dirty="0" smtClean="0"/>
              <a:t>theme</a:t>
            </a:r>
            <a:endParaRPr lang="en-US" dirty="0"/>
          </a:p>
        </p:txBody>
      </p:sp>
      <p:sp>
        <p:nvSpPr>
          <p:cNvPr id="4" name="Slide Number Placeholder 3"/>
          <p:cNvSpPr>
            <a:spLocks noGrp="1"/>
          </p:cNvSpPr>
          <p:nvPr>
            <p:ph type="sldNum" sz="quarter" idx="12"/>
          </p:nvPr>
        </p:nvSpPr>
        <p:spPr/>
        <p:txBody>
          <a:bodyPr/>
          <a:lstStyle/>
          <a:p>
            <a:fld id="{87606FB4-E268-4BFF-97EA-20853DC9E11B}" type="slidenum">
              <a:rPr lang="en-US" smtClean="0"/>
              <a:t>16</a:t>
            </a:fld>
            <a:endParaRPr lang="en-US"/>
          </a:p>
        </p:txBody>
      </p:sp>
      <p:sp>
        <p:nvSpPr>
          <p:cNvPr id="5" name="Rectangle 4"/>
          <p:cNvSpPr/>
          <p:nvPr/>
        </p:nvSpPr>
        <p:spPr bwMode="auto">
          <a:xfrm>
            <a:off x="3524416" y="3124200"/>
            <a:ext cx="228600" cy="609600"/>
          </a:xfrm>
          <a:prstGeom prst="rect">
            <a:avLst/>
          </a:prstGeom>
          <a:noFill/>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p:txBody>
      </p:sp>
      <p:sp>
        <p:nvSpPr>
          <p:cNvPr id="6" name="Rectangle 5"/>
          <p:cNvSpPr/>
          <p:nvPr/>
        </p:nvSpPr>
        <p:spPr bwMode="auto">
          <a:xfrm>
            <a:off x="4114800" y="3124200"/>
            <a:ext cx="228600" cy="609600"/>
          </a:xfrm>
          <a:prstGeom prst="rect">
            <a:avLst/>
          </a:prstGeom>
          <a:noFill/>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p:txBody>
      </p:sp>
      <p:sp>
        <p:nvSpPr>
          <p:cNvPr id="7" name="Rectangle 6"/>
          <p:cNvSpPr/>
          <p:nvPr/>
        </p:nvSpPr>
        <p:spPr bwMode="auto">
          <a:xfrm>
            <a:off x="3048000" y="3124200"/>
            <a:ext cx="228600" cy="609600"/>
          </a:xfrm>
          <a:prstGeom prst="rect">
            <a:avLst/>
          </a:prstGeom>
          <a:noFill/>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p:txBody>
      </p:sp>
      <p:sp>
        <p:nvSpPr>
          <p:cNvPr id="8" name="Rectangle 7"/>
          <p:cNvSpPr/>
          <p:nvPr/>
        </p:nvSpPr>
        <p:spPr bwMode="auto">
          <a:xfrm>
            <a:off x="4572000" y="3124200"/>
            <a:ext cx="228600" cy="609600"/>
          </a:xfrm>
          <a:prstGeom prst="rect">
            <a:avLst/>
          </a:prstGeom>
          <a:noFill/>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280752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extremes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Assume Eve discovers a plaintext-ciphertext pair</a:t>
            </a:r>
          </a:p>
          <a:p>
            <a:r>
              <a:rPr lang="en-US" dirty="0" smtClean="0"/>
              <a:t>Two extreme methods for finding the key</a:t>
            </a:r>
          </a:p>
          <a:p>
            <a:endParaRPr lang="en-US" dirty="0" smtClean="0"/>
          </a:p>
          <a:p>
            <a:r>
              <a:rPr lang="en-US" dirty="0" smtClean="0"/>
              <a:t>Brute force</a:t>
            </a:r>
          </a:p>
          <a:p>
            <a:pPr lvl="1"/>
            <a:r>
              <a:rPr lang="en-US" dirty="0" smtClean="0"/>
              <a:t>Exhaustive key search</a:t>
            </a:r>
          </a:p>
          <a:p>
            <a:pPr lvl="1"/>
            <a:r>
              <a:rPr lang="en-US" dirty="0" smtClean="0"/>
              <a:t>Try each possible key on single plaintext/ciphertext</a:t>
            </a:r>
          </a:p>
          <a:p>
            <a:pPr lvl="2"/>
            <a:r>
              <a:rPr lang="en-US" dirty="0" smtClean="0"/>
              <a:t>Message not known ahead of time</a:t>
            </a:r>
          </a:p>
          <a:p>
            <a:pPr lvl="1"/>
            <a:r>
              <a:rPr lang="en-US" dirty="0" smtClean="0"/>
              <a:t>Takes O(1) memory and O(2</a:t>
            </a:r>
            <a:r>
              <a:rPr lang="en-US" baseline="30000" dirty="0" smtClean="0"/>
              <a:t>k</a:t>
            </a:r>
            <a:r>
              <a:rPr lang="en-US" dirty="0" smtClean="0"/>
              <a:t>) operations, where the key has k bits</a:t>
            </a:r>
          </a:p>
          <a:p>
            <a:r>
              <a:rPr lang="en-US" dirty="0" smtClean="0"/>
              <a:t>Massive pre-computation</a:t>
            </a:r>
          </a:p>
          <a:p>
            <a:pPr lvl="1"/>
            <a:r>
              <a:rPr lang="en-US" dirty="0" smtClean="0"/>
              <a:t>Pre-compute all possible ciphertexts for P</a:t>
            </a:r>
          </a:p>
          <a:p>
            <a:pPr lvl="1"/>
            <a:r>
              <a:rPr lang="en-US" dirty="0" smtClean="0"/>
              <a:t>Takes </a:t>
            </a:r>
            <a:r>
              <a:rPr lang="en-US" dirty="0"/>
              <a:t>O(2</a:t>
            </a:r>
            <a:r>
              <a:rPr lang="en-US" baseline="30000" dirty="0"/>
              <a:t>k</a:t>
            </a:r>
            <a:r>
              <a:rPr lang="en-US" dirty="0"/>
              <a:t>) </a:t>
            </a:r>
            <a:r>
              <a:rPr lang="en-US" dirty="0" smtClean="0"/>
              <a:t>memory</a:t>
            </a:r>
          </a:p>
          <a:p>
            <a:pPr lvl="1"/>
            <a:r>
              <a:rPr lang="en-US" dirty="0" smtClean="0"/>
              <a:t>After pair observed, perform a lookup</a:t>
            </a:r>
          </a:p>
          <a:p>
            <a:pPr lvl="2"/>
            <a:r>
              <a:rPr lang="en-US" dirty="0" smtClean="0"/>
              <a:t>Assuming lookup is constant, takes O(1) operations</a:t>
            </a:r>
          </a:p>
          <a:p>
            <a:pPr lvl="1"/>
            <a:endParaRPr lang="en-US" dirty="0"/>
          </a:p>
        </p:txBody>
      </p:sp>
      <p:sp>
        <p:nvSpPr>
          <p:cNvPr id="5" name="Slide Number Placeholder 4"/>
          <p:cNvSpPr>
            <a:spLocks noGrp="1"/>
          </p:cNvSpPr>
          <p:nvPr>
            <p:ph type="sldNum" sz="quarter" idx="12"/>
          </p:nvPr>
        </p:nvSpPr>
        <p:spPr/>
        <p:txBody>
          <a:bodyPr/>
          <a:lstStyle/>
          <a:p>
            <a:fld id="{87606FB4-E268-4BFF-97EA-20853DC9E11B}" type="slidenum">
              <a:rPr lang="en-US" smtClean="0"/>
              <a:t>160</a:t>
            </a:fld>
            <a:endParaRPr lang="en-US"/>
          </a:p>
        </p:txBody>
      </p:sp>
    </p:spTree>
    <p:extLst>
      <p:ext uri="{BB962C8B-B14F-4D97-AF65-F5344CB8AC3E}">
        <p14:creationId xmlns:p14="http://schemas.microsoft.com/office/powerpoint/2010/main" val="283053146"/>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Hellman’s time-memory trade-off</a:t>
            </a:r>
            <a:endParaRPr lang="en-US" dirty="0"/>
          </a:p>
        </p:txBody>
      </p:sp>
      <p:sp>
        <p:nvSpPr>
          <p:cNvPr id="3" name="Content Placeholder 2"/>
          <p:cNvSpPr>
            <a:spLocks noGrp="1"/>
          </p:cNvSpPr>
          <p:nvPr>
            <p:ph idx="1"/>
          </p:nvPr>
        </p:nvSpPr>
        <p:spPr>
          <a:xfrm>
            <a:off x="568325" y="1914525"/>
            <a:ext cx="7975600" cy="4486275"/>
          </a:xfrm>
        </p:spPr>
        <p:txBody>
          <a:bodyPr/>
          <a:lstStyle/>
          <a:p>
            <a:r>
              <a:rPr lang="en-US" dirty="0" smtClean="0"/>
              <a:t>Also called time-space trade-off</a:t>
            </a:r>
          </a:p>
          <a:p>
            <a:pPr lvl="1"/>
            <a:r>
              <a:rPr lang="en-US" dirty="0" smtClean="0"/>
              <a:t>Memory is what is meant by space</a:t>
            </a:r>
          </a:p>
          <a:p>
            <a:r>
              <a:rPr lang="en-US" dirty="0" smtClean="0"/>
              <a:t>Middle ground between brute force and massive pre-computation</a:t>
            </a:r>
          </a:p>
          <a:p>
            <a:r>
              <a:rPr lang="en-US" dirty="0" smtClean="0"/>
              <a:t>Main idea: create chains of encryptions, and only store the start and end of each chain</a:t>
            </a:r>
          </a:p>
          <a:p>
            <a:endParaRPr lang="en-US" dirty="0" smtClean="0"/>
          </a:p>
          <a:p>
            <a:r>
              <a:rPr lang="en-US" dirty="0" smtClean="0"/>
              <a:t>This is best described visually</a:t>
            </a:r>
          </a:p>
          <a:p>
            <a:endParaRPr lang="en-US" dirty="0"/>
          </a:p>
        </p:txBody>
      </p:sp>
      <p:sp>
        <p:nvSpPr>
          <p:cNvPr id="5" name="Slide Number Placeholder 4"/>
          <p:cNvSpPr>
            <a:spLocks noGrp="1"/>
          </p:cNvSpPr>
          <p:nvPr>
            <p:ph type="sldNum" sz="quarter" idx="12"/>
          </p:nvPr>
        </p:nvSpPr>
        <p:spPr/>
        <p:txBody>
          <a:bodyPr/>
          <a:lstStyle/>
          <a:p>
            <a:fld id="{87606FB4-E268-4BFF-97EA-20853DC9E11B}" type="slidenum">
              <a:rPr lang="en-US" smtClean="0"/>
              <a:t>161</a:t>
            </a:fld>
            <a:endParaRPr lang="en-US"/>
          </a:p>
        </p:txBody>
      </p:sp>
    </p:spTree>
    <p:extLst>
      <p:ext uri="{BB962C8B-B14F-4D97-AF65-F5344CB8AC3E}">
        <p14:creationId xmlns:p14="http://schemas.microsoft.com/office/powerpoint/2010/main" val="2930127124"/>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TMTO</a:t>
            </a:r>
            <a:endParaRPr lang="en-US" dirty="0"/>
          </a:p>
        </p:txBody>
      </p:sp>
      <p:sp>
        <p:nvSpPr>
          <p:cNvPr id="3" name="Content Placeholder 2"/>
          <p:cNvSpPr>
            <a:spLocks noGrp="1"/>
          </p:cNvSpPr>
          <p:nvPr>
            <p:ph idx="1"/>
          </p:nvPr>
        </p:nvSpPr>
        <p:spPr>
          <a:xfrm>
            <a:off x="568325" y="1752599"/>
            <a:ext cx="7975600" cy="1755111"/>
          </a:xfrm>
        </p:spPr>
        <p:txBody>
          <a:bodyPr>
            <a:normAutofit fontScale="70000" lnSpcReduction="20000"/>
          </a:bodyPr>
          <a:lstStyle/>
          <a:p>
            <a:pPr marL="457200" indent="-457200">
              <a:buFont typeface="+mj-lt"/>
              <a:buAutoNum type="arabicPeriod"/>
            </a:pPr>
            <a:r>
              <a:rPr lang="en-US" dirty="0" smtClean="0"/>
              <a:t>Choose a starting point, S</a:t>
            </a:r>
          </a:p>
          <a:p>
            <a:pPr marL="457200" indent="-457200">
              <a:buFont typeface="+mj-lt"/>
              <a:buAutoNum type="arabicPeriod"/>
            </a:pPr>
            <a:r>
              <a:rPr lang="en-US" dirty="0" smtClean="0"/>
              <a:t>Choose a plaintext, P</a:t>
            </a:r>
          </a:p>
          <a:p>
            <a:pPr marL="457200" indent="-457200">
              <a:buFont typeface="+mj-lt"/>
              <a:buAutoNum type="arabicPeriod"/>
            </a:pPr>
            <a:r>
              <a:rPr lang="en-US" dirty="0" smtClean="0"/>
              <a:t>C = E(P,S)</a:t>
            </a:r>
          </a:p>
          <a:p>
            <a:pPr lvl="1"/>
            <a:r>
              <a:rPr lang="en-US" dirty="0" smtClean="0"/>
              <a:t>The result becomes the key for the next encryption in the chain</a:t>
            </a:r>
          </a:p>
          <a:p>
            <a:pPr marL="457200" indent="-457200">
              <a:buFont typeface="+mj-lt"/>
              <a:buAutoNum type="arabicPeriod"/>
            </a:pPr>
            <a:r>
              <a:rPr lang="en-US" dirty="0" smtClean="0"/>
              <a:t>Repeat until endpoint, EP, reached</a:t>
            </a:r>
          </a:p>
          <a:p>
            <a:pPr marL="457200" indent="-457200">
              <a:buFont typeface="+mj-lt"/>
              <a:buAutoNum type="arabicPeriod"/>
            </a:pPr>
            <a:r>
              <a:rPr lang="en-US" dirty="0" smtClean="0"/>
              <a:t>Go back to step 1</a:t>
            </a:r>
            <a:endParaRPr lang="en-US" dirty="0"/>
          </a:p>
        </p:txBody>
      </p:sp>
      <p:sp>
        <p:nvSpPr>
          <p:cNvPr id="5" name="Rectangle 4"/>
          <p:cNvSpPr/>
          <p:nvPr/>
        </p:nvSpPr>
        <p:spPr bwMode="auto">
          <a:xfrm>
            <a:off x="1491632" y="3924036"/>
            <a:ext cx="457200" cy="381000"/>
          </a:xfrm>
          <a:prstGeom prst="rect">
            <a:avLst/>
          </a:prstGeom>
          <a:ln/>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E</a:t>
            </a:r>
          </a:p>
        </p:txBody>
      </p:sp>
      <p:sp>
        <p:nvSpPr>
          <p:cNvPr id="6" name="TextBox 5"/>
          <p:cNvSpPr txBox="1"/>
          <p:nvPr/>
        </p:nvSpPr>
        <p:spPr>
          <a:xfrm>
            <a:off x="1022931" y="3976037"/>
            <a:ext cx="287258" cy="276999"/>
          </a:xfrm>
          <a:prstGeom prst="rect">
            <a:avLst/>
          </a:prstGeom>
          <a:noFill/>
        </p:spPr>
        <p:txBody>
          <a:bodyPr wrap="none" rtlCol="0">
            <a:spAutoFit/>
          </a:bodyPr>
          <a:lstStyle/>
          <a:p>
            <a:r>
              <a:rPr lang="en-US" dirty="0" smtClean="0"/>
              <a:t>S</a:t>
            </a:r>
            <a:endParaRPr lang="en-US" dirty="0"/>
          </a:p>
        </p:txBody>
      </p:sp>
      <p:cxnSp>
        <p:nvCxnSpPr>
          <p:cNvPr id="8" name="Straight Arrow Connector 7"/>
          <p:cNvCxnSpPr>
            <a:stCxn id="6" idx="3"/>
            <a:endCxn id="5" idx="1"/>
          </p:cNvCxnSpPr>
          <p:nvPr/>
        </p:nvCxnSpPr>
        <p:spPr bwMode="auto">
          <a:xfrm flipV="1">
            <a:off x="1310189" y="4114536"/>
            <a:ext cx="181443" cy="1"/>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576603" y="3507710"/>
            <a:ext cx="287258" cy="276999"/>
          </a:xfrm>
          <a:prstGeom prst="rect">
            <a:avLst/>
          </a:prstGeom>
          <a:noFill/>
        </p:spPr>
        <p:txBody>
          <a:bodyPr wrap="none" rtlCol="0">
            <a:spAutoFit/>
          </a:bodyPr>
          <a:lstStyle/>
          <a:p>
            <a:r>
              <a:rPr lang="en-US" dirty="0" smtClean="0"/>
              <a:t>P</a:t>
            </a:r>
            <a:endParaRPr lang="en-US" dirty="0"/>
          </a:p>
        </p:txBody>
      </p:sp>
      <p:cxnSp>
        <p:nvCxnSpPr>
          <p:cNvPr id="10" name="Straight Arrow Connector 9"/>
          <p:cNvCxnSpPr>
            <a:stCxn id="9" idx="2"/>
            <a:endCxn id="5" idx="0"/>
          </p:cNvCxnSpPr>
          <p:nvPr/>
        </p:nvCxnSpPr>
        <p:spPr bwMode="auto">
          <a:xfrm>
            <a:off x="1720232" y="3784709"/>
            <a:ext cx="0" cy="139327"/>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sp>
        <p:nvSpPr>
          <p:cNvPr id="13" name="Rectangle 12"/>
          <p:cNvSpPr/>
          <p:nvPr/>
        </p:nvSpPr>
        <p:spPr bwMode="auto">
          <a:xfrm>
            <a:off x="2128926" y="3924037"/>
            <a:ext cx="457200" cy="381000"/>
          </a:xfrm>
          <a:prstGeom prst="rect">
            <a:avLst/>
          </a:prstGeom>
          <a:ln/>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E</a:t>
            </a:r>
          </a:p>
        </p:txBody>
      </p:sp>
      <p:cxnSp>
        <p:nvCxnSpPr>
          <p:cNvPr id="14" name="Straight Arrow Connector 13"/>
          <p:cNvCxnSpPr>
            <a:stCxn id="5" idx="3"/>
            <a:endCxn id="13" idx="1"/>
          </p:cNvCxnSpPr>
          <p:nvPr/>
        </p:nvCxnSpPr>
        <p:spPr bwMode="auto">
          <a:xfrm>
            <a:off x="1948832" y="4114536"/>
            <a:ext cx="180094" cy="1"/>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2213897" y="3507711"/>
            <a:ext cx="287258" cy="276999"/>
          </a:xfrm>
          <a:prstGeom prst="rect">
            <a:avLst/>
          </a:prstGeom>
          <a:noFill/>
        </p:spPr>
        <p:txBody>
          <a:bodyPr wrap="none" rtlCol="0">
            <a:spAutoFit/>
          </a:bodyPr>
          <a:lstStyle/>
          <a:p>
            <a:r>
              <a:rPr lang="en-US" dirty="0" smtClean="0"/>
              <a:t>P</a:t>
            </a:r>
            <a:endParaRPr lang="en-US" dirty="0"/>
          </a:p>
        </p:txBody>
      </p:sp>
      <p:cxnSp>
        <p:nvCxnSpPr>
          <p:cNvPr id="16" name="Straight Arrow Connector 15"/>
          <p:cNvCxnSpPr>
            <a:stCxn id="15" idx="2"/>
            <a:endCxn id="13" idx="0"/>
          </p:cNvCxnSpPr>
          <p:nvPr/>
        </p:nvCxnSpPr>
        <p:spPr bwMode="auto">
          <a:xfrm>
            <a:off x="2357526" y="3784710"/>
            <a:ext cx="0" cy="139327"/>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sp>
        <p:nvSpPr>
          <p:cNvPr id="18" name="Rectangle 17"/>
          <p:cNvSpPr/>
          <p:nvPr/>
        </p:nvSpPr>
        <p:spPr bwMode="auto">
          <a:xfrm>
            <a:off x="2801281" y="3923776"/>
            <a:ext cx="457200" cy="381000"/>
          </a:xfrm>
          <a:prstGeom prst="rect">
            <a:avLst/>
          </a:prstGeom>
          <a:ln/>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E</a:t>
            </a:r>
          </a:p>
        </p:txBody>
      </p:sp>
      <p:cxnSp>
        <p:nvCxnSpPr>
          <p:cNvPr id="19" name="Straight Arrow Connector 18"/>
          <p:cNvCxnSpPr>
            <a:stCxn id="13" idx="3"/>
            <a:endCxn id="18" idx="1"/>
          </p:cNvCxnSpPr>
          <p:nvPr/>
        </p:nvCxnSpPr>
        <p:spPr bwMode="auto">
          <a:xfrm flipV="1">
            <a:off x="2586126" y="4114276"/>
            <a:ext cx="215155" cy="261"/>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2886252" y="3507450"/>
            <a:ext cx="287258" cy="276999"/>
          </a:xfrm>
          <a:prstGeom prst="rect">
            <a:avLst/>
          </a:prstGeom>
          <a:noFill/>
        </p:spPr>
        <p:txBody>
          <a:bodyPr wrap="none" rtlCol="0">
            <a:spAutoFit/>
          </a:bodyPr>
          <a:lstStyle/>
          <a:p>
            <a:r>
              <a:rPr lang="en-US" dirty="0" smtClean="0"/>
              <a:t>P</a:t>
            </a:r>
            <a:endParaRPr lang="en-US" dirty="0"/>
          </a:p>
        </p:txBody>
      </p:sp>
      <p:cxnSp>
        <p:nvCxnSpPr>
          <p:cNvPr id="21" name="Straight Arrow Connector 20"/>
          <p:cNvCxnSpPr>
            <a:stCxn id="20" idx="2"/>
            <a:endCxn id="18" idx="0"/>
          </p:cNvCxnSpPr>
          <p:nvPr/>
        </p:nvCxnSpPr>
        <p:spPr bwMode="auto">
          <a:xfrm>
            <a:off x="3029881" y="3784449"/>
            <a:ext cx="0" cy="139327"/>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sp>
        <p:nvSpPr>
          <p:cNvPr id="22" name="Rectangle 21"/>
          <p:cNvSpPr/>
          <p:nvPr/>
        </p:nvSpPr>
        <p:spPr bwMode="auto">
          <a:xfrm>
            <a:off x="3462852" y="3923776"/>
            <a:ext cx="457200" cy="381000"/>
          </a:xfrm>
          <a:prstGeom prst="rect">
            <a:avLst/>
          </a:prstGeom>
          <a:ln/>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E</a:t>
            </a:r>
          </a:p>
        </p:txBody>
      </p:sp>
      <p:cxnSp>
        <p:nvCxnSpPr>
          <p:cNvPr id="23" name="Straight Arrow Connector 22"/>
          <p:cNvCxnSpPr>
            <a:stCxn id="18" idx="3"/>
            <a:endCxn id="22" idx="1"/>
          </p:cNvCxnSpPr>
          <p:nvPr/>
        </p:nvCxnSpPr>
        <p:spPr bwMode="auto">
          <a:xfrm>
            <a:off x="3258481" y="4114276"/>
            <a:ext cx="204371" cy="0"/>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sp>
        <p:nvSpPr>
          <p:cNvPr id="24" name="TextBox 23"/>
          <p:cNvSpPr txBox="1"/>
          <p:nvPr/>
        </p:nvSpPr>
        <p:spPr>
          <a:xfrm>
            <a:off x="3547823" y="3507450"/>
            <a:ext cx="287258" cy="276999"/>
          </a:xfrm>
          <a:prstGeom prst="rect">
            <a:avLst/>
          </a:prstGeom>
          <a:noFill/>
        </p:spPr>
        <p:txBody>
          <a:bodyPr wrap="none" rtlCol="0">
            <a:spAutoFit/>
          </a:bodyPr>
          <a:lstStyle/>
          <a:p>
            <a:r>
              <a:rPr lang="en-US" dirty="0" smtClean="0"/>
              <a:t>P</a:t>
            </a:r>
            <a:endParaRPr lang="en-US" dirty="0"/>
          </a:p>
        </p:txBody>
      </p:sp>
      <p:cxnSp>
        <p:nvCxnSpPr>
          <p:cNvPr id="25" name="Straight Arrow Connector 24"/>
          <p:cNvCxnSpPr>
            <a:stCxn id="24" idx="2"/>
            <a:endCxn id="22" idx="0"/>
          </p:cNvCxnSpPr>
          <p:nvPr/>
        </p:nvCxnSpPr>
        <p:spPr bwMode="auto">
          <a:xfrm>
            <a:off x="3691452" y="3784449"/>
            <a:ext cx="0" cy="139327"/>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sp>
        <p:nvSpPr>
          <p:cNvPr id="32" name="Rectangle 31"/>
          <p:cNvSpPr/>
          <p:nvPr/>
        </p:nvSpPr>
        <p:spPr bwMode="auto">
          <a:xfrm>
            <a:off x="6019800" y="3924037"/>
            <a:ext cx="457200" cy="381000"/>
          </a:xfrm>
          <a:prstGeom prst="rect">
            <a:avLst/>
          </a:prstGeom>
          <a:ln/>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E</a:t>
            </a:r>
          </a:p>
        </p:txBody>
      </p:sp>
      <p:cxnSp>
        <p:nvCxnSpPr>
          <p:cNvPr id="33" name="Straight Arrow Connector 32"/>
          <p:cNvCxnSpPr>
            <a:endCxn id="32" idx="1"/>
          </p:cNvCxnSpPr>
          <p:nvPr/>
        </p:nvCxnSpPr>
        <p:spPr bwMode="auto">
          <a:xfrm flipV="1">
            <a:off x="5838357" y="4114537"/>
            <a:ext cx="181443" cy="1"/>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sp>
        <p:nvSpPr>
          <p:cNvPr id="34" name="TextBox 33"/>
          <p:cNvSpPr txBox="1"/>
          <p:nvPr/>
        </p:nvSpPr>
        <p:spPr>
          <a:xfrm>
            <a:off x="6104771" y="3507711"/>
            <a:ext cx="287258" cy="276999"/>
          </a:xfrm>
          <a:prstGeom prst="rect">
            <a:avLst/>
          </a:prstGeom>
          <a:noFill/>
        </p:spPr>
        <p:txBody>
          <a:bodyPr wrap="none" rtlCol="0">
            <a:spAutoFit/>
          </a:bodyPr>
          <a:lstStyle/>
          <a:p>
            <a:r>
              <a:rPr lang="en-US" dirty="0" smtClean="0"/>
              <a:t>P</a:t>
            </a:r>
            <a:endParaRPr lang="en-US" dirty="0"/>
          </a:p>
        </p:txBody>
      </p:sp>
      <p:cxnSp>
        <p:nvCxnSpPr>
          <p:cNvPr id="35" name="Straight Arrow Connector 34"/>
          <p:cNvCxnSpPr>
            <a:stCxn id="34" idx="2"/>
            <a:endCxn id="32" idx="0"/>
          </p:cNvCxnSpPr>
          <p:nvPr/>
        </p:nvCxnSpPr>
        <p:spPr bwMode="auto">
          <a:xfrm>
            <a:off x="6248400" y="3784710"/>
            <a:ext cx="0" cy="139327"/>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sp>
        <p:nvSpPr>
          <p:cNvPr id="36" name="Rectangle 35"/>
          <p:cNvSpPr/>
          <p:nvPr/>
        </p:nvSpPr>
        <p:spPr bwMode="auto">
          <a:xfrm>
            <a:off x="5381157" y="3923776"/>
            <a:ext cx="457200" cy="381000"/>
          </a:xfrm>
          <a:prstGeom prst="rect">
            <a:avLst/>
          </a:prstGeom>
          <a:ln/>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E</a:t>
            </a:r>
          </a:p>
        </p:txBody>
      </p:sp>
      <p:cxnSp>
        <p:nvCxnSpPr>
          <p:cNvPr id="37" name="Straight Arrow Connector 36"/>
          <p:cNvCxnSpPr>
            <a:stCxn id="42" idx="3"/>
            <a:endCxn id="36" idx="1"/>
          </p:cNvCxnSpPr>
          <p:nvPr/>
        </p:nvCxnSpPr>
        <p:spPr bwMode="auto">
          <a:xfrm flipV="1">
            <a:off x="5199714" y="4114276"/>
            <a:ext cx="181443" cy="262"/>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5466128" y="3507450"/>
            <a:ext cx="287258" cy="276999"/>
          </a:xfrm>
          <a:prstGeom prst="rect">
            <a:avLst/>
          </a:prstGeom>
          <a:noFill/>
        </p:spPr>
        <p:txBody>
          <a:bodyPr wrap="none" rtlCol="0">
            <a:spAutoFit/>
          </a:bodyPr>
          <a:lstStyle/>
          <a:p>
            <a:r>
              <a:rPr lang="en-US" dirty="0" smtClean="0"/>
              <a:t>P</a:t>
            </a:r>
            <a:endParaRPr lang="en-US" dirty="0"/>
          </a:p>
        </p:txBody>
      </p:sp>
      <p:cxnSp>
        <p:nvCxnSpPr>
          <p:cNvPr id="39" name="Straight Arrow Connector 38"/>
          <p:cNvCxnSpPr>
            <a:stCxn id="38" idx="2"/>
            <a:endCxn id="36" idx="0"/>
          </p:cNvCxnSpPr>
          <p:nvPr/>
        </p:nvCxnSpPr>
        <p:spPr bwMode="auto">
          <a:xfrm>
            <a:off x="5609757" y="3784449"/>
            <a:ext cx="0" cy="139327"/>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cxnSp>
        <p:nvCxnSpPr>
          <p:cNvPr id="40" name="Straight Arrow Connector 39"/>
          <p:cNvCxnSpPr>
            <a:stCxn id="22" idx="3"/>
            <a:endCxn id="42" idx="1"/>
          </p:cNvCxnSpPr>
          <p:nvPr/>
        </p:nvCxnSpPr>
        <p:spPr bwMode="auto">
          <a:xfrm>
            <a:off x="3920052" y="4114276"/>
            <a:ext cx="181443" cy="262"/>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sp>
        <p:nvSpPr>
          <p:cNvPr id="42" name="TextBox 41"/>
          <p:cNvSpPr txBox="1"/>
          <p:nvPr/>
        </p:nvSpPr>
        <p:spPr>
          <a:xfrm>
            <a:off x="4101495" y="3976038"/>
            <a:ext cx="1098219" cy="276999"/>
          </a:xfrm>
          <a:prstGeom prst="rect">
            <a:avLst/>
          </a:prstGeom>
          <a:noFill/>
        </p:spPr>
        <p:txBody>
          <a:bodyPr wrap="square" rtlCol="0">
            <a:spAutoFit/>
          </a:bodyPr>
          <a:lstStyle/>
          <a:p>
            <a:pPr algn="ctr"/>
            <a:r>
              <a:rPr lang="en-US" dirty="0" smtClean="0"/>
              <a:t> ….         </a:t>
            </a:r>
            <a:endParaRPr lang="en-US" dirty="0"/>
          </a:p>
        </p:txBody>
      </p:sp>
      <p:cxnSp>
        <p:nvCxnSpPr>
          <p:cNvPr id="46" name="Straight Arrow Connector 45"/>
          <p:cNvCxnSpPr>
            <a:stCxn id="32" idx="3"/>
            <a:endCxn id="47" idx="1"/>
          </p:cNvCxnSpPr>
          <p:nvPr/>
        </p:nvCxnSpPr>
        <p:spPr bwMode="auto">
          <a:xfrm>
            <a:off x="6477000" y="4114537"/>
            <a:ext cx="272385" cy="263"/>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sp>
        <p:nvSpPr>
          <p:cNvPr id="47" name="TextBox 46"/>
          <p:cNvSpPr txBox="1"/>
          <p:nvPr/>
        </p:nvSpPr>
        <p:spPr>
          <a:xfrm>
            <a:off x="6749385" y="3976300"/>
            <a:ext cx="389850" cy="276999"/>
          </a:xfrm>
          <a:prstGeom prst="rect">
            <a:avLst/>
          </a:prstGeom>
          <a:noFill/>
        </p:spPr>
        <p:txBody>
          <a:bodyPr wrap="none" rtlCol="0">
            <a:spAutoFit/>
          </a:bodyPr>
          <a:lstStyle/>
          <a:p>
            <a:r>
              <a:rPr lang="en-US" dirty="0" smtClean="0"/>
              <a:t>EP</a:t>
            </a:r>
            <a:endParaRPr lang="en-US" dirty="0"/>
          </a:p>
        </p:txBody>
      </p:sp>
      <p:sp>
        <p:nvSpPr>
          <p:cNvPr id="50" name="Rectangle 49"/>
          <p:cNvSpPr/>
          <p:nvPr/>
        </p:nvSpPr>
        <p:spPr bwMode="auto">
          <a:xfrm>
            <a:off x="1491632" y="4800599"/>
            <a:ext cx="457200" cy="381000"/>
          </a:xfrm>
          <a:prstGeom prst="rect">
            <a:avLst/>
          </a:prstGeom>
          <a:ln/>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E</a:t>
            </a:r>
          </a:p>
        </p:txBody>
      </p:sp>
      <p:sp>
        <p:nvSpPr>
          <p:cNvPr id="51" name="TextBox 50"/>
          <p:cNvSpPr txBox="1"/>
          <p:nvPr/>
        </p:nvSpPr>
        <p:spPr>
          <a:xfrm>
            <a:off x="965223" y="4852600"/>
            <a:ext cx="344966" cy="276999"/>
          </a:xfrm>
          <a:prstGeom prst="rect">
            <a:avLst/>
          </a:prstGeom>
          <a:noFill/>
        </p:spPr>
        <p:txBody>
          <a:bodyPr wrap="none" rtlCol="0">
            <a:spAutoFit/>
          </a:bodyPr>
          <a:lstStyle/>
          <a:p>
            <a:r>
              <a:rPr lang="en-US" dirty="0" smtClean="0"/>
              <a:t>S</a:t>
            </a:r>
            <a:r>
              <a:rPr lang="en-US" baseline="-25000" dirty="0" smtClean="0"/>
              <a:t>2</a:t>
            </a:r>
            <a:endParaRPr lang="en-US" dirty="0"/>
          </a:p>
        </p:txBody>
      </p:sp>
      <p:cxnSp>
        <p:nvCxnSpPr>
          <p:cNvPr id="52" name="Straight Arrow Connector 51"/>
          <p:cNvCxnSpPr>
            <a:stCxn id="51" idx="3"/>
            <a:endCxn id="50" idx="1"/>
          </p:cNvCxnSpPr>
          <p:nvPr/>
        </p:nvCxnSpPr>
        <p:spPr bwMode="auto">
          <a:xfrm flipV="1">
            <a:off x="1310189" y="4991099"/>
            <a:ext cx="181443" cy="1"/>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sp>
        <p:nvSpPr>
          <p:cNvPr id="53" name="TextBox 52"/>
          <p:cNvSpPr txBox="1"/>
          <p:nvPr/>
        </p:nvSpPr>
        <p:spPr>
          <a:xfrm>
            <a:off x="1576603" y="4384273"/>
            <a:ext cx="287258" cy="276999"/>
          </a:xfrm>
          <a:prstGeom prst="rect">
            <a:avLst/>
          </a:prstGeom>
          <a:noFill/>
        </p:spPr>
        <p:txBody>
          <a:bodyPr wrap="none" rtlCol="0">
            <a:spAutoFit/>
          </a:bodyPr>
          <a:lstStyle/>
          <a:p>
            <a:r>
              <a:rPr lang="en-US" dirty="0" smtClean="0"/>
              <a:t>P</a:t>
            </a:r>
            <a:endParaRPr lang="en-US" dirty="0"/>
          </a:p>
        </p:txBody>
      </p:sp>
      <p:cxnSp>
        <p:nvCxnSpPr>
          <p:cNvPr id="54" name="Straight Arrow Connector 53"/>
          <p:cNvCxnSpPr>
            <a:stCxn id="53" idx="2"/>
            <a:endCxn id="50" idx="0"/>
          </p:cNvCxnSpPr>
          <p:nvPr/>
        </p:nvCxnSpPr>
        <p:spPr bwMode="auto">
          <a:xfrm>
            <a:off x="1720232" y="4661272"/>
            <a:ext cx="0" cy="139327"/>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sp>
        <p:nvSpPr>
          <p:cNvPr id="55" name="Rectangle 54"/>
          <p:cNvSpPr/>
          <p:nvPr/>
        </p:nvSpPr>
        <p:spPr bwMode="auto">
          <a:xfrm>
            <a:off x="2128926" y="4800600"/>
            <a:ext cx="457200" cy="381000"/>
          </a:xfrm>
          <a:prstGeom prst="rect">
            <a:avLst/>
          </a:prstGeom>
          <a:ln/>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E</a:t>
            </a:r>
          </a:p>
        </p:txBody>
      </p:sp>
      <p:cxnSp>
        <p:nvCxnSpPr>
          <p:cNvPr id="56" name="Straight Arrow Connector 55"/>
          <p:cNvCxnSpPr>
            <a:stCxn id="50" idx="3"/>
            <a:endCxn id="55" idx="1"/>
          </p:cNvCxnSpPr>
          <p:nvPr/>
        </p:nvCxnSpPr>
        <p:spPr bwMode="auto">
          <a:xfrm>
            <a:off x="1948832" y="4991099"/>
            <a:ext cx="180094" cy="1"/>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sp>
        <p:nvSpPr>
          <p:cNvPr id="57" name="TextBox 56"/>
          <p:cNvSpPr txBox="1"/>
          <p:nvPr/>
        </p:nvSpPr>
        <p:spPr>
          <a:xfrm>
            <a:off x="2213897" y="4384274"/>
            <a:ext cx="287258" cy="276999"/>
          </a:xfrm>
          <a:prstGeom prst="rect">
            <a:avLst/>
          </a:prstGeom>
          <a:noFill/>
        </p:spPr>
        <p:txBody>
          <a:bodyPr wrap="none" rtlCol="0">
            <a:spAutoFit/>
          </a:bodyPr>
          <a:lstStyle/>
          <a:p>
            <a:r>
              <a:rPr lang="en-US" dirty="0" smtClean="0"/>
              <a:t>P</a:t>
            </a:r>
            <a:endParaRPr lang="en-US" dirty="0"/>
          </a:p>
        </p:txBody>
      </p:sp>
      <p:cxnSp>
        <p:nvCxnSpPr>
          <p:cNvPr id="58" name="Straight Arrow Connector 57"/>
          <p:cNvCxnSpPr>
            <a:stCxn id="57" idx="2"/>
            <a:endCxn id="55" idx="0"/>
          </p:cNvCxnSpPr>
          <p:nvPr/>
        </p:nvCxnSpPr>
        <p:spPr bwMode="auto">
          <a:xfrm>
            <a:off x="2357526" y="4661273"/>
            <a:ext cx="0" cy="139327"/>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sp>
        <p:nvSpPr>
          <p:cNvPr id="59" name="Rectangle 58"/>
          <p:cNvSpPr/>
          <p:nvPr/>
        </p:nvSpPr>
        <p:spPr bwMode="auto">
          <a:xfrm>
            <a:off x="2801281" y="4800339"/>
            <a:ext cx="457200" cy="381000"/>
          </a:xfrm>
          <a:prstGeom prst="rect">
            <a:avLst/>
          </a:prstGeom>
          <a:ln/>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E</a:t>
            </a:r>
          </a:p>
        </p:txBody>
      </p:sp>
      <p:cxnSp>
        <p:nvCxnSpPr>
          <p:cNvPr id="60" name="Straight Arrow Connector 59"/>
          <p:cNvCxnSpPr>
            <a:stCxn id="55" idx="3"/>
            <a:endCxn id="59" idx="1"/>
          </p:cNvCxnSpPr>
          <p:nvPr/>
        </p:nvCxnSpPr>
        <p:spPr bwMode="auto">
          <a:xfrm flipV="1">
            <a:off x="2586126" y="4990839"/>
            <a:ext cx="215155" cy="261"/>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sp>
        <p:nvSpPr>
          <p:cNvPr id="61" name="TextBox 60"/>
          <p:cNvSpPr txBox="1"/>
          <p:nvPr/>
        </p:nvSpPr>
        <p:spPr>
          <a:xfrm>
            <a:off x="2886252" y="4384013"/>
            <a:ext cx="287258" cy="276999"/>
          </a:xfrm>
          <a:prstGeom prst="rect">
            <a:avLst/>
          </a:prstGeom>
          <a:noFill/>
        </p:spPr>
        <p:txBody>
          <a:bodyPr wrap="none" rtlCol="0">
            <a:spAutoFit/>
          </a:bodyPr>
          <a:lstStyle/>
          <a:p>
            <a:r>
              <a:rPr lang="en-US" dirty="0" smtClean="0"/>
              <a:t>P</a:t>
            </a:r>
            <a:endParaRPr lang="en-US" dirty="0"/>
          </a:p>
        </p:txBody>
      </p:sp>
      <p:cxnSp>
        <p:nvCxnSpPr>
          <p:cNvPr id="62" name="Straight Arrow Connector 61"/>
          <p:cNvCxnSpPr>
            <a:stCxn id="61" idx="2"/>
            <a:endCxn id="59" idx="0"/>
          </p:cNvCxnSpPr>
          <p:nvPr/>
        </p:nvCxnSpPr>
        <p:spPr bwMode="auto">
          <a:xfrm>
            <a:off x="3029881" y="4661012"/>
            <a:ext cx="0" cy="139327"/>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sp>
        <p:nvSpPr>
          <p:cNvPr id="63" name="Rectangle 62"/>
          <p:cNvSpPr/>
          <p:nvPr/>
        </p:nvSpPr>
        <p:spPr bwMode="auto">
          <a:xfrm>
            <a:off x="3462852" y="4800339"/>
            <a:ext cx="457200" cy="381000"/>
          </a:xfrm>
          <a:prstGeom prst="rect">
            <a:avLst/>
          </a:prstGeom>
          <a:ln/>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E</a:t>
            </a:r>
          </a:p>
        </p:txBody>
      </p:sp>
      <p:cxnSp>
        <p:nvCxnSpPr>
          <p:cNvPr id="64" name="Straight Arrow Connector 63"/>
          <p:cNvCxnSpPr>
            <a:stCxn id="59" idx="3"/>
            <a:endCxn id="63" idx="1"/>
          </p:cNvCxnSpPr>
          <p:nvPr/>
        </p:nvCxnSpPr>
        <p:spPr bwMode="auto">
          <a:xfrm>
            <a:off x="3258481" y="4990839"/>
            <a:ext cx="204371" cy="0"/>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sp>
        <p:nvSpPr>
          <p:cNvPr id="65" name="TextBox 64"/>
          <p:cNvSpPr txBox="1"/>
          <p:nvPr/>
        </p:nvSpPr>
        <p:spPr>
          <a:xfrm>
            <a:off x="3547823" y="4384013"/>
            <a:ext cx="287258" cy="276999"/>
          </a:xfrm>
          <a:prstGeom prst="rect">
            <a:avLst/>
          </a:prstGeom>
          <a:noFill/>
        </p:spPr>
        <p:txBody>
          <a:bodyPr wrap="none" rtlCol="0">
            <a:spAutoFit/>
          </a:bodyPr>
          <a:lstStyle/>
          <a:p>
            <a:r>
              <a:rPr lang="en-US" dirty="0" smtClean="0"/>
              <a:t>P</a:t>
            </a:r>
            <a:endParaRPr lang="en-US" dirty="0"/>
          </a:p>
        </p:txBody>
      </p:sp>
      <p:cxnSp>
        <p:nvCxnSpPr>
          <p:cNvPr id="66" name="Straight Arrow Connector 65"/>
          <p:cNvCxnSpPr>
            <a:stCxn id="65" idx="2"/>
            <a:endCxn id="63" idx="0"/>
          </p:cNvCxnSpPr>
          <p:nvPr/>
        </p:nvCxnSpPr>
        <p:spPr bwMode="auto">
          <a:xfrm>
            <a:off x="3691452" y="4661012"/>
            <a:ext cx="0" cy="139327"/>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sp>
        <p:nvSpPr>
          <p:cNvPr id="67" name="Rectangle 66"/>
          <p:cNvSpPr/>
          <p:nvPr/>
        </p:nvSpPr>
        <p:spPr bwMode="auto">
          <a:xfrm>
            <a:off x="6019800" y="4800600"/>
            <a:ext cx="457200" cy="381000"/>
          </a:xfrm>
          <a:prstGeom prst="rect">
            <a:avLst/>
          </a:prstGeom>
          <a:ln/>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E</a:t>
            </a:r>
          </a:p>
        </p:txBody>
      </p:sp>
      <p:cxnSp>
        <p:nvCxnSpPr>
          <p:cNvPr id="68" name="Straight Arrow Connector 67"/>
          <p:cNvCxnSpPr>
            <a:endCxn id="67" idx="1"/>
          </p:cNvCxnSpPr>
          <p:nvPr/>
        </p:nvCxnSpPr>
        <p:spPr bwMode="auto">
          <a:xfrm flipV="1">
            <a:off x="5838357" y="4991100"/>
            <a:ext cx="181443" cy="1"/>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sp>
        <p:nvSpPr>
          <p:cNvPr id="69" name="TextBox 68"/>
          <p:cNvSpPr txBox="1"/>
          <p:nvPr/>
        </p:nvSpPr>
        <p:spPr>
          <a:xfrm>
            <a:off x="6104771" y="4384274"/>
            <a:ext cx="287258" cy="276999"/>
          </a:xfrm>
          <a:prstGeom prst="rect">
            <a:avLst/>
          </a:prstGeom>
          <a:noFill/>
        </p:spPr>
        <p:txBody>
          <a:bodyPr wrap="none" rtlCol="0">
            <a:spAutoFit/>
          </a:bodyPr>
          <a:lstStyle/>
          <a:p>
            <a:r>
              <a:rPr lang="en-US" dirty="0" smtClean="0"/>
              <a:t>P</a:t>
            </a:r>
            <a:endParaRPr lang="en-US" dirty="0"/>
          </a:p>
        </p:txBody>
      </p:sp>
      <p:cxnSp>
        <p:nvCxnSpPr>
          <p:cNvPr id="70" name="Straight Arrow Connector 69"/>
          <p:cNvCxnSpPr>
            <a:stCxn id="69" idx="2"/>
            <a:endCxn id="67" idx="0"/>
          </p:cNvCxnSpPr>
          <p:nvPr/>
        </p:nvCxnSpPr>
        <p:spPr bwMode="auto">
          <a:xfrm>
            <a:off x="6248400" y="4661273"/>
            <a:ext cx="0" cy="139327"/>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sp>
        <p:nvSpPr>
          <p:cNvPr id="71" name="Rectangle 70"/>
          <p:cNvSpPr/>
          <p:nvPr/>
        </p:nvSpPr>
        <p:spPr bwMode="auto">
          <a:xfrm>
            <a:off x="5381157" y="4800339"/>
            <a:ext cx="457200" cy="381000"/>
          </a:xfrm>
          <a:prstGeom prst="rect">
            <a:avLst/>
          </a:prstGeom>
          <a:ln/>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E</a:t>
            </a:r>
          </a:p>
        </p:txBody>
      </p:sp>
      <p:cxnSp>
        <p:nvCxnSpPr>
          <p:cNvPr id="72" name="Straight Arrow Connector 71"/>
          <p:cNvCxnSpPr>
            <a:stCxn id="76" idx="3"/>
            <a:endCxn id="71" idx="1"/>
          </p:cNvCxnSpPr>
          <p:nvPr/>
        </p:nvCxnSpPr>
        <p:spPr bwMode="auto">
          <a:xfrm flipV="1">
            <a:off x="5199714" y="4990839"/>
            <a:ext cx="181443" cy="262"/>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sp>
        <p:nvSpPr>
          <p:cNvPr id="73" name="TextBox 72"/>
          <p:cNvSpPr txBox="1"/>
          <p:nvPr/>
        </p:nvSpPr>
        <p:spPr>
          <a:xfrm>
            <a:off x="5466128" y="4384013"/>
            <a:ext cx="287258" cy="276999"/>
          </a:xfrm>
          <a:prstGeom prst="rect">
            <a:avLst/>
          </a:prstGeom>
          <a:noFill/>
        </p:spPr>
        <p:txBody>
          <a:bodyPr wrap="none" rtlCol="0">
            <a:spAutoFit/>
          </a:bodyPr>
          <a:lstStyle/>
          <a:p>
            <a:r>
              <a:rPr lang="en-US" dirty="0" smtClean="0"/>
              <a:t>P</a:t>
            </a:r>
            <a:endParaRPr lang="en-US" dirty="0"/>
          </a:p>
        </p:txBody>
      </p:sp>
      <p:cxnSp>
        <p:nvCxnSpPr>
          <p:cNvPr id="74" name="Straight Arrow Connector 73"/>
          <p:cNvCxnSpPr>
            <a:stCxn id="73" idx="2"/>
            <a:endCxn id="71" idx="0"/>
          </p:cNvCxnSpPr>
          <p:nvPr/>
        </p:nvCxnSpPr>
        <p:spPr bwMode="auto">
          <a:xfrm>
            <a:off x="5609757" y="4661012"/>
            <a:ext cx="0" cy="139327"/>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cxnSp>
        <p:nvCxnSpPr>
          <p:cNvPr id="75" name="Straight Arrow Connector 74"/>
          <p:cNvCxnSpPr>
            <a:stCxn id="63" idx="3"/>
            <a:endCxn id="76" idx="1"/>
          </p:cNvCxnSpPr>
          <p:nvPr/>
        </p:nvCxnSpPr>
        <p:spPr bwMode="auto">
          <a:xfrm>
            <a:off x="3920052" y="4990839"/>
            <a:ext cx="181443" cy="262"/>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sp>
        <p:nvSpPr>
          <p:cNvPr id="76" name="TextBox 75"/>
          <p:cNvSpPr txBox="1"/>
          <p:nvPr/>
        </p:nvSpPr>
        <p:spPr>
          <a:xfrm>
            <a:off x="4101495" y="4852601"/>
            <a:ext cx="1098219" cy="276999"/>
          </a:xfrm>
          <a:prstGeom prst="rect">
            <a:avLst/>
          </a:prstGeom>
          <a:noFill/>
        </p:spPr>
        <p:txBody>
          <a:bodyPr wrap="square" rtlCol="0">
            <a:spAutoFit/>
          </a:bodyPr>
          <a:lstStyle/>
          <a:p>
            <a:pPr algn="ctr"/>
            <a:r>
              <a:rPr lang="en-US" dirty="0" smtClean="0"/>
              <a:t> ….         </a:t>
            </a:r>
            <a:endParaRPr lang="en-US" dirty="0"/>
          </a:p>
        </p:txBody>
      </p:sp>
      <p:cxnSp>
        <p:nvCxnSpPr>
          <p:cNvPr id="77" name="Straight Arrow Connector 76"/>
          <p:cNvCxnSpPr>
            <a:stCxn id="67" idx="3"/>
            <a:endCxn id="78" idx="1"/>
          </p:cNvCxnSpPr>
          <p:nvPr/>
        </p:nvCxnSpPr>
        <p:spPr bwMode="auto">
          <a:xfrm>
            <a:off x="6477000" y="4991100"/>
            <a:ext cx="214612" cy="263"/>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sp>
        <p:nvSpPr>
          <p:cNvPr id="78" name="TextBox 77"/>
          <p:cNvSpPr txBox="1"/>
          <p:nvPr/>
        </p:nvSpPr>
        <p:spPr>
          <a:xfrm>
            <a:off x="6691612" y="4852863"/>
            <a:ext cx="547388" cy="276999"/>
          </a:xfrm>
          <a:prstGeom prst="rect">
            <a:avLst/>
          </a:prstGeom>
          <a:noFill/>
        </p:spPr>
        <p:txBody>
          <a:bodyPr wrap="square" rtlCol="0">
            <a:spAutoFit/>
          </a:bodyPr>
          <a:lstStyle/>
          <a:p>
            <a:pPr algn="ctr"/>
            <a:r>
              <a:rPr lang="en-US" dirty="0" smtClean="0"/>
              <a:t>EP</a:t>
            </a:r>
            <a:r>
              <a:rPr lang="en-US" baseline="-25000" dirty="0" smtClean="0"/>
              <a:t>2</a:t>
            </a:r>
            <a:endParaRPr lang="en-US" dirty="0"/>
          </a:p>
        </p:txBody>
      </p:sp>
      <p:sp>
        <p:nvSpPr>
          <p:cNvPr id="82" name="Rectangle 81"/>
          <p:cNvSpPr/>
          <p:nvPr/>
        </p:nvSpPr>
        <p:spPr bwMode="auto">
          <a:xfrm>
            <a:off x="1491632" y="5652730"/>
            <a:ext cx="457200" cy="381000"/>
          </a:xfrm>
          <a:prstGeom prst="rect">
            <a:avLst/>
          </a:prstGeom>
          <a:ln/>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E</a:t>
            </a:r>
          </a:p>
        </p:txBody>
      </p:sp>
      <p:sp>
        <p:nvSpPr>
          <p:cNvPr id="83" name="TextBox 82"/>
          <p:cNvSpPr txBox="1"/>
          <p:nvPr/>
        </p:nvSpPr>
        <p:spPr>
          <a:xfrm>
            <a:off x="965223" y="5704731"/>
            <a:ext cx="344966" cy="276999"/>
          </a:xfrm>
          <a:prstGeom prst="rect">
            <a:avLst/>
          </a:prstGeom>
          <a:noFill/>
        </p:spPr>
        <p:txBody>
          <a:bodyPr wrap="none" rtlCol="0">
            <a:spAutoFit/>
          </a:bodyPr>
          <a:lstStyle/>
          <a:p>
            <a:r>
              <a:rPr lang="en-US" dirty="0" smtClean="0"/>
              <a:t>S</a:t>
            </a:r>
            <a:r>
              <a:rPr lang="en-US" baseline="-25000" dirty="0" smtClean="0"/>
              <a:t>3</a:t>
            </a:r>
            <a:endParaRPr lang="en-US" dirty="0"/>
          </a:p>
        </p:txBody>
      </p:sp>
      <p:cxnSp>
        <p:nvCxnSpPr>
          <p:cNvPr id="84" name="Straight Arrow Connector 83"/>
          <p:cNvCxnSpPr>
            <a:stCxn id="83" idx="3"/>
            <a:endCxn id="82" idx="1"/>
          </p:cNvCxnSpPr>
          <p:nvPr/>
        </p:nvCxnSpPr>
        <p:spPr bwMode="auto">
          <a:xfrm flipV="1">
            <a:off x="1310189" y="5843230"/>
            <a:ext cx="181443" cy="1"/>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sp>
        <p:nvSpPr>
          <p:cNvPr id="85" name="TextBox 84"/>
          <p:cNvSpPr txBox="1"/>
          <p:nvPr/>
        </p:nvSpPr>
        <p:spPr>
          <a:xfrm>
            <a:off x="1576603" y="5236404"/>
            <a:ext cx="287258" cy="276999"/>
          </a:xfrm>
          <a:prstGeom prst="rect">
            <a:avLst/>
          </a:prstGeom>
          <a:noFill/>
        </p:spPr>
        <p:txBody>
          <a:bodyPr wrap="none" rtlCol="0">
            <a:spAutoFit/>
          </a:bodyPr>
          <a:lstStyle/>
          <a:p>
            <a:r>
              <a:rPr lang="en-US" dirty="0" smtClean="0"/>
              <a:t>P</a:t>
            </a:r>
            <a:endParaRPr lang="en-US" dirty="0"/>
          </a:p>
        </p:txBody>
      </p:sp>
      <p:cxnSp>
        <p:nvCxnSpPr>
          <p:cNvPr id="86" name="Straight Arrow Connector 85"/>
          <p:cNvCxnSpPr>
            <a:stCxn id="85" idx="2"/>
            <a:endCxn id="82" idx="0"/>
          </p:cNvCxnSpPr>
          <p:nvPr/>
        </p:nvCxnSpPr>
        <p:spPr bwMode="auto">
          <a:xfrm>
            <a:off x="1720232" y="5513403"/>
            <a:ext cx="0" cy="139327"/>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sp>
        <p:nvSpPr>
          <p:cNvPr id="87" name="Rectangle 86"/>
          <p:cNvSpPr/>
          <p:nvPr/>
        </p:nvSpPr>
        <p:spPr bwMode="auto">
          <a:xfrm>
            <a:off x="2128926" y="5652731"/>
            <a:ext cx="457200" cy="381000"/>
          </a:xfrm>
          <a:prstGeom prst="rect">
            <a:avLst/>
          </a:prstGeom>
          <a:ln/>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E</a:t>
            </a:r>
          </a:p>
        </p:txBody>
      </p:sp>
      <p:cxnSp>
        <p:nvCxnSpPr>
          <p:cNvPr id="88" name="Straight Arrow Connector 87"/>
          <p:cNvCxnSpPr>
            <a:stCxn id="82" idx="3"/>
            <a:endCxn id="87" idx="1"/>
          </p:cNvCxnSpPr>
          <p:nvPr/>
        </p:nvCxnSpPr>
        <p:spPr bwMode="auto">
          <a:xfrm>
            <a:off x="1948832" y="5843230"/>
            <a:ext cx="180094" cy="1"/>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sp>
        <p:nvSpPr>
          <p:cNvPr id="89" name="TextBox 88"/>
          <p:cNvSpPr txBox="1"/>
          <p:nvPr/>
        </p:nvSpPr>
        <p:spPr>
          <a:xfrm>
            <a:off x="2213897" y="5236405"/>
            <a:ext cx="287258" cy="276999"/>
          </a:xfrm>
          <a:prstGeom prst="rect">
            <a:avLst/>
          </a:prstGeom>
          <a:noFill/>
        </p:spPr>
        <p:txBody>
          <a:bodyPr wrap="none" rtlCol="0">
            <a:spAutoFit/>
          </a:bodyPr>
          <a:lstStyle/>
          <a:p>
            <a:r>
              <a:rPr lang="en-US" dirty="0" smtClean="0"/>
              <a:t>P</a:t>
            </a:r>
            <a:endParaRPr lang="en-US" dirty="0"/>
          </a:p>
        </p:txBody>
      </p:sp>
      <p:cxnSp>
        <p:nvCxnSpPr>
          <p:cNvPr id="90" name="Straight Arrow Connector 89"/>
          <p:cNvCxnSpPr>
            <a:stCxn id="89" idx="2"/>
            <a:endCxn id="87" idx="0"/>
          </p:cNvCxnSpPr>
          <p:nvPr/>
        </p:nvCxnSpPr>
        <p:spPr bwMode="auto">
          <a:xfrm>
            <a:off x="2357526" y="5513404"/>
            <a:ext cx="0" cy="139327"/>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sp>
        <p:nvSpPr>
          <p:cNvPr id="91" name="Rectangle 90"/>
          <p:cNvSpPr/>
          <p:nvPr/>
        </p:nvSpPr>
        <p:spPr bwMode="auto">
          <a:xfrm>
            <a:off x="2801281" y="5652470"/>
            <a:ext cx="457200" cy="381000"/>
          </a:xfrm>
          <a:prstGeom prst="rect">
            <a:avLst/>
          </a:prstGeom>
          <a:ln/>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E</a:t>
            </a:r>
          </a:p>
        </p:txBody>
      </p:sp>
      <p:cxnSp>
        <p:nvCxnSpPr>
          <p:cNvPr id="92" name="Straight Arrow Connector 91"/>
          <p:cNvCxnSpPr>
            <a:stCxn id="87" idx="3"/>
            <a:endCxn id="91" idx="1"/>
          </p:cNvCxnSpPr>
          <p:nvPr/>
        </p:nvCxnSpPr>
        <p:spPr bwMode="auto">
          <a:xfrm flipV="1">
            <a:off x="2586126" y="5842970"/>
            <a:ext cx="215155" cy="261"/>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sp>
        <p:nvSpPr>
          <p:cNvPr id="93" name="TextBox 92"/>
          <p:cNvSpPr txBox="1"/>
          <p:nvPr/>
        </p:nvSpPr>
        <p:spPr>
          <a:xfrm>
            <a:off x="2886252" y="5236144"/>
            <a:ext cx="287258" cy="276999"/>
          </a:xfrm>
          <a:prstGeom prst="rect">
            <a:avLst/>
          </a:prstGeom>
          <a:noFill/>
        </p:spPr>
        <p:txBody>
          <a:bodyPr wrap="none" rtlCol="0">
            <a:spAutoFit/>
          </a:bodyPr>
          <a:lstStyle/>
          <a:p>
            <a:r>
              <a:rPr lang="en-US" dirty="0" smtClean="0"/>
              <a:t>P</a:t>
            </a:r>
            <a:endParaRPr lang="en-US" dirty="0"/>
          </a:p>
        </p:txBody>
      </p:sp>
      <p:cxnSp>
        <p:nvCxnSpPr>
          <p:cNvPr id="94" name="Straight Arrow Connector 93"/>
          <p:cNvCxnSpPr>
            <a:stCxn id="93" idx="2"/>
            <a:endCxn id="91" idx="0"/>
          </p:cNvCxnSpPr>
          <p:nvPr/>
        </p:nvCxnSpPr>
        <p:spPr bwMode="auto">
          <a:xfrm>
            <a:off x="3029881" y="5513143"/>
            <a:ext cx="0" cy="139327"/>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sp>
        <p:nvSpPr>
          <p:cNvPr id="95" name="Rectangle 94"/>
          <p:cNvSpPr/>
          <p:nvPr/>
        </p:nvSpPr>
        <p:spPr bwMode="auto">
          <a:xfrm>
            <a:off x="3462852" y="5652470"/>
            <a:ext cx="457200" cy="381000"/>
          </a:xfrm>
          <a:prstGeom prst="rect">
            <a:avLst/>
          </a:prstGeom>
          <a:ln/>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E</a:t>
            </a:r>
          </a:p>
        </p:txBody>
      </p:sp>
      <p:cxnSp>
        <p:nvCxnSpPr>
          <p:cNvPr id="96" name="Straight Arrow Connector 95"/>
          <p:cNvCxnSpPr>
            <a:stCxn id="91" idx="3"/>
            <a:endCxn id="95" idx="1"/>
          </p:cNvCxnSpPr>
          <p:nvPr/>
        </p:nvCxnSpPr>
        <p:spPr bwMode="auto">
          <a:xfrm>
            <a:off x="3258481" y="5842970"/>
            <a:ext cx="204371" cy="0"/>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sp>
        <p:nvSpPr>
          <p:cNvPr id="97" name="TextBox 96"/>
          <p:cNvSpPr txBox="1"/>
          <p:nvPr/>
        </p:nvSpPr>
        <p:spPr>
          <a:xfrm>
            <a:off x="3547823" y="5236144"/>
            <a:ext cx="287258" cy="276999"/>
          </a:xfrm>
          <a:prstGeom prst="rect">
            <a:avLst/>
          </a:prstGeom>
          <a:noFill/>
        </p:spPr>
        <p:txBody>
          <a:bodyPr wrap="none" rtlCol="0">
            <a:spAutoFit/>
          </a:bodyPr>
          <a:lstStyle/>
          <a:p>
            <a:r>
              <a:rPr lang="en-US" dirty="0" smtClean="0"/>
              <a:t>P</a:t>
            </a:r>
            <a:endParaRPr lang="en-US" dirty="0"/>
          </a:p>
        </p:txBody>
      </p:sp>
      <p:cxnSp>
        <p:nvCxnSpPr>
          <p:cNvPr id="98" name="Straight Arrow Connector 97"/>
          <p:cNvCxnSpPr>
            <a:stCxn id="97" idx="2"/>
            <a:endCxn id="95" idx="0"/>
          </p:cNvCxnSpPr>
          <p:nvPr/>
        </p:nvCxnSpPr>
        <p:spPr bwMode="auto">
          <a:xfrm>
            <a:off x="3691452" y="5513143"/>
            <a:ext cx="0" cy="139327"/>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sp>
        <p:nvSpPr>
          <p:cNvPr id="99" name="Rectangle 98"/>
          <p:cNvSpPr/>
          <p:nvPr/>
        </p:nvSpPr>
        <p:spPr bwMode="auto">
          <a:xfrm>
            <a:off x="6019800" y="5652731"/>
            <a:ext cx="457200" cy="381000"/>
          </a:xfrm>
          <a:prstGeom prst="rect">
            <a:avLst/>
          </a:prstGeom>
          <a:ln/>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E</a:t>
            </a:r>
          </a:p>
        </p:txBody>
      </p:sp>
      <p:cxnSp>
        <p:nvCxnSpPr>
          <p:cNvPr id="100" name="Straight Arrow Connector 99"/>
          <p:cNvCxnSpPr>
            <a:endCxn id="99" idx="1"/>
          </p:cNvCxnSpPr>
          <p:nvPr/>
        </p:nvCxnSpPr>
        <p:spPr bwMode="auto">
          <a:xfrm flipV="1">
            <a:off x="5838357" y="5843231"/>
            <a:ext cx="181443" cy="1"/>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sp>
        <p:nvSpPr>
          <p:cNvPr id="101" name="TextBox 100"/>
          <p:cNvSpPr txBox="1"/>
          <p:nvPr/>
        </p:nvSpPr>
        <p:spPr>
          <a:xfrm>
            <a:off x="6104771" y="5236405"/>
            <a:ext cx="287258" cy="276999"/>
          </a:xfrm>
          <a:prstGeom prst="rect">
            <a:avLst/>
          </a:prstGeom>
          <a:noFill/>
        </p:spPr>
        <p:txBody>
          <a:bodyPr wrap="none" rtlCol="0">
            <a:spAutoFit/>
          </a:bodyPr>
          <a:lstStyle/>
          <a:p>
            <a:r>
              <a:rPr lang="en-US" dirty="0" smtClean="0"/>
              <a:t>P</a:t>
            </a:r>
            <a:endParaRPr lang="en-US" dirty="0"/>
          </a:p>
        </p:txBody>
      </p:sp>
      <p:cxnSp>
        <p:nvCxnSpPr>
          <p:cNvPr id="102" name="Straight Arrow Connector 101"/>
          <p:cNvCxnSpPr>
            <a:stCxn id="101" idx="2"/>
            <a:endCxn id="99" idx="0"/>
          </p:cNvCxnSpPr>
          <p:nvPr/>
        </p:nvCxnSpPr>
        <p:spPr bwMode="auto">
          <a:xfrm>
            <a:off x="6248400" y="5513404"/>
            <a:ext cx="0" cy="139327"/>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sp>
        <p:nvSpPr>
          <p:cNvPr id="103" name="Rectangle 102"/>
          <p:cNvSpPr/>
          <p:nvPr/>
        </p:nvSpPr>
        <p:spPr bwMode="auto">
          <a:xfrm>
            <a:off x="5381157" y="5652470"/>
            <a:ext cx="457200" cy="381000"/>
          </a:xfrm>
          <a:prstGeom prst="rect">
            <a:avLst/>
          </a:prstGeom>
          <a:ln/>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E</a:t>
            </a:r>
          </a:p>
        </p:txBody>
      </p:sp>
      <p:cxnSp>
        <p:nvCxnSpPr>
          <p:cNvPr id="104" name="Straight Arrow Connector 103"/>
          <p:cNvCxnSpPr>
            <a:stCxn id="108" idx="3"/>
            <a:endCxn id="103" idx="1"/>
          </p:cNvCxnSpPr>
          <p:nvPr/>
        </p:nvCxnSpPr>
        <p:spPr bwMode="auto">
          <a:xfrm flipV="1">
            <a:off x="5199714" y="5842970"/>
            <a:ext cx="181443" cy="262"/>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sp>
        <p:nvSpPr>
          <p:cNvPr id="105" name="TextBox 104"/>
          <p:cNvSpPr txBox="1"/>
          <p:nvPr/>
        </p:nvSpPr>
        <p:spPr>
          <a:xfrm>
            <a:off x="5466128" y="5236144"/>
            <a:ext cx="287258" cy="276999"/>
          </a:xfrm>
          <a:prstGeom prst="rect">
            <a:avLst/>
          </a:prstGeom>
          <a:noFill/>
        </p:spPr>
        <p:txBody>
          <a:bodyPr wrap="none" rtlCol="0">
            <a:spAutoFit/>
          </a:bodyPr>
          <a:lstStyle/>
          <a:p>
            <a:r>
              <a:rPr lang="en-US" dirty="0" smtClean="0"/>
              <a:t>P</a:t>
            </a:r>
            <a:endParaRPr lang="en-US" dirty="0"/>
          </a:p>
        </p:txBody>
      </p:sp>
      <p:cxnSp>
        <p:nvCxnSpPr>
          <p:cNvPr id="106" name="Straight Arrow Connector 105"/>
          <p:cNvCxnSpPr>
            <a:stCxn id="105" idx="2"/>
            <a:endCxn id="103" idx="0"/>
          </p:cNvCxnSpPr>
          <p:nvPr/>
        </p:nvCxnSpPr>
        <p:spPr bwMode="auto">
          <a:xfrm>
            <a:off x="5609757" y="5513143"/>
            <a:ext cx="0" cy="139327"/>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cxnSp>
        <p:nvCxnSpPr>
          <p:cNvPr id="107" name="Straight Arrow Connector 106"/>
          <p:cNvCxnSpPr>
            <a:stCxn id="95" idx="3"/>
            <a:endCxn id="108" idx="1"/>
          </p:cNvCxnSpPr>
          <p:nvPr/>
        </p:nvCxnSpPr>
        <p:spPr bwMode="auto">
          <a:xfrm>
            <a:off x="3920052" y="5842970"/>
            <a:ext cx="181443" cy="262"/>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sp>
        <p:nvSpPr>
          <p:cNvPr id="108" name="TextBox 107"/>
          <p:cNvSpPr txBox="1"/>
          <p:nvPr/>
        </p:nvSpPr>
        <p:spPr>
          <a:xfrm>
            <a:off x="4101495" y="5704732"/>
            <a:ext cx="1098219" cy="276999"/>
          </a:xfrm>
          <a:prstGeom prst="rect">
            <a:avLst/>
          </a:prstGeom>
          <a:noFill/>
        </p:spPr>
        <p:txBody>
          <a:bodyPr wrap="square" rtlCol="0">
            <a:spAutoFit/>
          </a:bodyPr>
          <a:lstStyle/>
          <a:p>
            <a:pPr algn="ctr"/>
            <a:r>
              <a:rPr lang="en-US" dirty="0" smtClean="0"/>
              <a:t> ….         </a:t>
            </a:r>
            <a:endParaRPr lang="en-US" dirty="0"/>
          </a:p>
        </p:txBody>
      </p:sp>
      <p:cxnSp>
        <p:nvCxnSpPr>
          <p:cNvPr id="109" name="Straight Arrow Connector 108"/>
          <p:cNvCxnSpPr>
            <a:stCxn id="99" idx="3"/>
            <a:endCxn id="110" idx="1"/>
          </p:cNvCxnSpPr>
          <p:nvPr/>
        </p:nvCxnSpPr>
        <p:spPr bwMode="auto">
          <a:xfrm>
            <a:off x="6477000" y="5843231"/>
            <a:ext cx="214612" cy="263"/>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sp>
        <p:nvSpPr>
          <p:cNvPr id="110" name="TextBox 109"/>
          <p:cNvSpPr txBox="1"/>
          <p:nvPr/>
        </p:nvSpPr>
        <p:spPr>
          <a:xfrm>
            <a:off x="6691612" y="5704994"/>
            <a:ext cx="547388" cy="276999"/>
          </a:xfrm>
          <a:prstGeom prst="rect">
            <a:avLst/>
          </a:prstGeom>
          <a:noFill/>
        </p:spPr>
        <p:txBody>
          <a:bodyPr wrap="square" rtlCol="0">
            <a:spAutoFit/>
          </a:bodyPr>
          <a:lstStyle/>
          <a:p>
            <a:pPr algn="ctr"/>
            <a:r>
              <a:rPr lang="en-US" dirty="0" smtClean="0"/>
              <a:t>EP</a:t>
            </a:r>
            <a:r>
              <a:rPr lang="en-US" baseline="-25000" dirty="0" smtClean="0"/>
              <a:t>3</a:t>
            </a:r>
            <a:endParaRPr lang="en-US" dirty="0"/>
          </a:p>
        </p:txBody>
      </p:sp>
      <p:sp>
        <p:nvSpPr>
          <p:cNvPr id="111" name="TextBox 110"/>
          <p:cNvSpPr txBox="1"/>
          <p:nvPr/>
        </p:nvSpPr>
        <p:spPr>
          <a:xfrm>
            <a:off x="6613192" y="1295400"/>
            <a:ext cx="2200887" cy="116955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l"/>
            <a:r>
              <a:rPr lang="en-US" sz="1400" dirty="0" smtClean="0"/>
              <a:t>If C has more bits than the key, then a reduction has to be performed before the next encryption</a:t>
            </a:r>
            <a:endParaRPr lang="en-US" sz="1400" dirty="0"/>
          </a:p>
        </p:txBody>
      </p:sp>
      <p:sp>
        <p:nvSpPr>
          <p:cNvPr id="7" name="Slide Number Placeholder 6"/>
          <p:cNvSpPr>
            <a:spLocks noGrp="1"/>
          </p:cNvSpPr>
          <p:nvPr>
            <p:ph type="sldNum" sz="quarter" idx="12"/>
          </p:nvPr>
        </p:nvSpPr>
        <p:spPr/>
        <p:txBody>
          <a:bodyPr/>
          <a:lstStyle/>
          <a:p>
            <a:fld id="{87606FB4-E268-4BFF-97EA-20853DC9E11B}" type="slidenum">
              <a:rPr lang="en-US" smtClean="0"/>
              <a:t>162</a:t>
            </a:fld>
            <a:endParaRPr lang="en-US"/>
          </a:p>
        </p:txBody>
      </p:sp>
    </p:spTree>
    <p:extLst>
      <p:ext uri="{BB962C8B-B14F-4D97-AF65-F5344CB8AC3E}">
        <p14:creationId xmlns:p14="http://schemas.microsoft.com/office/powerpoint/2010/main" val="4207607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par>
                                <p:cTn id="33" presetID="10"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Effect transition="in" filter="fade">
                                      <p:cBhvr>
                                        <p:cTn id="40" dur="500"/>
                                        <p:tgtEl>
                                          <p:spTgt spid="3">
                                            <p:txEl>
                                              <p:pRg st="3" end="3"/>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500"/>
                                        <p:tgtEl>
                                          <p:spTgt spid="15"/>
                                        </p:tgtEl>
                                      </p:cBhvr>
                                    </p:animEffect>
                                  </p:childTnLst>
                                </p:cTn>
                              </p:par>
                              <p:par>
                                <p:cTn id="47" presetID="10" presetClass="entr" presetSubtype="0"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500"/>
                                        <p:tgtEl>
                                          <p:spTgt spid="16"/>
                                        </p:tgtEl>
                                      </p:cBhvr>
                                    </p:animEffect>
                                  </p:childTnLst>
                                </p:cTn>
                              </p:par>
                              <p:par>
                                <p:cTn id="50" presetID="10" presetClass="entr" presetSubtype="0" fill="hold"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4" end="4"/>
                                            </p:txEl>
                                          </p:spTgt>
                                        </p:tgtEl>
                                        <p:attrNameLst>
                                          <p:attrName>style.visibility</p:attrName>
                                        </p:attrNameLst>
                                      </p:cBhvr>
                                      <p:to>
                                        <p:strVal val="visible"/>
                                      </p:to>
                                    </p:set>
                                    <p:animEffect transition="in" filter="fade">
                                      <p:cBhvr>
                                        <p:cTn id="57" dur="500"/>
                                        <p:tgtEl>
                                          <p:spTgt spid="3">
                                            <p:txEl>
                                              <p:pRg st="4" end="4"/>
                                            </p:txEl>
                                          </p:spTgt>
                                        </p:tgtEl>
                                      </p:cBhvr>
                                    </p:animEffect>
                                  </p:childTnLst>
                                </p:cTn>
                              </p:par>
                            </p:childTnLst>
                          </p:cTn>
                        </p:par>
                        <p:par>
                          <p:cTn id="58" fill="hold">
                            <p:stCondLst>
                              <p:cond delay="500"/>
                            </p:stCondLst>
                            <p:childTnLst>
                              <p:par>
                                <p:cTn id="59" presetID="10" presetClass="entr" presetSubtype="0" fill="hold" grpId="0" nodeType="after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fade">
                                      <p:cBhvr>
                                        <p:cTn id="61" dur="500"/>
                                        <p:tgtEl>
                                          <p:spTgt spid="18"/>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fade">
                                      <p:cBhvr>
                                        <p:cTn id="64" dur="500"/>
                                        <p:tgtEl>
                                          <p:spTgt spid="20"/>
                                        </p:tgtEl>
                                      </p:cBhvr>
                                    </p:animEffect>
                                  </p:childTnLst>
                                </p:cTn>
                              </p:par>
                              <p:par>
                                <p:cTn id="65" presetID="10" presetClass="entr" presetSubtype="0" fill="hold" nodeType="with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fade">
                                      <p:cBhvr>
                                        <p:cTn id="67" dur="500"/>
                                        <p:tgtEl>
                                          <p:spTgt spid="21"/>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fade">
                                      <p:cBhvr>
                                        <p:cTn id="70" dur="500"/>
                                        <p:tgtEl>
                                          <p:spTgt spid="22"/>
                                        </p:tgtEl>
                                      </p:cBhvr>
                                    </p:animEffect>
                                  </p:childTnLst>
                                </p:cTn>
                              </p:par>
                              <p:par>
                                <p:cTn id="71" presetID="10" presetClass="entr" presetSubtype="0" fill="hold" nodeType="withEffect">
                                  <p:stCondLst>
                                    <p:cond delay="0"/>
                                  </p:stCondLst>
                                  <p:childTnLst>
                                    <p:set>
                                      <p:cBhvr>
                                        <p:cTn id="72" dur="1" fill="hold">
                                          <p:stCondLst>
                                            <p:cond delay="0"/>
                                          </p:stCondLst>
                                        </p:cTn>
                                        <p:tgtEl>
                                          <p:spTgt spid="23"/>
                                        </p:tgtEl>
                                        <p:attrNameLst>
                                          <p:attrName>style.visibility</p:attrName>
                                        </p:attrNameLst>
                                      </p:cBhvr>
                                      <p:to>
                                        <p:strVal val="visible"/>
                                      </p:to>
                                    </p:set>
                                    <p:animEffect transition="in" filter="fade">
                                      <p:cBhvr>
                                        <p:cTn id="73" dur="500"/>
                                        <p:tgtEl>
                                          <p:spTgt spid="23"/>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4"/>
                                        </p:tgtEl>
                                        <p:attrNameLst>
                                          <p:attrName>style.visibility</p:attrName>
                                        </p:attrNameLst>
                                      </p:cBhvr>
                                      <p:to>
                                        <p:strVal val="visible"/>
                                      </p:to>
                                    </p:set>
                                    <p:animEffect transition="in" filter="fade">
                                      <p:cBhvr>
                                        <p:cTn id="76" dur="500"/>
                                        <p:tgtEl>
                                          <p:spTgt spid="24"/>
                                        </p:tgtEl>
                                      </p:cBhvr>
                                    </p:animEffect>
                                  </p:childTnLst>
                                </p:cTn>
                              </p:par>
                              <p:par>
                                <p:cTn id="77" presetID="10" presetClass="entr" presetSubtype="0" fill="hold" nodeType="withEffect">
                                  <p:stCondLst>
                                    <p:cond delay="0"/>
                                  </p:stCondLst>
                                  <p:childTnLst>
                                    <p:set>
                                      <p:cBhvr>
                                        <p:cTn id="78" dur="1" fill="hold">
                                          <p:stCondLst>
                                            <p:cond delay="0"/>
                                          </p:stCondLst>
                                        </p:cTn>
                                        <p:tgtEl>
                                          <p:spTgt spid="25"/>
                                        </p:tgtEl>
                                        <p:attrNameLst>
                                          <p:attrName>style.visibility</p:attrName>
                                        </p:attrNameLst>
                                      </p:cBhvr>
                                      <p:to>
                                        <p:strVal val="visible"/>
                                      </p:to>
                                    </p:set>
                                    <p:animEffect transition="in" filter="fade">
                                      <p:cBhvr>
                                        <p:cTn id="79" dur="500"/>
                                        <p:tgtEl>
                                          <p:spTgt spid="25"/>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32"/>
                                        </p:tgtEl>
                                        <p:attrNameLst>
                                          <p:attrName>style.visibility</p:attrName>
                                        </p:attrNameLst>
                                      </p:cBhvr>
                                      <p:to>
                                        <p:strVal val="visible"/>
                                      </p:to>
                                    </p:set>
                                    <p:animEffect transition="in" filter="fade">
                                      <p:cBhvr>
                                        <p:cTn id="82" dur="500"/>
                                        <p:tgtEl>
                                          <p:spTgt spid="32"/>
                                        </p:tgtEl>
                                      </p:cBhvr>
                                    </p:animEffect>
                                  </p:childTnLst>
                                </p:cTn>
                              </p:par>
                              <p:par>
                                <p:cTn id="83" presetID="10" presetClass="entr" presetSubtype="0" fill="hold" nodeType="withEffect">
                                  <p:stCondLst>
                                    <p:cond delay="0"/>
                                  </p:stCondLst>
                                  <p:childTnLst>
                                    <p:set>
                                      <p:cBhvr>
                                        <p:cTn id="84" dur="1" fill="hold">
                                          <p:stCondLst>
                                            <p:cond delay="0"/>
                                          </p:stCondLst>
                                        </p:cTn>
                                        <p:tgtEl>
                                          <p:spTgt spid="33"/>
                                        </p:tgtEl>
                                        <p:attrNameLst>
                                          <p:attrName>style.visibility</p:attrName>
                                        </p:attrNameLst>
                                      </p:cBhvr>
                                      <p:to>
                                        <p:strVal val="visible"/>
                                      </p:to>
                                    </p:set>
                                    <p:animEffect transition="in" filter="fade">
                                      <p:cBhvr>
                                        <p:cTn id="85" dur="500"/>
                                        <p:tgtEl>
                                          <p:spTgt spid="33"/>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4"/>
                                        </p:tgtEl>
                                        <p:attrNameLst>
                                          <p:attrName>style.visibility</p:attrName>
                                        </p:attrNameLst>
                                      </p:cBhvr>
                                      <p:to>
                                        <p:strVal val="visible"/>
                                      </p:to>
                                    </p:set>
                                    <p:animEffect transition="in" filter="fade">
                                      <p:cBhvr>
                                        <p:cTn id="88" dur="500"/>
                                        <p:tgtEl>
                                          <p:spTgt spid="34"/>
                                        </p:tgtEl>
                                      </p:cBhvr>
                                    </p:animEffect>
                                  </p:childTnLst>
                                </p:cTn>
                              </p:par>
                              <p:par>
                                <p:cTn id="89" presetID="10" presetClass="entr" presetSubtype="0" fill="hold" nodeType="withEffect">
                                  <p:stCondLst>
                                    <p:cond delay="0"/>
                                  </p:stCondLst>
                                  <p:childTnLst>
                                    <p:set>
                                      <p:cBhvr>
                                        <p:cTn id="90" dur="1" fill="hold">
                                          <p:stCondLst>
                                            <p:cond delay="0"/>
                                          </p:stCondLst>
                                        </p:cTn>
                                        <p:tgtEl>
                                          <p:spTgt spid="35"/>
                                        </p:tgtEl>
                                        <p:attrNameLst>
                                          <p:attrName>style.visibility</p:attrName>
                                        </p:attrNameLst>
                                      </p:cBhvr>
                                      <p:to>
                                        <p:strVal val="visible"/>
                                      </p:to>
                                    </p:set>
                                    <p:animEffect transition="in" filter="fade">
                                      <p:cBhvr>
                                        <p:cTn id="91" dur="500"/>
                                        <p:tgtEl>
                                          <p:spTgt spid="35"/>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36"/>
                                        </p:tgtEl>
                                        <p:attrNameLst>
                                          <p:attrName>style.visibility</p:attrName>
                                        </p:attrNameLst>
                                      </p:cBhvr>
                                      <p:to>
                                        <p:strVal val="visible"/>
                                      </p:to>
                                    </p:set>
                                    <p:animEffect transition="in" filter="fade">
                                      <p:cBhvr>
                                        <p:cTn id="94" dur="500"/>
                                        <p:tgtEl>
                                          <p:spTgt spid="36"/>
                                        </p:tgtEl>
                                      </p:cBhvr>
                                    </p:animEffect>
                                  </p:childTnLst>
                                </p:cTn>
                              </p:par>
                              <p:par>
                                <p:cTn id="95" presetID="10" presetClass="entr" presetSubtype="0" fill="hold" nodeType="withEffect">
                                  <p:stCondLst>
                                    <p:cond delay="0"/>
                                  </p:stCondLst>
                                  <p:childTnLst>
                                    <p:set>
                                      <p:cBhvr>
                                        <p:cTn id="96" dur="1" fill="hold">
                                          <p:stCondLst>
                                            <p:cond delay="0"/>
                                          </p:stCondLst>
                                        </p:cTn>
                                        <p:tgtEl>
                                          <p:spTgt spid="37"/>
                                        </p:tgtEl>
                                        <p:attrNameLst>
                                          <p:attrName>style.visibility</p:attrName>
                                        </p:attrNameLst>
                                      </p:cBhvr>
                                      <p:to>
                                        <p:strVal val="visible"/>
                                      </p:to>
                                    </p:set>
                                    <p:animEffect transition="in" filter="fade">
                                      <p:cBhvr>
                                        <p:cTn id="97" dur="500"/>
                                        <p:tgtEl>
                                          <p:spTgt spid="37"/>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38"/>
                                        </p:tgtEl>
                                        <p:attrNameLst>
                                          <p:attrName>style.visibility</p:attrName>
                                        </p:attrNameLst>
                                      </p:cBhvr>
                                      <p:to>
                                        <p:strVal val="visible"/>
                                      </p:to>
                                    </p:set>
                                    <p:animEffect transition="in" filter="fade">
                                      <p:cBhvr>
                                        <p:cTn id="100" dur="500"/>
                                        <p:tgtEl>
                                          <p:spTgt spid="38"/>
                                        </p:tgtEl>
                                      </p:cBhvr>
                                    </p:animEffect>
                                  </p:childTnLst>
                                </p:cTn>
                              </p:par>
                              <p:par>
                                <p:cTn id="101" presetID="10" presetClass="entr" presetSubtype="0" fill="hold" nodeType="withEffect">
                                  <p:stCondLst>
                                    <p:cond delay="0"/>
                                  </p:stCondLst>
                                  <p:childTnLst>
                                    <p:set>
                                      <p:cBhvr>
                                        <p:cTn id="102" dur="1" fill="hold">
                                          <p:stCondLst>
                                            <p:cond delay="0"/>
                                          </p:stCondLst>
                                        </p:cTn>
                                        <p:tgtEl>
                                          <p:spTgt spid="39"/>
                                        </p:tgtEl>
                                        <p:attrNameLst>
                                          <p:attrName>style.visibility</p:attrName>
                                        </p:attrNameLst>
                                      </p:cBhvr>
                                      <p:to>
                                        <p:strVal val="visible"/>
                                      </p:to>
                                    </p:set>
                                    <p:animEffect transition="in" filter="fade">
                                      <p:cBhvr>
                                        <p:cTn id="103" dur="500"/>
                                        <p:tgtEl>
                                          <p:spTgt spid="39"/>
                                        </p:tgtEl>
                                      </p:cBhvr>
                                    </p:animEffect>
                                  </p:childTnLst>
                                </p:cTn>
                              </p:par>
                              <p:par>
                                <p:cTn id="104" presetID="10" presetClass="entr" presetSubtype="0" fill="hold" nodeType="withEffect">
                                  <p:stCondLst>
                                    <p:cond delay="0"/>
                                  </p:stCondLst>
                                  <p:childTnLst>
                                    <p:set>
                                      <p:cBhvr>
                                        <p:cTn id="105" dur="1" fill="hold">
                                          <p:stCondLst>
                                            <p:cond delay="0"/>
                                          </p:stCondLst>
                                        </p:cTn>
                                        <p:tgtEl>
                                          <p:spTgt spid="40"/>
                                        </p:tgtEl>
                                        <p:attrNameLst>
                                          <p:attrName>style.visibility</p:attrName>
                                        </p:attrNameLst>
                                      </p:cBhvr>
                                      <p:to>
                                        <p:strVal val="visible"/>
                                      </p:to>
                                    </p:set>
                                    <p:animEffect transition="in" filter="fade">
                                      <p:cBhvr>
                                        <p:cTn id="106" dur="500"/>
                                        <p:tgtEl>
                                          <p:spTgt spid="40"/>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42"/>
                                        </p:tgtEl>
                                        <p:attrNameLst>
                                          <p:attrName>style.visibility</p:attrName>
                                        </p:attrNameLst>
                                      </p:cBhvr>
                                      <p:to>
                                        <p:strVal val="visible"/>
                                      </p:to>
                                    </p:set>
                                    <p:animEffect transition="in" filter="fade">
                                      <p:cBhvr>
                                        <p:cTn id="109" dur="500"/>
                                        <p:tgtEl>
                                          <p:spTgt spid="42"/>
                                        </p:tgtEl>
                                      </p:cBhvr>
                                    </p:animEffect>
                                  </p:childTnLst>
                                </p:cTn>
                              </p:par>
                              <p:par>
                                <p:cTn id="110" presetID="10" presetClass="entr" presetSubtype="0" fill="hold" nodeType="withEffect">
                                  <p:stCondLst>
                                    <p:cond delay="0"/>
                                  </p:stCondLst>
                                  <p:childTnLst>
                                    <p:set>
                                      <p:cBhvr>
                                        <p:cTn id="111" dur="1" fill="hold">
                                          <p:stCondLst>
                                            <p:cond delay="0"/>
                                          </p:stCondLst>
                                        </p:cTn>
                                        <p:tgtEl>
                                          <p:spTgt spid="46"/>
                                        </p:tgtEl>
                                        <p:attrNameLst>
                                          <p:attrName>style.visibility</p:attrName>
                                        </p:attrNameLst>
                                      </p:cBhvr>
                                      <p:to>
                                        <p:strVal val="visible"/>
                                      </p:to>
                                    </p:set>
                                    <p:animEffect transition="in" filter="fade">
                                      <p:cBhvr>
                                        <p:cTn id="112" dur="500"/>
                                        <p:tgtEl>
                                          <p:spTgt spid="46"/>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47"/>
                                        </p:tgtEl>
                                        <p:attrNameLst>
                                          <p:attrName>style.visibility</p:attrName>
                                        </p:attrNameLst>
                                      </p:cBhvr>
                                      <p:to>
                                        <p:strVal val="visible"/>
                                      </p:to>
                                    </p:set>
                                    <p:animEffect transition="in" filter="fade">
                                      <p:cBhvr>
                                        <p:cTn id="115" dur="500"/>
                                        <p:tgtEl>
                                          <p:spTgt spid="47"/>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3">
                                            <p:txEl>
                                              <p:pRg st="5" end="5"/>
                                            </p:txEl>
                                          </p:spTgt>
                                        </p:tgtEl>
                                        <p:attrNameLst>
                                          <p:attrName>style.visibility</p:attrName>
                                        </p:attrNameLst>
                                      </p:cBhvr>
                                      <p:to>
                                        <p:strVal val="visible"/>
                                      </p:to>
                                    </p:set>
                                    <p:animEffect transition="in" filter="fade">
                                      <p:cBhvr>
                                        <p:cTn id="120" dur="500"/>
                                        <p:tgtEl>
                                          <p:spTgt spid="3">
                                            <p:txEl>
                                              <p:pRg st="5" end="5"/>
                                            </p:txEl>
                                          </p:spTgt>
                                        </p:tgtEl>
                                      </p:cBhvr>
                                    </p:animEffec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grpId="0" nodeType="clickEffect">
                                  <p:stCondLst>
                                    <p:cond delay="0"/>
                                  </p:stCondLst>
                                  <p:childTnLst>
                                    <p:set>
                                      <p:cBhvr>
                                        <p:cTn id="124" dur="1" fill="hold">
                                          <p:stCondLst>
                                            <p:cond delay="0"/>
                                          </p:stCondLst>
                                        </p:cTn>
                                        <p:tgtEl>
                                          <p:spTgt spid="50"/>
                                        </p:tgtEl>
                                        <p:attrNameLst>
                                          <p:attrName>style.visibility</p:attrName>
                                        </p:attrNameLst>
                                      </p:cBhvr>
                                      <p:to>
                                        <p:strVal val="visible"/>
                                      </p:to>
                                    </p:set>
                                    <p:animEffect transition="in" filter="fade">
                                      <p:cBhvr>
                                        <p:cTn id="125" dur="500"/>
                                        <p:tgtEl>
                                          <p:spTgt spid="50"/>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51"/>
                                        </p:tgtEl>
                                        <p:attrNameLst>
                                          <p:attrName>style.visibility</p:attrName>
                                        </p:attrNameLst>
                                      </p:cBhvr>
                                      <p:to>
                                        <p:strVal val="visible"/>
                                      </p:to>
                                    </p:set>
                                    <p:animEffect transition="in" filter="fade">
                                      <p:cBhvr>
                                        <p:cTn id="128" dur="500"/>
                                        <p:tgtEl>
                                          <p:spTgt spid="51"/>
                                        </p:tgtEl>
                                      </p:cBhvr>
                                    </p:animEffect>
                                  </p:childTnLst>
                                </p:cTn>
                              </p:par>
                              <p:par>
                                <p:cTn id="129" presetID="10" presetClass="entr" presetSubtype="0" fill="hold" nodeType="withEffect">
                                  <p:stCondLst>
                                    <p:cond delay="0"/>
                                  </p:stCondLst>
                                  <p:childTnLst>
                                    <p:set>
                                      <p:cBhvr>
                                        <p:cTn id="130" dur="1" fill="hold">
                                          <p:stCondLst>
                                            <p:cond delay="0"/>
                                          </p:stCondLst>
                                        </p:cTn>
                                        <p:tgtEl>
                                          <p:spTgt spid="52"/>
                                        </p:tgtEl>
                                        <p:attrNameLst>
                                          <p:attrName>style.visibility</p:attrName>
                                        </p:attrNameLst>
                                      </p:cBhvr>
                                      <p:to>
                                        <p:strVal val="visible"/>
                                      </p:to>
                                    </p:set>
                                    <p:animEffect transition="in" filter="fade">
                                      <p:cBhvr>
                                        <p:cTn id="131" dur="500"/>
                                        <p:tgtEl>
                                          <p:spTgt spid="52"/>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53"/>
                                        </p:tgtEl>
                                        <p:attrNameLst>
                                          <p:attrName>style.visibility</p:attrName>
                                        </p:attrNameLst>
                                      </p:cBhvr>
                                      <p:to>
                                        <p:strVal val="visible"/>
                                      </p:to>
                                    </p:set>
                                    <p:animEffect transition="in" filter="fade">
                                      <p:cBhvr>
                                        <p:cTn id="134" dur="500"/>
                                        <p:tgtEl>
                                          <p:spTgt spid="53"/>
                                        </p:tgtEl>
                                      </p:cBhvr>
                                    </p:animEffect>
                                  </p:childTnLst>
                                </p:cTn>
                              </p:par>
                              <p:par>
                                <p:cTn id="135" presetID="10" presetClass="entr" presetSubtype="0" fill="hold" nodeType="withEffect">
                                  <p:stCondLst>
                                    <p:cond delay="0"/>
                                  </p:stCondLst>
                                  <p:childTnLst>
                                    <p:set>
                                      <p:cBhvr>
                                        <p:cTn id="136" dur="1" fill="hold">
                                          <p:stCondLst>
                                            <p:cond delay="0"/>
                                          </p:stCondLst>
                                        </p:cTn>
                                        <p:tgtEl>
                                          <p:spTgt spid="54"/>
                                        </p:tgtEl>
                                        <p:attrNameLst>
                                          <p:attrName>style.visibility</p:attrName>
                                        </p:attrNameLst>
                                      </p:cBhvr>
                                      <p:to>
                                        <p:strVal val="visible"/>
                                      </p:to>
                                    </p:set>
                                    <p:animEffect transition="in" filter="fade">
                                      <p:cBhvr>
                                        <p:cTn id="137" dur="500"/>
                                        <p:tgtEl>
                                          <p:spTgt spid="54"/>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55"/>
                                        </p:tgtEl>
                                        <p:attrNameLst>
                                          <p:attrName>style.visibility</p:attrName>
                                        </p:attrNameLst>
                                      </p:cBhvr>
                                      <p:to>
                                        <p:strVal val="visible"/>
                                      </p:to>
                                    </p:set>
                                    <p:animEffect transition="in" filter="fade">
                                      <p:cBhvr>
                                        <p:cTn id="140" dur="500"/>
                                        <p:tgtEl>
                                          <p:spTgt spid="55"/>
                                        </p:tgtEl>
                                      </p:cBhvr>
                                    </p:animEffect>
                                  </p:childTnLst>
                                </p:cTn>
                              </p:par>
                              <p:par>
                                <p:cTn id="141" presetID="10" presetClass="entr" presetSubtype="0" fill="hold" nodeType="withEffect">
                                  <p:stCondLst>
                                    <p:cond delay="0"/>
                                  </p:stCondLst>
                                  <p:childTnLst>
                                    <p:set>
                                      <p:cBhvr>
                                        <p:cTn id="142" dur="1" fill="hold">
                                          <p:stCondLst>
                                            <p:cond delay="0"/>
                                          </p:stCondLst>
                                        </p:cTn>
                                        <p:tgtEl>
                                          <p:spTgt spid="56"/>
                                        </p:tgtEl>
                                        <p:attrNameLst>
                                          <p:attrName>style.visibility</p:attrName>
                                        </p:attrNameLst>
                                      </p:cBhvr>
                                      <p:to>
                                        <p:strVal val="visible"/>
                                      </p:to>
                                    </p:set>
                                    <p:animEffect transition="in" filter="fade">
                                      <p:cBhvr>
                                        <p:cTn id="143" dur="500"/>
                                        <p:tgtEl>
                                          <p:spTgt spid="56"/>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57"/>
                                        </p:tgtEl>
                                        <p:attrNameLst>
                                          <p:attrName>style.visibility</p:attrName>
                                        </p:attrNameLst>
                                      </p:cBhvr>
                                      <p:to>
                                        <p:strVal val="visible"/>
                                      </p:to>
                                    </p:set>
                                    <p:animEffect transition="in" filter="fade">
                                      <p:cBhvr>
                                        <p:cTn id="146" dur="500"/>
                                        <p:tgtEl>
                                          <p:spTgt spid="57"/>
                                        </p:tgtEl>
                                      </p:cBhvr>
                                    </p:animEffect>
                                  </p:childTnLst>
                                </p:cTn>
                              </p:par>
                              <p:par>
                                <p:cTn id="147" presetID="10" presetClass="entr" presetSubtype="0" fill="hold" nodeType="withEffect">
                                  <p:stCondLst>
                                    <p:cond delay="0"/>
                                  </p:stCondLst>
                                  <p:childTnLst>
                                    <p:set>
                                      <p:cBhvr>
                                        <p:cTn id="148" dur="1" fill="hold">
                                          <p:stCondLst>
                                            <p:cond delay="0"/>
                                          </p:stCondLst>
                                        </p:cTn>
                                        <p:tgtEl>
                                          <p:spTgt spid="58"/>
                                        </p:tgtEl>
                                        <p:attrNameLst>
                                          <p:attrName>style.visibility</p:attrName>
                                        </p:attrNameLst>
                                      </p:cBhvr>
                                      <p:to>
                                        <p:strVal val="visible"/>
                                      </p:to>
                                    </p:set>
                                    <p:animEffect transition="in" filter="fade">
                                      <p:cBhvr>
                                        <p:cTn id="149" dur="500"/>
                                        <p:tgtEl>
                                          <p:spTgt spid="58"/>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59"/>
                                        </p:tgtEl>
                                        <p:attrNameLst>
                                          <p:attrName>style.visibility</p:attrName>
                                        </p:attrNameLst>
                                      </p:cBhvr>
                                      <p:to>
                                        <p:strVal val="visible"/>
                                      </p:to>
                                    </p:set>
                                    <p:animEffect transition="in" filter="fade">
                                      <p:cBhvr>
                                        <p:cTn id="152" dur="500"/>
                                        <p:tgtEl>
                                          <p:spTgt spid="59"/>
                                        </p:tgtEl>
                                      </p:cBhvr>
                                    </p:animEffect>
                                  </p:childTnLst>
                                </p:cTn>
                              </p:par>
                              <p:par>
                                <p:cTn id="153" presetID="10" presetClass="entr" presetSubtype="0" fill="hold" nodeType="withEffect">
                                  <p:stCondLst>
                                    <p:cond delay="0"/>
                                  </p:stCondLst>
                                  <p:childTnLst>
                                    <p:set>
                                      <p:cBhvr>
                                        <p:cTn id="154" dur="1" fill="hold">
                                          <p:stCondLst>
                                            <p:cond delay="0"/>
                                          </p:stCondLst>
                                        </p:cTn>
                                        <p:tgtEl>
                                          <p:spTgt spid="60"/>
                                        </p:tgtEl>
                                        <p:attrNameLst>
                                          <p:attrName>style.visibility</p:attrName>
                                        </p:attrNameLst>
                                      </p:cBhvr>
                                      <p:to>
                                        <p:strVal val="visible"/>
                                      </p:to>
                                    </p:set>
                                    <p:animEffect transition="in" filter="fade">
                                      <p:cBhvr>
                                        <p:cTn id="155" dur="500"/>
                                        <p:tgtEl>
                                          <p:spTgt spid="60"/>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61"/>
                                        </p:tgtEl>
                                        <p:attrNameLst>
                                          <p:attrName>style.visibility</p:attrName>
                                        </p:attrNameLst>
                                      </p:cBhvr>
                                      <p:to>
                                        <p:strVal val="visible"/>
                                      </p:to>
                                    </p:set>
                                    <p:animEffect transition="in" filter="fade">
                                      <p:cBhvr>
                                        <p:cTn id="158" dur="500"/>
                                        <p:tgtEl>
                                          <p:spTgt spid="61"/>
                                        </p:tgtEl>
                                      </p:cBhvr>
                                    </p:animEffect>
                                  </p:childTnLst>
                                </p:cTn>
                              </p:par>
                              <p:par>
                                <p:cTn id="159" presetID="10" presetClass="entr" presetSubtype="0" fill="hold" nodeType="withEffect">
                                  <p:stCondLst>
                                    <p:cond delay="0"/>
                                  </p:stCondLst>
                                  <p:childTnLst>
                                    <p:set>
                                      <p:cBhvr>
                                        <p:cTn id="160" dur="1" fill="hold">
                                          <p:stCondLst>
                                            <p:cond delay="0"/>
                                          </p:stCondLst>
                                        </p:cTn>
                                        <p:tgtEl>
                                          <p:spTgt spid="62"/>
                                        </p:tgtEl>
                                        <p:attrNameLst>
                                          <p:attrName>style.visibility</p:attrName>
                                        </p:attrNameLst>
                                      </p:cBhvr>
                                      <p:to>
                                        <p:strVal val="visible"/>
                                      </p:to>
                                    </p:set>
                                    <p:animEffect transition="in" filter="fade">
                                      <p:cBhvr>
                                        <p:cTn id="161" dur="500"/>
                                        <p:tgtEl>
                                          <p:spTgt spid="62"/>
                                        </p:tgtEl>
                                      </p:cBhvr>
                                    </p:animEffect>
                                  </p:childTnLst>
                                </p:cTn>
                              </p:par>
                              <p:par>
                                <p:cTn id="162" presetID="10" presetClass="entr" presetSubtype="0" fill="hold" grpId="0" nodeType="withEffect">
                                  <p:stCondLst>
                                    <p:cond delay="0"/>
                                  </p:stCondLst>
                                  <p:childTnLst>
                                    <p:set>
                                      <p:cBhvr>
                                        <p:cTn id="163" dur="1" fill="hold">
                                          <p:stCondLst>
                                            <p:cond delay="0"/>
                                          </p:stCondLst>
                                        </p:cTn>
                                        <p:tgtEl>
                                          <p:spTgt spid="63"/>
                                        </p:tgtEl>
                                        <p:attrNameLst>
                                          <p:attrName>style.visibility</p:attrName>
                                        </p:attrNameLst>
                                      </p:cBhvr>
                                      <p:to>
                                        <p:strVal val="visible"/>
                                      </p:to>
                                    </p:set>
                                    <p:animEffect transition="in" filter="fade">
                                      <p:cBhvr>
                                        <p:cTn id="164" dur="500"/>
                                        <p:tgtEl>
                                          <p:spTgt spid="63"/>
                                        </p:tgtEl>
                                      </p:cBhvr>
                                    </p:animEffect>
                                  </p:childTnLst>
                                </p:cTn>
                              </p:par>
                              <p:par>
                                <p:cTn id="165" presetID="10" presetClass="entr" presetSubtype="0" fill="hold" nodeType="withEffect">
                                  <p:stCondLst>
                                    <p:cond delay="0"/>
                                  </p:stCondLst>
                                  <p:childTnLst>
                                    <p:set>
                                      <p:cBhvr>
                                        <p:cTn id="166" dur="1" fill="hold">
                                          <p:stCondLst>
                                            <p:cond delay="0"/>
                                          </p:stCondLst>
                                        </p:cTn>
                                        <p:tgtEl>
                                          <p:spTgt spid="64"/>
                                        </p:tgtEl>
                                        <p:attrNameLst>
                                          <p:attrName>style.visibility</p:attrName>
                                        </p:attrNameLst>
                                      </p:cBhvr>
                                      <p:to>
                                        <p:strVal val="visible"/>
                                      </p:to>
                                    </p:set>
                                    <p:animEffect transition="in" filter="fade">
                                      <p:cBhvr>
                                        <p:cTn id="167" dur="500"/>
                                        <p:tgtEl>
                                          <p:spTgt spid="64"/>
                                        </p:tgtEl>
                                      </p:cBhvr>
                                    </p:animEffect>
                                  </p:childTnLst>
                                </p:cTn>
                              </p:par>
                              <p:par>
                                <p:cTn id="168" presetID="10" presetClass="entr" presetSubtype="0" fill="hold" grpId="0" nodeType="withEffect">
                                  <p:stCondLst>
                                    <p:cond delay="0"/>
                                  </p:stCondLst>
                                  <p:childTnLst>
                                    <p:set>
                                      <p:cBhvr>
                                        <p:cTn id="169" dur="1" fill="hold">
                                          <p:stCondLst>
                                            <p:cond delay="0"/>
                                          </p:stCondLst>
                                        </p:cTn>
                                        <p:tgtEl>
                                          <p:spTgt spid="65"/>
                                        </p:tgtEl>
                                        <p:attrNameLst>
                                          <p:attrName>style.visibility</p:attrName>
                                        </p:attrNameLst>
                                      </p:cBhvr>
                                      <p:to>
                                        <p:strVal val="visible"/>
                                      </p:to>
                                    </p:set>
                                    <p:animEffect transition="in" filter="fade">
                                      <p:cBhvr>
                                        <p:cTn id="170" dur="500"/>
                                        <p:tgtEl>
                                          <p:spTgt spid="65"/>
                                        </p:tgtEl>
                                      </p:cBhvr>
                                    </p:animEffect>
                                  </p:childTnLst>
                                </p:cTn>
                              </p:par>
                              <p:par>
                                <p:cTn id="171" presetID="10" presetClass="entr" presetSubtype="0" fill="hold" nodeType="withEffect">
                                  <p:stCondLst>
                                    <p:cond delay="0"/>
                                  </p:stCondLst>
                                  <p:childTnLst>
                                    <p:set>
                                      <p:cBhvr>
                                        <p:cTn id="172" dur="1" fill="hold">
                                          <p:stCondLst>
                                            <p:cond delay="0"/>
                                          </p:stCondLst>
                                        </p:cTn>
                                        <p:tgtEl>
                                          <p:spTgt spid="66"/>
                                        </p:tgtEl>
                                        <p:attrNameLst>
                                          <p:attrName>style.visibility</p:attrName>
                                        </p:attrNameLst>
                                      </p:cBhvr>
                                      <p:to>
                                        <p:strVal val="visible"/>
                                      </p:to>
                                    </p:set>
                                    <p:animEffect transition="in" filter="fade">
                                      <p:cBhvr>
                                        <p:cTn id="173" dur="500"/>
                                        <p:tgtEl>
                                          <p:spTgt spid="66"/>
                                        </p:tgtEl>
                                      </p:cBhvr>
                                    </p:animEffect>
                                  </p:childTnLst>
                                </p:cTn>
                              </p:par>
                              <p:par>
                                <p:cTn id="174" presetID="10" presetClass="entr" presetSubtype="0" fill="hold" grpId="0" nodeType="withEffect">
                                  <p:stCondLst>
                                    <p:cond delay="0"/>
                                  </p:stCondLst>
                                  <p:childTnLst>
                                    <p:set>
                                      <p:cBhvr>
                                        <p:cTn id="175" dur="1" fill="hold">
                                          <p:stCondLst>
                                            <p:cond delay="0"/>
                                          </p:stCondLst>
                                        </p:cTn>
                                        <p:tgtEl>
                                          <p:spTgt spid="67"/>
                                        </p:tgtEl>
                                        <p:attrNameLst>
                                          <p:attrName>style.visibility</p:attrName>
                                        </p:attrNameLst>
                                      </p:cBhvr>
                                      <p:to>
                                        <p:strVal val="visible"/>
                                      </p:to>
                                    </p:set>
                                    <p:animEffect transition="in" filter="fade">
                                      <p:cBhvr>
                                        <p:cTn id="176" dur="500"/>
                                        <p:tgtEl>
                                          <p:spTgt spid="67"/>
                                        </p:tgtEl>
                                      </p:cBhvr>
                                    </p:animEffect>
                                  </p:childTnLst>
                                </p:cTn>
                              </p:par>
                              <p:par>
                                <p:cTn id="177" presetID="10" presetClass="entr" presetSubtype="0" fill="hold" nodeType="withEffect">
                                  <p:stCondLst>
                                    <p:cond delay="0"/>
                                  </p:stCondLst>
                                  <p:childTnLst>
                                    <p:set>
                                      <p:cBhvr>
                                        <p:cTn id="178" dur="1" fill="hold">
                                          <p:stCondLst>
                                            <p:cond delay="0"/>
                                          </p:stCondLst>
                                        </p:cTn>
                                        <p:tgtEl>
                                          <p:spTgt spid="68"/>
                                        </p:tgtEl>
                                        <p:attrNameLst>
                                          <p:attrName>style.visibility</p:attrName>
                                        </p:attrNameLst>
                                      </p:cBhvr>
                                      <p:to>
                                        <p:strVal val="visible"/>
                                      </p:to>
                                    </p:set>
                                    <p:animEffect transition="in" filter="fade">
                                      <p:cBhvr>
                                        <p:cTn id="179" dur="500"/>
                                        <p:tgtEl>
                                          <p:spTgt spid="68"/>
                                        </p:tgtEl>
                                      </p:cBhvr>
                                    </p:animEffect>
                                  </p:childTnLst>
                                </p:cTn>
                              </p:par>
                              <p:par>
                                <p:cTn id="180" presetID="10" presetClass="entr" presetSubtype="0" fill="hold" grpId="0" nodeType="withEffect">
                                  <p:stCondLst>
                                    <p:cond delay="0"/>
                                  </p:stCondLst>
                                  <p:childTnLst>
                                    <p:set>
                                      <p:cBhvr>
                                        <p:cTn id="181" dur="1" fill="hold">
                                          <p:stCondLst>
                                            <p:cond delay="0"/>
                                          </p:stCondLst>
                                        </p:cTn>
                                        <p:tgtEl>
                                          <p:spTgt spid="69"/>
                                        </p:tgtEl>
                                        <p:attrNameLst>
                                          <p:attrName>style.visibility</p:attrName>
                                        </p:attrNameLst>
                                      </p:cBhvr>
                                      <p:to>
                                        <p:strVal val="visible"/>
                                      </p:to>
                                    </p:set>
                                    <p:animEffect transition="in" filter="fade">
                                      <p:cBhvr>
                                        <p:cTn id="182" dur="500"/>
                                        <p:tgtEl>
                                          <p:spTgt spid="69"/>
                                        </p:tgtEl>
                                      </p:cBhvr>
                                    </p:animEffect>
                                  </p:childTnLst>
                                </p:cTn>
                              </p:par>
                              <p:par>
                                <p:cTn id="183" presetID="10" presetClass="entr" presetSubtype="0" fill="hold" nodeType="withEffect">
                                  <p:stCondLst>
                                    <p:cond delay="0"/>
                                  </p:stCondLst>
                                  <p:childTnLst>
                                    <p:set>
                                      <p:cBhvr>
                                        <p:cTn id="184" dur="1" fill="hold">
                                          <p:stCondLst>
                                            <p:cond delay="0"/>
                                          </p:stCondLst>
                                        </p:cTn>
                                        <p:tgtEl>
                                          <p:spTgt spid="70"/>
                                        </p:tgtEl>
                                        <p:attrNameLst>
                                          <p:attrName>style.visibility</p:attrName>
                                        </p:attrNameLst>
                                      </p:cBhvr>
                                      <p:to>
                                        <p:strVal val="visible"/>
                                      </p:to>
                                    </p:set>
                                    <p:animEffect transition="in" filter="fade">
                                      <p:cBhvr>
                                        <p:cTn id="185" dur="500"/>
                                        <p:tgtEl>
                                          <p:spTgt spid="70"/>
                                        </p:tgtEl>
                                      </p:cBhvr>
                                    </p:animEffect>
                                  </p:childTnLst>
                                </p:cTn>
                              </p:par>
                              <p:par>
                                <p:cTn id="186" presetID="10" presetClass="entr" presetSubtype="0" fill="hold" grpId="0" nodeType="withEffect">
                                  <p:stCondLst>
                                    <p:cond delay="0"/>
                                  </p:stCondLst>
                                  <p:childTnLst>
                                    <p:set>
                                      <p:cBhvr>
                                        <p:cTn id="187" dur="1" fill="hold">
                                          <p:stCondLst>
                                            <p:cond delay="0"/>
                                          </p:stCondLst>
                                        </p:cTn>
                                        <p:tgtEl>
                                          <p:spTgt spid="71"/>
                                        </p:tgtEl>
                                        <p:attrNameLst>
                                          <p:attrName>style.visibility</p:attrName>
                                        </p:attrNameLst>
                                      </p:cBhvr>
                                      <p:to>
                                        <p:strVal val="visible"/>
                                      </p:to>
                                    </p:set>
                                    <p:animEffect transition="in" filter="fade">
                                      <p:cBhvr>
                                        <p:cTn id="188" dur="500"/>
                                        <p:tgtEl>
                                          <p:spTgt spid="71"/>
                                        </p:tgtEl>
                                      </p:cBhvr>
                                    </p:animEffect>
                                  </p:childTnLst>
                                </p:cTn>
                              </p:par>
                              <p:par>
                                <p:cTn id="189" presetID="10" presetClass="entr" presetSubtype="0" fill="hold" nodeType="withEffect">
                                  <p:stCondLst>
                                    <p:cond delay="0"/>
                                  </p:stCondLst>
                                  <p:childTnLst>
                                    <p:set>
                                      <p:cBhvr>
                                        <p:cTn id="190" dur="1" fill="hold">
                                          <p:stCondLst>
                                            <p:cond delay="0"/>
                                          </p:stCondLst>
                                        </p:cTn>
                                        <p:tgtEl>
                                          <p:spTgt spid="72"/>
                                        </p:tgtEl>
                                        <p:attrNameLst>
                                          <p:attrName>style.visibility</p:attrName>
                                        </p:attrNameLst>
                                      </p:cBhvr>
                                      <p:to>
                                        <p:strVal val="visible"/>
                                      </p:to>
                                    </p:set>
                                    <p:animEffect transition="in" filter="fade">
                                      <p:cBhvr>
                                        <p:cTn id="191" dur="500"/>
                                        <p:tgtEl>
                                          <p:spTgt spid="72"/>
                                        </p:tgtEl>
                                      </p:cBhvr>
                                    </p:animEffect>
                                  </p:childTnLst>
                                </p:cTn>
                              </p:par>
                              <p:par>
                                <p:cTn id="192" presetID="10" presetClass="entr" presetSubtype="0" fill="hold" grpId="0" nodeType="withEffect">
                                  <p:stCondLst>
                                    <p:cond delay="0"/>
                                  </p:stCondLst>
                                  <p:childTnLst>
                                    <p:set>
                                      <p:cBhvr>
                                        <p:cTn id="193" dur="1" fill="hold">
                                          <p:stCondLst>
                                            <p:cond delay="0"/>
                                          </p:stCondLst>
                                        </p:cTn>
                                        <p:tgtEl>
                                          <p:spTgt spid="73"/>
                                        </p:tgtEl>
                                        <p:attrNameLst>
                                          <p:attrName>style.visibility</p:attrName>
                                        </p:attrNameLst>
                                      </p:cBhvr>
                                      <p:to>
                                        <p:strVal val="visible"/>
                                      </p:to>
                                    </p:set>
                                    <p:animEffect transition="in" filter="fade">
                                      <p:cBhvr>
                                        <p:cTn id="194" dur="500"/>
                                        <p:tgtEl>
                                          <p:spTgt spid="73"/>
                                        </p:tgtEl>
                                      </p:cBhvr>
                                    </p:animEffect>
                                  </p:childTnLst>
                                </p:cTn>
                              </p:par>
                              <p:par>
                                <p:cTn id="195" presetID="10" presetClass="entr" presetSubtype="0" fill="hold" nodeType="withEffect">
                                  <p:stCondLst>
                                    <p:cond delay="0"/>
                                  </p:stCondLst>
                                  <p:childTnLst>
                                    <p:set>
                                      <p:cBhvr>
                                        <p:cTn id="196" dur="1" fill="hold">
                                          <p:stCondLst>
                                            <p:cond delay="0"/>
                                          </p:stCondLst>
                                        </p:cTn>
                                        <p:tgtEl>
                                          <p:spTgt spid="74"/>
                                        </p:tgtEl>
                                        <p:attrNameLst>
                                          <p:attrName>style.visibility</p:attrName>
                                        </p:attrNameLst>
                                      </p:cBhvr>
                                      <p:to>
                                        <p:strVal val="visible"/>
                                      </p:to>
                                    </p:set>
                                    <p:animEffect transition="in" filter="fade">
                                      <p:cBhvr>
                                        <p:cTn id="197" dur="500"/>
                                        <p:tgtEl>
                                          <p:spTgt spid="74"/>
                                        </p:tgtEl>
                                      </p:cBhvr>
                                    </p:animEffect>
                                  </p:childTnLst>
                                </p:cTn>
                              </p:par>
                              <p:par>
                                <p:cTn id="198" presetID="10" presetClass="entr" presetSubtype="0" fill="hold" nodeType="withEffect">
                                  <p:stCondLst>
                                    <p:cond delay="0"/>
                                  </p:stCondLst>
                                  <p:childTnLst>
                                    <p:set>
                                      <p:cBhvr>
                                        <p:cTn id="199" dur="1" fill="hold">
                                          <p:stCondLst>
                                            <p:cond delay="0"/>
                                          </p:stCondLst>
                                        </p:cTn>
                                        <p:tgtEl>
                                          <p:spTgt spid="75"/>
                                        </p:tgtEl>
                                        <p:attrNameLst>
                                          <p:attrName>style.visibility</p:attrName>
                                        </p:attrNameLst>
                                      </p:cBhvr>
                                      <p:to>
                                        <p:strVal val="visible"/>
                                      </p:to>
                                    </p:set>
                                    <p:animEffect transition="in" filter="fade">
                                      <p:cBhvr>
                                        <p:cTn id="200" dur="500"/>
                                        <p:tgtEl>
                                          <p:spTgt spid="75"/>
                                        </p:tgtEl>
                                      </p:cBhvr>
                                    </p:animEffect>
                                  </p:childTnLst>
                                </p:cTn>
                              </p:par>
                              <p:par>
                                <p:cTn id="201" presetID="10" presetClass="entr" presetSubtype="0" fill="hold" grpId="0" nodeType="withEffect">
                                  <p:stCondLst>
                                    <p:cond delay="0"/>
                                  </p:stCondLst>
                                  <p:childTnLst>
                                    <p:set>
                                      <p:cBhvr>
                                        <p:cTn id="202" dur="1" fill="hold">
                                          <p:stCondLst>
                                            <p:cond delay="0"/>
                                          </p:stCondLst>
                                        </p:cTn>
                                        <p:tgtEl>
                                          <p:spTgt spid="76"/>
                                        </p:tgtEl>
                                        <p:attrNameLst>
                                          <p:attrName>style.visibility</p:attrName>
                                        </p:attrNameLst>
                                      </p:cBhvr>
                                      <p:to>
                                        <p:strVal val="visible"/>
                                      </p:to>
                                    </p:set>
                                    <p:animEffect transition="in" filter="fade">
                                      <p:cBhvr>
                                        <p:cTn id="203" dur="500"/>
                                        <p:tgtEl>
                                          <p:spTgt spid="76"/>
                                        </p:tgtEl>
                                      </p:cBhvr>
                                    </p:animEffect>
                                  </p:childTnLst>
                                </p:cTn>
                              </p:par>
                              <p:par>
                                <p:cTn id="204" presetID="10" presetClass="entr" presetSubtype="0" fill="hold" nodeType="withEffect">
                                  <p:stCondLst>
                                    <p:cond delay="0"/>
                                  </p:stCondLst>
                                  <p:childTnLst>
                                    <p:set>
                                      <p:cBhvr>
                                        <p:cTn id="205" dur="1" fill="hold">
                                          <p:stCondLst>
                                            <p:cond delay="0"/>
                                          </p:stCondLst>
                                        </p:cTn>
                                        <p:tgtEl>
                                          <p:spTgt spid="77"/>
                                        </p:tgtEl>
                                        <p:attrNameLst>
                                          <p:attrName>style.visibility</p:attrName>
                                        </p:attrNameLst>
                                      </p:cBhvr>
                                      <p:to>
                                        <p:strVal val="visible"/>
                                      </p:to>
                                    </p:set>
                                    <p:animEffect transition="in" filter="fade">
                                      <p:cBhvr>
                                        <p:cTn id="206" dur="500"/>
                                        <p:tgtEl>
                                          <p:spTgt spid="77"/>
                                        </p:tgtEl>
                                      </p:cBhvr>
                                    </p:animEffect>
                                  </p:childTnLst>
                                </p:cTn>
                              </p:par>
                              <p:par>
                                <p:cTn id="207" presetID="10" presetClass="entr" presetSubtype="0" fill="hold" grpId="0" nodeType="withEffect">
                                  <p:stCondLst>
                                    <p:cond delay="0"/>
                                  </p:stCondLst>
                                  <p:childTnLst>
                                    <p:set>
                                      <p:cBhvr>
                                        <p:cTn id="208" dur="1" fill="hold">
                                          <p:stCondLst>
                                            <p:cond delay="0"/>
                                          </p:stCondLst>
                                        </p:cTn>
                                        <p:tgtEl>
                                          <p:spTgt spid="78"/>
                                        </p:tgtEl>
                                        <p:attrNameLst>
                                          <p:attrName>style.visibility</p:attrName>
                                        </p:attrNameLst>
                                      </p:cBhvr>
                                      <p:to>
                                        <p:strVal val="visible"/>
                                      </p:to>
                                    </p:set>
                                    <p:animEffect transition="in" filter="fade">
                                      <p:cBhvr>
                                        <p:cTn id="209" dur="500"/>
                                        <p:tgtEl>
                                          <p:spTgt spid="78"/>
                                        </p:tgtEl>
                                      </p:cBhvr>
                                    </p:animEffect>
                                  </p:childTnLst>
                                </p:cTn>
                              </p:par>
                            </p:childTnLst>
                          </p:cTn>
                        </p:par>
                      </p:childTnLst>
                    </p:cTn>
                  </p:par>
                  <p:par>
                    <p:cTn id="210" fill="hold">
                      <p:stCondLst>
                        <p:cond delay="indefinite"/>
                      </p:stCondLst>
                      <p:childTnLst>
                        <p:par>
                          <p:cTn id="211" fill="hold">
                            <p:stCondLst>
                              <p:cond delay="0"/>
                            </p:stCondLst>
                            <p:childTnLst>
                              <p:par>
                                <p:cTn id="212" presetID="10" presetClass="entr" presetSubtype="0" fill="hold" grpId="0" nodeType="clickEffect">
                                  <p:stCondLst>
                                    <p:cond delay="0"/>
                                  </p:stCondLst>
                                  <p:childTnLst>
                                    <p:set>
                                      <p:cBhvr>
                                        <p:cTn id="213" dur="1" fill="hold">
                                          <p:stCondLst>
                                            <p:cond delay="0"/>
                                          </p:stCondLst>
                                        </p:cTn>
                                        <p:tgtEl>
                                          <p:spTgt spid="82"/>
                                        </p:tgtEl>
                                        <p:attrNameLst>
                                          <p:attrName>style.visibility</p:attrName>
                                        </p:attrNameLst>
                                      </p:cBhvr>
                                      <p:to>
                                        <p:strVal val="visible"/>
                                      </p:to>
                                    </p:set>
                                    <p:animEffect transition="in" filter="fade">
                                      <p:cBhvr>
                                        <p:cTn id="214" dur="500"/>
                                        <p:tgtEl>
                                          <p:spTgt spid="82"/>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83"/>
                                        </p:tgtEl>
                                        <p:attrNameLst>
                                          <p:attrName>style.visibility</p:attrName>
                                        </p:attrNameLst>
                                      </p:cBhvr>
                                      <p:to>
                                        <p:strVal val="visible"/>
                                      </p:to>
                                    </p:set>
                                    <p:animEffect transition="in" filter="fade">
                                      <p:cBhvr>
                                        <p:cTn id="217" dur="500"/>
                                        <p:tgtEl>
                                          <p:spTgt spid="83"/>
                                        </p:tgtEl>
                                      </p:cBhvr>
                                    </p:animEffect>
                                  </p:childTnLst>
                                </p:cTn>
                              </p:par>
                              <p:par>
                                <p:cTn id="218" presetID="10" presetClass="entr" presetSubtype="0" fill="hold" nodeType="withEffect">
                                  <p:stCondLst>
                                    <p:cond delay="0"/>
                                  </p:stCondLst>
                                  <p:childTnLst>
                                    <p:set>
                                      <p:cBhvr>
                                        <p:cTn id="219" dur="1" fill="hold">
                                          <p:stCondLst>
                                            <p:cond delay="0"/>
                                          </p:stCondLst>
                                        </p:cTn>
                                        <p:tgtEl>
                                          <p:spTgt spid="84"/>
                                        </p:tgtEl>
                                        <p:attrNameLst>
                                          <p:attrName>style.visibility</p:attrName>
                                        </p:attrNameLst>
                                      </p:cBhvr>
                                      <p:to>
                                        <p:strVal val="visible"/>
                                      </p:to>
                                    </p:set>
                                    <p:animEffect transition="in" filter="fade">
                                      <p:cBhvr>
                                        <p:cTn id="220" dur="500"/>
                                        <p:tgtEl>
                                          <p:spTgt spid="84"/>
                                        </p:tgtEl>
                                      </p:cBhvr>
                                    </p:animEffect>
                                  </p:childTnLst>
                                </p:cTn>
                              </p:par>
                              <p:par>
                                <p:cTn id="221" presetID="10" presetClass="entr" presetSubtype="0" fill="hold" nodeType="withEffect">
                                  <p:stCondLst>
                                    <p:cond delay="0"/>
                                  </p:stCondLst>
                                  <p:childTnLst>
                                    <p:set>
                                      <p:cBhvr>
                                        <p:cTn id="222" dur="1" fill="hold">
                                          <p:stCondLst>
                                            <p:cond delay="0"/>
                                          </p:stCondLst>
                                        </p:cTn>
                                        <p:tgtEl>
                                          <p:spTgt spid="86"/>
                                        </p:tgtEl>
                                        <p:attrNameLst>
                                          <p:attrName>style.visibility</p:attrName>
                                        </p:attrNameLst>
                                      </p:cBhvr>
                                      <p:to>
                                        <p:strVal val="visible"/>
                                      </p:to>
                                    </p:set>
                                    <p:animEffect transition="in" filter="fade">
                                      <p:cBhvr>
                                        <p:cTn id="223" dur="500"/>
                                        <p:tgtEl>
                                          <p:spTgt spid="86"/>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87"/>
                                        </p:tgtEl>
                                        <p:attrNameLst>
                                          <p:attrName>style.visibility</p:attrName>
                                        </p:attrNameLst>
                                      </p:cBhvr>
                                      <p:to>
                                        <p:strVal val="visible"/>
                                      </p:to>
                                    </p:set>
                                    <p:animEffect transition="in" filter="fade">
                                      <p:cBhvr>
                                        <p:cTn id="226" dur="500"/>
                                        <p:tgtEl>
                                          <p:spTgt spid="87"/>
                                        </p:tgtEl>
                                      </p:cBhvr>
                                    </p:animEffect>
                                  </p:childTnLst>
                                </p:cTn>
                              </p:par>
                              <p:par>
                                <p:cTn id="227" presetID="10" presetClass="entr" presetSubtype="0" fill="hold" nodeType="withEffect">
                                  <p:stCondLst>
                                    <p:cond delay="0"/>
                                  </p:stCondLst>
                                  <p:childTnLst>
                                    <p:set>
                                      <p:cBhvr>
                                        <p:cTn id="228" dur="1" fill="hold">
                                          <p:stCondLst>
                                            <p:cond delay="0"/>
                                          </p:stCondLst>
                                        </p:cTn>
                                        <p:tgtEl>
                                          <p:spTgt spid="88"/>
                                        </p:tgtEl>
                                        <p:attrNameLst>
                                          <p:attrName>style.visibility</p:attrName>
                                        </p:attrNameLst>
                                      </p:cBhvr>
                                      <p:to>
                                        <p:strVal val="visible"/>
                                      </p:to>
                                    </p:set>
                                    <p:animEffect transition="in" filter="fade">
                                      <p:cBhvr>
                                        <p:cTn id="229" dur="500"/>
                                        <p:tgtEl>
                                          <p:spTgt spid="88"/>
                                        </p:tgtEl>
                                      </p:cBhvr>
                                    </p:animEffect>
                                  </p:childTnLst>
                                </p:cTn>
                              </p:par>
                              <p:par>
                                <p:cTn id="230" presetID="10" presetClass="entr" presetSubtype="0" fill="hold" nodeType="withEffect">
                                  <p:stCondLst>
                                    <p:cond delay="0"/>
                                  </p:stCondLst>
                                  <p:childTnLst>
                                    <p:set>
                                      <p:cBhvr>
                                        <p:cTn id="231" dur="1" fill="hold">
                                          <p:stCondLst>
                                            <p:cond delay="0"/>
                                          </p:stCondLst>
                                        </p:cTn>
                                        <p:tgtEl>
                                          <p:spTgt spid="90"/>
                                        </p:tgtEl>
                                        <p:attrNameLst>
                                          <p:attrName>style.visibility</p:attrName>
                                        </p:attrNameLst>
                                      </p:cBhvr>
                                      <p:to>
                                        <p:strVal val="visible"/>
                                      </p:to>
                                    </p:set>
                                    <p:animEffect transition="in" filter="fade">
                                      <p:cBhvr>
                                        <p:cTn id="232" dur="500"/>
                                        <p:tgtEl>
                                          <p:spTgt spid="90"/>
                                        </p:tgtEl>
                                      </p:cBhvr>
                                    </p:animEffect>
                                  </p:childTnLst>
                                </p:cTn>
                              </p:par>
                              <p:par>
                                <p:cTn id="233" presetID="10" presetClass="entr" presetSubtype="0" fill="hold" grpId="0" nodeType="withEffect">
                                  <p:stCondLst>
                                    <p:cond delay="0"/>
                                  </p:stCondLst>
                                  <p:childTnLst>
                                    <p:set>
                                      <p:cBhvr>
                                        <p:cTn id="234" dur="1" fill="hold">
                                          <p:stCondLst>
                                            <p:cond delay="0"/>
                                          </p:stCondLst>
                                        </p:cTn>
                                        <p:tgtEl>
                                          <p:spTgt spid="91"/>
                                        </p:tgtEl>
                                        <p:attrNameLst>
                                          <p:attrName>style.visibility</p:attrName>
                                        </p:attrNameLst>
                                      </p:cBhvr>
                                      <p:to>
                                        <p:strVal val="visible"/>
                                      </p:to>
                                    </p:set>
                                    <p:animEffect transition="in" filter="fade">
                                      <p:cBhvr>
                                        <p:cTn id="235" dur="500"/>
                                        <p:tgtEl>
                                          <p:spTgt spid="91"/>
                                        </p:tgtEl>
                                      </p:cBhvr>
                                    </p:animEffect>
                                  </p:childTnLst>
                                </p:cTn>
                              </p:par>
                              <p:par>
                                <p:cTn id="236" presetID="10" presetClass="entr" presetSubtype="0" fill="hold" nodeType="withEffect">
                                  <p:stCondLst>
                                    <p:cond delay="0"/>
                                  </p:stCondLst>
                                  <p:childTnLst>
                                    <p:set>
                                      <p:cBhvr>
                                        <p:cTn id="237" dur="1" fill="hold">
                                          <p:stCondLst>
                                            <p:cond delay="0"/>
                                          </p:stCondLst>
                                        </p:cTn>
                                        <p:tgtEl>
                                          <p:spTgt spid="92"/>
                                        </p:tgtEl>
                                        <p:attrNameLst>
                                          <p:attrName>style.visibility</p:attrName>
                                        </p:attrNameLst>
                                      </p:cBhvr>
                                      <p:to>
                                        <p:strVal val="visible"/>
                                      </p:to>
                                    </p:set>
                                    <p:animEffect transition="in" filter="fade">
                                      <p:cBhvr>
                                        <p:cTn id="238" dur="500"/>
                                        <p:tgtEl>
                                          <p:spTgt spid="92"/>
                                        </p:tgtEl>
                                      </p:cBhvr>
                                    </p:animEffect>
                                  </p:childTnLst>
                                </p:cTn>
                              </p:par>
                              <p:par>
                                <p:cTn id="239" presetID="10" presetClass="entr" presetSubtype="0" fill="hold" nodeType="withEffect">
                                  <p:stCondLst>
                                    <p:cond delay="0"/>
                                  </p:stCondLst>
                                  <p:childTnLst>
                                    <p:set>
                                      <p:cBhvr>
                                        <p:cTn id="240" dur="1" fill="hold">
                                          <p:stCondLst>
                                            <p:cond delay="0"/>
                                          </p:stCondLst>
                                        </p:cTn>
                                        <p:tgtEl>
                                          <p:spTgt spid="94"/>
                                        </p:tgtEl>
                                        <p:attrNameLst>
                                          <p:attrName>style.visibility</p:attrName>
                                        </p:attrNameLst>
                                      </p:cBhvr>
                                      <p:to>
                                        <p:strVal val="visible"/>
                                      </p:to>
                                    </p:set>
                                    <p:animEffect transition="in" filter="fade">
                                      <p:cBhvr>
                                        <p:cTn id="241" dur="500"/>
                                        <p:tgtEl>
                                          <p:spTgt spid="94"/>
                                        </p:tgtEl>
                                      </p:cBhvr>
                                    </p:animEffect>
                                  </p:childTnLst>
                                </p:cTn>
                              </p:par>
                              <p:par>
                                <p:cTn id="242" presetID="10" presetClass="entr" presetSubtype="0" fill="hold" grpId="0" nodeType="withEffect">
                                  <p:stCondLst>
                                    <p:cond delay="0"/>
                                  </p:stCondLst>
                                  <p:childTnLst>
                                    <p:set>
                                      <p:cBhvr>
                                        <p:cTn id="243" dur="1" fill="hold">
                                          <p:stCondLst>
                                            <p:cond delay="0"/>
                                          </p:stCondLst>
                                        </p:cTn>
                                        <p:tgtEl>
                                          <p:spTgt spid="95"/>
                                        </p:tgtEl>
                                        <p:attrNameLst>
                                          <p:attrName>style.visibility</p:attrName>
                                        </p:attrNameLst>
                                      </p:cBhvr>
                                      <p:to>
                                        <p:strVal val="visible"/>
                                      </p:to>
                                    </p:set>
                                    <p:animEffect transition="in" filter="fade">
                                      <p:cBhvr>
                                        <p:cTn id="244" dur="500"/>
                                        <p:tgtEl>
                                          <p:spTgt spid="95"/>
                                        </p:tgtEl>
                                      </p:cBhvr>
                                    </p:animEffect>
                                  </p:childTnLst>
                                </p:cTn>
                              </p:par>
                              <p:par>
                                <p:cTn id="245" presetID="10" presetClass="entr" presetSubtype="0" fill="hold" nodeType="withEffect">
                                  <p:stCondLst>
                                    <p:cond delay="0"/>
                                  </p:stCondLst>
                                  <p:childTnLst>
                                    <p:set>
                                      <p:cBhvr>
                                        <p:cTn id="246" dur="1" fill="hold">
                                          <p:stCondLst>
                                            <p:cond delay="0"/>
                                          </p:stCondLst>
                                        </p:cTn>
                                        <p:tgtEl>
                                          <p:spTgt spid="96"/>
                                        </p:tgtEl>
                                        <p:attrNameLst>
                                          <p:attrName>style.visibility</p:attrName>
                                        </p:attrNameLst>
                                      </p:cBhvr>
                                      <p:to>
                                        <p:strVal val="visible"/>
                                      </p:to>
                                    </p:set>
                                    <p:animEffect transition="in" filter="fade">
                                      <p:cBhvr>
                                        <p:cTn id="247" dur="500"/>
                                        <p:tgtEl>
                                          <p:spTgt spid="96"/>
                                        </p:tgtEl>
                                      </p:cBhvr>
                                    </p:animEffect>
                                  </p:childTnLst>
                                </p:cTn>
                              </p:par>
                              <p:par>
                                <p:cTn id="248" presetID="10" presetClass="entr" presetSubtype="0" fill="hold" nodeType="withEffect">
                                  <p:stCondLst>
                                    <p:cond delay="0"/>
                                  </p:stCondLst>
                                  <p:childTnLst>
                                    <p:set>
                                      <p:cBhvr>
                                        <p:cTn id="249" dur="1" fill="hold">
                                          <p:stCondLst>
                                            <p:cond delay="0"/>
                                          </p:stCondLst>
                                        </p:cTn>
                                        <p:tgtEl>
                                          <p:spTgt spid="98"/>
                                        </p:tgtEl>
                                        <p:attrNameLst>
                                          <p:attrName>style.visibility</p:attrName>
                                        </p:attrNameLst>
                                      </p:cBhvr>
                                      <p:to>
                                        <p:strVal val="visible"/>
                                      </p:to>
                                    </p:set>
                                    <p:animEffect transition="in" filter="fade">
                                      <p:cBhvr>
                                        <p:cTn id="250" dur="500"/>
                                        <p:tgtEl>
                                          <p:spTgt spid="98"/>
                                        </p:tgtEl>
                                      </p:cBhvr>
                                    </p:animEffect>
                                  </p:childTnLst>
                                </p:cTn>
                              </p:par>
                              <p:par>
                                <p:cTn id="251" presetID="10" presetClass="entr" presetSubtype="0" fill="hold" grpId="0" nodeType="withEffect">
                                  <p:stCondLst>
                                    <p:cond delay="0"/>
                                  </p:stCondLst>
                                  <p:childTnLst>
                                    <p:set>
                                      <p:cBhvr>
                                        <p:cTn id="252" dur="1" fill="hold">
                                          <p:stCondLst>
                                            <p:cond delay="0"/>
                                          </p:stCondLst>
                                        </p:cTn>
                                        <p:tgtEl>
                                          <p:spTgt spid="99"/>
                                        </p:tgtEl>
                                        <p:attrNameLst>
                                          <p:attrName>style.visibility</p:attrName>
                                        </p:attrNameLst>
                                      </p:cBhvr>
                                      <p:to>
                                        <p:strVal val="visible"/>
                                      </p:to>
                                    </p:set>
                                    <p:animEffect transition="in" filter="fade">
                                      <p:cBhvr>
                                        <p:cTn id="253" dur="500"/>
                                        <p:tgtEl>
                                          <p:spTgt spid="99"/>
                                        </p:tgtEl>
                                      </p:cBhvr>
                                    </p:animEffect>
                                  </p:childTnLst>
                                </p:cTn>
                              </p:par>
                              <p:par>
                                <p:cTn id="254" presetID="10" presetClass="entr" presetSubtype="0" fill="hold" nodeType="withEffect">
                                  <p:stCondLst>
                                    <p:cond delay="0"/>
                                  </p:stCondLst>
                                  <p:childTnLst>
                                    <p:set>
                                      <p:cBhvr>
                                        <p:cTn id="255" dur="1" fill="hold">
                                          <p:stCondLst>
                                            <p:cond delay="0"/>
                                          </p:stCondLst>
                                        </p:cTn>
                                        <p:tgtEl>
                                          <p:spTgt spid="100"/>
                                        </p:tgtEl>
                                        <p:attrNameLst>
                                          <p:attrName>style.visibility</p:attrName>
                                        </p:attrNameLst>
                                      </p:cBhvr>
                                      <p:to>
                                        <p:strVal val="visible"/>
                                      </p:to>
                                    </p:set>
                                    <p:animEffect transition="in" filter="fade">
                                      <p:cBhvr>
                                        <p:cTn id="256" dur="500"/>
                                        <p:tgtEl>
                                          <p:spTgt spid="100"/>
                                        </p:tgtEl>
                                      </p:cBhvr>
                                    </p:animEffect>
                                  </p:childTnLst>
                                </p:cTn>
                              </p:par>
                              <p:par>
                                <p:cTn id="257" presetID="10" presetClass="entr" presetSubtype="0" fill="hold" nodeType="withEffect">
                                  <p:stCondLst>
                                    <p:cond delay="0"/>
                                  </p:stCondLst>
                                  <p:childTnLst>
                                    <p:set>
                                      <p:cBhvr>
                                        <p:cTn id="258" dur="1" fill="hold">
                                          <p:stCondLst>
                                            <p:cond delay="0"/>
                                          </p:stCondLst>
                                        </p:cTn>
                                        <p:tgtEl>
                                          <p:spTgt spid="102"/>
                                        </p:tgtEl>
                                        <p:attrNameLst>
                                          <p:attrName>style.visibility</p:attrName>
                                        </p:attrNameLst>
                                      </p:cBhvr>
                                      <p:to>
                                        <p:strVal val="visible"/>
                                      </p:to>
                                    </p:set>
                                    <p:animEffect transition="in" filter="fade">
                                      <p:cBhvr>
                                        <p:cTn id="259" dur="500"/>
                                        <p:tgtEl>
                                          <p:spTgt spid="102"/>
                                        </p:tgtEl>
                                      </p:cBhvr>
                                    </p:animEffect>
                                  </p:childTnLst>
                                </p:cTn>
                              </p:par>
                              <p:par>
                                <p:cTn id="260" presetID="10" presetClass="entr" presetSubtype="0" fill="hold" grpId="0" nodeType="withEffect">
                                  <p:stCondLst>
                                    <p:cond delay="0"/>
                                  </p:stCondLst>
                                  <p:childTnLst>
                                    <p:set>
                                      <p:cBhvr>
                                        <p:cTn id="261" dur="1" fill="hold">
                                          <p:stCondLst>
                                            <p:cond delay="0"/>
                                          </p:stCondLst>
                                        </p:cTn>
                                        <p:tgtEl>
                                          <p:spTgt spid="103"/>
                                        </p:tgtEl>
                                        <p:attrNameLst>
                                          <p:attrName>style.visibility</p:attrName>
                                        </p:attrNameLst>
                                      </p:cBhvr>
                                      <p:to>
                                        <p:strVal val="visible"/>
                                      </p:to>
                                    </p:set>
                                    <p:animEffect transition="in" filter="fade">
                                      <p:cBhvr>
                                        <p:cTn id="262" dur="500"/>
                                        <p:tgtEl>
                                          <p:spTgt spid="103"/>
                                        </p:tgtEl>
                                      </p:cBhvr>
                                    </p:animEffect>
                                  </p:childTnLst>
                                </p:cTn>
                              </p:par>
                              <p:par>
                                <p:cTn id="263" presetID="10" presetClass="entr" presetSubtype="0" fill="hold" nodeType="withEffect">
                                  <p:stCondLst>
                                    <p:cond delay="0"/>
                                  </p:stCondLst>
                                  <p:childTnLst>
                                    <p:set>
                                      <p:cBhvr>
                                        <p:cTn id="264" dur="1" fill="hold">
                                          <p:stCondLst>
                                            <p:cond delay="0"/>
                                          </p:stCondLst>
                                        </p:cTn>
                                        <p:tgtEl>
                                          <p:spTgt spid="104"/>
                                        </p:tgtEl>
                                        <p:attrNameLst>
                                          <p:attrName>style.visibility</p:attrName>
                                        </p:attrNameLst>
                                      </p:cBhvr>
                                      <p:to>
                                        <p:strVal val="visible"/>
                                      </p:to>
                                    </p:set>
                                    <p:animEffect transition="in" filter="fade">
                                      <p:cBhvr>
                                        <p:cTn id="265" dur="500"/>
                                        <p:tgtEl>
                                          <p:spTgt spid="104"/>
                                        </p:tgtEl>
                                      </p:cBhvr>
                                    </p:animEffect>
                                  </p:childTnLst>
                                </p:cTn>
                              </p:par>
                              <p:par>
                                <p:cTn id="266" presetID="10" presetClass="entr" presetSubtype="0" fill="hold" nodeType="withEffect">
                                  <p:stCondLst>
                                    <p:cond delay="0"/>
                                  </p:stCondLst>
                                  <p:childTnLst>
                                    <p:set>
                                      <p:cBhvr>
                                        <p:cTn id="267" dur="1" fill="hold">
                                          <p:stCondLst>
                                            <p:cond delay="0"/>
                                          </p:stCondLst>
                                        </p:cTn>
                                        <p:tgtEl>
                                          <p:spTgt spid="106"/>
                                        </p:tgtEl>
                                        <p:attrNameLst>
                                          <p:attrName>style.visibility</p:attrName>
                                        </p:attrNameLst>
                                      </p:cBhvr>
                                      <p:to>
                                        <p:strVal val="visible"/>
                                      </p:to>
                                    </p:set>
                                    <p:animEffect transition="in" filter="fade">
                                      <p:cBhvr>
                                        <p:cTn id="268" dur="500"/>
                                        <p:tgtEl>
                                          <p:spTgt spid="106"/>
                                        </p:tgtEl>
                                      </p:cBhvr>
                                    </p:animEffect>
                                  </p:childTnLst>
                                </p:cTn>
                              </p:par>
                              <p:par>
                                <p:cTn id="269" presetID="10" presetClass="entr" presetSubtype="0" fill="hold" nodeType="withEffect">
                                  <p:stCondLst>
                                    <p:cond delay="0"/>
                                  </p:stCondLst>
                                  <p:childTnLst>
                                    <p:set>
                                      <p:cBhvr>
                                        <p:cTn id="270" dur="1" fill="hold">
                                          <p:stCondLst>
                                            <p:cond delay="0"/>
                                          </p:stCondLst>
                                        </p:cTn>
                                        <p:tgtEl>
                                          <p:spTgt spid="107"/>
                                        </p:tgtEl>
                                        <p:attrNameLst>
                                          <p:attrName>style.visibility</p:attrName>
                                        </p:attrNameLst>
                                      </p:cBhvr>
                                      <p:to>
                                        <p:strVal val="visible"/>
                                      </p:to>
                                    </p:set>
                                    <p:animEffect transition="in" filter="fade">
                                      <p:cBhvr>
                                        <p:cTn id="271" dur="500"/>
                                        <p:tgtEl>
                                          <p:spTgt spid="107"/>
                                        </p:tgtEl>
                                      </p:cBhvr>
                                    </p:animEffect>
                                  </p:childTnLst>
                                </p:cTn>
                              </p:par>
                              <p:par>
                                <p:cTn id="272" presetID="10" presetClass="entr" presetSubtype="0" fill="hold" grpId="0" nodeType="withEffect">
                                  <p:stCondLst>
                                    <p:cond delay="0"/>
                                  </p:stCondLst>
                                  <p:childTnLst>
                                    <p:set>
                                      <p:cBhvr>
                                        <p:cTn id="273" dur="1" fill="hold">
                                          <p:stCondLst>
                                            <p:cond delay="0"/>
                                          </p:stCondLst>
                                        </p:cTn>
                                        <p:tgtEl>
                                          <p:spTgt spid="108"/>
                                        </p:tgtEl>
                                        <p:attrNameLst>
                                          <p:attrName>style.visibility</p:attrName>
                                        </p:attrNameLst>
                                      </p:cBhvr>
                                      <p:to>
                                        <p:strVal val="visible"/>
                                      </p:to>
                                    </p:set>
                                    <p:animEffect transition="in" filter="fade">
                                      <p:cBhvr>
                                        <p:cTn id="274" dur="500"/>
                                        <p:tgtEl>
                                          <p:spTgt spid="108"/>
                                        </p:tgtEl>
                                      </p:cBhvr>
                                    </p:animEffect>
                                  </p:childTnLst>
                                </p:cTn>
                              </p:par>
                              <p:par>
                                <p:cTn id="275" presetID="10" presetClass="entr" presetSubtype="0" fill="hold" nodeType="withEffect">
                                  <p:stCondLst>
                                    <p:cond delay="0"/>
                                  </p:stCondLst>
                                  <p:childTnLst>
                                    <p:set>
                                      <p:cBhvr>
                                        <p:cTn id="276" dur="1" fill="hold">
                                          <p:stCondLst>
                                            <p:cond delay="0"/>
                                          </p:stCondLst>
                                        </p:cTn>
                                        <p:tgtEl>
                                          <p:spTgt spid="109"/>
                                        </p:tgtEl>
                                        <p:attrNameLst>
                                          <p:attrName>style.visibility</p:attrName>
                                        </p:attrNameLst>
                                      </p:cBhvr>
                                      <p:to>
                                        <p:strVal val="visible"/>
                                      </p:to>
                                    </p:set>
                                    <p:animEffect transition="in" filter="fade">
                                      <p:cBhvr>
                                        <p:cTn id="277" dur="500"/>
                                        <p:tgtEl>
                                          <p:spTgt spid="109"/>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110"/>
                                        </p:tgtEl>
                                        <p:attrNameLst>
                                          <p:attrName>style.visibility</p:attrName>
                                        </p:attrNameLst>
                                      </p:cBhvr>
                                      <p:to>
                                        <p:strVal val="visible"/>
                                      </p:to>
                                    </p:set>
                                    <p:animEffect transition="in" filter="fade">
                                      <p:cBhvr>
                                        <p:cTn id="280" dur="500"/>
                                        <p:tgtEl>
                                          <p:spTgt spid="110"/>
                                        </p:tgtEl>
                                      </p:cBhvr>
                                    </p:animEffect>
                                  </p:childTnLst>
                                </p:cTn>
                              </p:par>
                              <p:par>
                                <p:cTn id="281" presetID="10" presetClass="entr" presetSubtype="0" fill="hold" grpId="0" nodeType="withEffect">
                                  <p:stCondLst>
                                    <p:cond delay="0"/>
                                  </p:stCondLst>
                                  <p:childTnLst>
                                    <p:set>
                                      <p:cBhvr>
                                        <p:cTn id="282" dur="1" fill="hold">
                                          <p:stCondLst>
                                            <p:cond delay="0"/>
                                          </p:stCondLst>
                                        </p:cTn>
                                        <p:tgtEl>
                                          <p:spTgt spid="85"/>
                                        </p:tgtEl>
                                        <p:attrNameLst>
                                          <p:attrName>style.visibility</p:attrName>
                                        </p:attrNameLst>
                                      </p:cBhvr>
                                      <p:to>
                                        <p:strVal val="visible"/>
                                      </p:to>
                                    </p:set>
                                    <p:animEffect transition="in" filter="fade">
                                      <p:cBhvr>
                                        <p:cTn id="283" dur="500"/>
                                        <p:tgtEl>
                                          <p:spTgt spid="85"/>
                                        </p:tgtEl>
                                      </p:cBhvr>
                                    </p:animEffect>
                                  </p:childTnLst>
                                </p:cTn>
                              </p:par>
                              <p:par>
                                <p:cTn id="284" presetID="10" presetClass="entr" presetSubtype="0" fill="hold" grpId="0" nodeType="withEffect">
                                  <p:stCondLst>
                                    <p:cond delay="0"/>
                                  </p:stCondLst>
                                  <p:childTnLst>
                                    <p:set>
                                      <p:cBhvr>
                                        <p:cTn id="285" dur="1" fill="hold">
                                          <p:stCondLst>
                                            <p:cond delay="0"/>
                                          </p:stCondLst>
                                        </p:cTn>
                                        <p:tgtEl>
                                          <p:spTgt spid="89"/>
                                        </p:tgtEl>
                                        <p:attrNameLst>
                                          <p:attrName>style.visibility</p:attrName>
                                        </p:attrNameLst>
                                      </p:cBhvr>
                                      <p:to>
                                        <p:strVal val="visible"/>
                                      </p:to>
                                    </p:set>
                                    <p:animEffect transition="in" filter="fade">
                                      <p:cBhvr>
                                        <p:cTn id="286" dur="500"/>
                                        <p:tgtEl>
                                          <p:spTgt spid="89"/>
                                        </p:tgtEl>
                                      </p:cBhvr>
                                    </p:animEffect>
                                  </p:childTnLst>
                                </p:cTn>
                              </p:par>
                              <p:par>
                                <p:cTn id="287" presetID="10" presetClass="entr" presetSubtype="0" fill="hold" grpId="0" nodeType="withEffect">
                                  <p:stCondLst>
                                    <p:cond delay="0"/>
                                  </p:stCondLst>
                                  <p:childTnLst>
                                    <p:set>
                                      <p:cBhvr>
                                        <p:cTn id="288" dur="1" fill="hold">
                                          <p:stCondLst>
                                            <p:cond delay="0"/>
                                          </p:stCondLst>
                                        </p:cTn>
                                        <p:tgtEl>
                                          <p:spTgt spid="93"/>
                                        </p:tgtEl>
                                        <p:attrNameLst>
                                          <p:attrName>style.visibility</p:attrName>
                                        </p:attrNameLst>
                                      </p:cBhvr>
                                      <p:to>
                                        <p:strVal val="visible"/>
                                      </p:to>
                                    </p:set>
                                    <p:animEffect transition="in" filter="fade">
                                      <p:cBhvr>
                                        <p:cTn id="289" dur="500"/>
                                        <p:tgtEl>
                                          <p:spTgt spid="93"/>
                                        </p:tgtEl>
                                      </p:cBhvr>
                                    </p:animEffect>
                                  </p:childTnLst>
                                </p:cTn>
                              </p:par>
                              <p:par>
                                <p:cTn id="290" presetID="10" presetClass="entr" presetSubtype="0" fill="hold" grpId="0" nodeType="withEffect">
                                  <p:stCondLst>
                                    <p:cond delay="0"/>
                                  </p:stCondLst>
                                  <p:childTnLst>
                                    <p:set>
                                      <p:cBhvr>
                                        <p:cTn id="291" dur="1" fill="hold">
                                          <p:stCondLst>
                                            <p:cond delay="0"/>
                                          </p:stCondLst>
                                        </p:cTn>
                                        <p:tgtEl>
                                          <p:spTgt spid="97"/>
                                        </p:tgtEl>
                                        <p:attrNameLst>
                                          <p:attrName>style.visibility</p:attrName>
                                        </p:attrNameLst>
                                      </p:cBhvr>
                                      <p:to>
                                        <p:strVal val="visible"/>
                                      </p:to>
                                    </p:set>
                                    <p:animEffect transition="in" filter="fade">
                                      <p:cBhvr>
                                        <p:cTn id="292" dur="500"/>
                                        <p:tgtEl>
                                          <p:spTgt spid="97"/>
                                        </p:tgtEl>
                                      </p:cBhvr>
                                    </p:animEffect>
                                  </p:childTnLst>
                                </p:cTn>
                              </p:par>
                              <p:par>
                                <p:cTn id="293" presetID="10" presetClass="entr" presetSubtype="0" fill="hold" grpId="0" nodeType="withEffect">
                                  <p:stCondLst>
                                    <p:cond delay="0"/>
                                  </p:stCondLst>
                                  <p:childTnLst>
                                    <p:set>
                                      <p:cBhvr>
                                        <p:cTn id="294" dur="1" fill="hold">
                                          <p:stCondLst>
                                            <p:cond delay="0"/>
                                          </p:stCondLst>
                                        </p:cTn>
                                        <p:tgtEl>
                                          <p:spTgt spid="105"/>
                                        </p:tgtEl>
                                        <p:attrNameLst>
                                          <p:attrName>style.visibility</p:attrName>
                                        </p:attrNameLst>
                                      </p:cBhvr>
                                      <p:to>
                                        <p:strVal val="visible"/>
                                      </p:to>
                                    </p:set>
                                    <p:animEffect transition="in" filter="fade">
                                      <p:cBhvr>
                                        <p:cTn id="295" dur="500"/>
                                        <p:tgtEl>
                                          <p:spTgt spid="105"/>
                                        </p:tgtEl>
                                      </p:cBhvr>
                                    </p:animEffect>
                                  </p:childTnLst>
                                </p:cTn>
                              </p:par>
                              <p:par>
                                <p:cTn id="296" presetID="10" presetClass="entr" presetSubtype="0" fill="hold" grpId="0" nodeType="withEffect">
                                  <p:stCondLst>
                                    <p:cond delay="0"/>
                                  </p:stCondLst>
                                  <p:childTnLst>
                                    <p:set>
                                      <p:cBhvr>
                                        <p:cTn id="297" dur="1" fill="hold">
                                          <p:stCondLst>
                                            <p:cond delay="0"/>
                                          </p:stCondLst>
                                        </p:cTn>
                                        <p:tgtEl>
                                          <p:spTgt spid="101"/>
                                        </p:tgtEl>
                                        <p:attrNameLst>
                                          <p:attrName>style.visibility</p:attrName>
                                        </p:attrNameLst>
                                      </p:cBhvr>
                                      <p:to>
                                        <p:strVal val="visible"/>
                                      </p:to>
                                    </p:set>
                                    <p:animEffect transition="in" filter="fade">
                                      <p:cBhvr>
                                        <p:cTn id="298" dur="500"/>
                                        <p:tgtEl>
                                          <p:spTgt spid="101"/>
                                        </p:tgtEl>
                                      </p:cBhvr>
                                    </p:animEffect>
                                  </p:childTnLst>
                                </p:cTn>
                              </p:par>
                            </p:childTnLst>
                          </p:cTn>
                        </p:par>
                      </p:childTnLst>
                    </p:cTn>
                  </p:par>
                  <p:par>
                    <p:cTn id="299" fill="hold">
                      <p:stCondLst>
                        <p:cond delay="indefinite"/>
                      </p:stCondLst>
                      <p:childTnLst>
                        <p:par>
                          <p:cTn id="300" fill="hold">
                            <p:stCondLst>
                              <p:cond delay="0"/>
                            </p:stCondLst>
                            <p:childTnLst>
                              <p:par>
                                <p:cTn id="301" presetID="1" presetClass="entr" presetSubtype="0" fill="hold" grpId="0" nodeType="clickEffect">
                                  <p:stCondLst>
                                    <p:cond delay="0"/>
                                  </p:stCondLst>
                                  <p:childTnLst>
                                    <p:set>
                                      <p:cBhvr>
                                        <p:cTn id="302"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p:bldP spid="9" grpId="0"/>
      <p:bldP spid="13" grpId="0" animBg="1"/>
      <p:bldP spid="15" grpId="0"/>
      <p:bldP spid="18" grpId="0" animBg="1"/>
      <p:bldP spid="20" grpId="0"/>
      <p:bldP spid="22" grpId="0" animBg="1"/>
      <p:bldP spid="24" grpId="0"/>
      <p:bldP spid="32" grpId="0" animBg="1"/>
      <p:bldP spid="34" grpId="0"/>
      <p:bldP spid="36" grpId="0" animBg="1"/>
      <p:bldP spid="38" grpId="0"/>
      <p:bldP spid="42" grpId="0"/>
      <p:bldP spid="47" grpId="0"/>
      <p:bldP spid="50" grpId="0" animBg="1"/>
      <p:bldP spid="51" grpId="0"/>
      <p:bldP spid="53" grpId="0"/>
      <p:bldP spid="55" grpId="0" animBg="1"/>
      <p:bldP spid="57" grpId="0"/>
      <p:bldP spid="59" grpId="0" animBg="1"/>
      <p:bldP spid="61" grpId="0"/>
      <p:bldP spid="63" grpId="0" animBg="1"/>
      <p:bldP spid="65" grpId="0"/>
      <p:bldP spid="67" grpId="0" animBg="1"/>
      <p:bldP spid="69" grpId="0"/>
      <p:bldP spid="71" grpId="0" animBg="1"/>
      <p:bldP spid="73" grpId="0"/>
      <p:bldP spid="76" grpId="0"/>
      <p:bldP spid="78" grpId="0"/>
      <p:bldP spid="82" grpId="0" animBg="1"/>
      <p:bldP spid="83" grpId="0"/>
      <p:bldP spid="85" grpId="0"/>
      <p:bldP spid="87" grpId="0" animBg="1"/>
      <p:bldP spid="89" grpId="0"/>
      <p:bldP spid="91" grpId="0" animBg="1"/>
      <p:bldP spid="93" grpId="0"/>
      <p:bldP spid="95" grpId="0" animBg="1"/>
      <p:bldP spid="97" grpId="0"/>
      <p:bldP spid="99" grpId="0" animBg="1"/>
      <p:bldP spid="101" grpId="0"/>
      <p:bldP spid="103" grpId="0" animBg="1"/>
      <p:bldP spid="105" grpId="0"/>
      <p:bldP spid="108" grpId="0"/>
      <p:bldP spid="110" grpId="0"/>
      <p:bldP spid="111" grpId="0" animBg="1"/>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TMTO (continued)</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attacker stores each (S, EP) pair</a:t>
            </a:r>
          </a:p>
          <a:p>
            <a:pPr lvl="1"/>
            <a:r>
              <a:rPr lang="en-US" dirty="0" smtClean="0"/>
              <a:t>May do this for several different plaintexts, but need to keep track of which chains associated with which P</a:t>
            </a:r>
          </a:p>
          <a:p>
            <a:pPr lvl="1"/>
            <a:r>
              <a:rPr lang="en-US" dirty="0" smtClean="0"/>
              <a:t>Let’s say there are t pairs</a:t>
            </a:r>
          </a:p>
          <a:p>
            <a:r>
              <a:rPr lang="en-US" dirty="0" smtClean="0"/>
              <a:t>Now we move from the pre-computation to the attack</a:t>
            </a:r>
          </a:p>
          <a:p>
            <a:endParaRPr lang="en-US" dirty="0"/>
          </a:p>
          <a:p>
            <a:pPr marL="457200" indent="-457200">
              <a:buFont typeface="+mj-lt"/>
              <a:buAutoNum type="arabicPeriod"/>
            </a:pPr>
            <a:r>
              <a:rPr lang="en-US" dirty="0" smtClean="0"/>
              <a:t>Obtain a plaintext-ciphertext pair, where the plaintext is P</a:t>
            </a:r>
          </a:p>
          <a:p>
            <a:pPr marL="457200" indent="-457200">
              <a:buFont typeface="+mj-lt"/>
              <a:buAutoNum type="arabicPeriod"/>
            </a:pPr>
            <a:r>
              <a:rPr lang="en-US" dirty="0" smtClean="0"/>
              <a:t>Compute an encryption chain starting with the ciphertext</a:t>
            </a:r>
          </a:p>
          <a:p>
            <a:pPr lvl="1"/>
            <a:r>
              <a:rPr lang="en-US" dirty="0" smtClean="0"/>
              <a:t>Keep track of the number of encryptions performed, </a:t>
            </a:r>
            <a:r>
              <a:rPr lang="en-US" dirty="0" err="1" smtClean="0"/>
              <a:t>i</a:t>
            </a:r>
            <a:endParaRPr lang="en-US" dirty="0" smtClean="0"/>
          </a:p>
          <a:p>
            <a:pPr marL="457200" indent="-457200">
              <a:buFont typeface="+mj-lt"/>
              <a:buAutoNum type="arabicPeriod"/>
            </a:pPr>
            <a:r>
              <a:rPr lang="en-US" dirty="0" smtClean="0"/>
              <a:t>When an endpoint is reached, know which chain you’re on</a:t>
            </a:r>
          </a:p>
          <a:p>
            <a:pPr marL="457200" indent="-457200">
              <a:buFont typeface="+mj-lt"/>
              <a:buAutoNum type="arabicPeriod"/>
            </a:pPr>
            <a:r>
              <a:rPr lang="en-US" dirty="0" smtClean="0"/>
              <a:t>Calculate forward from the starting point until C</a:t>
            </a:r>
            <a:r>
              <a:rPr lang="en-US" baseline="-25000" dirty="0" smtClean="0"/>
              <a:t>t-i-1</a:t>
            </a:r>
            <a:r>
              <a:rPr lang="en-US" dirty="0" smtClean="0"/>
              <a:t> reached</a:t>
            </a:r>
            <a:endParaRPr lang="en-US" dirty="0"/>
          </a:p>
        </p:txBody>
      </p:sp>
      <p:sp>
        <p:nvSpPr>
          <p:cNvPr id="5" name="Slide Number Placeholder 4"/>
          <p:cNvSpPr>
            <a:spLocks noGrp="1"/>
          </p:cNvSpPr>
          <p:nvPr>
            <p:ph type="sldNum" sz="quarter" idx="12"/>
          </p:nvPr>
        </p:nvSpPr>
        <p:spPr/>
        <p:txBody>
          <a:bodyPr/>
          <a:lstStyle/>
          <a:p>
            <a:fld id="{87606FB4-E268-4BFF-97EA-20853DC9E11B}" type="slidenum">
              <a:rPr lang="en-US" smtClean="0"/>
              <a:t>163</a:t>
            </a:fld>
            <a:endParaRPr lang="en-US"/>
          </a:p>
        </p:txBody>
      </p:sp>
    </p:spTree>
    <p:extLst>
      <p:ext uri="{BB962C8B-B14F-4D97-AF65-F5344CB8AC3E}">
        <p14:creationId xmlns:p14="http://schemas.microsoft.com/office/powerpoint/2010/main" val="1610812798"/>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Convergence, cycles, etc.</a:t>
            </a:r>
            <a:endParaRPr lang="en-US" dirty="0"/>
          </a:p>
        </p:txBody>
      </p:sp>
      <p:sp>
        <p:nvSpPr>
          <p:cNvPr id="3" name="Content Placeholder 2"/>
          <p:cNvSpPr>
            <a:spLocks noGrp="1"/>
          </p:cNvSpPr>
          <p:nvPr>
            <p:ph idx="1"/>
          </p:nvPr>
        </p:nvSpPr>
        <p:spPr/>
        <p:txBody>
          <a:bodyPr>
            <a:normAutofit lnSpcReduction="10000"/>
          </a:bodyPr>
          <a:lstStyle/>
          <a:p>
            <a:r>
              <a:rPr lang="en-US" dirty="0" smtClean="0"/>
              <a:t>Chains do not always run in parallel</a:t>
            </a:r>
          </a:p>
          <a:p>
            <a:r>
              <a:rPr lang="en-US" dirty="0" smtClean="0"/>
              <a:t>Sometimes they converge</a:t>
            </a:r>
          </a:p>
          <a:p>
            <a:pPr lvl="1"/>
            <a:r>
              <a:rPr lang="en-US" dirty="0" smtClean="0"/>
              <a:t>Multiple starting points terminate in the same endpoint</a:t>
            </a:r>
          </a:p>
          <a:p>
            <a:r>
              <a:rPr lang="en-US" dirty="0" smtClean="0"/>
              <a:t>Sometimes they form cycles</a:t>
            </a:r>
          </a:p>
          <a:p>
            <a:r>
              <a:rPr lang="en-US" dirty="0" smtClean="0"/>
              <a:t>In both cases, work is performed that does not provide any new information</a:t>
            </a:r>
          </a:p>
          <a:p>
            <a:pPr lvl="1"/>
            <a:r>
              <a:rPr lang="en-US" dirty="0" smtClean="0"/>
              <a:t>Waste of time</a:t>
            </a:r>
          </a:p>
          <a:p>
            <a:r>
              <a:rPr lang="en-US" dirty="0" smtClean="0"/>
              <a:t>Workaround: add some randomness</a:t>
            </a:r>
          </a:p>
          <a:p>
            <a:pPr lvl="1"/>
            <a:r>
              <a:rPr lang="en-US" dirty="0" smtClean="0"/>
              <a:t>Choose a permutation function, F, for each chain</a:t>
            </a:r>
          </a:p>
          <a:p>
            <a:pPr lvl="1"/>
            <a:r>
              <a:rPr lang="en-US" dirty="0" smtClean="0"/>
              <a:t>Calculate </a:t>
            </a:r>
            <a:r>
              <a:rPr lang="en-US" dirty="0" err="1" smtClean="0"/>
              <a:t>C</a:t>
            </a:r>
            <a:r>
              <a:rPr lang="en-US" baseline="-25000" dirty="0" err="1" smtClean="0"/>
              <a:t>i</a:t>
            </a:r>
            <a:r>
              <a:rPr lang="en-US" dirty="0" smtClean="0"/>
              <a:t> = F(E(P, C</a:t>
            </a:r>
            <a:r>
              <a:rPr lang="en-US" baseline="-25000" dirty="0" smtClean="0"/>
              <a:t>i-1</a:t>
            </a:r>
            <a:r>
              <a:rPr lang="en-US" dirty="0" smtClean="0"/>
              <a:t>))</a:t>
            </a:r>
            <a:endParaRPr lang="en-US" dirty="0"/>
          </a:p>
        </p:txBody>
      </p:sp>
      <p:sp>
        <p:nvSpPr>
          <p:cNvPr id="5" name="Slide Number Placeholder 4"/>
          <p:cNvSpPr>
            <a:spLocks noGrp="1"/>
          </p:cNvSpPr>
          <p:nvPr>
            <p:ph type="sldNum" sz="quarter" idx="12"/>
          </p:nvPr>
        </p:nvSpPr>
        <p:spPr/>
        <p:txBody>
          <a:bodyPr/>
          <a:lstStyle/>
          <a:p>
            <a:fld id="{87606FB4-E268-4BFF-97EA-20853DC9E11B}" type="slidenum">
              <a:rPr lang="en-US" smtClean="0"/>
              <a:t>164</a:t>
            </a:fld>
            <a:endParaRPr lang="en-US"/>
          </a:p>
        </p:txBody>
      </p:sp>
    </p:spTree>
    <p:extLst>
      <p:ext uri="{BB962C8B-B14F-4D97-AF65-F5344CB8AC3E}">
        <p14:creationId xmlns:p14="http://schemas.microsoft.com/office/powerpoint/2010/main" val="2625884007"/>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effect of F</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Without F functions</a:t>
            </a:r>
          </a:p>
          <a:p>
            <a:endParaRPr lang="en-US" dirty="0"/>
          </a:p>
          <a:p>
            <a:endParaRPr lang="en-US" dirty="0" smtClean="0"/>
          </a:p>
          <a:p>
            <a:endParaRPr lang="en-US" dirty="0"/>
          </a:p>
          <a:p>
            <a:pPr lvl="1"/>
            <a:r>
              <a:rPr lang="en-US" dirty="0" smtClean="0"/>
              <a:t>From here, the second chain duplicates the first</a:t>
            </a:r>
          </a:p>
          <a:p>
            <a:pPr lvl="1"/>
            <a:endParaRPr lang="en-US" dirty="0" smtClean="0"/>
          </a:p>
          <a:p>
            <a:r>
              <a:rPr lang="en-US" dirty="0" smtClean="0"/>
              <a:t>With F functions</a:t>
            </a:r>
          </a:p>
          <a:p>
            <a:endParaRPr lang="en-US" dirty="0"/>
          </a:p>
          <a:p>
            <a:endParaRPr lang="en-US" dirty="0" smtClean="0"/>
          </a:p>
          <a:p>
            <a:endParaRPr lang="en-US" dirty="0"/>
          </a:p>
          <a:p>
            <a:endParaRPr lang="en-US" dirty="0" smtClean="0"/>
          </a:p>
          <a:p>
            <a:pPr lvl="1"/>
            <a:r>
              <a:rPr lang="en-US" dirty="0" smtClean="0"/>
              <a:t>Because F is different in each chain, they diverge again</a:t>
            </a:r>
            <a:endParaRPr lang="en-US" dirty="0"/>
          </a:p>
        </p:txBody>
      </p:sp>
      <p:sp>
        <p:nvSpPr>
          <p:cNvPr id="6" name="Freeform 5"/>
          <p:cNvSpPr/>
          <p:nvPr/>
        </p:nvSpPr>
        <p:spPr bwMode="auto">
          <a:xfrm>
            <a:off x="1485900" y="2446020"/>
            <a:ext cx="5532120" cy="466256"/>
          </a:xfrm>
          <a:custGeom>
            <a:avLst/>
            <a:gdLst>
              <a:gd name="connsiteX0" fmla="*/ 0 w 5532120"/>
              <a:gd name="connsiteY0" fmla="*/ 0 h 466256"/>
              <a:gd name="connsiteX1" fmla="*/ 2087880 w 5532120"/>
              <a:gd name="connsiteY1" fmla="*/ 464820 h 466256"/>
              <a:gd name="connsiteX2" fmla="*/ 3124200 w 5532120"/>
              <a:gd name="connsiteY2" fmla="*/ 144780 h 466256"/>
              <a:gd name="connsiteX3" fmla="*/ 5532120 w 5532120"/>
              <a:gd name="connsiteY3" fmla="*/ 121920 h 466256"/>
            </a:gdLst>
            <a:ahLst/>
            <a:cxnLst>
              <a:cxn ang="0">
                <a:pos x="connsiteX0" y="connsiteY0"/>
              </a:cxn>
              <a:cxn ang="0">
                <a:pos x="connsiteX1" y="connsiteY1"/>
              </a:cxn>
              <a:cxn ang="0">
                <a:pos x="connsiteX2" y="connsiteY2"/>
              </a:cxn>
              <a:cxn ang="0">
                <a:pos x="connsiteX3" y="connsiteY3"/>
              </a:cxn>
            </a:cxnLst>
            <a:rect l="l" t="t" r="r" b="b"/>
            <a:pathLst>
              <a:path w="5532120" h="466256">
                <a:moveTo>
                  <a:pt x="0" y="0"/>
                </a:moveTo>
                <a:cubicBezTo>
                  <a:pt x="783590" y="220345"/>
                  <a:pt x="1567180" y="440690"/>
                  <a:pt x="2087880" y="464820"/>
                </a:cubicBezTo>
                <a:cubicBezTo>
                  <a:pt x="2608580" y="488950"/>
                  <a:pt x="2550160" y="201930"/>
                  <a:pt x="3124200" y="144780"/>
                </a:cubicBezTo>
                <a:cubicBezTo>
                  <a:pt x="3698240" y="87630"/>
                  <a:pt x="4615180" y="104775"/>
                  <a:pt x="5532120" y="121920"/>
                </a:cubicBezTo>
              </a:path>
            </a:pathLst>
          </a:custGeom>
          <a:ln/>
          <a:extLst/>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p:txBody>
      </p:sp>
      <p:cxnSp>
        <p:nvCxnSpPr>
          <p:cNvPr id="9" name="Straight Connector 8"/>
          <p:cNvCxnSpPr>
            <a:stCxn id="12" idx="2"/>
          </p:cNvCxnSpPr>
          <p:nvPr/>
        </p:nvCxnSpPr>
        <p:spPr bwMode="auto">
          <a:xfrm flipH="1">
            <a:off x="1371601" y="2921331"/>
            <a:ext cx="2285999" cy="507669"/>
          </a:xfrm>
          <a:prstGeom prst="line">
            <a:avLst/>
          </a:prstGeom>
          <a:ln/>
          <a:extLst/>
        </p:spPr>
        <p:style>
          <a:lnRef idx="1">
            <a:schemeClr val="accent4"/>
          </a:lnRef>
          <a:fillRef idx="0">
            <a:schemeClr val="accent4"/>
          </a:fillRef>
          <a:effectRef idx="0">
            <a:schemeClr val="accent4"/>
          </a:effectRef>
          <a:fontRef idx="minor">
            <a:schemeClr val="tx1"/>
          </a:fontRef>
        </p:style>
      </p:cxnSp>
      <p:sp>
        <p:nvSpPr>
          <p:cNvPr id="12" name="Oval 11"/>
          <p:cNvSpPr/>
          <p:nvPr/>
        </p:nvSpPr>
        <p:spPr bwMode="auto">
          <a:xfrm>
            <a:off x="3657600" y="2898471"/>
            <a:ext cx="45719" cy="45719"/>
          </a:xfrm>
          <a:prstGeom prst="ellipse">
            <a:avLst/>
          </a:prstGeom>
          <a:ln/>
          <a:extLst/>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p:txBody>
      </p:sp>
      <p:sp>
        <p:nvSpPr>
          <p:cNvPr id="14" name="Freeform 13"/>
          <p:cNvSpPr/>
          <p:nvPr/>
        </p:nvSpPr>
        <p:spPr bwMode="auto">
          <a:xfrm>
            <a:off x="1371600" y="4579620"/>
            <a:ext cx="5532120" cy="466256"/>
          </a:xfrm>
          <a:custGeom>
            <a:avLst/>
            <a:gdLst>
              <a:gd name="connsiteX0" fmla="*/ 0 w 5532120"/>
              <a:gd name="connsiteY0" fmla="*/ 0 h 466256"/>
              <a:gd name="connsiteX1" fmla="*/ 2087880 w 5532120"/>
              <a:gd name="connsiteY1" fmla="*/ 464820 h 466256"/>
              <a:gd name="connsiteX2" fmla="*/ 3124200 w 5532120"/>
              <a:gd name="connsiteY2" fmla="*/ 144780 h 466256"/>
              <a:gd name="connsiteX3" fmla="*/ 5532120 w 5532120"/>
              <a:gd name="connsiteY3" fmla="*/ 121920 h 466256"/>
            </a:gdLst>
            <a:ahLst/>
            <a:cxnLst>
              <a:cxn ang="0">
                <a:pos x="connsiteX0" y="connsiteY0"/>
              </a:cxn>
              <a:cxn ang="0">
                <a:pos x="connsiteX1" y="connsiteY1"/>
              </a:cxn>
              <a:cxn ang="0">
                <a:pos x="connsiteX2" y="connsiteY2"/>
              </a:cxn>
              <a:cxn ang="0">
                <a:pos x="connsiteX3" y="connsiteY3"/>
              </a:cxn>
            </a:cxnLst>
            <a:rect l="l" t="t" r="r" b="b"/>
            <a:pathLst>
              <a:path w="5532120" h="466256">
                <a:moveTo>
                  <a:pt x="0" y="0"/>
                </a:moveTo>
                <a:cubicBezTo>
                  <a:pt x="783590" y="220345"/>
                  <a:pt x="1567180" y="440690"/>
                  <a:pt x="2087880" y="464820"/>
                </a:cubicBezTo>
                <a:cubicBezTo>
                  <a:pt x="2608580" y="488950"/>
                  <a:pt x="2550160" y="201930"/>
                  <a:pt x="3124200" y="144780"/>
                </a:cubicBezTo>
                <a:cubicBezTo>
                  <a:pt x="3698240" y="87630"/>
                  <a:pt x="4615180" y="104775"/>
                  <a:pt x="5532120" y="121920"/>
                </a:cubicBezTo>
              </a:path>
            </a:pathLst>
          </a:custGeom>
          <a:ln/>
          <a:extLst/>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p:txBody>
      </p:sp>
      <p:cxnSp>
        <p:nvCxnSpPr>
          <p:cNvPr id="15" name="Straight Connector 14"/>
          <p:cNvCxnSpPr>
            <a:stCxn id="16" idx="2"/>
          </p:cNvCxnSpPr>
          <p:nvPr/>
        </p:nvCxnSpPr>
        <p:spPr bwMode="auto">
          <a:xfrm flipH="1">
            <a:off x="1257301" y="5054931"/>
            <a:ext cx="2285999" cy="507669"/>
          </a:xfrm>
          <a:prstGeom prst="line">
            <a:avLst/>
          </a:prstGeom>
          <a:ln/>
          <a:extLst/>
        </p:spPr>
        <p:style>
          <a:lnRef idx="1">
            <a:schemeClr val="accent4"/>
          </a:lnRef>
          <a:fillRef idx="0">
            <a:schemeClr val="accent4"/>
          </a:fillRef>
          <a:effectRef idx="0">
            <a:schemeClr val="accent4"/>
          </a:effectRef>
          <a:fontRef idx="minor">
            <a:schemeClr val="tx1"/>
          </a:fontRef>
        </p:style>
      </p:cxnSp>
      <p:sp>
        <p:nvSpPr>
          <p:cNvPr id="16" name="Oval 15"/>
          <p:cNvSpPr/>
          <p:nvPr/>
        </p:nvSpPr>
        <p:spPr bwMode="auto">
          <a:xfrm>
            <a:off x="3543300" y="5032071"/>
            <a:ext cx="45719" cy="45719"/>
          </a:xfrm>
          <a:prstGeom prst="ellipse">
            <a:avLst/>
          </a:prstGeom>
          <a:ln/>
          <a:extLst/>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p:txBody>
      </p:sp>
      <p:cxnSp>
        <p:nvCxnSpPr>
          <p:cNvPr id="17" name="Straight Connector 16"/>
          <p:cNvCxnSpPr>
            <a:endCxn id="16" idx="6"/>
          </p:cNvCxnSpPr>
          <p:nvPr/>
        </p:nvCxnSpPr>
        <p:spPr bwMode="auto">
          <a:xfrm flipH="1" flipV="1">
            <a:off x="3589019" y="5054931"/>
            <a:ext cx="3429001" cy="507669"/>
          </a:xfrm>
          <a:prstGeom prst="line">
            <a:avLst/>
          </a:prstGeom>
          <a:ln/>
          <a:extLst/>
        </p:spPr>
        <p:style>
          <a:lnRef idx="1">
            <a:schemeClr val="accent4"/>
          </a:lnRef>
          <a:fillRef idx="0">
            <a:schemeClr val="accent4"/>
          </a:fillRef>
          <a:effectRef idx="0">
            <a:schemeClr val="accent4"/>
          </a:effectRef>
          <a:fontRef idx="minor">
            <a:schemeClr val="tx1"/>
          </a:fontRef>
        </p:style>
      </p:cxnSp>
      <p:sp>
        <p:nvSpPr>
          <p:cNvPr id="5" name="Slide Number Placeholder 4"/>
          <p:cNvSpPr>
            <a:spLocks noGrp="1"/>
          </p:cNvSpPr>
          <p:nvPr>
            <p:ph type="sldNum" sz="quarter" idx="12"/>
          </p:nvPr>
        </p:nvSpPr>
        <p:spPr/>
        <p:txBody>
          <a:bodyPr/>
          <a:lstStyle/>
          <a:p>
            <a:fld id="{87606FB4-E268-4BFF-97EA-20853DC9E11B}" type="slidenum">
              <a:rPr lang="en-US" smtClean="0"/>
              <a:t>165</a:t>
            </a:fld>
            <a:endParaRPr lang="en-US"/>
          </a:p>
        </p:txBody>
      </p:sp>
    </p:spTree>
    <p:extLst>
      <p:ext uri="{BB962C8B-B14F-4D97-AF65-F5344CB8AC3E}">
        <p14:creationId xmlns:p14="http://schemas.microsoft.com/office/powerpoint/2010/main" val="3863555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500"/>
                                        <p:tgtEl>
                                          <p:spTgt spid="17"/>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animEffect transition="in" filter="fade">
                                      <p:cBhvr>
                                        <p:cTn id="53"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2" grpId="0" animBg="1"/>
      <p:bldP spid="14" grpId="0" animBg="1"/>
      <p:bldP spid="16" grpId="0" animBg="1"/>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 and reality</a:t>
            </a:r>
            <a:endParaRPr lang="en-US" dirty="0"/>
          </a:p>
        </p:txBody>
      </p:sp>
      <p:sp>
        <p:nvSpPr>
          <p:cNvPr id="3" name="Content Placeholder 2"/>
          <p:cNvSpPr>
            <a:spLocks noGrp="1"/>
          </p:cNvSpPr>
          <p:nvPr>
            <p:ph idx="1"/>
          </p:nvPr>
        </p:nvSpPr>
        <p:spPr/>
        <p:txBody>
          <a:bodyPr/>
          <a:lstStyle/>
          <a:p>
            <a:r>
              <a:rPr lang="en-US" dirty="0" smtClean="0"/>
              <a:t>Using a different F for each chain brings up a problem</a:t>
            </a:r>
          </a:p>
          <a:p>
            <a:pPr lvl="1"/>
            <a:r>
              <a:rPr lang="en-US" dirty="0" smtClean="0"/>
              <a:t>Have to now store each of these functions</a:t>
            </a:r>
          </a:p>
          <a:p>
            <a:r>
              <a:rPr lang="en-US" dirty="0" smtClean="0"/>
              <a:t>Alternative: choose r different functions</a:t>
            </a:r>
          </a:p>
          <a:p>
            <a:r>
              <a:rPr lang="en-US" dirty="0" smtClean="0"/>
              <a:t>For each function, construct m chains</a:t>
            </a:r>
          </a:p>
          <a:p>
            <a:pPr lvl="1"/>
            <a:r>
              <a:rPr lang="en-US" dirty="0" smtClean="0"/>
              <a:t>Each chain should start at a random point</a:t>
            </a:r>
          </a:p>
          <a:p>
            <a:r>
              <a:rPr lang="en-US" dirty="0" smtClean="0"/>
              <a:t>This produces r tables with m chains of length t</a:t>
            </a:r>
          </a:p>
          <a:p>
            <a:pPr lvl="1"/>
            <a:endParaRPr lang="en-US" dirty="0"/>
          </a:p>
        </p:txBody>
      </p:sp>
      <p:sp>
        <p:nvSpPr>
          <p:cNvPr id="5" name="Slide Number Placeholder 4"/>
          <p:cNvSpPr>
            <a:spLocks noGrp="1"/>
          </p:cNvSpPr>
          <p:nvPr>
            <p:ph type="sldNum" sz="quarter" idx="12"/>
          </p:nvPr>
        </p:nvSpPr>
        <p:spPr/>
        <p:txBody>
          <a:bodyPr/>
          <a:lstStyle/>
          <a:p>
            <a:fld id="{87606FB4-E268-4BFF-97EA-20853DC9E11B}" type="slidenum">
              <a:rPr lang="en-US" smtClean="0"/>
              <a:t>166</a:t>
            </a:fld>
            <a:endParaRPr lang="en-US"/>
          </a:p>
        </p:txBody>
      </p:sp>
    </p:spTree>
    <p:extLst>
      <p:ext uri="{BB962C8B-B14F-4D97-AF65-F5344CB8AC3E}">
        <p14:creationId xmlns:p14="http://schemas.microsoft.com/office/powerpoint/2010/main" val="335733319"/>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FindChains</a:t>
            </a:r>
            <a:r>
              <a:rPr lang="en-US" dirty="0" smtClean="0"/>
              <a:t> algorithm</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for </a:t>
            </a:r>
            <a:r>
              <a:rPr lang="en-US" dirty="0" err="1" smtClean="0"/>
              <a:t>i</a:t>
            </a:r>
            <a:r>
              <a:rPr lang="en-US" dirty="0" smtClean="0"/>
              <a:t>=0 to r-1</a:t>
            </a:r>
          </a:p>
          <a:p>
            <a:pPr marL="0" indent="0">
              <a:buNone/>
            </a:pPr>
            <a:r>
              <a:rPr lang="en-US" dirty="0"/>
              <a:t>	</a:t>
            </a:r>
            <a:r>
              <a:rPr lang="en-US" dirty="0" smtClean="0"/>
              <a:t>choose random function F</a:t>
            </a:r>
            <a:r>
              <a:rPr lang="en-US" baseline="-25000" dirty="0" smtClean="0"/>
              <a:t>i</a:t>
            </a:r>
          </a:p>
          <a:p>
            <a:pPr marL="0" indent="0">
              <a:buNone/>
            </a:pPr>
            <a:r>
              <a:rPr lang="en-US" dirty="0"/>
              <a:t>	</a:t>
            </a:r>
            <a:r>
              <a:rPr lang="en-US" dirty="0" smtClean="0"/>
              <a:t>for j=0 to m-1</a:t>
            </a:r>
          </a:p>
          <a:p>
            <a:pPr marL="0" indent="0">
              <a:buNone/>
            </a:pPr>
            <a:r>
              <a:rPr lang="en-US" dirty="0"/>
              <a:t>	</a:t>
            </a:r>
            <a:r>
              <a:rPr lang="en-US" dirty="0" smtClean="0"/>
              <a:t>	</a:t>
            </a:r>
            <a:r>
              <a:rPr lang="en-US" dirty="0" err="1" smtClean="0"/>
              <a:t>SP</a:t>
            </a:r>
            <a:r>
              <a:rPr lang="en-US" baseline="-25000" dirty="0" err="1" smtClean="0"/>
              <a:t>ij</a:t>
            </a:r>
            <a:r>
              <a:rPr lang="en-US" baseline="-25000" dirty="0" smtClean="0"/>
              <a:t> </a:t>
            </a:r>
            <a:r>
              <a:rPr lang="en-US" dirty="0" smtClean="0"/>
              <a:t>= rand(2</a:t>
            </a:r>
            <a:r>
              <a:rPr lang="en-US" baseline="30000" dirty="0" smtClean="0"/>
              <a:t>k</a:t>
            </a:r>
            <a:r>
              <a:rPr lang="en-US" dirty="0" smtClean="0"/>
              <a:t>)</a:t>
            </a:r>
          </a:p>
          <a:p>
            <a:pPr marL="0" indent="0">
              <a:buNone/>
            </a:pPr>
            <a:r>
              <a:rPr lang="en-US" dirty="0"/>
              <a:t>	</a:t>
            </a:r>
            <a:r>
              <a:rPr lang="en-US" dirty="0" smtClean="0"/>
              <a:t>	C</a:t>
            </a:r>
            <a:r>
              <a:rPr lang="en-US" baseline="-25000" dirty="0" smtClean="0"/>
              <a:t>0</a:t>
            </a:r>
            <a:r>
              <a:rPr lang="en-US" dirty="0" smtClean="0"/>
              <a:t> = </a:t>
            </a:r>
            <a:r>
              <a:rPr lang="en-US" dirty="0" err="1"/>
              <a:t>SP</a:t>
            </a:r>
            <a:r>
              <a:rPr lang="en-US" baseline="-25000" dirty="0" err="1"/>
              <a:t>ij</a:t>
            </a:r>
            <a:endParaRPr lang="en-US" dirty="0" smtClean="0"/>
          </a:p>
          <a:p>
            <a:pPr marL="0" indent="0">
              <a:buNone/>
            </a:pPr>
            <a:r>
              <a:rPr lang="en-US" dirty="0" smtClean="0"/>
              <a:t>		for L = 1 to t-1</a:t>
            </a:r>
          </a:p>
          <a:p>
            <a:pPr marL="0" indent="0">
              <a:buNone/>
            </a:pPr>
            <a:r>
              <a:rPr lang="en-US" dirty="0"/>
              <a:t>	</a:t>
            </a:r>
            <a:r>
              <a:rPr lang="en-US" dirty="0" smtClean="0"/>
              <a:t>		C</a:t>
            </a:r>
            <a:r>
              <a:rPr lang="en-US" baseline="-25000" dirty="0" smtClean="0"/>
              <a:t>L</a:t>
            </a:r>
            <a:r>
              <a:rPr lang="en-US" dirty="0" smtClean="0"/>
              <a:t> = F</a:t>
            </a:r>
            <a:r>
              <a:rPr lang="en-US" baseline="-25000" dirty="0" smtClean="0"/>
              <a:t>i</a:t>
            </a:r>
            <a:r>
              <a:rPr lang="en-US" dirty="0" smtClean="0"/>
              <a:t>(E(P, C</a:t>
            </a:r>
            <a:r>
              <a:rPr lang="en-US" baseline="-25000" dirty="0" smtClean="0"/>
              <a:t>L-1</a:t>
            </a:r>
            <a:r>
              <a:rPr lang="en-US" dirty="0" smtClean="0"/>
              <a:t>))</a:t>
            </a:r>
          </a:p>
          <a:p>
            <a:pPr marL="0" indent="0">
              <a:buNone/>
            </a:pPr>
            <a:r>
              <a:rPr lang="en-US" dirty="0"/>
              <a:t>	 </a:t>
            </a:r>
            <a:r>
              <a:rPr lang="en-US" dirty="0" smtClean="0"/>
              <a:t>	</a:t>
            </a:r>
            <a:r>
              <a:rPr lang="en-US" dirty="0" err="1" smtClean="0"/>
              <a:t>EP</a:t>
            </a:r>
            <a:r>
              <a:rPr lang="en-US" baseline="-25000" dirty="0" err="1" smtClean="0"/>
              <a:t>ij</a:t>
            </a:r>
            <a:r>
              <a:rPr lang="en-US" baseline="-25000" dirty="0" smtClean="0"/>
              <a:t> </a:t>
            </a:r>
            <a:r>
              <a:rPr lang="en-US" dirty="0" smtClean="0"/>
              <a:t>= C</a:t>
            </a:r>
            <a:r>
              <a:rPr lang="en-US" baseline="-25000" dirty="0" smtClean="0"/>
              <a:t>t-1</a:t>
            </a:r>
          </a:p>
          <a:p>
            <a:pPr marL="0" indent="0">
              <a:buNone/>
            </a:pPr>
            <a:endParaRPr lang="en-US" dirty="0"/>
          </a:p>
        </p:txBody>
      </p:sp>
      <p:sp>
        <p:nvSpPr>
          <p:cNvPr id="5" name="TextBox 4"/>
          <p:cNvSpPr txBox="1"/>
          <p:nvPr/>
        </p:nvSpPr>
        <p:spPr>
          <a:xfrm>
            <a:off x="228600" y="6186100"/>
            <a:ext cx="5932009" cy="307777"/>
          </a:xfrm>
          <a:prstGeom prst="rect">
            <a:avLst/>
          </a:prstGeom>
          <a:noFill/>
        </p:spPr>
        <p:txBody>
          <a:bodyPr wrap="none" rtlCol="0">
            <a:spAutoFit/>
          </a:bodyPr>
          <a:lstStyle/>
          <a:p>
            <a:pPr algn="l"/>
            <a:r>
              <a:rPr lang="en-US" sz="1400" dirty="0" smtClean="0"/>
              <a:t>These algorithms adapted from “Applied Cryptanalysis” by Stamp and Low</a:t>
            </a:r>
            <a:endParaRPr lang="en-US" sz="1400" dirty="0"/>
          </a:p>
        </p:txBody>
      </p:sp>
      <p:sp>
        <p:nvSpPr>
          <p:cNvPr id="6" name="Slide Number Placeholder 5"/>
          <p:cNvSpPr>
            <a:spLocks noGrp="1"/>
          </p:cNvSpPr>
          <p:nvPr>
            <p:ph type="sldNum" sz="quarter" idx="12"/>
          </p:nvPr>
        </p:nvSpPr>
        <p:spPr/>
        <p:txBody>
          <a:bodyPr/>
          <a:lstStyle/>
          <a:p>
            <a:fld id="{87606FB4-E268-4BFF-97EA-20853DC9E11B}" type="slidenum">
              <a:rPr lang="en-US" smtClean="0"/>
              <a:t>167</a:t>
            </a:fld>
            <a:endParaRPr lang="en-US"/>
          </a:p>
        </p:txBody>
      </p:sp>
    </p:spTree>
    <p:extLst>
      <p:ext uri="{BB962C8B-B14F-4D97-AF65-F5344CB8AC3E}">
        <p14:creationId xmlns:p14="http://schemas.microsoft.com/office/powerpoint/2010/main" val="2463858969"/>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findEP</a:t>
            </a:r>
            <a:r>
              <a:rPr lang="en-US" dirty="0"/>
              <a:t> </a:t>
            </a:r>
            <a:r>
              <a:rPr lang="en-US" dirty="0" smtClean="0"/>
              <a:t>algorithm</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Input: C and (SP,EP) pairs</a:t>
            </a:r>
          </a:p>
          <a:p>
            <a:pPr marL="0" indent="0">
              <a:buNone/>
            </a:pPr>
            <a:r>
              <a:rPr lang="en-US" dirty="0" smtClean="0"/>
              <a:t>Output: corresponding EP or failure</a:t>
            </a:r>
          </a:p>
          <a:p>
            <a:pPr marL="0" indent="0">
              <a:buNone/>
            </a:pPr>
            <a:endParaRPr lang="en-US" dirty="0"/>
          </a:p>
          <a:p>
            <a:pPr marL="0" indent="0">
              <a:buNone/>
            </a:pPr>
            <a:r>
              <a:rPr lang="en-US" dirty="0" err="1" smtClean="0"/>
              <a:t>findEP</a:t>
            </a:r>
            <a:r>
              <a:rPr lang="en-US" dirty="0" smtClean="0"/>
              <a:t>(C)</a:t>
            </a:r>
          </a:p>
          <a:p>
            <a:pPr marL="0" indent="0">
              <a:buNone/>
            </a:pPr>
            <a:r>
              <a:rPr lang="en-US" dirty="0"/>
              <a:t>	</a:t>
            </a:r>
            <a:r>
              <a:rPr lang="en-US" dirty="0" smtClean="0"/>
              <a:t>for </a:t>
            </a:r>
            <a:r>
              <a:rPr lang="en-US" dirty="0" err="1" smtClean="0"/>
              <a:t>i</a:t>
            </a:r>
            <a:r>
              <a:rPr lang="en-US" dirty="0" smtClean="0"/>
              <a:t>=0 to r-1</a:t>
            </a:r>
          </a:p>
          <a:p>
            <a:pPr marL="0" indent="0">
              <a:buNone/>
            </a:pPr>
            <a:r>
              <a:rPr lang="en-US" dirty="0"/>
              <a:t>	</a:t>
            </a:r>
            <a:r>
              <a:rPr lang="en-US" dirty="0" smtClean="0"/>
              <a:t>	Y=F</a:t>
            </a:r>
            <a:r>
              <a:rPr lang="en-US" baseline="-25000" dirty="0" smtClean="0"/>
              <a:t>i</a:t>
            </a:r>
            <a:r>
              <a:rPr lang="en-US" dirty="0" smtClean="0"/>
              <a:t>(C)</a:t>
            </a:r>
          </a:p>
          <a:p>
            <a:pPr marL="0" indent="0">
              <a:buNone/>
            </a:pPr>
            <a:r>
              <a:rPr lang="en-US" dirty="0"/>
              <a:t>	</a:t>
            </a:r>
            <a:r>
              <a:rPr lang="en-US" dirty="0" smtClean="0"/>
              <a:t>	for j=1 to t</a:t>
            </a:r>
          </a:p>
          <a:p>
            <a:pPr marL="0" indent="0">
              <a:buNone/>
            </a:pPr>
            <a:r>
              <a:rPr lang="en-US" dirty="0"/>
              <a:t>	</a:t>
            </a:r>
            <a:r>
              <a:rPr lang="en-US" dirty="0" smtClean="0"/>
              <a:t>		for L=0 to m-1</a:t>
            </a:r>
          </a:p>
          <a:p>
            <a:pPr marL="0" indent="0">
              <a:buNone/>
            </a:pPr>
            <a:r>
              <a:rPr lang="en-US" dirty="0"/>
              <a:t>	</a:t>
            </a:r>
            <a:r>
              <a:rPr lang="en-US" dirty="0" smtClean="0"/>
              <a:t>			if Y == </a:t>
            </a:r>
            <a:r>
              <a:rPr lang="en-US" dirty="0" err="1" smtClean="0"/>
              <a:t>EP</a:t>
            </a:r>
            <a:r>
              <a:rPr lang="en-US" baseline="-25000" dirty="0" err="1" smtClean="0"/>
              <a:t>iL</a:t>
            </a:r>
            <a:r>
              <a:rPr lang="en-US" dirty="0" smtClean="0"/>
              <a:t> </a:t>
            </a:r>
          </a:p>
          <a:p>
            <a:pPr marL="0" indent="0">
              <a:buNone/>
            </a:pPr>
            <a:r>
              <a:rPr lang="en-US" dirty="0"/>
              <a:t>	</a:t>
            </a:r>
            <a:r>
              <a:rPr lang="en-US" dirty="0" smtClean="0"/>
              <a:t>				found = </a:t>
            </a:r>
            <a:r>
              <a:rPr lang="en-US" dirty="0" err="1" smtClean="0"/>
              <a:t>findKey</a:t>
            </a:r>
            <a:r>
              <a:rPr lang="en-US" dirty="0" smtClean="0"/>
              <a:t>(</a:t>
            </a:r>
            <a:r>
              <a:rPr lang="en-US" dirty="0" err="1" smtClean="0"/>
              <a:t>i,j,L</a:t>
            </a:r>
            <a:r>
              <a:rPr lang="en-US" dirty="0" smtClean="0"/>
              <a:t>)</a:t>
            </a:r>
          </a:p>
          <a:p>
            <a:pPr marL="0" indent="0">
              <a:buNone/>
            </a:pPr>
            <a:r>
              <a:rPr lang="en-US" dirty="0"/>
              <a:t>	</a:t>
            </a:r>
            <a:r>
              <a:rPr lang="en-US" dirty="0" smtClean="0"/>
              <a:t>				if found</a:t>
            </a:r>
          </a:p>
          <a:p>
            <a:pPr marL="0" indent="0">
              <a:buNone/>
            </a:pPr>
            <a:r>
              <a:rPr lang="en-US" dirty="0"/>
              <a:t>	</a:t>
            </a:r>
            <a:r>
              <a:rPr lang="en-US" dirty="0" smtClean="0"/>
              <a:t>					return found</a:t>
            </a:r>
          </a:p>
          <a:p>
            <a:pPr marL="0" indent="0">
              <a:buNone/>
            </a:pPr>
            <a:r>
              <a:rPr lang="en-US" dirty="0"/>
              <a:t>	</a:t>
            </a:r>
            <a:r>
              <a:rPr lang="en-US" dirty="0" smtClean="0"/>
              <a:t>		</a:t>
            </a:r>
            <a:r>
              <a:rPr lang="en-US" dirty="0"/>
              <a:t> </a:t>
            </a:r>
            <a:r>
              <a:rPr lang="en-US" dirty="0" smtClean="0"/>
              <a:t>Y=F</a:t>
            </a:r>
            <a:r>
              <a:rPr lang="en-US" baseline="-25000" dirty="0" smtClean="0"/>
              <a:t>i</a:t>
            </a:r>
            <a:r>
              <a:rPr lang="en-US" dirty="0" smtClean="0"/>
              <a:t>(E(P,Y))</a:t>
            </a:r>
          </a:p>
          <a:p>
            <a:pPr marL="0" indent="0">
              <a:buNone/>
            </a:pPr>
            <a:r>
              <a:rPr lang="en-US" dirty="0"/>
              <a:t>	</a:t>
            </a:r>
            <a:r>
              <a:rPr lang="en-US" dirty="0" smtClean="0"/>
              <a:t>return failure </a:t>
            </a:r>
            <a:r>
              <a:rPr lang="en-US" dirty="0"/>
              <a:t>	</a:t>
            </a:r>
          </a:p>
        </p:txBody>
      </p:sp>
      <p:sp>
        <p:nvSpPr>
          <p:cNvPr id="5" name="Slide Number Placeholder 4"/>
          <p:cNvSpPr>
            <a:spLocks noGrp="1"/>
          </p:cNvSpPr>
          <p:nvPr>
            <p:ph type="sldNum" sz="quarter" idx="12"/>
          </p:nvPr>
        </p:nvSpPr>
        <p:spPr/>
        <p:txBody>
          <a:bodyPr/>
          <a:lstStyle/>
          <a:p>
            <a:fld id="{87606FB4-E268-4BFF-97EA-20853DC9E11B}" type="slidenum">
              <a:rPr lang="en-US" smtClean="0"/>
              <a:t>168</a:t>
            </a:fld>
            <a:endParaRPr lang="en-US"/>
          </a:p>
        </p:txBody>
      </p:sp>
    </p:spTree>
    <p:extLst>
      <p:ext uri="{BB962C8B-B14F-4D97-AF65-F5344CB8AC3E}">
        <p14:creationId xmlns:p14="http://schemas.microsoft.com/office/powerpoint/2010/main" val="1333419117"/>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findKey</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Inputs: </a:t>
            </a:r>
            <a:r>
              <a:rPr lang="en-US" dirty="0" err="1"/>
              <a:t>i</a:t>
            </a:r>
            <a:r>
              <a:rPr lang="en-US" dirty="0"/>
              <a:t> (table number</a:t>
            </a:r>
            <a:r>
              <a:rPr lang="en-US" dirty="0" smtClean="0"/>
              <a:t>) ,L (chain number), j (position in chain), ciphertext C</a:t>
            </a:r>
          </a:p>
          <a:p>
            <a:pPr marL="0" indent="0">
              <a:buNone/>
            </a:pPr>
            <a:r>
              <a:rPr lang="en-US" dirty="0" smtClean="0"/>
              <a:t>Output: key or failure</a:t>
            </a:r>
          </a:p>
          <a:p>
            <a:pPr marL="0" indent="0">
              <a:buNone/>
            </a:pPr>
            <a:endParaRPr lang="en-US" dirty="0"/>
          </a:p>
          <a:p>
            <a:pPr marL="0" indent="0">
              <a:buNone/>
            </a:pPr>
            <a:r>
              <a:rPr lang="en-US" dirty="0" err="1" smtClean="0"/>
              <a:t>findKey</a:t>
            </a:r>
            <a:r>
              <a:rPr lang="en-US" dirty="0" smtClean="0"/>
              <a:t>(</a:t>
            </a:r>
            <a:r>
              <a:rPr lang="en-US" dirty="0" err="1" smtClean="0"/>
              <a:t>i,L,j</a:t>
            </a:r>
            <a:r>
              <a:rPr lang="en-US" dirty="0" smtClean="0"/>
              <a:t>)</a:t>
            </a:r>
          </a:p>
          <a:p>
            <a:pPr marL="0" indent="0">
              <a:buNone/>
            </a:pPr>
            <a:r>
              <a:rPr lang="en-US" dirty="0"/>
              <a:t>	</a:t>
            </a:r>
            <a:r>
              <a:rPr lang="en-US" dirty="0" smtClean="0"/>
              <a:t>Y = </a:t>
            </a:r>
            <a:r>
              <a:rPr lang="en-US" dirty="0" err="1" smtClean="0"/>
              <a:t>SP</a:t>
            </a:r>
            <a:r>
              <a:rPr lang="en-US" baseline="-25000" dirty="0" err="1" smtClean="0"/>
              <a:t>iL</a:t>
            </a:r>
            <a:endParaRPr lang="en-US" baseline="-25000" dirty="0" smtClean="0"/>
          </a:p>
          <a:p>
            <a:pPr marL="0" indent="0">
              <a:buNone/>
            </a:pPr>
            <a:r>
              <a:rPr lang="en-US" dirty="0" smtClean="0"/>
              <a:t>	for q=1 to t-j-1</a:t>
            </a:r>
          </a:p>
          <a:p>
            <a:pPr marL="0" indent="0">
              <a:buNone/>
            </a:pPr>
            <a:r>
              <a:rPr lang="en-US" dirty="0"/>
              <a:t>	</a:t>
            </a:r>
            <a:r>
              <a:rPr lang="en-US" dirty="0" smtClean="0"/>
              <a:t>	</a:t>
            </a:r>
            <a:r>
              <a:rPr lang="en-US" dirty="0"/>
              <a:t>Y=F</a:t>
            </a:r>
            <a:r>
              <a:rPr lang="en-US" baseline="-25000" dirty="0"/>
              <a:t>i</a:t>
            </a:r>
            <a:r>
              <a:rPr lang="en-US" dirty="0"/>
              <a:t>(E(P,Y</a:t>
            </a:r>
            <a:r>
              <a:rPr lang="en-US" dirty="0" smtClean="0"/>
              <a:t>))</a:t>
            </a:r>
          </a:p>
          <a:p>
            <a:pPr marL="0" indent="0">
              <a:buNone/>
            </a:pPr>
            <a:r>
              <a:rPr lang="en-US" dirty="0"/>
              <a:t>	</a:t>
            </a:r>
            <a:r>
              <a:rPr lang="en-US" dirty="0" smtClean="0"/>
              <a:t>K=Y</a:t>
            </a:r>
          </a:p>
          <a:p>
            <a:pPr marL="0" indent="0">
              <a:buNone/>
            </a:pPr>
            <a:r>
              <a:rPr lang="en-US" dirty="0"/>
              <a:t>	</a:t>
            </a:r>
            <a:r>
              <a:rPr lang="en-US" dirty="0" smtClean="0"/>
              <a:t>if C == E(P,K)</a:t>
            </a:r>
          </a:p>
          <a:p>
            <a:pPr marL="0" indent="0">
              <a:buNone/>
            </a:pPr>
            <a:r>
              <a:rPr lang="en-US" dirty="0"/>
              <a:t>	</a:t>
            </a:r>
            <a:r>
              <a:rPr lang="en-US" dirty="0" smtClean="0"/>
              <a:t>	return K</a:t>
            </a:r>
          </a:p>
          <a:p>
            <a:pPr marL="0" indent="0">
              <a:buNone/>
            </a:pPr>
            <a:r>
              <a:rPr lang="en-US" dirty="0"/>
              <a:t>	</a:t>
            </a:r>
            <a:r>
              <a:rPr lang="en-US" dirty="0" smtClean="0"/>
              <a:t>else fail</a:t>
            </a:r>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87606FB4-E268-4BFF-97EA-20853DC9E11B}" type="slidenum">
              <a:rPr lang="en-US" smtClean="0"/>
              <a:t>169</a:t>
            </a:fld>
            <a:endParaRPr lang="en-US"/>
          </a:p>
        </p:txBody>
      </p:sp>
    </p:spTree>
    <p:extLst>
      <p:ext uri="{BB962C8B-B14F-4D97-AF65-F5344CB8AC3E}">
        <p14:creationId xmlns:p14="http://schemas.microsoft.com/office/powerpoint/2010/main" val="27258292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Cryptanalysis of Caesar cipher</a:t>
            </a:r>
          </a:p>
        </p:txBody>
      </p:sp>
      <p:sp>
        <p:nvSpPr>
          <p:cNvPr id="3" name="Content Placeholder 2"/>
          <p:cNvSpPr>
            <a:spLocks noGrp="1"/>
          </p:cNvSpPr>
          <p:nvPr>
            <p:ph idx="1"/>
          </p:nvPr>
        </p:nvSpPr>
        <p:spPr/>
        <p:txBody>
          <a:bodyPr>
            <a:normAutofit fontScale="92500" lnSpcReduction="20000"/>
          </a:bodyPr>
          <a:lstStyle/>
          <a:p>
            <a:r>
              <a:rPr lang="en-US" dirty="0"/>
              <a:t>Easily breakable by anyone who knows the cipher algorithm</a:t>
            </a:r>
          </a:p>
          <a:p>
            <a:pPr lvl="1"/>
            <a:r>
              <a:rPr lang="en-US" dirty="0"/>
              <a:t>Worked OK back in the day</a:t>
            </a:r>
          </a:p>
          <a:p>
            <a:pPr lvl="2"/>
            <a:r>
              <a:rPr lang="en-US" dirty="0"/>
              <a:t>High illiteracy rate</a:t>
            </a:r>
          </a:p>
          <a:p>
            <a:pPr lvl="2"/>
            <a:r>
              <a:rPr lang="en-US" dirty="0"/>
              <a:t>Lack of algorithm knowledge</a:t>
            </a:r>
          </a:p>
          <a:p>
            <a:pPr lvl="2"/>
            <a:endParaRPr lang="en-US" dirty="0"/>
          </a:p>
          <a:p>
            <a:r>
              <a:rPr lang="en-US" dirty="0"/>
              <a:t>Attacks</a:t>
            </a:r>
          </a:p>
          <a:p>
            <a:pPr lvl="1"/>
            <a:r>
              <a:rPr lang="en-US" dirty="0"/>
              <a:t>Brute force</a:t>
            </a:r>
          </a:p>
          <a:p>
            <a:pPr lvl="2"/>
            <a:r>
              <a:rPr lang="en-US" dirty="0"/>
              <a:t>Try every possible key</a:t>
            </a:r>
          </a:p>
          <a:p>
            <a:pPr lvl="2"/>
            <a:r>
              <a:rPr lang="en-US" dirty="0"/>
              <a:t>Always an option</a:t>
            </a:r>
          </a:p>
          <a:p>
            <a:pPr lvl="2"/>
            <a:r>
              <a:rPr lang="en-US" dirty="0"/>
              <a:t>For a 26-letter alphabet, only 26 possible values for </a:t>
            </a:r>
            <a:r>
              <a:rPr lang="en-US" i="1" dirty="0"/>
              <a:t>x</a:t>
            </a:r>
          </a:p>
          <a:p>
            <a:pPr lvl="3"/>
            <a:r>
              <a:rPr lang="en-US" dirty="0"/>
              <a:t>That’s doable</a:t>
            </a:r>
          </a:p>
          <a:p>
            <a:pPr lvl="1"/>
            <a:r>
              <a:rPr lang="en-US" dirty="0"/>
              <a:t>Frequency </a:t>
            </a:r>
            <a:r>
              <a:rPr lang="en-US" dirty="0" smtClean="0"/>
              <a:t>analysis</a:t>
            </a:r>
            <a:endParaRPr lang="en-US" dirty="0"/>
          </a:p>
        </p:txBody>
      </p:sp>
      <p:sp>
        <p:nvSpPr>
          <p:cNvPr id="4" name="Slide Number Placeholder 3"/>
          <p:cNvSpPr>
            <a:spLocks noGrp="1"/>
          </p:cNvSpPr>
          <p:nvPr>
            <p:ph type="sldNum" sz="quarter" idx="12"/>
          </p:nvPr>
        </p:nvSpPr>
        <p:spPr/>
        <p:txBody>
          <a:bodyPr/>
          <a:lstStyle/>
          <a:p>
            <a:fld id="{87606FB4-E268-4BFF-97EA-20853DC9E11B}" type="slidenum">
              <a:rPr lang="en-US" smtClean="0"/>
              <a:t>17</a:t>
            </a:fld>
            <a:endParaRPr lang="en-US"/>
          </a:p>
        </p:txBody>
      </p:sp>
    </p:spTree>
    <p:extLst>
      <p:ext uri="{BB962C8B-B14F-4D97-AF65-F5344CB8AC3E}">
        <p14:creationId xmlns:p14="http://schemas.microsoft.com/office/powerpoint/2010/main" val="776278257"/>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many chains?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That depends on how certain you want to be that you’ll get the result</a:t>
            </a:r>
          </a:p>
          <a:p>
            <a:r>
              <a:rPr lang="en-US" dirty="0" smtClean="0"/>
              <a:t>Longer chains and more chains will cover more of the key space</a:t>
            </a:r>
          </a:p>
          <a:p>
            <a:pPr lvl="1"/>
            <a:r>
              <a:rPr lang="en-US" dirty="0" smtClean="0"/>
              <a:t>More chains means more memory</a:t>
            </a:r>
          </a:p>
          <a:p>
            <a:pPr lvl="1"/>
            <a:r>
              <a:rPr lang="en-US" dirty="0" smtClean="0"/>
              <a:t>Longer chains means more computation in both pre-computation and attack phases</a:t>
            </a:r>
          </a:p>
          <a:p>
            <a:pPr lvl="1"/>
            <a:endParaRPr lang="en-US" dirty="0" smtClean="0"/>
          </a:p>
          <a:p>
            <a:r>
              <a:rPr lang="en-US" dirty="0" smtClean="0"/>
              <a:t>Hellman suggested the following for a k-bit key</a:t>
            </a:r>
          </a:p>
          <a:p>
            <a:pPr lvl="1"/>
            <a:r>
              <a:rPr lang="en-US" dirty="0"/>
              <a:t>2</a:t>
            </a:r>
            <a:r>
              <a:rPr lang="en-US" baseline="30000" dirty="0"/>
              <a:t>k/3</a:t>
            </a:r>
            <a:r>
              <a:rPr lang="en-US" dirty="0"/>
              <a:t> </a:t>
            </a:r>
            <a:r>
              <a:rPr lang="en-US" dirty="0" smtClean="0"/>
              <a:t>tables</a:t>
            </a:r>
          </a:p>
          <a:p>
            <a:pPr lvl="1"/>
            <a:r>
              <a:rPr lang="en-US" dirty="0" smtClean="0"/>
              <a:t>2</a:t>
            </a:r>
            <a:r>
              <a:rPr lang="en-US" baseline="30000" dirty="0" smtClean="0"/>
              <a:t>k/3</a:t>
            </a:r>
            <a:r>
              <a:rPr lang="en-US" dirty="0" smtClean="0"/>
              <a:t> chains</a:t>
            </a:r>
          </a:p>
          <a:p>
            <a:pPr lvl="1"/>
            <a:r>
              <a:rPr lang="en-US" dirty="0" smtClean="0"/>
              <a:t>2</a:t>
            </a:r>
            <a:r>
              <a:rPr lang="en-US" baseline="30000" dirty="0" smtClean="0"/>
              <a:t>k/3 </a:t>
            </a:r>
            <a:r>
              <a:rPr lang="en-US" dirty="0" smtClean="0"/>
              <a:t>iterations per chain</a:t>
            </a:r>
          </a:p>
          <a:p>
            <a:r>
              <a:rPr lang="en-US" dirty="0" smtClean="0"/>
              <a:t>Probability of success = 1 – e</a:t>
            </a:r>
            <a:r>
              <a:rPr lang="en-US" baseline="30000" dirty="0" smtClean="0"/>
              <a:t>–</a:t>
            </a:r>
            <a:r>
              <a:rPr lang="en-US" baseline="30000" dirty="0" err="1" smtClean="0"/>
              <a:t>mtr</a:t>
            </a:r>
            <a:r>
              <a:rPr lang="en-US" baseline="30000" dirty="0" smtClean="0"/>
              <a:t>/2</a:t>
            </a:r>
            <a:r>
              <a:rPr lang="en-US" baseline="44000" dirty="0" smtClean="0"/>
              <a:t>k</a:t>
            </a:r>
          </a:p>
          <a:p>
            <a:pPr lvl="1"/>
            <a:r>
              <a:rPr lang="en-US" dirty="0" smtClean="0"/>
              <a:t>With above, this is 0.63</a:t>
            </a:r>
          </a:p>
          <a:p>
            <a:pPr lvl="1"/>
            <a:r>
              <a:rPr lang="en-US" dirty="0" smtClean="0"/>
              <a:t>Assumes not cyclical and </a:t>
            </a:r>
            <a:r>
              <a:rPr lang="en-US" smtClean="0"/>
              <a:t>not converging</a:t>
            </a:r>
            <a:endParaRPr lang="en-US" dirty="0" smtClean="0"/>
          </a:p>
          <a:p>
            <a:pPr lvl="2"/>
            <a:r>
              <a:rPr lang="en-US" dirty="0" smtClean="0"/>
              <a:t>Bad chains reduce success probability</a:t>
            </a:r>
            <a:endParaRPr lang="en-US" dirty="0"/>
          </a:p>
        </p:txBody>
      </p:sp>
      <p:sp>
        <p:nvSpPr>
          <p:cNvPr id="5" name="Slide Number Placeholder 4"/>
          <p:cNvSpPr>
            <a:spLocks noGrp="1"/>
          </p:cNvSpPr>
          <p:nvPr>
            <p:ph type="sldNum" sz="quarter" idx="12"/>
          </p:nvPr>
        </p:nvSpPr>
        <p:spPr/>
        <p:txBody>
          <a:bodyPr/>
          <a:lstStyle/>
          <a:p>
            <a:fld id="{87606FB4-E268-4BFF-97EA-20853DC9E11B}" type="slidenum">
              <a:rPr lang="en-US" smtClean="0"/>
              <a:t>170</a:t>
            </a:fld>
            <a:endParaRPr lang="en-US"/>
          </a:p>
        </p:txBody>
      </p:sp>
    </p:spTree>
    <p:extLst>
      <p:ext uri="{BB962C8B-B14F-4D97-AF65-F5344CB8AC3E}">
        <p14:creationId xmlns:p14="http://schemas.microsoft.com/office/powerpoint/2010/main" val="615326124"/>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Implement TMTO on EASY1</a:t>
            </a:r>
          </a:p>
          <a:p>
            <a:r>
              <a:rPr lang="en-US" dirty="0" smtClean="0"/>
              <a:t>Open TMTO.py</a:t>
            </a:r>
          </a:p>
          <a:p>
            <a:pPr lvl="1"/>
            <a:r>
              <a:rPr lang="en-US" dirty="0" smtClean="0"/>
              <a:t>Finish the following functions </a:t>
            </a:r>
          </a:p>
          <a:p>
            <a:pPr lvl="2"/>
            <a:r>
              <a:rPr lang="en-US" dirty="0" smtClean="0"/>
              <a:t>F</a:t>
            </a:r>
          </a:p>
          <a:p>
            <a:pPr lvl="2"/>
            <a:r>
              <a:rPr lang="en-US" dirty="0" err="1" smtClean="0"/>
              <a:t>findChains</a:t>
            </a:r>
            <a:endParaRPr lang="en-US" dirty="0" smtClean="0"/>
          </a:p>
          <a:p>
            <a:pPr lvl="2"/>
            <a:r>
              <a:rPr lang="en-US" dirty="0" err="1" smtClean="0"/>
              <a:t>findKey</a:t>
            </a:r>
            <a:endParaRPr lang="en-US" dirty="0" smtClean="0"/>
          </a:p>
          <a:p>
            <a:pPr lvl="2"/>
            <a:r>
              <a:rPr lang="en-US" dirty="0" err="1"/>
              <a:t>findEP</a:t>
            </a:r>
            <a:endParaRPr lang="en-US" dirty="0" smtClean="0"/>
          </a:p>
          <a:p>
            <a:pPr lvl="2"/>
            <a:endParaRPr lang="en-US" dirty="0" smtClean="0"/>
          </a:p>
          <a:p>
            <a:r>
              <a:rPr lang="en-US" dirty="0" smtClean="0"/>
              <a:t>Objectives</a:t>
            </a:r>
          </a:p>
          <a:p>
            <a:pPr lvl="1"/>
            <a:r>
              <a:rPr lang="en-US" dirty="0" smtClean="0"/>
              <a:t>Analyze the chains of EASY1</a:t>
            </a:r>
          </a:p>
          <a:p>
            <a:pPr lvl="2"/>
            <a:r>
              <a:rPr lang="en-US" dirty="0"/>
              <a:t>Derive the chains, but also print out some of the intermediate </a:t>
            </a:r>
            <a:r>
              <a:rPr lang="en-US" dirty="0" smtClean="0"/>
              <a:t>points</a:t>
            </a:r>
          </a:p>
          <a:p>
            <a:pPr lvl="2"/>
            <a:r>
              <a:rPr lang="en-US" dirty="0" smtClean="0"/>
              <a:t>This will help you debug your code!</a:t>
            </a:r>
            <a:endParaRPr lang="en-US" dirty="0"/>
          </a:p>
          <a:p>
            <a:pPr lvl="1"/>
            <a:r>
              <a:rPr lang="en-US" dirty="0" smtClean="0"/>
              <a:t>Use TMTO to find the key</a:t>
            </a:r>
            <a:endParaRPr lang="en-US" dirty="0"/>
          </a:p>
        </p:txBody>
      </p:sp>
      <p:sp>
        <p:nvSpPr>
          <p:cNvPr id="5" name="Slide Number Placeholder 4"/>
          <p:cNvSpPr>
            <a:spLocks noGrp="1"/>
          </p:cNvSpPr>
          <p:nvPr>
            <p:ph type="sldNum" sz="quarter" idx="12"/>
          </p:nvPr>
        </p:nvSpPr>
        <p:spPr/>
        <p:txBody>
          <a:bodyPr/>
          <a:lstStyle/>
          <a:p>
            <a:fld id="{87606FB4-E268-4BFF-97EA-20853DC9E11B}" type="slidenum">
              <a:rPr lang="en-US" smtClean="0"/>
              <a:t>171</a:t>
            </a:fld>
            <a:endParaRPr lang="en-US"/>
          </a:p>
        </p:txBody>
      </p:sp>
    </p:spTree>
    <p:extLst>
      <p:ext uri="{BB962C8B-B14F-4D97-AF65-F5344CB8AC3E}">
        <p14:creationId xmlns:p14="http://schemas.microsoft.com/office/powerpoint/2010/main" val="3941326144"/>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tips and tricks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You can create a “random” function like this</a:t>
            </a:r>
          </a:p>
          <a:p>
            <a:pPr lvl="1"/>
            <a:r>
              <a:rPr lang="en-US" dirty="0"/>
              <a:t>Fi = "(({0}*3+{1}*{2}) % 2**25 ) &amp; 0x3FFFFL".format(</a:t>
            </a:r>
            <a:r>
              <a:rPr lang="en-US" dirty="0" err="1"/>
              <a:t>x,i,r</a:t>
            </a:r>
            <a:r>
              <a:rPr lang="en-US" dirty="0"/>
              <a:t>)</a:t>
            </a:r>
          </a:p>
          <a:p>
            <a:pPr lvl="1"/>
            <a:r>
              <a:rPr lang="en-US" dirty="0" smtClean="0"/>
              <a:t>res </a:t>
            </a:r>
            <a:r>
              <a:rPr lang="en-US" dirty="0"/>
              <a:t>= </a:t>
            </a:r>
            <a:r>
              <a:rPr lang="en-US" dirty="0" err="1"/>
              <a:t>eval</a:t>
            </a:r>
            <a:r>
              <a:rPr lang="en-US" dirty="0"/>
              <a:t>(Fi</a:t>
            </a:r>
            <a:r>
              <a:rPr lang="en-US" dirty="0" smtClean="0"/>
              <a:t>)</a:t>
            </a:r>
          </a:p>
          <a:p>
            <a:pPr lvl="1"/>
            <a:r>
              <a:rPr lang="en-US" dirty="0" smtClean="0"/>
              <a:t>This is an example, feel free to use your own!</a:t>
            </a:r>
            <a:endParaRPr lang="en-US" dirty="0"/>
          </a:p>
          <a:p>
            <a:r>
              <a:rPr lang="en-US" dirty="0" smtClean="0"/>
              <a:t>You may want to try some things to ensure your code is functioning properly</a:t>
            </a:r>
          </a:p>
          <a:p>
            <a:r>
              <a:rPr lang="en-US" dirty="0" smtClean="0"/>
              <a:t>Some suggestions:</a:t>
            </a:r>
          </a:p>
          <a:p>
            <a:pPr lvl="1"/>
            <a:r>
              <a:rPr lang="en-US" dirty="0" smtClean="0"/>
              <a:t>Make sure </a:t>
            </a:r>
            <a:r>
              <a:rPr lang="en-US" dirty="0"/>
              <a:t>the key is inside a chain by fixing SP[</a:t>
            </a:r>
            <a:r>
              <a:rPr lang="en-US" dirty="0" err="1"/>
              <a:t>i</a:t>
            </a:r>
            <a:r>
              <a:rPr lang="en-US" dirty="0"/>
              <a:t>][j] to the key</a:t>
            </a:r>
          </a:p>
          <a:p>
            <a:pPr lvl="2"/>
            <a:r>
              <a:rPr lang="en-US" dirty="0" smtClean="0"/>
              <a:t>Tests when the key is an SP</a:t>
            </a:r>
          </a:p>
          <a:p>
            <a:pPr lvl="1"/>
            <a:r>
              <a:rPr lang="en-US" dirty="0" smtClean="0"/>
              <a:t>Print out where in a chain it is</a:t>
            </a:r>
          </a:p>
          <a:p>
            <a:pPr lvl="2"/>
            <a:r>
              <a:rPr lang="en-US" dirty="0" smtClean="0"/>
              <a:t>Tests when the key is inside a chain</a:t>
            </a:r>
            <a:r>
              <a:rPr lang="en-US" dirty="0"/>
              <a:t> </a:t>
            </a:r>
          </a:p>
          <a:p>
            <a:pPr lvl="3"/>
            <a:r>
              <a:rPr lang="en-US" dirty="0" smtClean="0"/>
              <a:t>i.e. not an SP</a:t>
            </a:r>
          </a:p>
        </p:txBody>
      </p:sp>
      <p:sp>
        <p:nvSpPr>
          <p:cNvPr id="5" name="Slide Number Placeholder 4"/>
          <p:cNvSpPr>
            <a:spLocks noGrp="1"/>
          </p:cNvSpPr>
          <p:nvPr>
            <p:ph type="sldNum" sz="quarter" idx="12"/>
          </p:nvPr>
        </p:nvSpPr>
        <p:spPr/>
        <p:txBody>
          <a:bodyPr/>
          <a:lstStyle/>
          <a:p>
            <a:fld id="{87606FB4-E268-4BFF-97EA-20853DC9E11B}" type="slidenum">
              <a:rPr lang="en-US" smtClean="0"/>
              <a:t>172</a:t>
            </a:fld>
            <a:endParaRPr lang="en-US"/>
          </a:p>
        </p:txBody>
      </p:sp>
    </p:spTree>
    <p:extLst>
      <p:ext uri="{BB962C8B-B14F-4D97-AF65-F5344CB8AC3E}">
        <p14:creationId xmlns:p14="http://schemas.microsoft.com/office/powerpoint/2010/main" val="975228819"/>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Myth: more rounds equals more </a:t>
            </a:r>
            <a:r>
              <a:rPr lang="en-US" dirty="0" smtClean="0"/>
              <a:t>secure</a:t>
            </a:r>
            <a:endParaRPr lang="en-US" dirty="0"/>
          </a:p>
        </p:txBody>
      </p:sp>
      <p:sp>
        <p:nvSpPr>
          <p:cNvPr id="3" name="Content Placeholder 2"/>
          <p:cNvSpPr>
            <a:spLocks noGrp="1"/>
          </p:cNvSpPr>
          <p:nvPr>
            <p:ph idx="1"/>
          </p:nvPr>
        </p:nvSpPr>
        <p:spPr/>
        <p:txBody>
          <a:bodyPr/>
          <a:lstStyle/>
          <a:p>
            <a:r>
              <a:rPr lang="en-US" dirty="0" smtClean="0"/>
              <a:t>Fact: adding more rounds can increase security, but it is not inherently given</a:t>
            </a:r>
          </a:p>
          <a:p>
            <a:endParaRPr lang="en-US" dirty="0"/>
          </a:p>
          <a:p>
            <a:endParaRPr lang="en-US" dirty="0" smtClean="0"/>
          </a:p>
          <a:p>
            <a:r>
              <a:rPr lang="en-US" dirty="0" smtClean="0"/>
              <a:t>Let’s see why</a:t>
            </a:r>
            <a:endParaRPr lang="en-US" dirty="0"/>
          </a:p>
        </p:txBody>
      </p:sp>
      <p:sp>
        <p:nvSpPr>
          <p:cNvPr id="4" name="Slide Number Placeholder 3"/>
          <p:cNvSpPr>
            <a:spLocks noGrp="1"/>
          </p:cNvSpPr>
          <p:nvPr>
            <p:ph type="sldNum" sz="quarter" idx="12"/>
          </p:nvPr>
        </p:nvSpPr>
        <p:spPr/>
        <p:txBody>
          <a:bodyPr/>
          <a:lstStyle/>
          <a:p>
            <a:pPr>
              <a:defRPr/>
            </a:pPr>
            <a:fld id="{5BD94262-95F4-4F57-9C6D-6F48AB8E665C}" type="slidenum">
              <a:rPr lang="en-US" smtClean="0"/>
              <a:pPr>
                <a:defRPr/>
              </a:pPr>
              <a:t>173</a:t>
            </a:fld>
            <a:endParaRPr lang="en-US"/>
          </a:p>
        </p:txBody>
      </p:sp>
    </p:spTree>
    <p:extLst>
      <p:ext uri="{BB962C8B-B14F-4D97-AF65-F5344CB8AC3E}">
        <p14:creationId xmlns:p14="http://schemas.microsoft.com/office/powerpoint/2010/main" val="2873889424"/>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Slide attacks</a:t>
            </a:r>
            <a:endParaRPr lang="en-US" dirty="0"/>
          </a:p>
        </p:txBody>
      </p:sp>
      <p:sp>
        <p:nvSpPr>
          <p:cNvPr id="8" name="Content Placeholder 7"/>
          <p:cNvSpPr>
            <a:spLocks noGrp="1"/>
          </p:cNvSpPr>
          <p:nvPr>
            <p:ph idx="1"/>
          </p:nvPr>
        </p:nvSpPr>
        <p:spPr>
          <a:xfrm>
            <a:off x="457200" y="1935480"/>
            <a:ext cx="8229600" cy="3017520"/>
          </a:xfrm>
        </p:spPr>
        <p:txBody>
          <a:bodyPr>
            <a:normAutofit fontScale="92500"/>
          </a:bodyPr>
          <a:lstStyle/>
          <a:p>
            <a:r>
              <a:rPr lang="en-US" dirty="0" smtClean="0"/>
              <a:t>Suppose all round functions are completely identical</a:t>
            </a:r>
          </a:p>
          <a:p>
            <a:pPr lvl="1"/>
            <a:r>
              <a:rPr lang="en-US" dirty="0" smtClean="0"/>
              <a:t>All have same round key as well (key schedule is just repeated applications of the key)</a:t>
            </a:r>
          </a:p>
          <a:p>
            <a:r>
              <a:rPr lang="en-US" dirty="0" smtClean="0"/>
              <a:t>Then m round functions can be reduced to one in analysis</a:t>
            </a:r>
          </a:p>
          <a:p>
            <a:pPr lvl="1"/>
            <a:r>
              <a:rPr lang="en-US" dirty="0" smtClean="0"/>
              <a:t>Need to find </a:t>
            </a:r>
            <a:r>
              <a:rPr lang="en-US" b="1" i="1" dirty="0" smtClean="0"/>
              <a:t>slid pairs</a:t>
            </a:r>
          </a:p>
          <a:p>
            <a:pPr lvl="1"/>
            <a:r>
              <a:rPr lang="en-US" dirty="0" smtClean="0"/>
              <a:t>Plaintexts P and P’ that produce ciphertexts C and C’ (respectively) such that P’ = f(P) and C’ = f(C)</a:t>
            </a:r>
          </a:p>
          <a:p>
            <a:pPr lvl="1"/>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4F214F52-F184-44EC-B24C-494105013F06}" type="slidenum">
              <a:rPr lang="en-US" smtClean="0"/>
              <a:pPr>
                <a:defRPr/>
              </a:pPr>
              <a:t>174</a:t>
            </a:fld>
            <a:endParaRPr lang="en-US"/>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4876800"/>
            <a:ext cx="634365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3351999"/>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Slide attacks (continued)</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trick here is realizing when you have a slid pair</a:t>
            </a:r>
          </a:p>
          <a:p>
            <a:r>
              <a:rPr lang="en-US" dirty="0" smtClean="0"/>
              <a:t>May be difficult with an SPN</a:t>
            </a:r>
          </a:p>
          <a:p>
            <a:pPr lvl="1"/>
            <a:endParaRPr lang="en-US" dirty="0" smtClean="0"/>
          </a:p>
          <a:p>
            <a:r>
              <a:rPr lang="en-US" dirty="0" smtClean="0"/>
              <a:t>Feistel constructions are simpler</a:t>
            </a:r>
          </a:p>
          <a:p>
            <a:pPr lvl="1"/>
            <a:r>
              <a:rPr lang="en-US" dirty="0" smtClean="0"/>
              <a:t>Suppose right side is transformed during round</a:t>
            </a:r>
          </a:p>
          <a:p>
            <a:pPr lvl="1"/>
            <a:r>
              <a:rPr lang="en-US" dirty="0" smtClean="0"/>
              <a:t>Then left side is unchanged, and swapped with the right</a:t>
            </a:r>
          </a:p>
          <a:p>
            <a:pPr lvl="1"/>
            <a:r>
              <a:rPr lang="en-US" dirty="0" smtClean="0"/>
              <a:t>Old left side is new right side</a:t>
            </a:r>
          </a:p>
          <a:p>
            <a:pPr lvl="1"/>
            <a:endParaRPr lang="en-US" dirty="0"/>
          </a:p>
          <a:p>
            <a:pPr lvl="1"/>
            <a:r>
              <a:rPr lang="en-US" dirty="0" smtClean="0"/>
              <a:t>Aren’t there false positives?</a:t>
            </a:r>
          </a:p>
          <a:p>
            <a:pPr lvl="2"/>
            <a:r>
              <a:rPr lang="en-US" dirty="0" smtClean="0"/>
              <a:t>Of course</a:t>
            </a:r>
          </a:p>
          <a:p>
            <a:pPr lvl="2"/>
            <a:r>
              <a:rPr lang="en-US" dirty="0" smtClean="0"/>
              <a:t>The probability that this happens in both the (P,P’) pair </a:t>
            </a:r>
            <a:r>
              <a:rPr lang="en-US" u="sng" dirty="0" smtClean="0"/>
              <a:t>and</a:t>
            </a:r>
            <a:r>
              <a:rPr lang="en-US" dirty="0" smtClean="0"/>
              <a:t> (C,C’) pair is low</a:t>
            </a:r>
          </a:p>
          <a:p>
            <a:pPr lvl="3"/>
            <a:r>
              <a:rPr lang="en-US" dirty="0" smtClean="0"/>
              <a:t>Much higher if you are only considering one</a:t>
            </a:r>
          </a:p>
        </p:txBody>
      </p:sp>
      <p:sp>
        <p:nvSpPr>
          <p:cNvPr id="4" name="Slide Number Placeholder 3"/>
          <p:cNvSpPr>
            <a:spLocks noGrp="1"/>
          </p:cNvSpPr>
          <p:nvPr>
            <p:ph type="sldNum" sz="quarter" idx="12"/>
          </p:nvPr>
        </p:nvSpPr>
        <p:spPr/>
        <p:txBody>
          <a:bodyPr/>
          <a:lstStyle/>
          <a:p>
            <a:pPr>
              <a:defRPr/>
            </a:pPr>
            <a:fld id="{5BD94262-95F4-4F57-9C6D-6F48AB8E665C}" type="slidenum">
              <a:rPr lang="en-US" smtClean="0"/>
              <a:pPr>
                <a:defRPr/>
              </a:pPr>
              <a:t>175</a:t>
            </a:fld>
            <a:endParaRPr lang="en-US"/>
          </a:p>
        </p:txBody>
      </p:sp>
    </p:spTree>
    <p:extLst>
      <p:ext uri="{BB962C8B-B14F-4D97-AF65-F5344CB8AC3E}">
        <p14:creationId xmlns:p14="http://schemas.microsoft.com/office/powerpoint/2010/main" val="2404785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get it now!</a:t>
            </a:r>
            <a:endParaRPr lang="en-US" dirty="0"/>
          </a:p>
        </p:txBody>
      </p:sp>
      <p:sp>
        <p:nvSpPr>
          <p:cNvPr id="3" name="Content Placeholder 2"/>
          <p:cNvSpPr>
            <a:spLocks noGrp="1"/>
          </p:cNvSpPr>
          <p:nvPr>
            <p:ph idx="1"/>
          </p:nvPr>
        </p:nvSpPr>
        <p:spPr/>
        <p:txBody>
          <a:bodyPr/>
          <a:lstStyle/>
          <a:p>
            <a:r>
              <a:rPr lang="en-US" dirty="0" smtClean="0"/>
              <a:t>The purpose of the key schedule is to ensure that each round is not 100% identical</a:t>
            </a:r>
          </a:p>
          <a:p>
            <a:r>
              <a:rPr lang="en-US" dirty="0" smtClean="0"/>
              <a:t>The round transformation might be the same, but applying a different key will yield different results</a:t>
            </a:r>
          </a:p>
          <a:p>
            <a:r>
              <a:rPr lang="en-US" dirty="0" smtClean="0"/>
              <a:t>The round key should be unique for each round</a:t>
            </a:r>
          </a:p>
          <a:p>
            <a:pPr lvl="1"/>
            <a:r>
              <a:rPr lang="en-US" dirty="0" smtClean="0"/>
              <a:t>If there are two round keys alternate, then the slide attack can be done by looking at two rounds instead of one</a:t>
            </a:r>
          </a:p>
          <a:p>
            <a:pPr lvl="1"/>
            <a:r>
              <a:rPr lang="en-US" dirty="0" smtClean="0"/>
              <a:t>It is the repetition that causes vulnerability</a:t>
            </a:r>
            <a:endParaRPr lang="en-US" dirty="0"/>
          </a:p>
        </p:txBody>
      </p:sp>
      <p:sp>
        <p:nvSpPr>
          <p:cNvPr id="4" name="Slide Number Placeholder 3"/>
          <p:cNvSpPr>
            <a:spLocks noGrp="1"/>
          </p:cNvSpPr>
          <p:nvPr>
            <p:ph type="sldNum" sz="quarter" idx="12"/>
          </p:nvPr>
        </p:nvSpPr>
        <p:spPr/>
        <p:txBody>
          <a:bodyPr/>
          <a:lstStyle/>
          <a:p>
            <a:pPr>
              <a:defRPr/>
            </a:pPr>
            <a:fld id="{5BD94262-95F4-4F57-9C6D-6F48AB8E665C}" type="slidenum">
              <a:rPr lang="en-US" smtClean="0"/>
              <a:pPr>
                <a:defRPr/>
              </a:pPr>
              <a:t>176</a:t>
            </a:fld>
            <a:endParaRPr lang="en-US"/>
          </a:p>
        </p:txBody>
      </p:sp>
    </p:spTree>
    <p:extLst>
      <p:ext uri="{BB962C8B-B14F-4D97-AF65-F5344CB8AC3E}">
        <p14:creationId xmlns:p14="http://schemas.microsoft.com/office/powerpoint/2010/main" val="1003034219"/>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(part 1)</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All rounds of EASY1 are identical</a:t>
            </a:r>
          </a:p>
          <a:p>
            <a:pPr lvl="1"/>
            <a:r>
              <a:rPr lang="en-US" dirty="0" smtClean="0"/>
              <a:t>Let’s try a slide!</a:t>
            </a:r>
          </a:p>
          <a:p>
            <a:pPr lvl="1"/>
            <a:r>
              <a:rPr lang="en-US" dirty="0" smtClean="0"/>
              <a:t>We’ll do this in two parts</a:t>
            </a:r>
          </a:p>
          <a:p>
            <a:pPr lvl="1"/>
            <a:endParaRPr lang="en-US" dirty="0" smtClean="0"/>
          </a:p>
          <a:p>
            <a:r>
              <a:rPr lang="en-US" dirty="0" smtClean="0"/>
              <a:t>Open slide.py</a:t>
            </a:r>
          </a:p>
          <a:p>
            <a:pPr lvl="1"/>
            <a:r>
              <a:rPr lang="en-US" dirty="0" smtClean="0"/>
              <a:t>Assume you’re in a chosen plaintext model</a:t>
            </a:r>
          </a:p>
          <a:p>
            <a:pPr lvl="1"/>
            <a:r>
              <a:rPr lang="en-US" dirty="0" smtClean="0"/>
              <a:t>Complete </a:t>
            </a:r>
            <a:r>
              <a:rPr lang="en-US" dirty="0" err="1" smtClean="0"/>
              <a:t>Slide.CreateSlidPair</a:t>
            </a:r>
            <a:r>
              <a:rPr lang="en-US" dirty="0" smtClean="0"/>
              <a:t>()</a:t>
            </a:r>
          </a:p>
          <a:p>
            <a:r>
              <a:rPr lang="en-US" dirty="0" smtClean="0"/>
              <a:t>Objectives</a:t>
            </a:r>
          </a:p>
          <a:p>
            <a:pPr lvl="1"/>
            <a:r>
              <a:rPr lang="en-US" dirty="0" smtClean="0"/>
              <a:t>Identify how to determine when you have found a slid pair</a:t>
            </a:r>
          </a:p>
          <a:p>
            <a:pPr lvl="1"/>
            <a:r>
              <a:rPr lang="en-US" dirty="0" smtClean="0"/>
              <a:t>Write code that finds the key, given a slid pair</a:t>
            </a:r>
          </a:p>
          <a:p>
            <a:r>
              <a:rPr lang="en-US" dirty="0" smtClean="0"/>
              <a:t>Tips</a:t>
            </a:r>
          </a:p>
          <a:p>
            <a:pPr lvl="1"/>
            <a:r>
              <a:rPr lang="en-US" dirty="0" smtClean="0"/>
              <a:t>You can request a single round encryption using </a:t>
            </a:r>
            <a:r>
              <a:rPr lang="en-US" dirty="0" err="1" smtClean="0"/>
              <a:t>self.key</a:t>
            </a:r>
            <a:r>
              <a:rPr lang="en-US" dirty="0" smtClean="0"/>
              <a:t> as key argument</a:t>
            </a:r>
          </a:p>
          <a:p>
            <a:pPr lvl="1"/>
            <a:r>
              <a:rPr lang="en-US" dirty="0" smtClean="0"/>
              <a:t>The key will change each time you run the code, so look at what is always the same</a:t>
            </a:r>
          </a:p>
          <a:p>
            <a:pPr lvl="1"/>
            <a:endParaRPr lang="en-US" dirty="0" smtClean="0"/>
          </a:p>
          <a:p>
            <a:pPr lvl="1"/>
            <a:endParaRPr lang="en-US" dirty="0" smtClean="0"/>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5BD94262-95F4-4F57-9C6D-6F48AB8E665C}" type="slidenum">
              <a:rPr lang="en-US" smtClean="0"/>
              <a:pPr>
                <a:defRPr/>
              </a:pPr>
              <a:t>177</a:t>
            </a:fld>
            <a:endParaRPr lang="en-US"/>
          </a:p>
        </p:txBody>
      </p:sp>
    </p:spTree>
    <p:extLst>
      <p:ext uri="{BB962C8B-B14F-4D97-AF65-F5344CB8AC3E}">
        <p14:creationId xmlns:p14="http://schemas.microsoft.com/office/powerpoint/2010/main" val="282627361"/>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(part 2)</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Let’s change models</a:t>
            </a:r>
          </a:p>
          <a:p>
            <a:r>
              <a:rPr lang="en-US" dirty="0" smtClean="0"/>
              <a:t>Now assume that you are collecting plaintext-ciphertext pairs, but cannot make requests</a:t>
            </a:r>
          </a:p>
          <a:p>
            <a:pPr lvl="1"/>
            <a:r>
              <a:rPr lang="en-US" dirty="0" smtClean="0"/>
              <a:t>i.e. you have to generate both plaintexts randomly</a:t>
            </a:r>
          </a:p>
          <a:p>
            <a:r>
              <a:rPr lang="en-US" dirty="0" smtClean="0"/>
              <a:t>Complete </a:t>
            </a:r>
            <a:r>
              <a:rPr lang="en-US" dirty="0" err="1" smtClean="0"/>
              <a:t>Slide.findSlidPair</a:t>
            </a:r>
            <a:r>
              <a:rPr lang="en-US" dirty="0" smtClean="0"/>
              <a:t>()</a:t>
            </a:r>
          </a:p>
          <a:p>
            <a:pPr lvl="1"/>
            <a:r>
              <a:rPr lang="en-US" dirty="0" smtClean="0"/>
              <a:t>Now you need to recognize a pair instead of creating one</a:t>
            </a:r>
          </a:p>
          <a:p>
            <a:pPr lvl="1"/>
            <a:r>
              <a:rPr lang="en-US" dirty="0" smtClean="0"/>
              <a:t>Generate random plaintext and compute ciphertext</a:t>
            </a:r>
          </a:p>
          <a:p>
            <a:endParaRPr lang="en-US" dirty="0" smtClean="0"/>
          </a:p>
          <a:p>
            <a:r>
              <a:rPr lang="en-US" dirty="0" smtClean="0"/>
              <a:t>Objective</a:t>
            </a:r>
          </a:p>
          <a:p>
            <a:pPr lvl="1"/>
            <a:r>
              <a:rPr lang="en-US" dirty="0" smtClean="0"/>
              <a:t>Reduce a 20-round cipher to one round and find the key	</a:t>
            </a:r>
          </a:p>
          <a:p>
            <a:pPr lvl="2"/>
            <a:r>
              <a:rPr lang="en-US" dirty="0" smtClean="0"/>
              <a:t>This means no more 1-round requests with the key – 20 rounds only!</a:t>
            </a:r>
          </a:p>
          <a:p>
            <a:r>
              <a:rPr lang="en-US" dirty="0" smtClean="0"/>
              <a:t>Tips</a:t>
            </a:r>
          </a:p>
          <a:p>
            <a:pPr lvl="1"/>
            <a:r>
              <a:rPr lang="en-US" dirty="0" smtClean="0"/>
              <a:t>You can still make one round requests with a fixed key of your choosing, just not the randomly selected one</a:t>
            </a:r>
            <a:endParaRPr lang="en-US" dirty="0"/>
          </a:p>
        </p:txBody>
      </p:sp>
      <p:sp>
        <p:nvSpPr>
          <p:cNvPr id="4" name="Slide Number Placeholder 3"/>
          <p:cNvSpPr>
            <a:spLocks noGrp="1"/>
          </p:cNvSpPr>
          <p:nvPr>
            <p:ph type="sldNum" sz="quarter" idx="12"/>
          </p:nvPr>
        </p:nvSpPr>
        <p:spPr/>
        <p:txBody>
          <a:bodyPr/>
          <a:lstStyle/>
          <a:p>
            <a:pPr>
              <a:defRPr/>
            </a:pPr>
            <a:fld id="{5BD94262-95F4-4F57-9C6D-6F48AB8E665C}" type="slidenum">
              <a:rPr lang="en-US" smtClean="0"/>
              <a:pPr>
                <a:defRPr/>
              </a:pPr>
              <a:t>178</a:t>
            </a:fld>
            <a:endParaRPr lang="en-US"/>
          </a:p>
        </p:txBody>
      </p:sp>
    </p:spTree>
    <p:extLst>
      <p:ext uri="{BB962C8B-B14F-4D97-AF65-F5344CB8AC3E}">
        <p14:creationId xmlns:p14="http://schemas.microsoft.com/office/powerpoint/2010/main" val="2106725426"/>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math</a:t>
            </a:r>
            <a:endParaRPr lang="en-US" dirty="0"/>
          </a:p>
        </p:txBody>
      </p:sp>
      <p:sp>
        <p:nvSpPr>
          <p:cNvPr id="3" name="Text Placeholder 2"/>
          <p:cNvSpPr>
            <a:spLocks noGrp="1"/>
          </p:cNvSpPr>
          <p:nvPr>
            <p:ph type="body" idx="1"/>
          </p:nvPr>
        </p:nvSpPr>
        <p:spPr/>
        <p:txBody>
          <a:bodyPr/>
          <a:lstStyle/>
          <a:p>
            <a:r>
              <a:rPr lang="en-US" dirty="0" smtClean="0"/>
              <a:t>Just a little</a:t>
            </a:r>
            <a:endParaRPr lang="en-US" dirty="0"/>
          </a:p>
        </p:txBody>
      </p:sp>
      <p:sp>
        <p:nvSpPr>
          <p:cNvPr id="4" name="Slide Number Placeholder 3"/>
          <p:cNvSpPr>
            <a:spLocks noGrp="1"/>
          </p:cNvSpPr>
          <p:nvPr>
            <p:ph type="sldNum" sz="quarter" idx="12"/>
          </p:nvPr>
        </p:nvSpPr>
        <p:spPr/>
        <p:txBody>
          <a:bodyPr/>
          <a:lstStyle/>
          <a:p>
            <a:pPr>
              <a:defRPr/>
            </a:pPr>
            <a:fld id="{4F214F52-F184-44EC-B24C-494105013F06}" type="slidenum">
              <a:rPr lang="en-US" smtClean="0"/>
              <a:pPr>
                <a:defRPr/>
              </a:pPr>
              <a:t>179</a:t>
            </a:fld>
            <a:endParaRPr lang="en-US"/>
          </a:p>
        </p:txBody>
      </p:sp>
    </p:spTree>
    <p:extLst>
      <p:ext uri="{BB962C8B-B14F-4D97-AF65-F5344CB8AC3E}">
        <p14:creationId xmlns:p14="http://schemas.microsoft.com/office/powerpoint/2010/main" val="14883290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Frequency analysis</a:t>
            </a:r>
          </a:p>
        </p:txBody>
      </p:sp>
      <p:sp>
        <p:nvSpPr>
          <p:cNvPr id="3" name="Content Placeholder 2"/>
          <p:cNvSpPr>
            <a:spLocks noGrp="1"/>
          </p:cNvSpPr>
          <p:nvPr>
            <p:ph idx="1"/>
          </p:nvPr>
        </p:nvSpPr>
        <p:spPr>
          <a:xfrm>
            <a:off x="457200" y="1935480"/>
            <a:ext cx="4267200" cy="4389120"/>
          </a:xfrm>
        </p:spPr>
        <p:txBody>
          <a:bodyPr>
            <a:normAutofit lnSpcReduction="10000"/>
          </a:bodyPr>
          <a:lstStyle/>
          <a:p>
            <a:r>
              <a:rPr lang="en-US" dirty="0"/>
              <a:t>In every language, symbols occur with different probabilities</a:t>
            </a:r>
          </a:p>
          <a:p>
            <a:r>
              <a:rPr lang="en-US" dirty="0"/>
              <a:t>Frequency analysis looks at how often each is seen in a sample</a:t>
            </a:r>
          </a:p>
          <a:p>
            <a:r>
              <a:rPr lang="en-US" dirty="0"/>
              <a:t>Match frequency in ciphertext to frequency in plaintext</a:t>
            </a:r>
          </a:p>
          <a:p>
            <a:pPr lvl="1"/>
            <a:r>
              <a:rPr lang="en-US" dirty="0"/>
              <a:t>Gives a short list of possible mappings</a:t>
            </a:r>
          </a:p>
          <a:p>
            <a:endParaRPr lang="en-US" dirty="0"/>
          </a:p>
        </p:txBody>
      </p:sp>
      <p:sp>
        <p:nvSpPr>
          <p:cNvPr id="4" name="Slide Number Placeholder 3"/>
          <p:cNvSpPr>
            <a:spLocks noGrp="1"/>
          </p:cNvSpPr>
          <p:nvPr>
            <p:ph type="sldNum" sz="quarter" idx="12"/>
          </p:nvPr>
        </p:nvSpPr>
        <p:spPr/>
        <p:txBody>
          <a:bodyPr/>
          <a:lstStyle/>
          <a:p>
            <a:fld id="{87606FB4-E268-4BFF-97EA-20853DC9E11B}" type="slidenum">
              <a:rPr lang="en-US" smtClean="0"/>
              <a:t>18</a:t>
            </a:fld>
            <a:endParaRPr lang="en-US"/>
          </a:p>
        </p:txBody>
      </p:sp>
      <p:pic>
        <p:nvPicPr>
          <p:cNvPr id="5" name="Picture 2" descr="File:English letter frequency (frequency).svg">
            <a:hlinkClick r:id="" invalidUrl="file://localhost%5C%5Cupload.wikimedia.org%5Cwikipedia%5Ccommons%5Cb%5Cb0%5CEnglish_letter_frequency_(frequency).svg"/>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2325" y="2144554"/>
            <a:ext cx="3911600" cy="312928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953000" y="5715000"/>
            <a:ext cx="3581400" cy="553998"/>
          </a:xfrm>
          <a:prstGeom prst="rect">
            <a:avLst/>
          </a:prstGeom>
          <a:noFill/>
        </p:spPr>
        <p:txBody>
          <a:bodyPr wrap="square" rtlCol="0">
            <a:spAutoFit/>
          </a:bodyPr>
          <a:lstStyle/>
          <a:p>
            <a:pPr algn="l"/>
            <a:r>
              <a:rPr lang="en-US" sz="1000" dirty="0" smtClean="0"/>
              <a:t>Image from:  http://upload.wikimedia.org/wikipedia/commons/b/b0/English_letter_frequency_%28frequency%29.svg</a:t>
            </a:r>
            <a:endParaRPr lang="en-US" sz="1000" dirty="0"/>
          </a:p>
        </p:txBody>
      </p:sp>
    </p:spTree>
    <p:extLst>
      <p:ext uri="{BB962C8B-B14F-4D97-AF65-F5344CB8AC3E}">
        <p14:creationId xmlns:p14="http://schemas.microsoft.com/office/powerpoint/2010/main" val="672263883"/>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groups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We’ve talked about groups</a:t>
            </a:r>
          </a:p>
          <a:p>
            <a:pPr lvl="1"/>
            <a:r>
              <a:rPr lang="en-US" dirty="0" smtClean="0"/>
              <a:t>If they commute, they are abelian groups</a:t>
            </a:r>
          </a:p>
          <a:p>
            <a:r>
              <a:rPr lang="en-US" dirty="0" smtClean="0"/>
              <a:t>A product group is constructed from several groups</a:t>
            </a:r>
          </a:p>
          <a:p>
            <a:pPr lvl="1"/>
            <a:r>
              <a:rPr lang="en-US" dirty="0" smtClean="0"/>
              <a:t>Suppose (G,+) is an abelian group</a:t>
            </a:r>
          </a:p>
          <a:p>
            <a:pPr lvl="1"/>
            <a:r>
              <a:rPr lang="en-US" dirty="0" err="1" smtClean="0"/>
              <a:t>G</a:t>
            </a:r>
            <a:r>
              <a:rPr lang="en-US" baseline="30000" dirty="0" err="1" smtClean="0"/>
              <a:t>n</a:t>
            </a:r>
            <a:r>
              <a:rPr lang="en-US" dirty="0" smtClean="0"/>
              <a:t> = G x G x </a:t>
            </a:r>
            <a:r>
              <a:rPr lang="en-US" baseline="30000" dirty="0" smtClean="0"/>
              <a:t>…</a:t>
            </a:r>
            <a:r>
              <a:rPr lang="en-US" dirty="0" smtClean="0"/>
              <a:t> x G</a:t>
            </a:r>
          </a:p>
          <a:p>
            <a:pPr lvl="1"/>
            <a:r>
              <a:rPr lang="en-US" dirty="0" smtClean="0"/>
              <a:t>Recall when we did this with CRT</a:t>
            </a:r>
          </a:p>
          <a:p>
            <a:r>
              <a:rPr lang="en-US" dirty="0" smtClean="0"/>
              <a:t>Example:</a:t>
            </a:r>
          </a:p>
          <a:p>
            <a:pPr lvl="1"/>
            <a:r>
              <a:rPr lang="en-US" dirty="0" smtClean="0"/>
              <a:t>Consider G = {0,1}</a:t>
            </a:r>
          </a:p>
          <a:p>
            <a:pPr lvl="1"/>
            <a:r>
              <a:rPr lang="en-US" dirty="0" smtClean="0"/>
              <a:t>G</a:t>
            </a:r>
            <a:r>
              <a:rPr lang="en-US" baseline="30000" dirty="0" smtClean="0"/>
              <a:t>2</a:t>
            </a:r>
            <a:r>
              <a:rPr lang="en-US" dirty="0" smtClean="0"/>
              <a:t> </a:t>
            </a:r>
            <a:r>
              <a:rPr lang="en-US" dirty="0"/>
              <a:t>= G x </a:t>
            </a:r>
            <a:r>
              <a:rPr lang="en-US" dirty="0" smtClean="0"/>
              <a:t>G (two bits)</a:t>
            </a:r>
          </a:p>
          <a:p>
            <a:pPr lvl="1"/>
            <a:r>
              <a:rPr lang="en-US" dirty="0" smtClean="0"/>
              <a:t>Each element of is a </a:t>
            </a:r>
            <a:r>
              <a:rPr lang="en-US" dirty="0"/>
              <a:t>G</a:t>
            </a:r>
            <a:r>
              <a:rPr lang="en-US" baseline="30000" dirty="0"/>
              <a:t>2 </a:t>
            </a:r>
            <a:r>
              <a:rPr lang="en-US" baseline="30000" dirty="0" smtClean="0"/>
              <a:t> </a:t>
            </a:r>
            <a:r>
              <a:rPr lang="en-US" dirty="0" smtClean="0"/>
              <a:t>2d vector</a:t>
            </a:r>
          </a:p>
          <a:p>
            <a:pPr lvl="2"/>
            <a:r>
              <a:rPr lang="en-US" dirty="0" smtClean="0"/>
              <a:t>(0,0), (0,1), (1,0), (1,1)</a:t>
            </a:r>
          </a:p>
          <a:p>
            <a:pPr lvl="2"/>
            <a:r>
              <a:rPr lang="en-US" dirty="0" smtClean="0"/>
              <a:t>u + v = w means </a:t>
            </a:r>
            <a:r>
              <a:rPr lang="en-US" dirty="0" err="1" smtClean="0"/>
              <a:t>u</a:t>
            </a:r>
            <a:r>
              <a:rPr lang="en-US" baseline="-25000" dirty="0" err="1" smtClean="0"/>
              <a:t>i</a:t>
            </a:r>
            <a:r>
              <a:rPr lang="en-US" dirty="0" smtClean="0"/>
              <a:t> + v</a:t>
            </a:r>
            <a:r>
              <a:rPr lang="en-US" baseline="-25000" dirty="0" smtClean="0"/>
              <a:t>i</a:t>
            </a:r>
            <a:r>
              <a:rPr lang="en-US" dirty="0" smtClean="0"/>
              <a:t> = </a:t>
            </a:r>
            <a:r>
              <a:rPr lang="en-US" dirty="0" err="1" smtClean="0"/>
              <a:t>w</a:t>
            </a:r>
            <a:r>
              <a:rPr lang="en-US" baseline="-25000" dirty="0" err="1" smtClean="0"/>
              <a:t>i</a:t>
            </a:r>
            <a:endParaRPr lang="en-US" dirty="0" smtClean="0"/>
          </a:p>
          <a:p>
            <a:pPr lvl="3"/>
            <a:r>
              <a:rPr lang="en-US" dirty="0" smtClean="0"/>
              <a:t>(1,0) + (0,1) = (1,1)</a:t>
            </a:r>
          </a:p>
          <a:p>
            <a:pPr lvl="3"/>
            <a:r>
              <a:rPr lang="en-US" dirty="0" smtClean="0"/>
              <a:t>Exclusive-or, in this case</a:t>
            </a:r>
          </a:p>
        </p:txBody>
      </p:sp>
      <p:sp>
        <p:nvSpPr>
          <p:cNvPr id="4" name="Slide Number Placeholder 3"/>
          <p:cNvSpPr>
            <a:spLocks noGrp="1"/>
          </p:cNvSpPr>
          <p:nvPr>
            <p:ph type="sldNum" sz="quarter" idx="12"/>
          </p:nvPr>
        </p:nvSpPr>
        <p:spPr/>
        <p:txBody>
          <a:bodyPr/>
          <a:lstStyle/>
          <a:p>
            <a:pPr>
              <a:defRPr/>
            </a:pPr>
            <a:fld id="{5BD94262-95F4-4F57-9C6D-6F48AB8E665C}" type="slidenum">
              <a:rPr lang="en-US" smtClean="0"/>
              <a:pPr>
                <a:defRPr/>
              </a:pPr>
              <a:t>180</a:t>
            </a:fld>
            <a:endParaRPr lang="en-US"/>
          </a:p>
        </p:txBody>
      </p:sp>
    </p:spTree>
    <p:extLst>
      <p:ext uri="{BB962C8B-B14F-4D97-AF65-F5344CB8AC3E}">
        <p14:creationId xmlns:p14="http://schemas.microsoft.com/office/powerpoint/2010/main" val="3577630716"/>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Linearization</a:t>
            </a:r>
            <a:endParaRPr lang="en-US" dirty="0"/>
          </a:p>
        </p:txBody>
      </p:sp>
      <p:sp>
        <p:nvSpPr>
          <p:cNvPr id="3" name="Content Placeholder 2"/>
          <p:cNvSpPr>
            <a:spLocks noGrp="1"/>
          </p:cNvSpPr>
          <p:nvPr>
            <p:ph idx="1"/>
          </p:nvPr>
        </p:nvSpPr>
        <p:spPr/>
        <p:txBody>
          <a:bodyPr/>
          <a:lstStyle/>
          <a:p>
            <a:r>
              <a:rPr lang="en-US" dirty="0" smtClean="0"/>
              <a:t>Attacks often reason in a linearized version of a cipher</a:t>
            </a:r>
          </a:p>
          <a:p>
            <a:r>
              <a:rPr lang="en-US" dirty="0" smtClean="0"/>
              <a:t>An n-bit integer → Z</a:t>
            </a:r>
            <a:r>
              <a:rPr lang="en-US" baseline="-25000" dirty="0" smtClean="0"/>
              <a:t>2</a:t>
            </a:r>
            <a:r>
              <a:rPr lang="en-US" baseline="30000" dirty="0" smtClean="0"/>
              <a:t>n</a:t>
            </a:r>
          </a:p>
          <a:p>
            <a:r>
              <a:rPr lang="en-US" dirty="0" smtClean="0"/>
              <a:t>Working with vectors of bits</a:t>
            </a:r>
            <a:endParaRPr lang="en-US" dirty="0"/>
          </a:p>
        </p:txBody>
      </p:sp>
      <p:sp>
        <p:nvSpPr>
          <p:cNvPr id="4" name="Slide Number Placeholder 3"/>
          <p:cNvSpPr>
            <a:spLocks noGrp="1"/>
          </p:cNvSpPr>
          <p:nvPr>
            <p:ph type="sldNum" sz="quarter" idx="12"/>
          </p:nvPr>
        </p:nvSpPr>
        <p:spPr/>
        <p:txBody>
          <a:bodyPr/>
          <a:lstStyle/>
          <a:p>
            <a:pPr>
              <a:defRPr/>
            </a:pPr>
            <a:fld id="{5BD94262-95F4-4F57-9C6D-6F48AB8E665C}" type="slidenum">
              <a:rPr lang="en-US" smtClean="0"/>
              <a:pPr>
                <a:defRPr/>
              </a:pPr>
              <a:t>181</a:t>
            </a:fld>
            <a:endParaRPr lang="en-US"/>
          </a:p>
        </p:txBody>
      </p:sp>
    </p:spTree>
    <p:extLst>
      <p:ext uri="{BB962C8B-B14F-4D97-AF65-F5344CB8AC3E}">
        <p14:creationId xmlns:p14="http://schemas.microsoft.com/office/powerpoint/2010/main" val="2376470116"/>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a:t>
            </a:r>
            <a:endParaRPr lang="en-US" dirty="0"/>
          </a:p>
        </p:txBody>
      </p:sp>
      <p:sp>
        <p:nvSpPr>
          <p:cNvPr id="3" name="Content Placeholder 2"/>
          <p:cNvSpPr>
            <a:spLocks noGrp="1"/>
          </p:cNvSpPr>
          <p:nvPr>
            <p:ph idx="1"/>
          </p:nvPr>
        </p:nvSpPr>
        <p:spPr>
          <a:xfrm>
            <a:off x="457200" y="3200400"/>
            <a:ext cx="8229600" cy="3124200"/>
          </a:xfrm>
        </p:spPr>
        <p:txBody>
          <a:bodyPr>
            <a:normAutofit fontScale="77500" lnSpcReduction="20000"/>
          </a:bodyPr>
          <a:lstStyle/>
          <a:p>
            <a:r>
              <a:rPr lang="en-US" dirty="0" smtClean="0"/>
              <a:t>Random variables take on values according to a probability distribution</a:t>
            </a:r>
          </a:p>
          <a:p>
            <a:pPr lvl="1"/>
            <a:r>
              <a:rPr lang="en-US" dirty="0" smtClean="0"/>
              <a:t>Probability that a letter in English is “e”</a:t>
            </a:r>
          </a:p>
          <a:p>
            <a:pPr lvl="1"/>
            <a:r>
              <a:rPr lang="en-US" dirty="0"/>
              <a:t>Probability that a letter in English is </a:t>
            </a:r>
            <a:r>
              <a:rPr lang="en-US" dirty="0" smtClean="0"/>
              <a:t>“z”</a:t>
            </a:r>
            <a:endParaRPr lang="en-US" dirty="0"/>
          </a:p>
          <a:p>
            <a:pPr lvl="1"/>
            <a:r>
              <a:rPr lang="en-US" dirty="0" smtClean="0"/>
              <a:t>If X is the random variable, write </a:t>
            </a:r>
            <a:r>
              <a:rPr lang="en-US" dirty="0" err="1" smtClean="0"/>
              <a:t>Pr</a:t>
            </a:r>
            <a:r>
              <a:rPr lang="en-US" dirty="0" smtClean="0"/>
              <a:t>(X=e) and </a:t>
            </a:r>
            <a:r>
              <a:rPr lang="en-US" dirty="0" err="1" smtClean="0"/>
              <a:t>Pr</a:t>
            </a:r>
            <a:r>
              <a:rPr lang="en-US" dirty="0" smtClean="0"/>
              <a:t>(X=z)</a:t>
            </a:r>
          </a:p>
          <a:p>
            <a:r>
              <a:rPr lang="en-US" dirty="0" smtClean="0"/>
              <a:t>In image above, what is </a:t>
            </a:r>
            <a:r>
              <a:rPr lang="en-US" dirty="0" err="1" smtClean="0"/>
              <a:t>Pr</a:t>
            </a:r>
            <a:r>
              <a:rPr lang="en-US" dirty="0" smtClean="0"/>
              <a:t>(C=2) if we know that A=1?</a:t>
            </a:r>
          </a:p>
          <a:p>
            <a:pPr lvl="1"/>
            <a:r>
              <a:rPr lang="en-US" dirty="0" err="1" smtClean="0"/>
              <a:t>Pr</a:t>
            </a:r>
            <a:r>
              <a:rPr lang="en-US" dirty="0" smtClean="0"/>
              <a:t>(B=1|A=1) = p</a:t>
            </a:r>
            <a:r>
              <a:rPr lang="en-US" baseline="-25000" dirty="0" smtClean="0"/>
              <a:t>1</a:t>
            </a:r>
            <a:r>
              <a:rPr lang="en-US" dirty="0" smtClean="0"/>
              <a:t>, </a:t>
            </a:r>
            <a:r>
              <a:rPr lang="en-US" dirty="0" err="1" smtClean="0"/>
              <a:t>Pr</a:t>
            </a:r>
            <a:r>
              <a:rPr lang="en-US" dirty="0" smtClean="0"/>
              <a:t>(B=2|A=1</a:t>
            </a:r>
            <a:r>
              <a:rPr lang="en-US" dirty="0"/>
              <a:t>) = </a:t>
            </a:r>
            <a:r>
              <a:rPr lang="en-US" dirty="0" smtClean="0"/>
              <a:t>p</a:t>
            </a:r>
            <a:r>
              <a:rPr lang="en-US" baseline="-25000" dirty="0" smtClean="0"/>
              <a:t>2</a:t>
            </a:r>
            <a:r>
              <a:rPr lang="en-US" dirty="0" smtClean="0"/>
              <a:t>, </a:t>
            </a:r>
            <a:r>
              <a:rPr lang="en-US" dirty="0" err="1" smtClean="0"/>
              <a:t>Pr</a:t>
            </a:r>
            <a:r>
              <a:rPr lang="en-US" dirty="0" smtClean="0"/>
              <a:t>(B=3|A=1</a:t>
            </a:r>
            <a:r>
              <a:rPr lang="en-US" dirty="0"/>
              <a:t>) = </a:t>
            </a:r>
            <a:r>
              <a:rPr lang="en-US" dirty="0" smtClean="0"/>
              <a:t>p</a:t>
            </a:r>
            <a:r>
              <a:rPr lang="en-US" baseline="-25000" dirty="0" smtClean="0"/>
              <a:t>3</a:t>
            </a:r>
            <a:endParaRPr lang="en-US" dirty="0"/>
          </a:p>
          <a:p>
            <a:pPr lvl="1"/>
            <a:r>
              <a:rPr lang="en-US" dirty="0" err="1" smtClean="0"/>
              <a:t>Pr</a:t>
            </a:r>
            <a:r>
              <a:rPr lang="en-US" dirty="0" smtClean="0"/>
              <a:t>(C=2|B=1</a:t>
            </a:r>
            <a:r>
              <a:rPr lang="en-US" dirty="0"/>
              <a:t>) = </a:t>
            </a:r>
            <a:r>
              <a:rPr lang="en-US" dirty="0" smtClean="0"/>
              <a:t>p</a:t>
            </a:r>
            <a:r>
              <a:rPr lang="en-US" baseline="-25000" dirty="0" smtClean="0"/>
              <a:t>4</a:t>
            </a:r>
            <a:r>
              <a:rPr lang="en-US" dirty="0" smtClean="0"/>
              <a:t>, </a:t>
            </a:r>
            <a:r>
              <a:rPr lang="en-US" dirty="0" err="1" smtClean="0"/>
              <a:t>Pr</a:t>
            </a:r>
            <a:r>
              <a:rPr lang="en-US" dirty="0" smtClean="0"/>
              <a:t>(C=2|B=2) </a:t>
            </a:r>
            <a:r>
              <a:rPr lang="en-US" dirty="0"/>
              <a:t>= </a:t>
            </a:r>
            <a:r>
              <a:rPr lang="en-US" dirty="0" smtClean="0"/>
              <a:t>p</a:t>
            </a:r>
            <a:r>
              <a:rPr lang="en-US" baseline="-25000" dirty="0" smtClean="0"/>
              <a:t>5</a:t>
            </a:r>
            <a:r>
              <a:rPr lang="en-US" dirty="0" smtClean="0"/>
              <a:t>, </a:t>
            </a:r>
            <a:r>
              <a:rPr lang="en-US" dirty="0" err="1" smtClean="0"/>
              <a:t>Pr</a:t>
            </a:r>
            <a:r>
              <a:rPr lang="en-US" dirty="0" smtClean="0"/>
              <a:t>(C=2|B=3) </a:t>
            </a:r>
            <a:r>
              <a:rPr lang="en-US" dirty="0"/>
              <a:t>= </a:t>
            </a:r>
            <a:r>
              <a:rPr lang="en-US" dirty="0" smtClean="0"/>
              <a:t>p</a:t>
            </a:r>
            <a:r>
              <a:rPr lang="en-US" baseline="-25000" dirty="0" smtClean="0"/>
              <a:t>6</a:t>
            </a:r>
            <a:r>
              <a:rPr lang="en-US" dirty="0" smtClean="0"/>
              <a:t> </a:t>
            </a:r>
          </a:p>
          <a:p>
            <a:pPr lvl="1"/>
            <a:r>
              <a:rPr lang="en-US" dirty="0" err="1" smtClean="0"/>
              <a:t>Pr</a:t>
            </a:r>
            <a:r>
              <a:rPr lang="en-US" dirty="0" smtClean="0"/>
              <a:t>(C=2|A=1) = </a:t>
            </a:r>
            <a:r>
              <a:rPr lang="en-US" dirty="0" err="1"/>
              <a:t>Pr</a:t>
            </a:r>
            <a:r>
              <a:rPr lang="en-US" dirty="0"/>
              <a:t>(C=2|B=1) </a:t>
            </a:r>
            <a:r>
              <a:rPr lang="en-US" dirty="0" err="1" smtClean="0"/>
              <a:t>Pr</a:t>
            </a:r>
            <a:r>
              <a:rPr lang="en-US" dirty="0" smtClean="0"/>
              <a:t>(B=1|A=1) + </a:t>
            </a:r>
            <a:r>
              <a:rPr lang="en-US" dirty="0" err="1" smtClean="0"/>
              <a:t>Pr</a:t>
            </a:r>
            <a:r>
              <a:rPr lang="en-US" dirty="0" smtClean="0"/>
              <a:t>(C=2|B=2) </a:t>
            </a:r>
            <a:r>
              <a:rPr lang="en-US" dirty="0" err="1" smtClean="0"/>
              <a:t>Pr</a:t>
            </a:r>
            <a:r>
              <a:rPr lang="en-US" dirty="0" smtClean="0"/>
              <a:t>(B=2|A=1) + </a:t>
            </a:r>
          </a:p>
          <a:p>
            <a:pPr marL="341312" lvl="1" indent="0">
              <a:buNone/>
            </a:pPr>
            <a:r>
              <a:rPr lang="en-US" dirty="0"/>
              <a:t>	</a:t>
            </a:r>
            <a:r>
              <a:rPr lang="en-US" dirty="0" err="1" smtClean="0"/>
              <a:t>Pr</a:t>
            </a:r>
            <a:r>
              <a:rPr lang="en-US" dirty="0" smtClean="0"/>
              <a:t>(C=2|B=3) </a:t>
            </a:r>
            <a:r>
              <a:rPr lang="en-US" dirty="0" err="1" smtClean="0"/>
              <a:t>Pr</a:t>
            </a:r>
            <a:r>
              <a:rPr lang="en-US" dirty="0" smtClean="0"/>
              <a:t>(B=3|A=1) = p</a:t>
            </a:r>
            <a:r>
              <a:rPr lang="en-US" baseline="-25000" dirty="0" smtClean="0"/>
              <a:t>1</a:t>
            </a:r>
            <a:r>
              <a:rPr lang="en-US" dirty="0" smtClean="0"/>
              <a:t>p</a:t>
            </a:r>
            <a:r>
              <a:rPr lang="en-US" baseline="-25000" dirty="0" smtClean="0"/>
              <a:t>4 </a:t>
            </a:r>
            <a:r>
              <a:rPr lang="en-US" dirty="0"/>
              <a:t>+ </a:t>
            </a:r>
            <a:r>
              <a:rPr lang="en-US" dirty="0" smtClean="0"/>
              <a:t>p</a:t>
            </a:r>
            <a:r>
              <a:rPr lang="en-US" baseline="-25000" dirty="0" smtClean="0"/>
              <a:t>2</a:t>
            </a:r>
            <a:r>
              <a:rPr lang="en-US" dirty="0" smtClean="0"/>
              <a:t>p</a:t>
            </a:r>
            <a:r>
              <a:rPr lang="en-US" baseline="-25000" dirty="0"/>
              <a:t>5</a:t>
            </a:r>
            <a:r>
              <a:rPr lang="en-US" baseline="-25000" dirty="0" smtClean="0"/>
              <a:t> </a:t>
            </a:r>
            <a:r>
              <a:rPr lang="en-US" dirty="0"/>
              <a:t>+ </a:t>
            </a:r>
            <a:r>
              <a:rPr lang="en-US" dirty="0" smtClean="0"/>
              <a:t>p</a:t>
            </a:r>
            <a:r>
              <a:rPr lang="en-US" baseline="-25000" dirty="0" smtClean="0"/>
              <a:t>3</a:t>
            </a:r>
            <a:r>
              <a:rPr lang="en-US" dirty="0" smtClean="0"/>
              <a:t>p</a:t>
            </a:r>
            <a:r>
              <a:rPr lang="en-US" baseline="-25000" dirty="0"/>
              <a:t>6</a:t>
            </a:r>
            <a:r>
              <a:rPr lang="en-US" baseline="-25000" dirty="0" smtClean="0"/>
              <a:t> </a:t>
            </a:r>
            <a:endParaRPr lang="en-US" dirty="0"/>
          </a:p>
        </p:txBody>
      </p:sp>
      <p:sp>
        <p:nvSpPr>
          <p:cNvPr id="4" name="Slide Number Placeholder 3"/>
          <p:cNvSpPr>
            <a:spLocks noGrp="1"/>
          </p:cNvSpPr>
          <p:nvPr>
            <p:ph type="sldNum" sz="quarter" idx="12"/>
          </p:nvPr>
        </p:nvSpPr>
        <p:spPr/>
        <p:txBody>
          <a:bodyPr/>
          <a:lstStyle/>
          <a:p>
            <a:pPr>
              <a:defRPr/>
            </a:pPr>
            <a:fld id="{5BD94262-95F4-4F57-9C6D-6F48AB8E665C}" type="slidenum">
              <a:rPr lang="en-US" smtClean="0"/>
              <a:pPr>
                <a:defRPr/>
              </a:pPr>
              <a:t>182</a:t>
            </a:fld>
            <a:endParaRPr lang="en-US"/>
          </a:p>
        </p:txBody>
      </p:sp>
      <p:sp>
        <p:nvSpPr>
          <p:cNvPr id="5" name="TextBox 4"/>
          <p:cNvSpPr txBox="1"/>
          <p:nvPr/>
        </p:nvSpPr>
        <p:spPr>
          <a:xfrm>
            <a:off x="4199847" y="1551802"/>
            <a:ext cx="269626" cy="276999"/>
          </a:xfrm>
          <a:prstGeom prst="rect">
            <a:avLst/>
          </a:prstGeom>
          <a:noFill/>
        </p:spPr>
        <p:txBody>
          <a:bodyPr wrap="none" rtlCol="0">
            <a:spAutoFit/>
          </a:bodyPr>
          <a:lstStyle/>
          <a:p>
            <a:r>
              <a:rPr lang="en-US" dirty="0"/>
              <a:t>1</a:t>
            </a:r>
          </a:p>
        </p:txBody>
      </p:sp>
      <p:sp>
        <p:nvSpPr>
          <p:cNvPr id="6" name="TextBox 5"/>
          <p:cNvSpPr txBox="1"/>
          <p:nvPr/>
        </p:nvSpPr>
        <p:spPr>
          <a:xfrm>
            <a:off x="4199847" y="2057401"/>
            <a:ext cx="269626" cy="276999"/>
          </a:xfrm>
          <a:prstGeom prst="rect">
            <a:avLst/>
          </a:prstGeom>
          <a:noFill/>
        </p:spPr>
        <p:txBody>
          <a:bodyPr wrap="none" rtlCol="0">
            <a:spAutoFit/>
          </a:bodyPr>
          <a:lstStyle/>
          <a:p>
            <a:r>
              <a:rPr lang="en-US" dirty="0" smtClean="0"/>
              <a:t>2</a:t>
            </a:r>
            <a:endParaRPr lang="en-US" dirty="0"/>
          </a:p>
        </p:txBody>
      </p:sp>
      <p:sp>
        <p:nvSpPr>
          <p:cNvPr id="7" name="TextBox 6"/>
          <p:cNvSpPr txBox="1"/>
          <p:nvPr/>
        </p:nvSpPr>
        <p:spPr>
          <a:xfrm>
            <a:off x="4199847" y="2667001"/>
            <a:ext cx="269626" cy="276999"/>
          </a:xfrm>
          <a:prstGeom prst="rect">
            <a:avLst/>
          </a:prstGeom>
          <a:noFill/>
        </p:spPr>
        <p:txBody>
          <a:bodyPr wrap="none" rtlCol="0">
            <a:spAutoFit/>
          </a:bodyPr>
          <a:lstStyle/>
          <a:p>
            <a:r>
              <a:rPr lang="en-US" dirty="0" smtClean="0"/>
              <a:t>3</a:t>
            </a:r>
            <a:endParaRPr lang="en-US" dirty="0"/>
          </a:p>
        </p:txBody>
      </p:sp>
      <p:sp>
        <p:nvSpPr>
          <p:cNvPr id="8" name="TextBox 7"/>
          <p:cNvSpPr txBox="1"/>
          <p:nvPr/>
        </p:nvSpPr>
        <p:spPr>
          <a:xfrm>
            <a:off x="4199847" y="1066801"/>
            <a:ext cx="287258" cy="276999"/>
          </a:xfrm>
          <a:prstGeom prst="rect">
            <a:avLst/>
          </a:prstGeom>
          <a:noFill/>
        </p:spPr>
        <p:txBody>
          <a:bodyPr wrap="none" rtlCol="0">
            <a:spAutoFit/>
          </a:bodyPr>
          <a:lstStyle/>
          <a:p>
            <a:r>
              <a:rPr lang="en-US" dirty="0" smtClean="0"/>
              <a:t>A</a:t>
            </a:r>
            <a:endParaRPr lang="en-US" dirty="0"/>
          </a:p>
        </p:txBody>
      </p:sp>
      <p:sp>
        <p:nvSpPr>
          <p:cNvPr id="9" name="TextBox 8"/>
          <p:cNvSpPr txBox="1"/>
          <p:nvPr/>
        </p:nvSpPr>
        <p:spPr>
          <a:xfrm>
            <a:off x="5732542" y="1551802"/>
            <a:ext cx="269626" cy="276999"/>
          </a:xfrm>
          <a:prstGeom prst="rect">
            <a:avLst/>
          </a:prstGeom>
          <a:noFill/>
        </p:spPr>
        <p:txBody>
          <a:bodyPr wrap="none" rtlCol="0">
            <a:spAutoFit/>
          </a:bodyPr>
          <a:lstStyle/>
          <a:p>
            <a:r>
              <a:rPr lang="en-US" dirty="0"/>
              <a:t>1</a:t>
            </a:r>
          </a:p>
        </p:txBody>
      </p:sp>
      <p:sp>
        <p:nvSpPr>
          <p:cNvPr id="10" name="TextBox 9"/>
          <p:cNvSpPr txBox="1"/>
          <p:nvPr/>
        </p:nvSpPr>
        <p:spPr>
          <a:xfrm>
            <a:off x="5732542" y="2057401"/>
            <a:ext cx="269626" cy="276999"/>
          </a:xfrm>
          <a:prstGeom prst="rect">
            <a:avLst/>
          </a:prstGeom>
          <a:noFill/>
        </p:spPr>
        <p:txBody>
          <a:bodyPr wrap="none" rtlCol="0">
            <a:spAutoFit/>
          </a:bodyPr>
          <a:lstStyle/>
          <a:p>
            <a:r>
              <a:rPr lang="en-US" dirty="0" smtClean="0"/>
              <a:t>2</a:t>
            </a:r>
            <a:endParaRPr lang="en-US" dirty="0"/>
          </a:p>
        </p:txBody>
      </p:sp>
      <p:sp>
        <p:nvSpPr>
          <p:cNvPr id="11" name="TextBox 10"/>
          <p:cNvSpPr txBox="1"/>
          <p:nvPr/>
        </p:nvSpPr>
        <p:spPr>
          <a:xfrm>
            <a:off x="5732542" y="2667001"/>
            <a:ext cx="269626" cy="276999"/>
          </a:xfrm>
          <a:prstGeom prst="rect">
            <a:avLst/>
          </a:prstGeom>
          <a:noFill/>
        </p:spPr>
        <p:txBody>
          <a:bodyPr wrap="none" rtlCol="0">
            <a:spAutoFit/>
          </a:bodyPr>
          <a:lstStyle/>
          <a:p>
            <a:r>
              <a:rPr lang="en-US" dirty="0" smtClean="0"/>
              <a:t>3</a:t>
            </a:r>
            <a:endParaRPr lang="en-US" dirty="0"/>
          </a:p>
        </p:txBody>
      </p:sp>
      <p:sp>
        <p:nvSpPr>
          <p:cNvPr id="12" name="TextBox 11"/>
          <p:cNvSpPr txBox="1"/>
          <p:nvPr/>
        </p:nvSpPr>
        <p:spPr>
          <a:xfrm>
            <a:off x="5732542" y="1066801"/>
            <a:ext cx="287258" cy="276999"/>
          </a:xfrm>
          <a:prstGeom prst="rect">
            <a:avLst/>
          </a:prstGeom>
          <a:noFill/>
        </p:spPr>
        <p:txBody>
          <a:bodyPr wrap="none" rtlCol="0">
            <a:spAutoFit/>
          </a:bodyPr>
          <a:lstStyle/>
          <a:p>
            <a:r>
              <a:rPr lang="en-US" dirty="0"/>
              <a:t>B</a:t>
            </a:r>
          </a:p>
        </p:txBody>
      </p:sp>
      <p:sp>
        <p:nvSpPr>
          <p:cNvPr id="13" name="TextBox 12"/>
          <p:cNvSpPr txBox="1"/>
          <p:nvPr/>
        </p:nvSpPr>
        <p:spPr>
          <a:xfrm>
            <a:off x="7180342" y="1551801"/>
            <a:ext cx="269626" cy="276999"/>
          </a:xfrm>
          <a:prstGeom prst="rect">
            <a:avLst/>
          </a:prstGeom>
          <a:noFill/>
        </p:spPr>
        <p:txBody>
          <a:bodyPr wrap="none" rtlCol="0">
            <a:spAutoFit/>
          </a:bodyPr>
          <a:lstStyle/>
          <a:p>
            <a:r>
              <a:rPr lang="en-US" dirty="0"/>
              <a:t>1</a:t>
            </a:r>
          </a:p>
        </p:txBody>
      </p:sp>
      <p:sp>
        <p:nvSpPr>
          <p:cNvPr id="14" name="TextBox 13"/>
          <p:cNvSpPr txBox="1"/>
          <p:nvPr/>
        </p:nvSpPr>
        <p:spPr>
          <a:xfrm>
            <a:off x="7180342" y="2057400"/>
            <a:ext cx="269626" cy="276999"/>
          </a:xfrm>
          <a:prstGeom prst="rect">
            <a:avLst/>
          </a:prstGeom>
          <a:noFill/>
        </p:spPr>
        <p:txBody>
          <a:bodyPr wrap="none" rtlCol="0">
            <a:spAutoFit/>
          </a:bodyPr>
          <a:lstStyle/>
          <a:p>
            <a:r>
              <a:rPr lang="en-US" dirty="0" smtClean="0"/>
              <a:t>2</a:t>
            </a:r>
            <a:endParaRPr lang="en-US" dirty="0"/>
          </a:p>
        </p:txBody>
      </p:sp>
      <p:sp>
        <p:nvSpPr>
          <p:cNvPr id="15" name="TextBox 14"/>
          <p:cNvSpPr txBox="1"/>
          <p:nvPr/>
        </p:nvSpPr>
        <p:spPr>
          <a:xfrm>
            <a:off x="7180342" y="2667000"/>
            <a:ext cx="269626" cy="276999"/>
          </a:xfrm>
          <a:prstGeom prst="rect">
            <a:avLst/>
          </a:prstGeom>
          <a:noFill/>
        </p:spPr>
        <p:txBody>
          <a:bodyPr wrap="none" rtlCol="0">
            <a:spAutoFit/>
          </a:bodyPr>
          <a:lstStyle/>
          <a:p>
            <a:r>
              <a:rPr lang="en-US" dirty="0" smtClean="0"/>
              <a:t>3</a:t>
            </a:r>
            <a:endParaRPr lang="en-US" dirty="0"/>
          </a:p>
        </p:txBody>
      </p:sp>
      <p:sp>
        <p:nvSpPr>
          <p:cNvPr id="16" name="TextBox 15"/>
          <p:cNvSpPr txBox="1"/>
          <p:nvPr/>
        </p:nvSpPr>
        <p:spPr>
          <a:xfrm>
            <a:off x="7172326" y="1066800"/>
            <a:ext cx="295274" cy="276999"/>
          </a:xfrm>
          <a:prstGeom prst="rect">
            <a:avLst/>
          </a:prstGeom>
          <a:noFill/>
        </p:spPr>
        <p:txBody>
          <a:bodyPr wrap="none" rtlCol="0">
            <a:spAutoFit/>
          </a:bodyPr>
          <a:lstStyle/>
          <a:p>
            <a:r>
              <a:rPr lang="en-US" dirty="0"/>
              <a:t>C</a:t>
            </a:r>
          </a:p>
        </p:txBody>
      </p:sp>
      <p:cxnSp>
        <p:nvCxnSpPr>
          <p:cNvPr id="37" name="Straight Arrow Connector 36"/>
          <p:cNvCxnSpPr>
            <a:stCxn id="6" idx="3"/>
            <a:endCxn id="10" idx="1"/>
          </p:cNvCxnSpPr>
          <p:nvPr/>
        </p:nvCxnSpPr>
        <p:spPr bwMode="auto">
          <a:xfrm>
            <a:off x="4469473" y="2195901"/>
            <a:ext cx="1263069" cy="0"/>
          </a:xfrm>
          <a:prstGeom prst="straightConnector1">
            <a:avLst/>
          </a:prstGeom>
          <a:ln>
            <a:tailEnd type="arrow"/>
          </a:ln>
          <a:extLst/>
        </p:spPr>
        <p:style>
          <a:lnRef idx="1">
            <a:schemeClr val="accent2"/>
          </a:lnRef>
          <a:fillRef idx="0">
            <a:schemeClr val="accent2"/>
          </a:fillRef>
          <a:effectRef idx="0">
            <a:schemeClr val="accent2"/>
          </a:effectRef>
          <a:fontRef idx="minor">
            <a:schemeClr val="tx1"/>
          </a:fontRef>
        </p:style>
      </p:cxnSp>
      <p:cxnSp>
        <p:nvCxnSpPr>
          <p:cNvPr id="43" name="Straight Arrow Connector 42"/>
          <p:cNvCxnSpPr>
            <a:stCxn id="6" idx="3"/>
            <a:endCxn id="11" idx="1"/>
          </p:cNvCxnSpPr>
          <p:nvPr/>
        </p:nvCxnSpPr>
        <p:spPr bwMode="auto">
          <a:xfrm>
            <a:off x="4469473" y="2195901"/>
            <a:ext cx="1263069" cy="609600"/>
          </a:xfrm>
          <a:prstGeom prst="straightConnector1">
            <a:avLst/>
          </a:prstGeom>
          <a:ln>
            <a:tailEnd type="arrow"/>
          </a:ln>
          <a:extLst/>
        </p:spPr>
        <p:style>
          <a:lnRef idx="1">
            <a:schemeClr val="accent2"/>
          </a:lnRef>
          <a:fillRef idx="0">
            <a:schemeClr val="accent2"/>
          </a:fillRef>
          <a:effectRef idx="0">
            <a:schemeClr val="accent2"/>
          </a:effectRef>
          <a:fontRef idx="minor">
            <a:schemeClr val="tx1"/>
          </a:fontRef>
        </p:style>
      </p:cxnSp>
      <p:cxnSp>
        <p:nvCxnSpPr>
          <p:cNvPr id="46" name="Straight Arrow Connector 45"/>
          <p:cNvCxnSpPr>
            <a:stCxn id="6" idx="3"/>
            <a:endCxn id="9" idx="1"/>
          </p:cNvCxnSpPr>
          <p:nvPr/>
        </p:nvCxnSpPr>
        <p:spPr bwMode="auto">
          <a:xfrm flipV="1">
            <a:off x="4469473" y="1690302"/>
            <a:ext cx="1263069" cy="505599"/>
          </a:xfrm>
          <a:prstGeom prst="straightConnector1">
            <a:avLst/>
          </a:prstGeom>
          <a:ln>
            <a:tailEnd type="arrow"/>
          </a:ln>
          <a:extLst/>
        </p:spPr>
        <p:style>
          <a:lnRef idx="1">
            <a:schemeClr val="accent2"/>
          </a:lnRef>
          <a:fillRef idx="0">
            <a:schemeClr val="accent2"/>
          </a:fillRef>
          <a:effectRef idx="0">
            <a:schemeClr val="accent2"/>
          </a:effectRef>
          <a:fontRef idx="minor">
            <a:schemeClr val="tx1"/>
          </a:fontRef>
        </p:style>
      </p:cxnSp>
      <p:cxnSp>
        <p:nvCxnSpPr>
          <p:cNvPr id="49" name="Straight Arrow Connector 48"/>
          <p:cNvCxnSpPr>
            <a:stCxn id="7" idx="3"/>
            <a:endCxn id="10" idx="1"/>
          </p:cNvCxnSpPr>
          <p:nvPr/>
        </p:nvCxnSpPr>
        <p:spPr bwMode="auto">
          <a:xfrm flipV="1">
            <a:off x="4469473" y="2195901"/>
            <a:ext cx="1263069" cy="609600"/>
          </a:xfrm>
          <a:prstGeom prst="straightConnector1">
            <a:avLst/>
          </a:prstGeom>
          <a:ln>
            <a:tailEnd type="arrow"/>
          </a:ln>
          <a:extLst/>
        </p:spPr>
        <p:style>
          <a:lnRef idx="1">
            <a:schemeClr val="accent2"/>
          </a:lnRef>
          <a:fillRef idx="0">
            <a:schemeClr val="accent2"/>
          </a:fillRef>
          <a:effectRef idx="0">
            <a:schemeClr val="accent2"/>
          </a:effectRef>
          <a:fontRef idx="minor">
            <a:schemeClr val="tx1"/>
          </a:fontRef>
        </p:style>
      </p:cxnSp>
      <p:cxnSp>
        <p:nvCxnSpPr>
          <p:cNvPr id="50" name="Straight Arrow Connector 49"/>
          <p:cNvCxnSpPr>
            <a:stCxn id="7" idx="3"/>
            <a:endCxn id="11" idx="1"/>
          </p:cNvCxnSpPr>
          <p:nvPr/>
        </p:nvCxnSpPr>
        <p:spPr bwMode="auto">
          <a:xfrm>
            <a:off x="4469473" y="2805501"/>
            <a:ext cx="1263069" cy="0"/>
          </a:xfrm>
          <a:prstGeom prst="straightConnector1">
            <a:avLst/>
          </a:prstGeom>
          <a:ln>
            <a:tailEnd type="arrow"/>
          </a:ln>
          <a:extLst/>
        </p:spPr>
        <p:style>
          <a:lnRef idx="1">
            <a:schemeClr val="accent2"/>
          </a:lnRef>
          <a:fillRef idx="0">
            <a:schemeClr val="accent2"/>
          </a:fillRef>
          <a:effectRef idx="0">
            <a:schemeClr val="accent2"/>
          </a:effectRef>
          <a:fontRef idx="minor">
            <a:schemeClr val="tx1"/>
          </a:fontRef>
        </p:style>
      </p:cxnSp>
      <p:cxnSp>
        <p:nvCxnSpPr>
          <p:cNvPr id="51" name="Straight Arrow Connector 50"/>
          <p:cNvCxnSpPr>
            <a:stCxn id="7" idx="3"/>
            <a:endCxn id="9" idx="1"/>
          </p:cNvCxnSpPr>
          <p:nvPr/>
        </p:nvCxnSpPr>
        <p:spPr bwMode="auto">
          <a:xfrm flipV="1">
            <a:off x="4469473" y="1690302"/>
            <a:ext cx="1263069" cy="1115199"/>
          </a:xfrm>
          <a:prstGeom prst="straightConnector1">
            <a:avLst/>
          </a:prstGeom>
          <a:ln>
            <a:tailEnd type="arrow"/>
          </a:ln>
          <a:extLst/>
        </p:spPr>
        <p:style>
          <a:lnRef idx="1">
            <a:schemeClr val="accent2"/>
          </a:lnRef>
          <a:fillRef idx="0">
            <a:schemeClr val="accent2"/>
          </a:fillRef>
          <a:effectRef idx="0">
            <a:schemeClr val="accent2"/>
          </a:effectRef>
          <a:fontRef idx="minor">
            <a:schemeClr val="tx1"/>
          </a:fontRef>
        </p:style>
      </p:cxnSp>
      <p:cxnSp>
        <p:nvCxnSpPr>
          <p:cNvPr id="58" name="Straight Arrow Connector 57"/>
          <p:cNvCxnSpPr>
            <a:stCxn id="9" idx="3"/>
            <a:endCxn id="15" idx="1"/>
          </p:cNvCxnSpPr>
          <p:nvPr/>
        </p:nvCxnSpPr>
        <p:spPr bwMode="auto">
          <a:xfrm>
            <a:off x="6002168" y="1690302"/>
            <a:ext cx="1178174" cy="1115198"/>
          </a:xfrm>
          <a:prstGeom prst="straightConnector1">
            <a:avLst/>
          </a:prstGeom>
          <a:ln>
            <a:tailEnd type="arrow"/>
          </a:ln>
          <a:extLst/>
        </p:spPr>
        <p:style>
          <a:lnRef idx="1">
            <a:schemeClr val="accent2"/>
          </a:lnRef>
          <a:fillRef idx="0">
            <a:schemeClr val="accent2"/>
          </a:fillRef>
          <a:effectRef idx="0">
            <a:schemeClr val="accent2"/>
          </a:effectRef>
          <a:fontRef idx="minor">
            <a:schemeClr val="tx1"/>
          </a:fontRef>
        </p:style>
      </p:cxnSp>
      <p:cxnSp>
        <p:nvCxnSpPr>
          <p:cNvPr id="60" name="Straight Arrow Connector 59"/>
          <p:cNvCxnSpPr>
            <a:stCxn id="9" idx="3"/>
            <a:endCxn id="13" idx="1"/>
          </p:cNvCxnSpPr>
          <p:nvPr/>
        </p:nvCxnSpPr>
        <p:spPr bwMode="auto">
          <a:xfrm flipV="1">
            <a:off x="6002168" y="1690301"/>
            <a:ext cx="1178174" cy="1"/>
          </a:xfrm>
          <a:prstGeom prst="straightConnector1">
            <a:avLst/>
          </a:prstGeom>
          <a:ln>
            <a:tailEnd type="arrow"/>
          </a:ln>
          <a:extLst/>
        </p:spPr>
        <p:style>
          <a:lnRef idx="1">
            <a:schemeClr val="accent2"/>
          </a:lnRef>
          <a:fillRef idx="0">
            <a:schemeClr val="accent2"/>
          </a:fillRef>
          <a:effectRef idx="0">
            <a:schemeClr val="accent2"/>
          </a:effectRef>
          <a:fontRef idx="minor">
            <a:schemeClr val="tx1"/>
          </a:fontRef>
        </p:style>
      </p:cxnSp>
      <p:cxnSp>
        <p:nvCxnSpPr>
          <p:cNvPr id="66" name="Straight Arrow Connector 65"/>
          <p:cNvCxnSpPr>
            <a:stCxn id="10" idx="3"/>
            <a:endCxn id="15" idx="1"/>
          </p:cNvCxnSpPr>
          <p:nvPr/>
        </p:nvCxnSpPr>
        <p:spPr bwMode="auto">
          <a:xfrm>
            <a:off x="6002168" y="2195901"/>
            <a:ext cx="1178174" cy="609599"/>
          </a:xfrm>
          <a:prstGeom prst="straightConnector1">
            <a:avLst/>
          </a:prstGeom>
          <a:ln>
            <a:tailEnd type="arrow"/>
          </a:ln>
          <a:extLst/>
        </p:spPr>
        <p:style>
          <a:lnRef idx="1">
            <a:schemeClr val="accent2"/>
          </a:lnRef>
          <a:fillRef idx="0">
            <a:schemeClr val="accent2"/>
          </a:fillRef>
          <a:effectRef idx="0">
            <a:schemeClr val="accent2"/>
          </a:effectRef>
          <a:fontRef idx="minor">
            <a:schemeClr val="tx1"/>
          </a:fontRef>
        </p:style>
      </p:cxnSp>
      <p:cxnSp>
        <p:nvCxnSpPr>
          <p:cNvPr id="67" name="Straight Arrow Connector 66"/>
          <p:cNvCxnSpPr>
            <a:stCxn id="10" idx="3"/>
            <a:endCxn id="13" idx="1"/>
          </p:cNvCxnSpPr>
          <p:nvPr/>
        </p:nvCxnSpPr>
        <p:spPr bwMode="auto">
          <a:xfrm flipV="1">
            <a:off x="6002168" y="1690301"/>
            <a:ext cx="1178174" cy="505600"/>
          </a:xfrm>
          <a:prstGeom prst="straightConnector1">
            <a:avLst/>
          </a:prstGeom>
          <a:ln>
            <a:tailEnd type="arrow"/>
          </a:ln>
          <a:extLst/>
        </p:spPr>
        <p:style>
          <a:lnRef idx="1">
            <a:schemeClr val="accent2"/>
          </a:lnRef>
          <a:fillRef idx="0">
            <a:schemeClr val="accent2"/>
          </a:fillRef>
          <a:effectRef idx="0">
            <a:schemeClr val="accent2"/>
          </a:effectRef>
          <a:fontRef idx="minor">
            <a:schemeClr val="tx1"/>
          </a:fontRef>
        </p:style>
      </p:cxnSp>
      <p:cxnSp>
        <p:nvCxnSpPr>
          <p:cNvPr id="72" name="Straight Arrow Connector 71"/>
          <p:cNvCxnSpPr>
            <a:stCxn id="11" idx="3"/>
            <a:endCxn id="15" idx="1"/>
          </p:cNvCxnSpPr>
          <p:nvPr/>
        </p:nvCxnSpPr>
        <p:spPr bwMode="auto">
          <a:xfrm flipV="1">
            <a:off x="6002168" y="2805500"/>
            <a:ext cx="1178174" cy="1"/>
          </a:xfrm>
          <a:prstGeom prst="straightConnector1">
            <a:avLst/>
          </a:prstGeom>
          <a:ln>
            <a:tailEnd type="arrow"/>
          </a:ln>
          <a:extLst/>
        </p:spPr>
        <p:style>
          <a:lnRef idx="1">
            <a:schemeClr val="accent2"/>
          </a:lnRef>
          <a:fillRef idx="0">
            <a:schemeClr val="accent2"/>
          </a:fillRef>
          <a:effectRef idx="0">
            <a:schemeClr val="accent2"/>
          </a:effectRef>
          <a:fontRef idx="minor">
            <a:schemeClr val="tx1"/>
          </a:fontRef>
        </p:style>
      </p:cxnSp>
      <p:cxnSp>
        <p:nvCxnSpPr>
          <p:cNvPr id="73" name="Straight Arrow Connector 72"/>
          <p:cNvCxnSpPr>
            <a:stCxn id="11" idx="3"/>
            <a:endCxn id="13" idx="1"/>
          </p:cNvCxnSpPr>
          <p:nvPr/>
        </p:nvCxnSpPr>
        <p:spPr bwMode="auto">
          <a:xfrm flipV="1">
            <a:off x="6002168" y="1690301"/>
            <a:ext cx="1178174" cy="1115200"/>
          </a:xfrm>
          <a:prstGeom prst="straightConnector1">
            <a:avLst/>
          </a:prstGeom>
          <a:ln>
            <a:tailEnd type="arrow"/>
          </a:ln>
          <a:extLst/>
        </p:spPr>
        <p:style>
          <a:lnRef idx="1">
            <a:schemeClr val="accent2"/>
          </a:lnRef>
          <a:fillRef idx="0">
            <a:schemeClr val="accent2"/>
          </a:fillRef>
          <a:effectRef idx="0">
            <a:schemeClr val="accent2"/>
          </a:effectRef>
          <a:fontRef idx="minor">
            <a:schemeClr val="tx1"/>
          </a:fontRef>
        </p:style>
      </p:cxnSp>
      <p:sp>
        <p:nvSpPr>
          <p:cNvPr id="78" name="TextBox 77"/>
          <p:cNvSpPr txBox="1"/>
          <p:nvPr/>
        </p:nvSpPr>
        <p:spPr>
          <a:xfrm>
            <a:off x="4937340" y="1413303"/>
            <a:ext cx="327333" cy="276999"/>
          </a:xfrm>
          <a:prstGeom prst="rect">
            <a:avLst/>
          </a:prstGeom>
          <a:noFill/>
        </p:spPr>
        <p:txBody>
          <a:bodyPr wrap="none" rtlCol="0">
            <a:spAutoFit/>
          </a:bodyPr>
          <a:lstStyle/>
          <a:p>
            <a:r>
              <a:rPr lang="en-US" dirty="0" smtClean="0"/>
              <a:t>p</a:t>
            </a:r>
            <a:r>
              <a:rPr lang="en-US" baseline="-25000" dirty="0" smtClean="0"/>
              <a:t>1</a:t>
            </a:r>
            <a:endParaRPr lang="en-US" baseline="-25000" dirty="0"/>
          </a:p>
        </p:txBody>
      </p:sp>
      <p:sp>
        <p:nvSpPr>
          <p:cNvPr id="79" name="TextBox 78"/>
          <p:cNvSpPr txBox="1"/>
          <p:nvPr/>
        </p:nvSpPr>
        <p:spPr>
          <a:xfrm>
            <a:off x="5029937" y="1707805"/>
            <a:ext cx="327334" cy="276999"/>
          </a:xfrm>
          <a:prstGeom prst="rect">
            <a:avLst/>
          </a:prstGeom>
          <a:noFill/>
        </p:spPr>
        <p:txBody>
          <a:bodyPr wrap="none" rtlCol="0">
            <a:spAutoFit/>
          </a:bodyPr>
          <a:lstStyle/>
          <a:p>
            <a:r>
              <a:rPr lang="en-US" dirty="0" smtClean="0"/>
              <a:t>p</a:t>
            </a:r>
            <a:r>
              <a:rPr lang="en-US" baseline="-25000" dirty="0"/>
              <a:t>2</a:t>
            </a:r>
          </a:p>
        </p:txBody>
      </p:sp>
      <p:sp>
        <p:nvSpPr>
          <p:cNvPr id="80" name="TextBox 79"/>
          <p:cNvSpPr txBox="1"/>
          <p:nvPr/>
        </p:nvSpPr>
        <p:spPr>
          <a:xfrm>
            <a:off x="5101006" y="2109401"/>
            <a:ext cx="327333" cy="276999"/>
          </a:xfrm>
          <a:prstGeom prst="rect">
            <a:avLst/>
          </a:prstGeom>
          <a:noFill/>
        </p:spPr>
        <p:txBody>
          <a:bodyPr wrap="none" rtlCol="0">
            <a:spAutoFit/>
          </a:bodyPr>
          <a:lstStyle/>
          <a:p>
            <a:r>
              <a:rPr lang="en-US" dirty="0" smtClean="0"/>
              <a:t>p</a:t>
            </a:r>
            <a:r>
              <a:rPr lang="en-US" baseline="-25000" dirty="0" smtClean="0"/>
              <a:t>3</a:t>
            </a:r>
            <a:endParaRPr lang="en-US" baseline="-25000" dirty="0"/>
          </a:p>
        </p:txBody>
      </p:sp>
      <p:sp>
        <p:nvSpPr>
          <p:cNvPr id="81" name="TextBox 80"/>
          <p:cNvSpPr txBox="1"/>
          <p:nvPr/>
        </p:nvSpPr>
        <p:spPr>
          <a:xfrm>
            <a:off x="6427587" y="1666102"/>
            <a:ext cx="327334" cy="276999"/>
          </a:xfrm>
          <a:prstGeom prst="rect">
            <a:avLst/>
          </a:prstGeom>
          <a:noFill/>
        </p:spPr>
        <p:txBody>
          <a:bodyPr wrap="none" rtlCol="0">
            <a:spAutoFit/>
          </a:bodyPr>
          <a:lstStyle/>
          <a:p>
            <a:r>
              <a:rPr lang="en-US" dirty="0" smtClean="0"/>
              <a:t>p</a:t>
            </a:r>
            <a:r>
              <a:rPr lang="en-US" baseline="-25000" dirty="0"/>
              <a:t>4</a:t>
            </a:r>
          </a:p>
        </p:txBody>
      </p:sp>
      <p:sp>
        <p:nvSpPr>
          <p:cNvPr id="82" name="TextBox 81"/>
          <p:cNvSpPr txBox="1"/>
          <p:nvPr/>
        </p:nvSpPr>
        <p:spPr>
          <a:xfrm>
            <a:off x="6396359" y="1945931"/>
            <a:ext cx="327334" cy="276999"/>
          </a:xfrm>
          <a:prstGeom prst="rect">
            <a:avLst/>
          </a:prstGeom>
          <a:noFill/>
        </p:spPr>
        <p:txBody>
          <a:bodyPr wrap="none" rtlCol="0">
            <a:spAutoFit/>
          </a:bodyPr>
          <a:lstStyle/>
          <a:p>
            <a:r>
              <a:rPr lang="en-US" dirty="0" smtClean="0"/>
              <a:t>p</a:t>
            </a:r>
            <a:r>
              <a:rPr lang="en-US" baseline="-25000" dirty="0"/>
              <a:t>5</a:t>
            </a:r>
          </a:p>
        </p:txBody>
      </p:sp>
      <p:sp>
        <p:nvSpPr>
          <p:cNvPr id="83" name="TextBox 82"/>
          <p:cNvSpPr txBox="1"/>
          <p:nvPr/>
        </p:nvSpPr>
        <p:spPr>
          <a:xfrm>
            <a:off x="6324600" y="2285227"/>
            <a:ext cx="327334" cy="276999"/>
          </a:xfrm>
          <a:prstGeom prst="rect">
            <a:avLst/>
          </a:prstGeom>
          <a:noFill/>
        </p:spPr>
        <p:txBody>
          <a:bodyPr wrap="none" rtlCol="0">
            <a:spAutoFit/>
          </a:bodyPr>
          <a:lstStyle/>
          <a:p>
            <a:r>
              <a:rPr lang="en-US" dirty="0" smtClean="0"/>
              <a:t>p</a:t>
            </a:r>
            <a:r>
              <a:rPr lang="en-US" baseline="-25000" dirty="0"/>
              <a:t>6</a:t>
            </a:r>
          </a:p>
        </p:txBody>
      </p:sp>
      <p:cxnSp>
        <p:nvCxnSpPr>
          <p:cNvPr id="18" name="Straight Arrow Connector 17"/>
          <p:cNvCxnSpPr>
            <a:stCxn id="5" idx="3"/>
            <a:endCxn id="9" idx="1"/>
          </p:cNvCxnSpPr>
          <p:nvPr/>
        </p:nvCxnSpPr>
        <p:spPr bwMode="auto">
          <a:xfrm>
            <a:off x="4469473" y="1690302"/>
            <a:ext cx="1263069" cy="0"/>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cxnSp>
        <p:nvCxnSpPr>
          <p:cNvPr id="19" name="Straight Arrow Connector 18"/>
          <p:cNvCxnSpPr>
            <a:stCxn id="5" idx="3"/>
            <a:endCxn id="10" idx="1"/>
          </p:cNvCxnSpPr>
          <p:nvPr/>
        </p:nvCxnSpPr>
        <p:spPr bwMode="auto">
          <a:xfrm>
            <a:off x="4469473" y="1690302"/>
            <a:ext cx="1263069" cy="505599"/>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cxnSp>
        <p:nvCxnSpPr>
          <p:cNvPr id="24" name="Straight Arrow Connector 23"/>
          <p:cNvCxnSpPr>
            <a:stCxn id="5" idx="3"/>
            <a:endCxn id="11" idx="1"/>
          </p:cNvCxnSpPr>
          <p:nvPr/>
        </p:nvCxnSpPr>
        <p:spPr bwMode="auto">
          <a:xfrm>
            <a:off x="4469473" y="1690302"/>
            <a:ext cx="1263069" cy="1115199"/>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cxnSp>
        <p:nvCxnSpPr>
          <p:cNvPr id="27" name="Straight Arrow Connector 26"/>
          <p:cNvCxnSpPr>
            <a:stCxn id="10" idx="3"/>
            <a:endCxn id="14" idx="1"/>
          </p:cNvCxnSpPr>
          <p:nvPr/>
        </p:nvCxnSpPr>
        <p:spPr bwMode="auto">
          <a:xfrm flipV="1">
            <a:off x="6002168" y="2195900"/>
            <a:ext cx="1178174" cy="1"/>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cxnSp>
        <p:nvCxnSpPr>
          <p:cNvPr id="30" name="Straight Arrow Connector 29"/>
          <p:cNvCxnSpPr>
            <a:stCxn id="9" idx="3"/>
            <a:endCxn id="14" idx="1"/>
          </p:cNvCxnSpPr>
          <p:nvPr/>
        </p:nvCxnSpPr>
        <p:spPr bwMode="auto">
          <a:xfrm>
            <a:off x="6002168" y="1690302"/>
            <a:ext cx="1178174" cy="505598"/>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cxnSp>
        <p:nvCxnSpPr>
          <p:cNvPr id="34" name="Straight Arrow Connector 33"/>
          <p:cNvCxnSpPr>
            <a:stCxn id="11" idx="3"/>
            <a:endCxn id="14" idx="1"/>
          </p:cNvCxnSpPr>
          <p:nvPr/>
        </p:nvCxnSpPr>
        <p:spPr bwMode="auto">
          <a:xfrm flipV="1">
            <a:off x="6002168" y="2195900"/>
            <a:ext cx="1178174" cy="609601"/>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51708904"/>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Statistics</a:t>
            </a:r>
            <a:endParaRPr lang="en-US" dirty="0"/>
          </a:p>
        </p:txBody>
      </p:sp>
      <p:sp>
        <p:nvSpPr>
          <p:cNvPr id="3" name="Content Placeholder 2"/>
          <p:cNvSpPr>
            <a:spLocks noGrp="1"/>
          </p:cNvSpPr>
          <p:nvPr>
            <p:ph idx="1"/>
          </p:nvPr>
        </p:nvSpPr>
        <p:spPr/>
        <p:txBody>
          <a:bodyPr>
            <a:normAutofit lnSpcReduction="10000"/>
          </a:bodyPr>
          <a:lstStyle/>
          <a:p>
            <a:r>
              <a:rPr lang="en-US" dirty="0" smtClean="0"/>
              <a:t>The only distribution we care about right now is the uniform distribution</a:t>
            </a:r>
          </a:p>
          <a:p>
            <a:pPr lvl="1"/>
            <a:r>
              <a:rPr lang="en-US" dirty="0" smtClean="0"/>
              <a:t>Distribution of a perfect cipher</a:t>
            </a:r>
          </a:p>
          <a:p>
            <a:r>
              <a:rPr lang="en-US" dirty="0" smtClean="0"/>
              <a:t>Histograms are the only tool we need</a:t>
            </a:r>
          </a:p>
          <a:p>
            <a:pPr lvl="1"/>
            <a:r>
              <a:rPr lang="en-US" dirty="0" smtClean="0"/>
              <a:t>No Z-tables or t-tables for us!</a:t>
            </a:r>
          </a:p>
          <a:p>
            <a:pPr marL="0" indent="0">
              <a:buNone/>
            </a:pPr>
            <a:endParaRPr lang="en-US" dirty="0" smtClean="0"/>
          </a:p>
          <a:p>
            <a:r>
              <a:rPr lang="en-US" dirty="0" smtClean="0"/>
              <a:t>We will only be concerned with </a:t>
            </a:r>
          </a:p>
          <a:p>
            <a:pPr lvl="1"/>
            <a:r>
              <a:rPr lang="en-US" dirty="0"/>
              <a:t>V</a:t>
            </a:r>
            <a:r>
              <a:rPr lang="en-US" dirty="0" smtClean="0"/>
              <a:t>alues that occur far from expected in a uniform distribution</a:t>
            </a:r>
          </a:p>
          <a:p>
            <a:pPr lvl="1"/>
            <a:r>
              <a:rPr lang="en-US" dirty="0" smtClean="0"/>
              <a:t>Values that occur an expected number of times</a:t>
            </a:r>
            <a:endParaRPr lang="en-US" dirty="0"/>
          </a:p>
        </p:txBody>
      </p:sp>
      <p:sp>
        <p:nvSpPr>
          <p:cNvPr id="4" name="Slide Number Placeholder 3"/>
          <p:cNvSpPr>
            <a:spLocks noGrp="1"/>
          </p:cNvSpPr>
          <p:nvPr>
            <p:ph type="sldNum" sz="quarter" idx="12"/>
          </p:nvPr>
        </p:nvSpPr>
        <p:spPr/>
        <p:txBody>
          <a:bodyPr/>
          <a:lstStyle/>
          <a:p>
            <a:pPr>
              <a:defRPr/>
            </a:pPr>
            <a:fld id="{5BD94262-95F4-4F57-9C6D-6F48AB8E665C}" type="slidenum">
              <a:rPr lang="en-US" smtClean="0"/>
              <a:pPr>
                <a:defRPr/>
              </a:pPr>
              <a:t>183</a:t>
            </a:fld>
            <a:endParaRPr lang="en-US"/>
          </a:p>
        </p:txBody>
      </p:sp>
    </p:spTree>
    <p:extLst>
      <p:ext uri="{BB962C8B-B14F-4D97-AF65-F5344CB8AC3E}">
        <p14:creationId xmlns:p14="http://schemas.microsoft.com/office/powerpoint/2010/main" val="3568221507"/>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Matrix addition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smtClean="0"/>
                  <a:t>Two matrices, A and B, with same dimensions</a:t>
                </a:r>
              </a:p>
              <a:p>
                <a:r>
                  <a:rPr lang="en-US" dirty="0" smtClean="0"/>
                  <a:t>C = A + B is computed by component-wise addition</a:t>
                </a:r>
              </a:p>
              <a:p>
                <a:pPr lvl="1"/>
                <a14:m>
                  <m:oMath xmlns:m="http://schemas.openxmlformats.org/officeDocument/2006/math">
                    <m:sSub>
                      <m:sSubPr>
                        <m:ctrlPr>
                          <a:rPr lang="en-US" i="1" smtClean="0">
                            <a:latin typeface="Cambria Math"/>
                          </a:rPr>
                        </m:ctrlPr>
                      </m:sSubPr>
                      <m:e>
                        <m:r>
                          <a:rPr lang="en-US" b="0" i="1" smtClean="0">
                            <a:latin typeface="Cambria Math"/>
                          </a:rPr>
                          <m:t>𝐶</m:t>
                        </m:r>
                      </m:e>
                      <m:sub>
                        <m:r>
                          <a:rPr lang="en-US" b="0" i="1" smtClean="0">
                            <a:latin typeface="Cambria Math"/>
                          </a:rPr>
                          <m:t>𝑖</m:t>
                        </m:r>
                        <m:r>
                          <a:rPr lang="en-US" b="0" i="1" smtClean="0">
                            <a:latin typeface="Cambria Math"/>
                          </a:rPr>
                          <m:t>,</m:t>
                        </m:r>
                        <m:r>
                          <a:rPr lang="en-US" b="0" i="1" smtClean="0">
                            <a:latin typeface="Cambria Math"/>
                          </a:rPr>
                          <m:t>𝑗</m:t>
                        </m:r>
                      </m:sub>
                    </m:sSub>
                    <m:r>
                      <a:rPr lang="en-US" b="0" i="1" smtClean="0">
                        <a:latin typeface="Cambria Math"/>
                      </a:rPr>
                      <m:t>= </m:t>
                    </m:r>
                    <m:sSub>
                      <m:sSubPr>
                        <m:ctrlPr>
                          <a:rPr lang="en-US" b="0" i="1" smtClean="0">
                            <a:latin typeface="Cambria Math"/>
                          </a:rPr>
                        </m:ctrlPr>
                      </m:sSubPr>
                      <m:e>
                        <m:r>
                          <a:rPr lang="en-US" b="0" i="1" smtClean="0">
                            <a:latin typeface="Cambria Math"/>
                          </a:rPr>
                          <m:t>𝐴</m:t>
                        </m:r>
                      </m:e>
                      <m:sub>
                        <m:r>
                          <a:rPr lang="en-US" b="0" i="1" smtClean="0">
                            <a:latin typeface="Cambria Math"/>
                          </a:rPr>
                          <m:t>𝑖</m:t>
                        </m:r>
                        <m:r>
                          <a:rPr lang="en-US" b="0" i="1" smtClean="0">
                            <a:latin typeface="Cambria Math"/>
                          </a:rPr>
                          <m:t>,</m:t>
                        </m:r>
                        <m:r>
                          <a:rPr lang="en-US" b="0" i="1" smtClean="0">
                            <a:latin typeface="Cambria Math"/>
                          </a:rPr>
                          <m:t>𝑗</m:t>
                        </m:r>
                      </m:sub>
                    </m:sSub>
                    <m:r>
                      <a:rPr lang="en-US" b="0" i="1" smtClean="0">
                        <a:latin typeface="Cambria Math"/>
                      </a:rPr>
                      <m:t>+ </m:t>
                    </m:r>
                    <m:sSub>
                      <m:sSubPr>
                        <m:ctrlPr>
                          <a:rPr lang="en-US" b="0" i="1" smtClean="0">
                            <a:latin typeface="Cambria Math"/>
                          </a:rPr>
                        </m:ctrlPr>
                      </m:sSubPr>
                      <m:e>
                        <m:r>
                          <a:rPr lang="en-US" b="0" i="1" smtClean="0">
                            <a:latin typeface="Cambria Math"/>
                          </a:rPr>
                          <m:t>𝐵</m:t>
                        </m:r>
                      </m:e>
                      <m:sub>
                        <m:r>
                          <a:rPr lang="en-US" b="0" i="1" smtClean="0">
                            <a:latin typeface="Cambria Math"/>
                          </a:rPr>
                          <m:t>𝑖</m:t>
                        </m:r>
                        <m:r>
                          <a:rPr lang="en-US" b="0" i="1" smtClean="0">
                            <a:latin typeface="Cambria Math"/>
                          </a:rPr>
                          <m:t>,</m:t>
                        </m:r>
                        <m:r>
                          <a:rPr lang="en-US" b="0" i="1" smtClean="0">
                            <a:latin typeface="Cambria Math"/>
                          </a:rPr>
                          <m:t>𝑗</m:t>
                        </m:r>
                      </m:sub>
                    </m:sSub>
                  </m:oMath>
                </a14:m>
                <a:endParaRPr lang="en-US" dirty="0" smtClean="0"/>
              </a:p>
              <a:p>
                <a:pPr lvl="1"/>
                <a14:m>
                  <m:oMath xmlns:m="http://schemas.openxmlformats.org/officeDocument/2006/math">
                    <m:d>
                      <m:dPr>
                        <m:begChr m:val="["/>
                        <m:endChr m:val="]"/>
                        <m:ctrlPr>
                          <a:rPr lang="en-US" i="1" smtClean="0">
                            <a:latin typeface="Cambria Math"/>
                          </a:rPr>
                        </m:ctrlPr>
                      </m:dPr>
                      <m:e>
                        <m:m>
                          <m:mPr>
                            <m:mcs>
                              <m:mc>
                                <m:mcPr>
                                  <m:count m:val="2"/>
                                  <m:mcJc m:val="center"/>
                                </m:mcPr>
                              </m:mc>
                            </m:mcs>
                            <m:ctrlPr>
                              <a:rPr lang="en-US" i="1" smtClean="0">
                                <a:latin typeface="Cambria Math"/>
                              </a:rPr>
                            </m:ctrlPr>
                          </m:mPr>
                          <m:mr>
                            <m:e>
                              <m:r>
                                <m:rPr>
                                  <m:brk m:alnAt="7"/>
                                </m:rPr>
                                <a:rPr lang="en-US" b="0" i="1" smtClean="0">
                                  <a:latin typeface="Cambria Math"/>
                                </a:rPr>
                                <m:t>1</m:t>
                              </m:r>
                            </m:e>
                            <m:e>
                              <m:r>
                                <a:rPr lang="en-US" b="0" i="1" smtClean="0">
                                  <a:latin typeface="Cambria Math"/>
                                </a:rPr>
                                <m:t>2</m:t>
                              </m:r>
                            </m:e>
                          </m:mr>
                          <m:mr>
                            <m:e>
                              <m:r>
                                <a:rPr lang="en-US" b="0" i="1" smtClean="0">
                                  <a:latin typeface="Cambria Math"/>
                                </a:rPr>
                                <m:t>3</m:t>
                              </m:r>
                            </m:e>
                            <m:e>
                              <m:r>
                                <a:rPr lang="en-US" b="0" i="1" smtClean="0">
                                  <a:latin typeface="Cambria Math"/>
                                </a:rPr>
                                <m:t>4</m:t>
                              </m:r>
                            </m:e>
                          </m:mr>
                        </m:m>
                      </m:e>
                    </m:d>
                    <m:r>
                      <a:rPr lang="en-US" b="0" i="1" smtClean="0">
                        <a:latin typeface="Cambria Math"/>
                      </a:rPr>
                      <m:t>+ </m:t>
                    </m:r>
                    <m:d>
                      <m:dPr>
                        <m:begChr m:val="["/>
                        <m:endChr m:val="]"/>
                        <m:ctrlPr>
                          <a:rPr lang="en-US" b="0" i="1" smtClean="0">
                            <a:latin typeface="Cambria Math"/>
                          </a:rPr>
                        </m:ctrlPr>
                      </m:dPr>
                      <m:e>
                        <m:m>
                          <m:mPr>
                            <m:mcs>
                              <m:mc>
                                <m:mcPr>
                                  <m:count m:val="2"/>
                                  <m:mcJc m:val="center"/>
                                </m:mcPr>
                              </m:mc>
                            </m:mcs>
                            <m:ctrlPr>
                              <a:rPr lang="en-US" b="0" i="1" smtClean="0">
                                <a:latin typeface="Cambria Math"/>
                              </a:rPr>
                            </m:ctrlPr>
                          </m:mPr>
                          <m:mr>
                            <m:e>
                              <m:r>
                                <m:rPr>
                                  <m:brk m:alnAt="7"/>
                                </m:rPr>
                                <a:rPr lang="en-US" b="0" i="1" smtClean="0">
                                  <a:latin typeface="Cambria Math"/>
                                </a:rPr>
                                <m:t>5</m:t>
                              </m:r>
                            </m:e>
                            <m:e>
                              <m:r>
                                <a:rPr lang="en-US" b="0" i="1" smtClean="0">
                                  <a:latin typeface="Cambria Math"/>
                                </a:rPr>
                                <m:t>6</m:t>
                              </m:r>
                            </m:e>
                          </m:mr>
                          <m:mr>
                            <m:e>
                              <m:r>
                                <a:rPr lang="en-US" b="0" i="1" smtClean="0">
                                  <a:latin typeface="Cambria Math"/>
                                </a:rPr>
                                <m:t>7</m:t>
                              </m:r>
                            </m:e>
                            <m:e>
                              <m:r>
                                <a:rPr lang="en-US" b="0" i="1" smtClean="0">
                                  <a:latin typeface="Cambria Math"/>
                                </a:rPr>
                                <m:t>8</m:t>
                              </m:r>
                            </m:e>
                          </m:mr>
                        </m:m>
                      </m:e>
                    </m:d>
                    <m:r>
                      <a:rPr lang="en-US" b="0" i="1" smtClean="0">
                        <a:latin typeface="Cambria Math"/>
                      </a:rPr>
                      <m:t>= </m:t>
                    </m:r>
                    <m:d>
                      <m:dPr>
                        <m:begChr m:val="["/>
                        <m:endChr m:val="]"/>
                        <m:ctrlPr>
                          <a:rPr lang="en-US" b="0" i="1" smtClean="0">
                            <a:latin typeface="Cambria Math"/>
                          </a:rPr>
                        </m:ctrlPr>
                      </m:dPr>
                      <m:e>
                        <m:m>
                          <m:mPr>
                            <m:mcs>
                              <m:mc>
                                <m:mcPr>
                                  <m:count m:val="2"/>
                                  <m:mcJc m:val="center"/>
                                </m:mcPr>
                              </m:mc>
                            </m:mcs>
                            <m:ctrlPr>
                              <a:rPr lang="en-US" b="0" i="1" smtClean="0">
                                <a:latin typeface="Cambria Math"/>
                              </a:rPr>
                            </m:ctrlPr>
                          </m:mPr>
                          <m:mr>
                            <m:e>
                              <m:r>
                                <m:rPr>
                                  <m:brk m:alnAt="7"/>
                                </m:rPr>
                                <a:rPr lang="en-US" b="0" i="1" smtClean="0">
                                  <a:latin typeface="Cambria Math"/>
                                </a:rPr>
                                <m:t>1</m:t>
                              </m:r>
                              <m:r>
                                <a:rPr lang="en-US" b="0" i="1" smtClean="0">
                                  <a:latin typeface="Cambria Math"/>
                                </a:rPr>
                                <m:t>+5</m:t>
                              </m:r>
                            </m:e>
                            <m:e>
                              <m:r>
                                <a:rPr lang="en-US" b="0" i="1" smtClean="0">
                                  <a:latin typeface="Cambria Math"/>
                                </a:rPr>
                                <m:t>2+6</m:t>
                              </m:r>
                            </m:e>
                          </m:mr>
                          <m:mr>
                            <m:e>
                              <m:r>
                                <a:rPr lang="en-US" b="0" i="1" smtClean="0">
                                  <a:latin typeface="Cambria Math"/>
                                </a:rPr>
                                <m:t>3+7</m:t>
                              </m:r>
                            </m:e>
                            <m:e>
                              <m:r>
                                <a:rPr lang="en-US" b="0" i="1" smtClean="0">
                                  <a:latin typeface="Cambria Math"/>
                                </a:rPr>
                                <m:t>4+8</m:t>
                              </m:r>
                            </m:e>
                          </m:mr>
                        </m:m>
                      </m:e>
                    </m:d>
                    <m:r>
                      <a:rPr lang="en-US" b="0" i="1" smtClean="0">
                        <a:latin typeface="Cambria Math"/>
                      </a:rPr>
                      <m:t>= </m:t>
                    </m:r>
                    <m:d>
                      <m:dPr>
                        <m:begChr m:val="["/>
                        <m:endChr m:val="]"/>
                        <m:ctrlPr>
                          <a:rPr lang="en-US" b="0" i="1" smtClean="0">
                            <a:latin typeface="Cambria Math"/>
                          </a:rPr>
                        </m:ctrlPr>
                      </m:dPr>
                      <m:e>
                        <m:m>
                          <m:mPr>
                            <m:mcs>
                              <m:mc>
                                <m:mcPr>
                                  <m:count m:val="2"/>
                                  <m:mcJc m:val="center"/>
                                </m:mcPr>
                              </m:mc>
                            </m:mcs>
                            <m:ctrlPr>
                              <a:rPr lang="en-US" b="0" i="1" smtClean="0">
                                <a:latin typeface="Cambria Math"/>
                              </a:rPr>
                            </m:ctrlPr>
                          </m:mPr>
                          <m:mr>
                            <m:e>
                              <m:r>
                                <m:rPr>
                                  <m:brk m:alnAt="7"/>
                                </m:rPr>
                                <a:rPr lang="en-US" b="0" i="1" smtClean="0">
                                  <a:latin typeface="Cambria Math"/>
                                </a:rPr>
                                <m:t>6</m:t>
                              </m:r>
                            </m:e>
                            <m:e>
                              <m:r>
                                <a:rPr lang="en-US" b="0" i="1" smtClean="0">
                                  <a:latin typeface="Cambria Math"/>
                                </a:rPr>
                                <m:t>8</m:t>
                              </m:r>
                            </m:e>
                          </m:mr>
                          <m:mr>
                            <m:e>
                              <m:r>
                                <a:rPr lang="en-US" b="0" i="1" smtClean="0">
                                  <a:latin typeface="Cambria Math"/>
                                </a:rPr>
                                <m:t>10</m:t>
                              </m:r>
                            </m:e>
                            <m:e>
                              <m:r>
                                <a:rPr lang="en-US" b="0" i="1" smtClean="0">
                                  <a:latin typeface="Cambria Math"/>
                                </a:rPr>
                                <m:t>12</m:t>
                              </m:r>
                            </m:e>
                          </m:mr>
                        </m:m>
                      </m:e>
                    </m:d>
                  </m:oMath>
                </a14:m>
                <a:r>
                  <a:rPr lang="en-US" dirty="0" smtClean="0"/>
                  <a:t> </a:t>
                </a:r>
              </a:p>
              <a:p>
                <a:pPr lvl="1"/>
                <a:endParaRPr lang="en-US" dirty="0"/>
              </a:p>
              <a:p>
                <a:pPr lvl="1"/>
                <a:endParaRPr lang="en-US" dirty="0" smtClean="0"/>
              </a:p>
              <a:p>
                <a:r>
                  <a:rPr lang="en-US" dirty="0"/>
                  <a:t>In Wolfram Alpha (</a:t>
                </a:r>
                <a:r>
                  <a:rPr lang="en-US" dirty="0">
                    <a:hlinkClick r:id="rId2"/>
                  </a:rPr>
                  <a:t>www.wolframalpha.com</a:t>
                </a:r>
                <a:r>
                  <a:rPr lang="en-US" dirty="0"/>
                  <a:t>) the syntax to compute this is</a:t>
                </a:r>
              </a:p>
              <a:p>
                <a:pPr lvl="1"/>
                <a:r>
                  <a:rPr lang="en-US" dirty="0"/>
                  <a:t>{{1,2},{3,4}}+{{5,6},{7,8</a:t>
                </a:r>
                <a:r>
                  <a:rPr lang="en-US" dirty="0" smtClean="0"/>
                  <a:t>}}</a:t>
                </a:r>
              </a:p>
              <a:p>
                <a:pPr marL="0" indent="0">
                  <a:buNone/>
                </a:pPr>
                <a:endParaRPr lang="en-US" dirty="0"/>
              </a:p>
            </p:txBody>
          </p:sp>
        </mc:Choice>
        <mc:Fallback xmlns="" xmlns:mv="urn:schemas-microsoft-com:mac:vml">
          <p:sp>
            <p:nvSpPr>
              <p:cNvPr id="3" name="Content Placeholder 2"/>
              <p:cNvSpPr>
                <a:spLocks noGrp="1" noRot="1" noChangeAspect="1" noMove="1" noResize="1" noEditPoints="1" noAdjustHandles="1" noChangeArrowheads="1" noChangeShapeType="1" noTextEdit="1"/>
              </p:cNvSpPr>
              <p:nvPr>
                <p:ph idx="1"/>
              </p:nvPr>
            </p:nvSpPr>
            <p:spPr>
              <a:xfrm>
                <a:off x="568325" y="1304925"/>
                <a:ext cx="7975600" cy="4791075"/>
              </a:xfrm>
              <a:blipFill rotWithShape="1">
                <a:blip r:embed="rId3"/>
                <a:stretch>
                  <a:fillRect l="-153" t="-50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5BD94262-95F4-4F57-9C6D-6F48AB8E665C}" type="slidenum">
              <a:rPr lang="en-US" smtClean="0"/>
              <a:pPr>
                <a:defRPr/>
              </a:pPr>
              <a:t>184</a:t>
            </a:fld>
            <a:endParaRPr lang="en-US"/>
          </a:p>
        </p:txBody>
      </p:sp>
    </p:spTree>
    <p:extLst>
      <p:ext uri="{BB962C8B-B14F-4D97-AF65-F5344CB8AC3E}">
        <p14:creationId xmlns:p14="http://schemas.microsoft.com/office/powerpoint/2010/main" val="73382906"/>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Matrix multiplication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10000"/>
              </a:bodyPr>
              <a:lstStyle/>
              <a:p>
                <a:r>
                  <a:rPr lang="en-US" dirty="0" smtClean="0"/>
                  <a:t>A has dimension m x n and B has dimension n x p</a:t>
                </a:r>
              </a:p>
              <a:p>
                <a:pPr lvl="1"/>
                <a:r>
                  <a:rPr lang="en-US" dirty="0"/>
                  <a:t>The number of columns in the left matrix must match the number of rows in the right matrix</a:t>
                </a:r>
              </a:p>
              <a:p>
                <a:pPr lvl="1"/>
                <a:r>
                  <a:rPr lang="en-US" dirty="0"/>
                  <a:t>Note that this operation does not commute, so you can’t just swap left and right</a:t>
                </a:r>
              </a:p>
              <a:p>
                <a:pPr lvl="2"/>
                <a:r>
                  <a:rPr lang="en-US" dirty="0" smtClean="0"/>
                  <a:t>May need </a:t>
                </a:r>
                <a:r>
                  <a:rPr lang="en-US" dirty="0"/>
                  <a:t>to transpose</a:t>
                </a:r>
              </a:p>
              <a:p>
                <a:r>
                  <a:rPr lang="en-US" dirty="0" smtClean="0"/>
                  <a:t>A x B = C</a:t>
                </a:r>
              </a:p>
              <a:p>
                <a:pPr lvl="1"/>
                <a14:m>
                  <m:oMath xmlns:m="http://schemas.openxmlformats.org/officeDocument/2006/math">
                    <m:sSub>
                      <m:sSubPr>
                        <m:ctrlPr>
                          <a:rPr lang="en-US" b="0" i="1" smtClean="0">
                            <a:latin typeface="Cambria Math"/>
                          </a:rPr>
                        </m:ctrlPr>
                      </m:sSubPr>
                      <m:e>
                        <m:r>
                          <a:rPr lang="en-US" b="0" i="1" smtClean="0">
                            <a:latin typeface="Cambria Math"/>
                          </a:rPr>
                          <m:t>𝐶</m:t>
                        </m:r>
                      </m:e>
                      <m:sub>
                        <m:r>
                          <a:rPr lang="en-US" b="0" i="1" smtClean="0">
                            <a:latin typeface="Cambria Math"/>
                          </a:rPr>
                          <m:t>𝑖</m:t>
                        </m:r>
                        <m:r>
                          <a:rPr lang="en-US" b="0" i="1" smtClean="0">
                            <a:latin typeface="Cambria Math"/>
                          </a:rPr>
                          <m:t>,</m:t>
                        </m:r>
                        <m:r>
                          <a:rPr lang="en-US" b="0" i="1" smtClean="0">
                            <a:latin typeface="Cambria Math"/>
                          </a:rPr>
                          <m:t>𝑗</m:t>
                        </m:r>
                      </m:sub>
                    </m:sSub>
                    <m:r>
                      <a:rPr lang="en-US" b="0" i="1" smtClean="0">
                        <a:latin typeface="Cambria Math"/>
                      </a:rPr>
                      <m:t>=</m:t>
                    </m:r>
                    <m:nary>
                      <m:naryPr>
                        <m:chr m:val="∑"/>
                        <m:ctrlPr>
                          <a:rPr lang="en-US" i="1" smtClean="0">
                            <a:latin typeface="Cambria Math"/>
                          </a:rPr>
                        </m:ctrlPr>
                      </m:naryPr>
                      <m:sub>
                        <m:r>
                          <m:rPr>
                            <m:brk m:alnAt="23"/>
                          </m:rPr>
                          <a:rPr lang="en-US" b="0" i="1" smtClean="0">
                            <a:latin typeface="Cambria Math"/>
                          </a:rPr>
                          <m:t>𝑘</m:t>
                        </m:r>
                        <m:r>
                          <a:rPr lang="en-US" b="0" i="1" smtClean="0">
                            <a:latin typeface="Cambria Math"/>
                          </a:rPr>
                          <m:t>=1</m:t>
                        </m:r>
                      </m:sub>
                      <m:sup>
                        <m:r>
                          <a:rPr lang="en-US" b="0" i="1" smtClean="0">
                            <a:latin typeface="Cambria Math"/>
                          </a:rPr>
                          <m:t>𝑛</m:t>
                        </m:r>
                      </m:sup>
                      <m:e>
                        <m:sSub>
                          <m:sSubPr>
                            <m:ctrlPr>
                              <a:rPr lang="en-US" i="1" smtClean="0">
                                <a:latin typeface="Cambria Math"/>
                              </a:rPr>
                            </m:ctrlPr>
                          </m:sSubPr>
                          <m:e>
                            <m:r>
                              <a:rPr lang="en-US" b="0" i="1" smtClean="0">
                                <a:latin typeface="Cambria Math"/>
                              </a:rPr>
                              <m:t>𝐴</m:t>
                            </m:r>
                          </m:e>
                          <m:sub>
                            <m:r>
                              <a:rPr lang="en-US" b="0" i="1" smtClean="0">
                                <a:latin typeface="Cambria Math"/>
                              </a:rPr>
                              <m:t>𝑖</m:t>
                            </m:r>
                            <m:r>
                              <a:rPr lang="en-US" b="0" i="1" smtClean="0">
                                <a:latin typeface="Cambria Math"/>
                              </a:rPr>
                              <m:t>,</m:t>
                            </m:r>
                            <m:r>
                              <a:rPr lang="en-US" b="0" i="1" smtClean="0">
                                <a:latin typeface="Cambria Math"/>
                              </a:rPr>
                              <m:t>𝑘</m:t>
                            </m:r>
                          </m:sub>
                        </m:sSub>
                        <m:sSub>
                          <m:sSubPr>
                            <m:ctrlPr>
                              <a:rPr lang="en-US" i="1" smtClean="0">
                                <a:latin typeface="Cambria Math"/>
                              </a:rPr>
                            </m:ctrlPr>
                          </m:sSubPr>
                          <m:e>
                            <m:r>
                              <a:rPr lang="en-US" b="0" i="1" smtClean="0">
                                <a:latin typeface="Cambria Math"/>
                              </a:rPr>
                              <m:t>𝐵</m:t>
                            </m:r>
                          </m:e>
                          <m:sub>
                            <m:r>
                              <a:rPr lang="en-US" b="0" i="1" smtClean="0">
                                <a:latin typeface="Cambria Math"/>
                              </a:rPr>
                              <m:t>𝑘</m:t>
                            </m:r>
                            <m:r>
                              <a:rPr lang="en-US" b="0" i="1" smtClean="0">
                                <a:latin typeface="Cambria Math"/>
                              </a:rPr>
                              <m:t>,</m:t>
                            </m:r>
                            <m:r>
                              <a:rPr lang="en-US" b="0" i="1" smtClean="0">
                                <a:latin typeface="Cambria Math"/>
                              </a:rPr>
                              <m:t>𝑗</m:t>
                            </m:r>
                          </m:sub>
                        </m:sSub>
                      </m:e>
                    </m:nary>
                  </m:oMath>
                </a14:m>
                <a:endParaRPr lang="en-US" dirty="0" smtClean="0"/>
              </a:p>
              <a:p>
                <a:pPr lvl="1"/>
                <a14:m>
                  <m:oMath xmlns:m="http://schemas.openxmlformats.org/officeDocument/2006/math">
                    <m:d>
                      <m:dPr>
                        <m:begChr m:val="["/>
                        <m:endChr m:val="]"/>
                        <m:ctrlPr>
                          <a:rPr lang="en-US" i="1" smtClean="0">
                            <a:latin typeface="Cambria Math"/>
                          </a:rPr>
                        </m:ctrlPr>
                      </m:dPr>
                      <m:e>
                        <m:m>
                          <m:mPr>
                            <m:mcs>
                              <m:mc>
                                <m:mcPr>
                                  <m:count m:val="2"/>
                                  <m:mcJc m:val="center"/>
                                </m:mcPr>
                              </m:mc>
                            </m:mcs>
                            <m:ctrlPr>
                              <a:rPr lang="en-US" i="1" smtClean="0">
                                <a:latin typeface="Cambria Math"/>
                              </a:rPr>
                            </m:ctrlPr>
                          </m:mPr>
                          <m:mr>
                            <m:e>
                              <m:r>
                                <m:rPr>
                                  <m:brk m:alnAt="7"/>
                                </m:rPr>
                                <a:rPr lang="en-US" b="0" i="1" smtClean="0">
                                  <a:latin typeface="Cambria Math"/>
                                </a:rPr>
                                <m:t>1</m:t>
                              </m:r>
                            </m:e>
                            <m:e>
                              <m:r>
                                <a:rPr lang="en-US" b="0" i="1" smtClean="0">
                                  <a:latin typeface="Cambria Math"/>
                                </a:rPr>
                                <m:t>2</m:t>
                              </m:r>
                            </m:e>
                          </m:mr>
                          <m:mr>
                            <m:e>
                              <m:r>
                                <a:rPr lang="en-US" b="0" i="1" smtClean="0">
                                  <a:latin typeface="Cambria Math"/>
                                </a:rPr>
                                <m:t>3</m:t>
                              </m:r>
                            </m:e>
                            <m:e>
                              <m:r>
                                <a:rPr lang="en-US" b="0" i="1" smtClean="0">
                                  <a:latin typeface="Cambria Math"/>
                                </a:rPr>
                                <m:t>4</m:t>
                              </m:r>
                            </m:e>
                          </m:mr>
                        </m:m>
                      </m:e>
                    </m:d>
                    <m:d>
                      <m:dPr>
                        <m:begChr m:val="["/>
                        <m:endChr m:val="]"/>
                        <m:ctrlPr>
                          <a:rPr lang="en-US" i="1" smtClean="0">
                            <a:latin typeface="Cambria Math"/>
                          </a:rPr>
                        </m:ctrlPr>
                      </m:dPr>
                      <m:e>
                        <m:m>
                          <m:mPr>
                            <m:mcs>
                              <m:mc>
                                <m:mcPr>
                                  <m:count m:val="1"/>
                                  <m:mcJc m:val="center"/>
                                </m:mcPr>
                              </m:mc>
                            </m:mcs>
                            <m:ctrlPr>
                              <a:rPr lang="en-US" i="1" smtClean="0">
                                <a:latin typeface="Cambria Math"/>
                              </a:rPr>
                            </m:ctrlPr>
                          </m:mPr>
                          <m:mr>
                            <m:e>
                              <m:r>
                                <m:rPr>
                                  <m:brk m:alnAt="7"/>
                                </m:rPr>
                                <a:rPr lang="en-US" b="0" i="1" smtClean="0">
                                  <a:latin typeface="Cambria Math"/>
                                </a:rPr>
                                <m:t>5</m:t>
                              </m:r>
                            </m:e>
                          </m:mr>
                          <m:mr>
                            <m:e>
                              <m:r>
                                <a:rPr lang="en-US" b="0" i="1" smtClean="0">
                                  <a:latin typeface="Cambria Math"/>
                                </a:rPr>
                                <m:t>6</m:t>
                              </m:r>
                            </m:e>
                          </m:mr>
                        </m:m>
                      </m:e>
                    </m:d>
                    <m:r>
                      <a:rPr lang="en-US" b="0" i="1" smtClean="0">
                        <a:latin typeface="Cambria Math"/>
                      </a:rPr>
                      <m:t>= </m:t>
                    </m:r>
                    <m:d>
                      <m:dPr>
                        <m:begChr m:val="["/>
                        <m:endChr m:val="]"/>
                        <m:ctrlPr>
                          <a:rPr lang="en-US" b="0" i="1" smtClean="0">
                            <a:latin typeface="Cambria Math"/>
                          </a:rPr>
                        </m:ctrlPr>
                      </m:dPr>
                      <m:e>
                        <m:m>
                          <m:mPr>
                            <m:mcs>
                              <m:mc>
                                <m:mcPr>
                                  <m:count m:val="1"/>
                                  <m:mcJc m:val="center"/>
                                </m:mcPr>
                              </m:mc>
                            </m:mcs>
                            <m:ctrlPr>
                              <a:rPr lang="en-US" i="1">
                                <a:latin typeface="Cambria Math"/>
                              </a:rPr>
                            </m:ctrlPr>
                          </m:mPr>
                          <m:mr>
                            <m:e>
                              <m:r>
                                <m:rPr>
                                  <m:brk m:alnAt="7"/>
                                </m:rPr>
                                <a:rPr lang="en-US" b="0" i="1" smtClean="0">
                                  <a:latin typeface="Cambria Math"/>
                                </a:rPr>
                                <m:t>1</m:t>
                              </m:r>
                              <m:r>
                                <a:rPr lang="en-US" b="0" i="1" smtClean="0">
                                  <a:latin typeface="Cambria Math"/>
                                </a:rPr>
                                <m:t>∗5+2∗6</m:t>
                              </m:r>
                            </m:e>
                          </m:mr>
                          <m:mr>
                            <m:e>
                              <m:r>
                                <a:rPr lang="en-US" b="0" i="1" smtClean="0">
                                  <a:latin typeface="Cambria Math"/>
                                </a:rPr>
                                <m:t>3∗5+4∗6</m:t>
                              </m:r>
                            </m:e>
                          </m:mr>
                        </m:m>
                      </m:e>
                    </m:d>
                    <m:r>
                      <a:rPr lang="en-US" b="0" i="1" smtClean="0">
                        <a:latin typeface="Cambria Math"/>
                      </a:rPr>
                      <m:t>= </m:t>
                    </m:r>
                    <m:d>
                      <m:dPr>
                        <m:begChr m:val="["/>
                        <m:endChr m:val="]"/>
                        <m:ctrlPr>
                          <a:rPr lang="en-US" b="0" i="1" smtClean="0">
                            <a:latin typeface="Cambria Math"/>
                          </a:rPr>
                        </m:ctrlPr>
                      </m:dPr>
                      <m:e>
                        <m:m>
                          <m:mPr>
                            <m:mcs>
                              <m:mc>
                                <m:mcPr>
                                  <m:count m:val="1"/>
                                  <m:mcJc m:val="center"/>
                                </m:mcPr>
                              </m:mc>
                            </m:mcs>
                            <m:ctrlPr>
                              <a:rPr lang="en-US" i="1">
                                <a:latin typeface="Cambria Math"/>
                              </a:rPr>
                            </m:ctrlPr>
                          </m:mPr>
                          <m:mr>
                            <m:e>
                              <m:r>
                                <m:rPr>
                                  <m:brk m:alnAt="7"/>
                                </m:rPr>
                                <a:rPr lang="en-US" b="0" i="1" smtClean="0">
                                  <a:latin typeface="Cambria Math"/>
                                </a:rPr>
                                <m:t>1</m:t>
                              </m:r>
                              <m:r>
                                <a:rPr lang="en-US" b="0" i="1" smtClean="0">
                                  <a:latin typeface="Cambria Math"/>
                                </a:rPr>
                                <m:t>7</m:t>
                              </m:r>
                            </m:e>
                          </m:mr>
                          <m:mr>
                            <m:e>
                              <m:r>
                                <a:rPr lang="en-US" b="0" i="1" smtClean="0">
                                  <a:latin typeface="Cambria Math"/>
                                </a:rPr>
                                <m:t>39</m:t>
                              </m:r>
                            </m:e>
                          </m:mr>
                        </m:m>
                      </m:e>
                    </m:d>
                  </m:oMath>
                </a14:m>
                <a:endParaRPr lang="en-US" dirty="0" smtClean="0"/>
              </a:p>
              <a:p>
                <a:pPr lvl="1"/>
                <a:endParaRPr lang="en-US" dirty="0" smtClean="0"/>
              </a:p>
              <a:p>
                <a:r>
                  <a:rPr lang="en-US" dirty="0" smtClean="0"/>
                  <a:t>In Wolfram Alpha, the syntax to compute this is</a:t>
                </a:r>
              </a:p>
              <a:p>
                <a:pPr lvl="1"/>
                <a:r>
                  <a:rPr lang="en-US" dirty="0"/>
                  <a:t>{{1,2},{3,4}}*{{5},{6}}</a:t>
                </a:r>
              </a:p>
            </p:txBody>
          </p:sp>
        </mc:Choice>
        <mc:Fallback xmlns="" xmlns:mv="urn:schemas-microsoft-com:mac:vml">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53" t="-50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5BD94262-95F4-4F57-9C6D-6F48AB8E665C}" type="slidenum">
              <a:rPr lang="en-US" smtClean="0"/>
              <a:pPr>
                <a:defRPr/>
              </a:pPr>
              <a:t>185</a:t>
            </a:fld>
            <a:endParaRPr lang="en-US"/>
          </a:p>
        </p:txBody>
      </p:sp>
    </p:spTree>
    <p:extLst>
      <p:ext uri="{BB962C8B-B14F-4D97-AF65-F5344CB8AC3E}">
        <p14:creationId xmlns:p14="http://schemas.microsoft.com/office/powerpoint/2010/main" val="2090906623"/>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Caveats</a:t>
            </a:r>
            <a:endParaRPr lang="en-US" dirty="0"/>
          </a:p>
        </p:txBody>
      </p:sp>
      <p:sp>
        <p:nvSpPr>
          <p:cNvPr id="3" name="Content Placeholder 2"/>
          <p:cNvSpPr>
            <a:spLocks noGrp="1"/>
          </p:cNvSpPr>
          <p:nvPr>
            <p:ph idx="1"/>
          </p:nvPr>
        </p:nvSpPr>
        <p:spPr/>
        <p:txBody>
          <a:bodyPr/>
          <a:lstStyle/>
          <a:p>
            <a:r>
              <a:rPr lang="en-US" dirty="0" smtClean="0"/>
              <a:t>It is pretty straightforward with regular addition and multiplication</a:t>
            </a:r>
          </a:p>
          <a:p>
            <a:r>
              <a:rPr lang="en-US" dirty="0" smtClean="0"/>
              <a:t>Remember that in our abstract algebra world, + and x might mean something else</a:t>
            </a:r>
          </a:p>
          <a:p>
            <a:pPr lvl="1"/>
            <a:r>
              <a:rPr lang="en-US" dirty="0" smtClean="0"/>
              <a:t>+ might be exclusive-or or modular addition</a:t>
            </a:r>
          </a:p>
          <a:p>
            <a:pPr lvl="1"/>
            <a:r>
              <a:rPr lang="en-US" dirty="0" smtClean="0"/>
              <a:t>x might be a different kind of multiplication</a:t>
            </a:r>
          </a:p>
          <a:p>
            <a:pPr lvl="2"/>
            <a:r>
              <a:rPr lang="en-US" dirty="0" smtClean="0"/>
              <a:t>In AES, it is multiplication in a Galois Field </a:t>
            </a:r>
            <a:endParaRPr lang="en-US" dirty="0"/>
          </a:p>
          <a:p>
            <a:pPr lvl="3"/>
            <a:r>
              <a:rPr lang="en-US" dirty="0"/>
              <a:t>P</a:t>
            </a:r>
            <a:r>
              <a:rPr lang="en-US" dirty="0" smtClean="0"/>
              <a:t>olynomial fun</a:t>
            </a:r>
            <a:endParaRPr lang="en-US" dirty="0"/>
          </a:p>
        </p:txBody>
      </p:sp>
      <p:sp>
        <p:nvSpPr>
          <p:cNvPr id="4" name="Slide Number Placeholder 3"/>
          <p:cNvSpPr>
            <a:spLocks noGrp="1"/>
          </p:cNvSpPr>
          <p:nvPr>
            <p:ph type="sldNum" sz="quarter" idx="12"/>
          </p:nvPr>
        </p:nvSpPr>
        <p:spPr/>
        <p:txBody>
          <a:bodyPr/>
          <a:lstStyle/>
          <a:p>
            <a:pPr>
              <a:defRPr/>
            </a:pPr>
            <a:fld id="{5BD94262-95F4-4F57-9C6D-6F48AB8E665C}" type="slidenum">
              <a:rPr lang="en-US" smtClean="0"/>
              <a:pPr>
                <a:defRPr/>
              </a:pPr>
              <a:t>186</a:t>
            </a:fld>
            <a:endParaRPr lang="en-US"/>
          </a:p>
        </p:txBody>
      </p:sp>
    </p:spTree>
    <p:extLst>
      <p:ext uri="{BB962C8B-B14F-4D97-AF65-F5344CB8AC3E}">
        <p14:creationId xmlns:p14="http://schemas.microsoft.com/office/powerpoint/2010/main" val="2619899230"/>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a:t>
            </a:r>
            <a:r>
              <a:rPr lang="en-US" dirty="0" err="1" smtClean="0"/>
              <a:t>xkcd</a:t>
            </a:r>
            <a:r>
              <a:rPr lang="en-US" dirty="0" smtClean="0"/>
              <a:t> math humor</a:t>
            </a:r>
            <a:endParaRPr lang="en-US" dirty="0"/>
          </a:p>
        </p:txBody>
      </p:sp>
      <p:pic>
        <p:nvPicPr>
          <p:cNvPr id="4098" name="Picture 2" descr="Matrix Transform"/>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048000" y="3550761"/>
            <a:ext cx="3048000" cy="115824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pPr>
              <a:defRPr/>
            </a:pPr>
            <a:fld id="{5BD94262-95F4-4F57-9C6D-6F48AB8E665C}" type="slidenum">
              <a:rPr lang="en-US" smtClean="0"/>
              <a:pPr>
                <a:defRPr/>
              </a:pPr>
              <a:t>187</a:t>
            </a:fld>
            <a:endParaRPr lang="en-US"/>
          </a:p>
        </p:txBody>
      </p:sp>
      <p:sp>
        <p:nvSpPr>
          <p:cNvPr id="5" name="TextBox 4"/>
          <p:cNvSpPr txBox="1"/>
          <p:nvPr/>
        </p:nvSpPr>
        <p:spPr>
          <a:xfrm>
            <a:off x="3733800" y="5896570"/>
            <a:ext cx="1561645" cy="276999"/>
          </a:xfrm>
          <a:prstGeom prst="rect">
            <a:avLst/>
          </a:prstGeom>
          <a:noFill/>
        </p:spPr>
        <p:txBody>
          <a:bodyPr wrap="none" rtlCol="0">
            <a:spAutoFit/>
          </a:bodyPr>
          <a:lstStyle/>
          <a:p>
            <a:r>
              <a:rPr lang="en-US" dirty="0"/>
              <a:t>http://xkcd.com/184</a:t>
            </a:r>
            <a:r>
              <a:rPr lang="en-US" dirty="0" smtClean="0"/>
              <a:t>/</a:t>
            </a:r>
            <a:endParaRPr lang="en-US" dirty="0"/>
          </a:p>
        </p:txBody>
      </p:sp>
    </p:spTree>
    <p:extLst>
      <p:ext uri="{BB962C8B-B14F-4D97-AF65-F5344CB8AC3E}">
        <p14:creationId xmlns:p14="http://schemas.microsoft.com/office/powerpoint/2010/main" val="879812423"/>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&amp; differential cryptanalysis</a:t>
            </a:r>
            <a:endParaRPr lang="en-US" dirty="0"/>
          </a:p>
        </p:txBody>
      </p:sp>
      <p:sp>
        <p:nvSpPr>
          <p:cNvPr id="3" name="Text Placeholder 2"/>
          <p:cNvSpPr>
            <a:spLocks noGrp="1"/>
          </p:cNvSpPr>
          <p:nvPr>
            <p:ph type="body" idx="1"/>
          </p:nvPr>
        </p:nvSpPr>
        <p:spPr/>
        <p:txBody>
          <a:bodyPr/>
          <a:lstStyle/>
          <a:p>
            <a:r>
              <a:rPr lang="en-US" dirty="0"/>
              <a:t>Symmetric </a:t>
            </a:r>
            <a:r>
              <a:rPr lang="en-US" dirty="0" smtClean="0"/>
              <a:t>systems</a:t>
            </a:r>
            <a:endParaRPr lang="en-US" dirty="0"/>
          </a:p>
        </p:txBody>
      </p:sp>
      <p:sp>
        <p:nvSpPr>
          <p:cNvPr id="4" name="Slide Number Placeholder 3"/>
          <p:cNvSpPr>
            <a:spLocks noGrp="1"/>
          </p:cNvSpPr>
          <p:nvPr>
            <p:ph type="sldNum" sz="quarter" idx="12"/>
          </p:nvPr>
        </p:nvSpPr>
        <p:spPr/>
        <p:txBody>
          <a:bodyPr/>
          <a:lstStyle/>
          <a:p>
            <a:pPr>
              <a:defRPr/>
            </a:pPr>
            <a:fld id="{4F214F52-F184-44EC-B24C-494105013F06}" type="slidenum">
              <a:rPr lang="en-US" smtClean="0"/>
              <a:pPr>
                <a:defRPr/>
              </a:pPr>
              <a:t>188</a:t>
            </a:fld>
            <a:endParaRPr lang="en-US"/>
          </a:p>
        </p:txBody>
      </p:sp>
    </p:spTree>
    <p:extLst>
      <p:ext uri="{BB962C8B-B14F-4D97-AF65-F5344CB8AC3E}">
        <p14:creationId xmlns:p14="http://schemas.microsoft.com/office/powerpoint/2010/main" val="2354846027"/>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Attacking symmetric systems</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a:t>F</a:t>
            </a:r>
            <a:r>
              <a:rPr lang="en-US" dirty="0" smtClean="0"/>
              <a:t>ind a simple way to express a relationship between input bits and output bits</a:t>
            </a:r>
          </a:p>
          <a:p>
            <a:pPr marL="457200" indent="-457200">
              <a:buFont typeface="+mj-lt"/>
              <a:buAutoNum type="arabicPeriod"/>
            </a:pPr>
            <a:r>
              <a:rPr lang="en-US" dirty="0" smtClean="0"/>
              <a:t>Use math-</a:t>
            </a:r>
            <a:r>
              <a:rPr lang="en-US" dirty="0" err="1" smtClean="0"/>
              <a:t>fu</a:t>
            </a:r>
            <a:r>
              <a:rPr lang="en-US" dirty="0" smtClean="0"/>
              <a:t> to find key data</a:t>
            </a:r>
          </a:p>
          <a:p>
            <a:pPr marL="457200" indent="-457200">
              <a:buFont typeface="+mj-lt"/>
              <a:buAutoNum type="arabicPeriod"/>
            </a:pPr>
            <a:r>
              <a:rPr lang="en-US" dirty="0" smtClean="0"/>
              <a:t>Profit</a:t>
            </a:r>
          </a:p>
          <a:p>
            <a:endParaRPr lang="en-US" dirty="0"/>
          </a:p>
        </p:txBody>
      </p:sp>
      <p:sp>
        <p:nvSpPr>
          <p:cNvPr id="4" name="Slide Number Placeholder 3"/>
          <p:cNvSpPr>
            <a:spLocks noGrp="1"/>
          </p:cNvSpPr>
          <p:nvPr>
            <p:ph type="sldNum" sz="quarter" idx="12"/>
          </p:nvPr>
        </p:nvSpPr>
        <p:spPr/>
        <p:txBody>
          <a:bodyPr/>
          <a:lstStyle/>
          <a:p>
            <a:pPr>
              <a:defRPr/>
            </a:pPr>
            <a:fld id="{5BD94262-95F4-4F57-9C6D-6F48AB8E665C}" type="slidenum">
              <a:rPr lang="en-US" smtClean="0"/>
              <a:pPr>
                <a:defRPr/>
              </a:pPr>
              <a:t>189</a:t>
            </a:fld>
            <a:endParaRPr lang="en-US"/>
          </a:p>
        </p:txBody>
      </p:sp>
    </p:spTree>
    <p:extLst>
      <p:ext uri="{BB962C8B-B14F-4D97-AF65-F5344CB8AC3E}">
        <p14:creationId xmlns:p14="http://schemas.microsoft.com/office/powerpoint/2010/main" val="26348258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457200" y="1935480"/>
            <a:ext cx="4038600" cy="4389120"/>
          </a:xfrm>
        </p:spPr>
        <p:txBody>
          <a:bodyPr>
            <a:normAutofit/>
          </a:bodyPr>
          <a:lstStyle/>
          <a:p>
            <a:r>
              <a:rPr lang="en-US" dirty="0"/>
              <a:t>Suppose you have a message encoded with the Caesar cipher</a:t>
            </a:r>
          </a:p>
          <a:p>
            <a:r>
              <a:rPr lang="en-US" dirty="0"/>
              <a:t>You count the number of times each symbol appears, and compute percentage</a:t>
            </a:r>
          </a:p>
          <a:p>
            <a:r>
              <a:rPr lang="en-US" dirty="0"/>
              <a:t>What letter goes with what?</a:t>
            </a:r>
          </a:p>
          <a:p>
            <a:endParaRPr lang="en-US" dirty="0"/>
          </a:p>
        </p:txBody>
      </p:sp>
      <p:sp>
        <p:nvSpPr>
          <p:cNvPr id="4" name="Slide Number Placeholder 3"/>
          <p:cNvSpPr>
            <a:spLocks noGrp="1"/>
          </p:cNvSpPr>
          <p:nvPr>
            <p:ph type="sldNum" sz="quarter" idx="12"/>
          </p:nvPr>
        </p:nvSpPr>
        <p:spPr/>
        <p:txBody>
          <a:bodyPr/>
          <a:lstStyle/>
          <a:p>
            <a:fld id="{87606FB4-E268-4BFF-97EA-20853DC9E11B}" type="slidenum">
              <a:rPr lang="en-US" smtClean="0"/>
              <a:t>19</a:t>
            </a:fld>
            <a:endParaRPr lang="en-US"/>
          </a:p>
        </p:txBody>
      </p:sp>
      <p:pic>
        <p:nvPicPr>
          <p:cNvPr id="5" name="Picture 2" descr="File:English letter frequency (alphabetic).svg">
            <a:hlinkClick r:id="" invalidUrl="file://localhost%5C%5Cupload.wikimedia.org%5Cwikipedia%5Ccommons%5Cd%5Cd5%5CEnglish_letter_frequency_(alphabetic).svg"/>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2789" y="1905000"/>
            <a:ext cx="4476750" cy="35814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008861" y="5233307"/>
            <a:ext cx="3830339" cy="238527"/>
          </a:xfrm>
          <a:prstGeom prst="rect">
            <a:avLst/>
          </a:prstGeom>
          <a:solidFill>
            <a:schemeClr val="accent3">
              <a:lumMod val="85000"/>
            </a:schemeClr>
          </a:solidFill>
        </p:spPr>
        <p:txBody>
          <a:bodyPr wrap="square" rtlCol="0">
            <a:spAutoFit/>
          </a:bodyPr>
          <a:lstStyle/>
          <a:p>
            <a:pPr marL="0" lvl="1" algn="l"/>
            <a:r>
              <a:rPr lang="en-US" sz="925" dirty="0" smtClean="0">
                <a:latin typeface="Miriam Fixed" pitchFamily="49" charset="-79"/>
                <a:cs typeface="Miriam Fixed" pitchFamily="49" charset="-79"/>
              </a:rPr>
              <a:t>F G H I J K L M N O P Q R S T U V W X Y Z A B C D E</a:t>
            </a:r>
          </a:p>
        </p:txBody>
      </p:sp>
      <p:sp>
        <p:nvSpPr>
          <p:cNvPr id="7" name="TextBox 6"/>
          <p:cNvSpPr txBox="1"/>
          <p:nvPr/>
        </p:nvSpPr>
        <p:spPr>
          <a:xfrm>
            <a:off x="1828800" y="5791200"/>
            <a:ext cx="5445722" cy="215444"/>
          </a:xfrm>
          <a:prstGeom prst="rect">
            <a:avLst/>
          </a:prstGeom>
          <a:noFill/>
        </p:spPr>
        <p:txBody>
          <a:bodyPr wrap="none" rtlCol="0">
            <a:spAutoFit/>
          </a:bodyPr>
          <a:lstStyle/>
          <a:p>
            <a:r>
              <a:rPr lang="en-US" sz="800" dirty="0" smtClean="0"/>
              <a:t>Image from: http://upload.wikimedia.org/wikipedia/commons/d/d5/English_letter_frequency_%28alphabetic%29.svg</a:t>
            </a:r>
            <a:endParaRPr lang="en-US" sz="800" dirty="0"/>
          </a:p>
        </p:txBody>
      </p:sp>
    </p:spTree>
    <p:extLst>
      <p:ext uri="{BB962C8B-B14F-4D97-AF65-F5344CB8AC3E}">
        <p14:creationId xmlns:p14="http://schemas.microsoft.com/office/powerpoint/2010/main" val="1755026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6"/>
                                        </p:tgtEl>
                                      </p:cBhvr>
                                    </p:animEffect>
                                    <p:anim calcmode="lin" valueType="num">
                                      <p:cBhvr>
                                        <p:cTn id="7" dur="1000"/>
                                        <p:tgtEl>
                                          <p:spTgt spid="6"/>
                                        </p:tgtEl>
                                        <p:attrNameLst>
                                          <p:attrName>ppt_x</p:attrName>
                                        </p:attrNameLst>
                                      </p:cBhvr>
                                      <p:tavLst>
                                        <p:tav tm="0">
                                          <p:val>
                                            <p:strVal val="ppt_x"/>
                                          </p:val>
                                        </p:tav>
                                        <p:tav tm="100000">
                                          <p:val>
                                            <p:strVal val="ppt_x"/>
                                          </p:val>
                                        </p:tav>
                                      </p:tavLst>
                                    </p:anim>
                                    <p:anim calcmode="lin" valueType="num">
                                      <p:cBhvr>
                                        <p:cTn id="8" dur="1000"/>
                                        <p:tgtEl>
                                          <p:spTgt spid="6"/>
                                        </p:tgtEl>
                                        <p:attrNameLst>
                                          <p:attrName>ppt_y</p:attrName>
                                        </p:attrNameLst>
                                      </p:cBhvr>
                                      <p:tavLst>
                                        <p:tav tm="0">
                                          <p:val>
                                            <p:strVal val="ppt_y"/>
                                          </p:val>
                                        </p:tav>
                                        <p:tav tm="100000">
                                          <p:val>
                                            <p:strVal val="ppt_y+.1"/>
                                          </p:val>
                                        </p:tav>
                                      </p:tavLst>
                                    </p:anim>
                                    <p:set>
                                      <p:cBhvr>
                                        <p:cTn id="9" dur="1" fill="hold">
                                          <p:stCondLst>
                                            <p:cond delay="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Partitioning is the key concept</a:t>
            </a:r>
            <a:endParaRPr lang="en-US" dirty="0"/>
          </a:p>
        </p:txBody>
      </p:sp>
      <p:sp>
        <p:nvSpPr>
          <p:cNvPr id="3" name="Content Placeholder 2"/>
          <p:cNvSpPr>
            <a:spLocks noGrp="1"/>
          </p:cNvSpPr>
          <p:nvPr>
            <p:ph idx="1"/>
          </p:nvPr>
        </p:nvSpPr>
        <p:spPr>
          <a:xfrm>
            <a:off x="457200" y="1935480"/>
            <a:ext cx="6705600" cy="4389120"/>
          </a:xfrm>
        </p:spPr>
        <p:txBody>
          <a:bodyPr>
            <a:normAutofit fontScale="85000" lnSpcReduction="20000"/>
          </a:bodyPr>
          <a:lstStyle/>
          <a:p>
            <a:r>
              <a:rPr lang="en-US" dirty="0" smtClean="0"/>
              <a:t>When you’re targeting a particular algorithm, you can do more than in generic attacks</a:t>
            </a:r>
          </a:p>
          <a:p>
            <a:r>
              <a:rPr lang="en-US" dirty="0" smtClean="0"/>
              <a:t>A significant difference between asymmetric and symmetric systems is the ability to partition the state and still retain information</a:t>
            </a:r>
          </a:p>
          <a:p>
            <a:r>
              <a:rPr lang="en-US" dirty="0" smtClean="0"/>
              <a:t>Reduce </a:t>
            </a:r>
            <a:r>
              <a:rPr lang="en-US" dirty="0"/>
              <a:t>your work</a:t>
            </a:r>
          </a:p>
          <a:p>
            <a:pPr lvl="1"/>
            <a:r>
              <a:rPr lang="en-US" dirty="0"/>
              <a:t>Isolate parts of the state/key as much as </a:t>
            </a:r>
            <a:r>
              <a:rPr lang="en-US" dirty="0" smtClean="0"/>
              <a:t>possible</a:t>
            </a:r>
          </a:p>
          <a:p>
            <a:pPr lvl="1"/>
            <a:r>
              <a:rPr lang="en-US" dirty="0" smtClean="0"/>
              <a:t>If the part you’re interested doesn’t use a set of key bits, then they can be ignored</a:t>
            </a:r>
            <a:endParaRPr lang="en-US" dirty="0"/>
          </a:p>
          <a:p>
            <a:pPr lvl="1"/>
            <a:r>
              <a:rPr lang="en-US" dirty="0"/>
              <a:t>2</a:t>
            </a:r>
            <a:r>
              <a:rPr lang="en-US" baseline="30000" dirty="0"/>
              <a:t>n/3</a:t>
            </a:r>
            <a:r>
              <a:rPr lang="en-US" dirty="0"/>
              <a:t> + 2</a:t>
            </a:r>
            <a:r>
              <a:rPr lang="en-US" baseline="30000" dirty="0"/>
              <a:t>n/3</a:t>
            </a:r>
            <a:r>
              <a:rPr lang="en-US" dirty="0"/>
              <a:t> + 2</a:t>
            </a:r>
            <a:r>
              <a:rPr lang="en-US" baseline="30000" dirty="0"/>
              <a:t>n/3</a:t>
            </a:r>
            <a:r>
              <a:rPr lang="en-US" dirty="0"/>
              <a:t>  is a lot smaller than 2</a:t>
            </a:r>
            <a:r>
              <a:rPr lang="en-US" baseline="30000" dirty="0"/>
              <a:t>n</a:t>
            </a:r>
            <a:r>
              <a:rPr lang="en-US" dirty="0"/>
              <a:t> </a:t>
            </a:r>
          </a:p>
          <a:p>
            <a:pPr lvl="2"/>
            <a:r>
              <a:rPr lang="en-US" dirty="0"/>
              <a:t>Example: n=9</a:t>
            </a:r>
          </a:p>
          <a:p>
            <a:pPr lvl="3"/>
            <a:r>
              <a:rPr lang="en-US" dirty="0"/>
              <a:t>8+8+8 = 24 vs. 512 </a:t>
            </a:r>
          </a:p>
          <a:p>
            <a:pPr lvl="2"/>
            <a:r>
              <a:rPr lang="en-US" dirty="0"/>
              <a:t>This is why diffusion is important</a:t>
            </a:r>
          </a:p>
          <a:p>
            <a:pPr lvl="3"/>
            <a:r>
              <a:rPr lang="en-US" dirty="0"/>
              <a:t>Prevents adversary from isolating sections</a:t>
            </a:r>
          </a:p>
          <a:p>
            <a:endParaRPr lang="en-US" dirty="0"/>
          </a:p>
        </p:txBody>
      </p:sp>
      <p:sp>
        <p:nvSpPr>
          <p:cNvPr id="4" name="Slide Number Placeholder 3"/>
          <p:cNvSpPr>
            <a:spLocks noGrp="1"/>
          </p:cNvSpPr>
          <p:nvPr>
            <p:ph type="sldNum" sz="quarter" idx="12"/>
          </p:nvPr>
        </p:nvSpPr>
        <p:spPr/>
        <p:txBody>
          <a:bodyPr/>
          <a:lstStyle/>
          <a:p>
            <a:pPr>
              <a:defRPr/>
            </a:pPr>
            <a:fld id="{5BD94262-95F4-4F57-9C6D-6F48AB8E665C}" type="slidenum">
              <a:rPr lang="en-US" smtClean="0"/>
              <a:pPr>
                <a:defRPr/>
              </a:pPr>
              <a:t>190</a:t>
            </a:fld>
            <a:endParaRPr lang="en-US"/>
          </a:p>
        </p:txBody>
      </p:sp>
      <p:sp>
        <p:nvSpPr>
          <p:cNvPr id="5" name="Rectangle 4"/>
          <p:cNvSpPr/>
          <p:nvPr/>
        </p:nvSpPr>
        <p:spPr>
          <a:xfrm>
            <a:off x="7228114" y="2362200"/>
            <a:ext cx="478972" cy="33745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6" name="Rectangle 5"/>
          <p:cNvSpPr/>
          <p:nvPr/>
        </p:nvSpPr>
        <p:spPr>
          <a:xfrm>
            <a:off x="7707086" y="2362200"/>
            <a:ext cx="478972" cy="33745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7" name="Rectangle 6"/>
          <p:cNvSpPr/>
          <p:nvPr/>
        </p:nvSpPr>
        <p:spPr>
          <a:xfrm>
            <a:off x="8186058" y="2362200"/>
            <a:ext cx="478972" cy="33745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8" name="Rectangle 7"/>
          <p:cNvSpPr/>
          <p:nvPr/>
        </p:nvSpPr>
        <p:spPr>
          <a:xfrm>
            <a:off x="7707086" y="3015338"/>
            <a:ext cx="478972" cy="33745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9" name="Rectangle 8"/>
          <p:cNvSpPr/>
          <p:nvPr/>
        </p:nvSpPr>
        <p:spPr>
          <a:xfrm>
            <a:off x="7228115" y="3015338"/>
            <a:ext cx="478972" cy="33745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0" name="Rectangle 9"/>
          <p:cNvSpPr/>
          <p:nvPr/>
        </p:nvSpPr>
        <p:spPr>
          <a:xfrm>
            <a:off x="8186059" y="3015338"/>
            <a:ext cx="478972" cy="33745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1" name="Rectangle 10"/>
          <p:cNvSpPr/>
          <p:nvPr/>
        </p:nvSpPr>
        <p:spPr>
          <a:xfrm>
            <a:off x="7228115" y="3755568"/>
            <a:ext cx="478972" cy="33745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2" name="Rectangle 11"/>
          <p:cNvSpPr/>
          <p:nvPr/>
        </p:nvSpPr>
        <p:spPr>
          <a:xfrm>
            <a:off x="7707087" y="3755568"/>
            <a:ext cx="478972" cy="33745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3" name="Rectangle 12"/>
          <p:cNvSpPr/>
          <p:nvPr/>
        </p:nvSpPr>
        <p:spPr>
          <a:xfrm>
            <a:off x="8186059" y="3755568"/>
            <a:ext cx="478972" cy="33745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4" name="Rectangle 13"/>
          <p:cNvSpPr/>
          <p:nvPr/>
        </p:nvSpPr>
        <p:spPr>
          <a:xfrm>
            <a:off x="8186058" y="4441367"/>
            <a:ext cx="478972" cy="33745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5" name="Rectangle 14"/>
          <p:cNvSpPr/>
          <p:nvPr/>
        </p:nvSpPr>
        <p:spPr>
          <a:xfrm>
            <a:off x="7707087" y="4441367"/>
            <a:ext cx="478972" cy="33745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6" name="Rectangle 15"/>
          <p:cNvSpPr/>
          <p:nvPr/>
        </p:nvSpPr>
        <p:spPr>
          <a:xfrm>
            <a:off x="7228115" y="4441367"/>
            <a:ext cx="478972" cy="33745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17" name="Elbow Connector 16"/>
          <p:cNvCxnSpPr>
            <a:stCxn id="5" idx="2"/>
            <a:endCxn id="8" idx="0"/>
          </p:cNvCxnSpPr>
          <p:nvPr/>
        </p:nvCxnSpPr>
        <p:spPr>
          <a:xfrm rot="16200000" flipH="1">
            <a:off x="7549246" y="2618011"/>
            <a:ext cx="315681" cy="478972"/>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8" idx="2"/>
            <a:endCxn id="11" idx="0"/>
          </p:cNvCxnSpPr>
          <p:nvPr/>
        </p:nvCxnSpPr>
        <p:spPr>
          <a:xfrm rot="5400000">
            <a:off x="7505701" y="3314696"/>
            <a:ext cx="402773" cy="47897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1" idx="2"/>
            <a:endCxn id="14" idx="0"/>
          </p:cNvCxnSpPr>
          <p:nvPr/>
        </p:nvCxnSpPr>
        <p:spPr>
          <a:xfrm rot="16200000" flipH="1">
            <a:off x="7772401" y="3788224"/>
            <a:ext cx="348342" cy="95794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1487006"/>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Linear cryptanalysis</a:t>
            </a:r>
            <a:endParaRPr lang="en-US" dirty="0"/>
          </a:p>
        </p:txBody>
      </p:sp>
      <p:sp>
        <p:nvSpPr>
          <p:cNvPr id="6" name="Content Placeholder 5"/>
          <p:cNvSpPr>
            <a:spLocks noGrp="1"/>
          </p:cNvSpPr>
          <p:nvPr>
            <p:ph idx="1"/>
          </p:nvPr>
        </p:nvSpPr>
        <p:spPr/>
        <p:txBody>
          <a:bodyPr>
            <a:normAutofit fontScale="85000" lnSpcReduction="20000"/>
          </a:bodyPr>
          <a:lstStyle/>
          <a:p>
            <a:r>
              <a:rPr lang="en-US" smtClean="0"/>
              <a:t>Working with vectors </a:t>
            </a:r>
            <a:r>
              <a:rPr lang="en-US" dirty="0" smtClean="0"/>
              <a:t>of bits</a:t>
            </a:r>
          </a:p>
          <a:p>
            <a:pPr lvl="1"/>
            <a:r>
              <a:rPr lang="en-US" dirty="0" smtClean="0"/>
              <a:t>1011 → (1,0,1,1)</a:t>
            </a:r>
          </a:p>
          <a:p>
            <a:r>
              <a:rPr lang="en-US" dirty="0" smtClean="0"/>
              <a:t>Operation is exclusive-or</a:t>
            </a:r>
          </a:p>
          <a:p>
            <a:r>
              <a:rPr lang="en-US" dirty="0" smtClean="0"/>
              <a:t>Suppose cipher has n-bit input and output, m-bit key</a:t>
            </a:r>
          </a:p>
          <a:p>
            <a:pPr lvl="1"/>
            <a:r>
              <a:rPr lang="en-US" dirty="0" smtClean="0"/>
              <a:t>Write the plaintext as P = (p</a:t>
            </a:r>
            <a:r>
              <a:rPr lang="en-US" baseline="-25000" dirty="0" smtClean="0"/>
              <a:t>0</a:t>
            </a:r>
            <a:r>
              <a:rPr lang="en-US" dirty="0" smtClean="0"/>
              <a:t>, …, p</a:t>
            </a:r>
            <a:r>
              <a:rPr lang="en-US" baseline="-25000" dirty="0" smtClean="0"/>
              <a:t>i</a:t>
            </a:r>
            <a:r>
              <a:rPr lang="en-US" dirty="0" smtClean="0"/>
              <a:t>, …, p</a:t>
            </a:r>
            <a:r>
              <a:rPr lang="en-US" baseline="-25000" dirty="0" smtClean="0"/>
              <a:t>n-1</a:t>
            </a:r>
            <a:r>
              <a:rPr lang="en-US" dirty="0" smtClean="0"/>
              <a:t>)</a:t>
            </a:r>
          </a:p>
          <a:p>
            <a:pPr lvl="1"/>
            <a:r>
              <a:rPr lang="en-US" dirty="0" smtClean="0"/>
              <a:t>Write ciphertext as C </a:t>
            </a:r>
            <a:r>
              <a:rPr lang="en-US" dirty="0"/>
              <a:t>= </a:t>
            </a:r>
            <a:r>
              <a:rPr lang="en-US" dirty="0" smtClean="0"/>
              <a:t>(c</a:t>
            </a:r>
            <a:r>
              <a:rPr lang="en-US" baseline="-25000" dirty="0" smtClean="0"/>
              <a:t>0</a:t>
            </a:r>
            <a:r>
              <a:rPr lang="en-US" dirty="0"/>
              <a:t>, …, </a:t>
            </a:r>
            <a:r>
              <a:rPr lang="en-US" dirty="0" smtClean="0"/>
              <a:t>c</a:t>
            </a:r>
            <a:r>
              <a:rPr lang="en-US" baseline="-25000" dirty="0" smtClean="0"/>
              <a:t>i</a:t>
            </a:r>
            <a:r>
              <a:rPr lang="en-US" dirty="0"/>
              <a:t>, …, </a:t>
            </a:r>
            <a:r>
              <a:rPr lang="en-US" dirty="0" smtClean="0"/>
              <a:t>c</a:t>
            </a:r>
            <a:r>
              <a:rPr lang="en-US" baseline="-25000" dirty="0" smtClean="0"/>
              <a:t>n-1</a:t>
            </a:r>
            <a:r>
              <a:rPr lang="en-US" dirty="0" smtClean="0"/>
              <a:t>)</a:t>
            </a:r>
          </a:p>
          <a:p>
            <a:pPr lvl="1"/>
            <a:r>
              <a:rPr lang="en-US" dirty="0" smtClean="0"/>
              <a:t>Write key as K </a:t>
            </a:r>
            <a:r>
              <a:rPr lang="en-US" dirty="0"/>
              <a:t>= </a:t>
            </a:r>
            <a:r>
              <a:rPr lang="en-US" dirty="0" smtClean="0"/>
              <a:t>(k</a:t>
            </a:r>
            <a:r>
              <a:rPr lang="en-US" baseline="-25000" dirty="0" smtClean="0"/>
              <a:t>0</a:t>
            </a:r>
            <a:r>
              <a:rPr lang="en-US" dirty="0" smtClean="0"/>
              <a:t>, </a:t>
            </a:r>
            <a:r>
              <a:rPr lang="en-US" dirty="0"/>
              <a:t>…, </a:t>
            </a:r>
            <a:r>
              <a:rPr lang="en-US" dirty="0" err="1" smtClean="0"/>
              <a:t>k</a:t>
            </a:r>
            <a:r>
              <a:rPr lang="en-US" baseline="-25000" dirty="0" err="1" smtClean="0"/>
              <a:t>i</a:t>
            </a:r>
            <a:r>
              <a:rPr lang="en-US" dirty="0"/>
              <a:t>, …, </a:t>
            </a:r>
            <a:r>
              <a:rPr lang="en-US" dirty="0" smtClean="0"/>
              <a:t>k</a:t>
            </a:r>
            <a:r>
              <a:rPr lang="en-US" baseline="-25000" dirty="0" smtClean="0"/>
              <a:t>m-1</a:t>
            </a:r>
            <a:r>
              <a:rPr lang="en-US" dirty="0" smtClean="0"/>
              <a:t>)</a:t>
            </a:r>
          </a:p>
          <a:p>
            <a:r>
              <a:rPr lang="en-US" dirty="0" smtClean="0"/>
              <a:t>Main idea: approximate part of a non-linear function using a linear expression</a:t>
            </a:r>
          </a:p>
          <a:p>
            <a:pPr lvl="1"/>
            <a:r>
              <a:rPr lang="en-US" dirty="0"/>
              <a:t>p</a:t>
            </a:r>
            <a:r>
              <a:rPr lang="en-US" baseline="-25000" dirty="0"/>
              <a:t>0</a:t>
            </a:r>
            <a:r>
              <a:rPr lang="en-US" dirty="0">
                <a:sym typeface="Symbol"/>
              </a:rPr>
              <a:t>  </a:t>
            </a:r>
            <a:r>
              <a:rPr lang="en-US" dirty="0" smtClean="0"/>
              <a:t>p</a:t>
            </a:r>
            <a:r>
              <a:rPr lang="en-US" baseline="-25000" dirty="0" smtClean="0"/>
              <a:t>20</a:t>
            </a:r>
            <a:r>
              <a:rPr lang="en-US" dirty="0" smtClean="0">
                <a:sym typeface="Symbol"/>
              </a:rPr>
              <a:t> </a:t>
            </a:r>
            <a:r>
              <a:rPr lang="en-US" dirty="0">
                <a:sym typeface="Symbol"/>
              </a:rPr>
              <a:t> </a:t>
            </a:r>
            <a:r>
              <a:rPr lang="en-US" dirty="0" smtClean="0"/>
              <a:t>c</a:t>
            </a:r>
            <a:r>
              <a:rPr lang="en-US" baseline="-25000" dirty="0" smtClean="0"/>
              <a:t>9</a:t>
            </a:r>
            <a:r>
              <a:rPr lang="en-US" dirty="0" smtClean="0">
                <a:sym typeface="Symbol"/>
              </a:rPr>
              <a:t> </a:t>
            </a:r>
            <a:r>
              <a:rPr lang="en-US" dirty="0">
                <a:sym typeface="Symbol"/>
              </a:rPr>
              <a:t> </a:t>
            </a:r>
            <a:r>
              <a:rPr lang="en-US" dirty="0" smtClean="0">
                <a:sym typeface="Symbol"/>
              </a:rPr>
              <a:t>c</a:t>
            </a:r>
            <a:r>
              <a:rPr lang="en-US" baseline="-25000" dirty="0" smtClean="0"/>
              <a:t>24</a:t>
            </a:r>
            <a:r>
              <a:rPr lang="en-US" dirty="0" smtClean="0">
                <a:sym typeface="Symbol"/>
              </a:rPr>
              <a:t>  </a:t>
            </a:r>
            <a:r>
              <a:rPr lang="en-US" dirty="0" smtClean="0"/>
              <a:t>c</a:t>
            </a:r>
            <a:r>
              <a:rPr lang="en-US" baseline="-25000" dirty="0" smtClean="0"/>
              <a:t>1</a:t>
            </a:r>
            <a:r>
              <a:rPr lang="en-US" dirty="0" smtClean="0">
                <a:sym typeface="Symbol"/>
              </a:rPr>
              <a:t> </a:t>
            </a:r>
            <a:r>
              <a:rPr lang="en-US" dirty="0">
                <a:sym typeface="Symbol"/>
              </a:rPr>
              <a:t> </a:t>
            </a:r>
            <a:r>
              <a:rPr lang="en-US" dirty="0" smtClean="0"/>
              <a:t>k</a:t>
            </a:r>
            <a:r>
              <a:rPr lang="en-US" baseline="-25000" dirty="0" smtClean="0"/>
              <a:t>0</a:t>
            </a:r>
            <a:r>
              <a:rPr lang="en-US" dirty="0" smtClean="0">
                <a:sym typeface="Symbol"/>
              </a:rPr>
              <a:t> </a:t>
            </a:r>
            <a:r>
              <a:rPr lang="en-US" dirty="0">
                <a:sym typeface="Symbol"/>
              </a:rPr>
              <a:t> </a:t>
            </a:r>
            <a:r>
              <a:rPr lang="en-US" dirty="0" smtClean="0"/>
              <a:t>k</a:t>
            </a:r>
            <a:r>
              <a:rPr lang="en-US" baseline="-25000" dirty="0" smtClean="0"/>
              <a:t>1</a:t>
            </a:r>
            <a:r>
              <a:rPr lang="en-US" dirty="0" smtClean="0">
                <a:sym typeface="Symbol"/>
              </a:rPr>
              <a:t> </a:t>
            </a:r>
            <a:r>
              <a:rPr lang="en-US" dirty="0">
                <a:sym typeface="Symbol"/>
              </a:rPr>
              <a:t> </a:t>
            </a:r>
            <a:r>
              <a:rPr lang="en-US" dirty="0" smtClean="0">
                <a:sym typeface="Symbol"/>
              </a:rPr>
              <a:t>k</a:t>
            </a:r>
            <a:r>
              <a:rPr lang="en-US" baseline="-25000" dirty="0">
                <a:sym typeface="Symbol"/>
              </a:rPr>
              <a:t>7</a:t>
            </a:r>
            <a:r>
              <a:rPr lang="en-US" dirty="0" smtClean="0">
                <a:sym typeface="Symbol"/>
              </a:rPr>
              <a:t>  = 0</a:t>
            </a:r>
            <a:endParaRPr lang="en-US" dirty="0"/>
          </a:p>
          <a:p>
            <a:pPr lvl="1"/>
            <a:r>
              <a:rPr lang="en-US" dirty="0" smtClean="0">
                <a:sym typeface="Symbol"/>
              </a:rPr>
              <a:t>Tells us the parity of 3 bits of key</a:t>
            </a:r>
          </a:p>
          <a:p>
            <a:pPr lvl="2"/>
            <a:r>
              <a:rPr lang="en-US" dirty="0"/>
              <a:t>p</a:t>
            </a:r>
            <a:r>
              <a:rPr lang="en-US" baseline="-25000" dirty="0"/>
              <a:t>0</a:t>
            </a:r>
            <a:r>
              <a:rPr lang="en-US" dirty="0">
                <a:sym typeface="Symbol"/>
              </a:rPr>
              <a:t>  </a:t>
            </a:r>
            <a:r>
              <a:rPr lang="en-US" dirty="0"/>
              <a:t>p</a:t>
            </a:r>
            <a:r>
              <a:rPr lang="en-US" baseline="-25000" dirty="0"/>
              <a:t>20</a:t>
            </a:r>
            <a:r>
              <a:rPr lang="en-US" dirty="0">
                <a:sym typeface="Symbol"/>
              </a:rPr>
              <a:t>  </a:t>
            </a:r>
            <a:r>
              <a:rPr lang="en-US" dirty="0"/>
              <a:t>c</a:t>
            </a:r>
            <a:r>
              <a:rPr lang="en-US" baseline="-25000" dirty="0"/>
              <a:t>9</a:t>
            </a:r>
            <a:r>
              <a:rPr lang="en-US" dirty="0">
                <a:sym typeface="Symbol"/>
              </a:rPr>
              <a:t>  c</a:t>
            </a:r>
            <a:r>
              <a:rPr lang="en-US" baseline="-25000" dirty="0"/>
              <a:t>24</a:t>
            </a:r>
            <a:r>
              <a:rPr lang="en-US" dirty="0">
                <a:sym typeface="Symbol"/>
              </a:rPr>
              <a:t>  </a:t>
            </a:r>
            <a:r>
              <a:rPr lang="en-US" dirty="0" smtClean="0"/>
              <a:t>c</a:t>
            </a:r>
            <a:r>
              <a:rPr lang="en-US" baseline="-25000" dirty="0" smtClean="0"/>
              <a:t>1</a:t>
            </a:r>
            <a:r>
              <a:rPr lang="en-US" dirty="0" smtClean="0">
                <a:sym typeface="Symbol"/>
              </a:rPr>
              <a:t> = </a:t>
            </a:r>
            <a:r>
              <a:rPr lang="en-US" dirty="0"/>
              <a:t>k</a:t>
            </a:r>
            <a:r>
              <a:rPr lang="en-US" baseline="-25000" dirty="0"/>
              <a:t>0</a:t>
            </a:r>
            <a:r>
              <a:rPr lang="en-US" dirty="0">
                <a:sym typeface="Symbol"/>
              </a:rPr>
              <a:t>  </a:t>
            </a:r>
            <a:r>
              <a:rPr lang="en-US" dirty="0"/>
              <a:t>k</a:t>
            </a:r>
            <a:r>
              <a:rPr lang="en-US" baseline="-25000" dirty="0"/>
              <a:t>1</a:t>
            </a:r>
            <a:r>
              <a:rPr lang="en-US" dirty="0">
                <a:sym typeface="Symbol"/>
              </a:rPr>
              <a:t>  k</a:t>
            </a:r>
            <a:r>
              <a:rPr lang="en-US" baseline="-25000" dirty="0">
                <a:sym typeface="Symbol"/>
              </a:rPr>
              <a:t>7</a:t>
            </a:r>
            <a:r>
              <a:rPr lang="en-US" dirty="0">
                <a:sym typeface="Symbol"/>
              </a:rPr>
              <a:t> </a:t>
            </a:r>
            <a:endParaRPr lang="en-US" dirty="0"/>
          </a:p>
          <a:p>
            <a:r>
              <a:rPr lang="en-US" dirty="0" smtClean="0"/>
              <a:t>Note that if 1 appears in the equation, it is affine</a:t>
            </a:r>
          </a:p>
          <a:p>
            <a:pPr lvl="1"/>
            <a:r>
              <a:rPr lang="en-US" dirty="0" smtClean="0"/>
              <a:t>Won’t work here</a:t>
            </a:r>
            <a:endParaRPr lang="en-US" dirty="0"/>
          </a:p>
        </p:txBody>
      </p:sp>
      <p:sp>
        <p:nvSpPr>
          <p:cNvPr id="4" name="Slide Number Placeholder 3"/>
          <p:cNvSpPr>
            <a:spLocks noGrp="1"/>
          </p:cNvSpPr>
          <p:nvPr>
            <p:ph type="sldNum" sz="quarter" idx="12"/>
          </p:nvPr>
        </p:nvSpPr>
        <p:spPr/>
        <p:txBody>
          <a:bodyPr/>
          <a:lstStyle/>
          <a:p>
            <a:pPr>
              <a:defRPr/>
            </a:pPr>
            <a:fld id="{4F214F52-F184-44EC-B24C-494105013F06}" type="slidenum">
              <a:rPr lang="en-US" smtClean="0"/>
              <a:pPr>
                <a:defRPr/>
              </a:pPr>
              <a:t>191</a:t>
            </a:fld>
            <a:endParaRPr lang="en-US"/>
          </a:p>
        </p:txBody>
      </p:sp>
    </p:spTree>
    <p:extLst>
      <p:ext uri="{BB962C8B-B14F-4D97-AF65-F5344CB8AC3E}">
        <p14:creationId xmlns:p14="http://schemas.microsoft.com/office/powerpoint/2010/main" val="4140748372"/>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do you approximate a function?</a:t>
            </a:r>
            <a:endParaRPr lang="en-US" dirty="0"/>
          </a:p>
        </p:txBody>
      </p:sp>
      <p:sp>
        <p:nvSpPr>
          <p:cNvPr id="3" name="Content Placeholder 2"/>
          <p:cNvSpPr>
            <a:spLocks noGrp="1"/>
          </p:cNvSpPr>
          <p:nvPr>
            <p:ph idx="1"/>
          </p:nvPr>
        </p:nvSpPr>
        <p:spPr>
          <a:xfrm>
            <a:off x="457200" y="1935480"/>
            <a:ext cx="8229600" cy="2941320"/>
          </a:xfrm>
        </p:spPr>
        <p:txBody>
          <a:bodyPr>
            <a:normAutofit fontScale="92500" lnSpcReduction="20000"/>
          </a:bodyPr>
          <a:lstStyle/>
          <a:p>
            <a:r>
              <a:rPr lang="en-US" dirty="0" smtClean="0"/>
              <a:t>Start with the non-linear elements</a:t>
            </a:r>
          </a:p>
          <a:p>
            <a:pPr lvl="1"/>
            <a:r>
              <a:rPr lang="en-US" dirty="0" smtClean="0"/>
              <a:t>Linear elements are easy to write as linear expressions</a:t>
            </a:r>
          </a:p>
          <a:p>
            <a:pPr lvl="2"/>
            <a:r>
              <a:rPr lang="en-US" dirty="0" smtClean="0"/>
              <a:t>No approximation needed</a:t>
            </a:r>
          </a:p>
          <a:p>
            <a:r>
              <a:rPr lang="en-US" dirty="0" smtClean="0"/>
              <a:t>In an SPN, this will be the S-boxes</a:t>
            </a:r>
          </a:p>
          <a:p>
            <a:r>
              <a:rPr lang="en-US" dirty="0" smtClean="0"/>
              <a:t>Try to approximate the output in terms of the input</a:t>
            </a:r>
          </a:p>
          <a:p>
            <a:r>
              <a:rPr lang="en-US" dirty="0" smtClean="0"/>
              <a:t>Let’s consider the following 3-bit S-box</a:t>
            </a:r>
          </a:p>
          <a:p>
            <a:pPr lvl="1"/>
            <a:r>
              <a:rPr lang="en-US" dirty="0" smtClean="0"/>
              <a:t>3-bits in</a:t>
            </a:r>
          </a:p>
          <a:p>
            <a:pPr lvl="1"/>
            <a:r>
              <a:rPr lang="en-US" dirty="0" smtClean="0"/>
              <a:t>3-bits out</a:t>
            </a:r>
          </a:p>
        </p:txBody>
      </p:sp>
      <p:sp>
        <p:nvSpPr>
          <p:cNvPr id="4" name="Slide Number Placeholder 3"/>
          <p:cNvSpPr>
            <a:spLocks noGrp="1"/>
          </p:cNvSpPr>
          <p:nvPr>
            <p:ph type="sldNum" sz="quarter" idx="12"/>
          </p:nvPr>
        </p:nvSpPr>
        <p:spPr/>
        <p:txBody>
          <a:bodyPr/>
          <a:lstStyle/>
          <a:p>
            <a:pPr>
              <a:defRPr/>
            </a:pPr>
            <a:fld id="{5BD94262-95F4-4F57-9C6D-6F48AB8E665C}" type="slidenum">
              <a:rPr lang="en-US" smtClean="0"/>
              <a:pPr>
                <a:defRPr/>
              </a:pPr>
              <a:t>192</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452065130"/>
              </p:ext>
            </p:extLst>
          </p:nvPr>
        </p:nvGraphicFramePr>
        <p:xfrm>
          <a:off x="533400" y="5562600"/>
          <a:ext cx="7848594" cy="767080"/>
        </p:xfrm>
        <a:graphic>
          <a:graphicData uri="http://schemas.openxmlformats.org/drawingml/2006/table">
            <a:tbl>
              <a:tblPr firstRow="1" bandRow="1">
                <a:tableStyleId>{5C22544A-7EE6-4342-B048-85BDC9FD1C3A}</a:tableStyleId>
              </a:tblPr>
              <a:tblGrid>
                <a:gridCol w="872066"/>
                <a:gridCol w="872066"/>
                <a:gridCol w="872066"/>
                <a:gridCol w="872066"/>
                <a:gridCol w="872066"/>
                <a:gridCol w="872066"/>
                <a:gridCol w="872066"/>
                <a:gridCol w="872066"/>
                <a:gridCol w="872066"/>
              </a:tblGrid>
              <a:tr h="396240">
                <a:tc>
                  <a:txBody>
                    <a:bodyPr/>
                    <a:lstStyle/>
                    <a:p>
                      <a:r>
                        <a:rPr lang="en-US" dirty="0" smtClean="0"/>
                        <a:t>input</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c>
                  <a:txBody>
                    <a:bodyPr/>
                    <a:lstStyle/>
                    <a:p>
                      <a:r>
                        <a:rPr lang="en-US" dirty="0" smtClean="0"/>
                        <a:t>5</a:t>
                      </a:r>
                      <a:endParaRPr lang="en-US" dirty="0"/>
                    </a:p>
                  </a:txBody>
                  <a:tcPr/>
                </a:tc>
                <a:tc>
                  <a:txBody>
                    <a:bodyPr/>
                    <a:lstStyle/>
                    <a:p>
                      <a:r>
                        <a:rPr lang="en-US" dirty="0" smtClean="0"/>
                        <a:t>6</a:t>
                      </a:r>
                      <a:endParaRPr lang="en-US" dirty="0"/>
                    </a:p>
                  </a:txBody>
                  <a:tcPr/>
                </a:tc>
                <a:tc>
                  <a:txBody>
                    <a:bodyPr/>
                    <a:lstStyle/>
                    <a:p>
                      <a:r>
                        <a:rPr lang="en-US" dirty="0" smtClean="0"/>
                        <a:t>7</a:t>
                      </a:r>
                      <a:endParaRPr lang="en-US" dirty="0"/>
                    </a:p>
                  </a:txBody>
                  <a:tcPr/>
                </a:tc>
              </a:tr>
              <a:tr h="370840">
                <a:tc>
                  <a:txBody>
                    <a:bodyPr/>
                    <a:lstStyle/>
                    <a:p>
                      <a:r>
                        <a:rPr lang="en-US" dirty="0" smtClean="0"/>
                        <a:t>output</a:t>
                      </a:r>
                      <a:endParaRPr lang="en-US" dirty="0"/>
                    </a:p>
                  </a:txBody>
                  <a:tcPr/>
                </a:tc>
                <a:tc>
                  <a:txBody>
                    <a:bodyPr/>
                    <a:lstStyle/>
                    <a:p>
                      <a:r>
                        <a:rPr lang="en-US" dirty="0" smtClean="0"/>
                        <a:t>3</a:t>
                      </a:r>
                      <a:endParaRPr lang="en-US" dirty="0"/>
                    </a:p>
                  </a:txBody>
                  <a:tcPr/>
                </a:tc>
                <a:tc>
                  <a:txBody>
                    <a:bodyPr/>
                    <a:lstStyle/>
                    <a:p>
                      <a:r>
                        <a:rPr lang="en-US" dirty="0" smtClean="0"/>
                        <a:t>7</a:t>
                      </a:r>
                      <a:endParaRPr lang="en-US" dirty="0"/>
                    </a:p>
                  </a:txBody>
                  <a:tcPr/>
                </a:tc>
                <a:tc>
                  <a:txBody>
                    <a:bodyPr/>
                    <a:lstStyle/>
                    <a:p>
                      <a:r>
                        <a:rPr lang="en-US" dirty="0" smtClean="0"/>
                        <a:t>2</a:t>
                      </a:r>
                      <a:endParaRPr lang="en-US" dirty="0"/>
                    </a:p>
                  </a:txBody>
                  <a:tcPr/>
                </a:tc>
                <a:tc>
                  <a:txBody>
                    <a:bodyPr/>
                    <a:lstStyle/>
                    <a:p>
                      <a:r>
                        <a:rPr lang="en-US" dirty="0" smtClean="0"/>
                        <a:t>4</a:t>
                      </a:r>
                      <a:endParaRPr lang="en-US" dirty="0"/>
                    </a:p>
                  </a:txBody>
                  <a:tcPr/>
                </a:tc>
                <a:tc>
                  <a:txBody>
                    <a:bodyPr/>
                    <a:lstStyle/>
                    <a:p>
                      <a:r>
                        <a:rPr lang="en-US" dirty="0" smtClean="0"/>
                        <a:t>1</a:t>
                      </a:r>
                      <a:endParaRPr lang="en-US" dirty="0"/>
                    </a:p>
                  </a:txBody>
                  <a:tcPr/>
                </a:tc>
                <a:tc>
                  <a:txBody>
                    <a:bodyPr/>
                    <a:lstStyle/>
                    <a:p>
                      <a:r>
                        <a:rPr lang="en-US" dirty="0" smtClean="0"/>
                        <a:t>5</a:t>
                      </a:r>
                      <a:endParaRPr lang="en-US" dirty="0"/>
                    </a:p>
                  </a:txBody>
                  <a:tcPr/>
                </a:tc>
                <a:tc>
                  <a:txBody>
                    <a:bodyPr/>
                    <a:lstStyle/>
                    <a:p>
                      <a:r>
                        <a:rPr lang="en-US" dirty="0" smtClean="0"/>
                        <a:t>0</a:t>
                      </a:r>
                      <a:endParaRPr lang="en-US" dirty="0"/>
                    </a:p>
                  </a:txBody>
                  <a:tcPr/>
                </a:tc>
                <a:tc>
                  <a:txBody>
                    <a:bodyPr/>
                    <a:lstStyle/>
                    <a:p>
                      <a:r>
                        <a:rPr lang="en-US" dirty="0" smtClean="0"/>
                        <a:t>6</a:t>
                      </a:r>
                      <a:endParaRPr lang="en-US" dirty="0"/>
                    </a:p>
                  </a:txBody>
                  <a:tcPr/>
                </a:tc>
              </a:tr>
            </a:tbl>
          </a:graphicData>
        </a:graphic>
      </p:graphicFrame>
      <p:grpSp>
        <p:nvGrpSpPr>
          <p:cNvPr id="25" name="Group 24"/>
          <p:cNvGrpSpPr/>
          <p:nvPr/>
        </p:nvGrpSpPr>
        <p:grpSpPr>
          <a:xfrm>
            <a:off x="6477000" y="3886200"/>
            <a:ext cx="990600" cy="1295400"/>
            <a:chOff x="7391400" y="3429000"/>
            <a:chExt cx="990600" cy="1295400"/>
          </a:xfrm>
        </p:grpSpPr>
        <p:sp>
          <p:nvSpPr>
            <p:cNvPr id="6" name="Rectangle 5"/>
            <p:cNvSpPr/>
            <p:nvPr/>
          </p:nvSpPr>
          <p:spPr bwMode="auto">
            <a:xfrm>
              <a:off x="7391400" y="3733800"/>
              <a:ext cx="990600" cy="685800"/>
            </a:xfrm>
            <a:prstGeom prst="rect">
              <a:avLst/>
            </a:prstGeom>
            <a:ln/>
            <a:extLst/>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S-box</a:t>
              </a:r>
            </a:p>
          </p:txBody>
        </p:sp>
        <p:cxnSp>
          <p:nvCxnSpPr>
            <p:cNvPr id="8" name="Straight Arrow Connector 7"/>
            <p:cNvCxnSpPr/>
            <p:nvPr/>
          </p:nvCxnSpPr>
          <p:spPr bwMode="auto">
            <a:xfrm>
              <a:off x="7543800" y="3429000"/>
              <a:ext cx="0" cy="304800"/>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cxnSp>
          <p:nvCxnSpPr>
            <p:cNvPr id="10" name="Straight Arrow Connector 9"/>
            <p:cNvCxnSpPr>
              <a:endCxn id="6" idx="0"/>
            </p:cNvCxnSpPr>
            <p:nvPr/>
          </p:nvCxnSpPr>
          <p:spPr bwMode="auto">
            <a:xfrm>
              <a:off x="7886700" y="3429000"/>
              <a:ext cx="0" cy="304800"/>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bwMode="auto">
            <a:xfrm>
              <a:off x="8229600" y="3429000"/>
              <a:ext cx="0" cy="304800"/>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bwMode="auto">
            <a:xfrm>
              <a:off x="7536180" y="4419600"/>
              <a:ext cx="0" cy="304800"/>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cxnSp>
          <p:nvCxnSpPr>
            <p:cNvPr id="15" name="Straight Arrow Connector 14"/>
            <p:cNvCxnSpPr>
              <a:stCxn id="6" idx="2"/>
            </p:cNvCxnSpPr>
            <p:nvPr/>
          </p:nvCxnSpPr>
          <p:spPr bwMode="auto">
            <a:xfrm flipH="1">
              <a:off x="7879080" y="4419600"/>
              <a:ext cx="7620" cy="304800"/>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bwMode="auto">
            <a:xfrm flipH="1">
              <a:off x="8221980" y="4419600"/>
              <a:ext cx="7620" cy="304800"/>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4237119655"/>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S-box approximation</a:t>
            </a:r>
            <a:endParaRPr lang="en-US" dirty="0"/>
          </a:p>
        </p:txBody>
      </p:sp>
      <p:sp>
        <p:nvSpPr>
          <p:cNvPr id="3" name="Content Placeholder 2"/>
          <p:cNvSpPr>
            <a:spLocks noGrp="1"/>
          </p:cNvSpPr>
          <p:nvPr>
            <p:ph idx="1"/>
          </p:nvPr>
        </p:nvSpPr>
        <p:spPr>
          <a:xfrm>
            <a:off x="457200" y="2743200"/>
            <a:ext cx="8229600" cy="3581400"/>
          </a:xfrm>
        </p:spPr>
        <p:txBody>
          <a:bodyPr>
            <a:normAutofit fontScale="85000" lnSpcReduction="20000"/>
          </a:bodyPr>
          <a:lstStyle/>
          <a:p>
            <a:r>
              <a:rPr lang="en-US" dirty="0" smtClean="0"/>
              <a:t>First, note that there are 2</a:t>
            </a:r>
            <a:r>
              <a:rPr lang="en-US" baseline="30000" dirty="0" smtClean="0"/>
              <a:t>3</a:t>
            </a:r>
            <a:r>
              <a:rPr lang="en-US" dirty="0" smtClean="0"/>
              <a:t> * 2</a:t>
            </a:r>
            <a:r>
              <a:rPr lang="en-US" baseline="30000" dirty="0" smtClean="0"/>
              <a:t>3</a:t>
            </a:r>
            <a:r>
              <a:rPr lang="en-US" dirty="0" smtClean="0"/>
              <a:t> = 2</a:t>
            </a:r>
            <a:r>
              <a:rPr lang="en-US" baseline="30000" dirty="0" smtClean="0"/>
              <a:t>3+3</a:t>
            </a:r>
            <a:r>
              <a:rPr lang="en-US" dirty="0" smtClean="0"/>
              <a:t> = 2</a:t>
            </a:r>
            <a:r>
              <a:rPr lang="en-US" baseline="30000" dirty="0" smtClean="0"/>
              <a:t>6</a:t>
            </a:r>
            <a:r>
              <a:rPr lang="en-US" dirty="0" smtClean="0"/>
              <a:t> = 64 different expressions</a:t>
            </a:r>
          </a:p>
          <a:p>
            <a:pPr lvl="1"/>
            <a:r>
              <a:rPr lang="en-US" dirty="0" smtClean="0"/>
              <a:t>You can see how this grows with larger S-boxes</a:t>
            </a:r>
          </a:p>
          <a:p>
            <a:r>
              <a:rPr lang="en-US" dirty="0" smtClean="0"/>
              <a:t>Use a mask to determine if a bit is part of the expression</a:t>
            </a:r>
          </a:p>
          <a:p>
            <a:pPr lvl="1"/>
            <a:r>
              <a:rPr lang="en-US" dirty="0" smtClean="0"/>
              <a:t>A mask of 101 means that the most significant and least significant bits are part of the expression</a:t>
            </a:r>
          </a:p>
          <a:p>
            <a:pPr lvl="1"/>
            <a:r>
              <a:rPr lang="en-US" dirty="0" smtClean="0"/>
              <a:t>Input: 101, output 110 translates to </a:t>
            </a:r>
            <a:r>
              <a:rPr lang="en-US" dirty="0"/>
              <a:t>x</a:t>
            </a:r>
            <a:r>
              <a:rPr lang="en-US" baseline="-25000" dirty="0"/>
              <a:t>0</a:t>
            </a:r>
            <a:r>
              <a:rPr lang="en-US" dirty="0">
                <a:sym typeface="Symbol"/>
              </a:rPr>
              <a:t>  </a:t>
            </a:r>
            <a:r>
              <a:rPr lang="en-US" dirty="0" smtClean="0"/>
              <a:t>x</a:t>
            </a:r>
            <a:r>
              <a:rPr lang="en-US" baseline="-25000" dirty="0" smtClean="0"/>
              <a:t>2</a:t>
            </a:r>
            <a:r>
              <a:rPr lang="en-US" dirty="0" smtClean="0">
                <a:sym typeface="Symbol"/>
              </a:rPr>
              <a:t>  </a:t>
            </a:r>
            <a:r>
              <a:rPr lang="en-US" dirty="0" smtClean="0"/>
              <a:t>= </a:t>
            </a:r>
            <a:r>
              <a:rPr lang="en-US" dirty="0"/>
              <a:t>y</a:t>
            </a:r>
            <a:r>
              <a:rPr lang="en-US" baseline="-25000" dirty="0"/>
              <a:t>1</a:t>
            </a:r>
            <a:r>
              <a:rPr lang="en-US" dirty="0">
                <a:sym typeface="Symbol"/>
              </a:rPr>
              <a:t>  </a:t>
            </a:r>
            <a:r>
              <a:rPr lang="en-US" dirty="0"/>
              <a:t>y</a:t>
            </a:r>
            <a:r>
              <a:rPr lang="en-US" baseline="-25000" dirty="0"/>
              <a:t>2 </a:t>
            </a:r>
            <a:endParaRPr lang="en-US" dirty="0" smtClean="0"/>
          </a:p>
          <a:p>
            <a:pPr lvl="2"/>
            <a:r>
              <a:rPr lang="en-US" dirty="0" smtClean="0">
                <a:sym typeface="Symbol"/>
              </a:rPr>
              <a:t>Equivalently, </a:t>
            </a:r>
            <a:r>
              <a:rPr lang="en-US" dirty="0"/>
              <a:t>x</a:t>
            </a:r>
            <a:r>
              <a:rPr lang="en-US" baseline="-25000" dirty="0"/>
              <a:t>0</a:t>
            </a:r>
            <a:r>
              <a:rPr lang="en-US" dirty="0">
                <a:sym typeface="Symbol"/>
              </a:rPr>
              <a:t>  </a:t>
            </a:r>
            <a:r>
              <a:rPr lang="en-US" dirty="0"/>
              <a:t>x</a:t>
            </a:r>
            <a:r>
              <a:rPr lang="en-US" baseline="-25000" dirty="0"/>
              <a:t>2</a:t>
            </a:r>
            <a:r>
              <a:rPr lang="en-US" dirty="0">
                <a:sym typeface="Symbol"/>
              </a:rPr>
              <a:t>  </a:t>
            </a:r>
            <a:r>
              <a:rPr lang="en-US" dirty="0"/>
              <a:t>y</a:t>
            </a:r>
            <a:r>
              <a:rPr lang="en-US" baseline="-25000" dirty="0"/>
              <a:t>1</a:t>
            </a:r>
            <a:r>
              <a:rPr lang="en-US" dirty="0">
                <a:sym typeface="Symbol"/>
              </a:rPr>
              <a:t>  </a:t>
            </a:r>
            <a:r>
              <a:rPr lang="en-US" dirty="0"/>
              <a:t>y</a:t>
            </a:r>
            <a:r>
              <a:rPr lang="en-US" baseline="-25000" dirty="0"/>
              <a:t>2 </a:t>
            </a:r>
            <a:r>
              <a:rPr lang="en-US" dirty="0"/>
              <a:t>= 0</a:t>
            </a:r>
            <a:endParaRPr lang="en-US" dirty="0" smtClean="0">
              <a:sym typeface="Symbol"/>
            </a:endParaRPr>
          </a:p>
          <a:p>
            <a:r>
              <a:rPr lang="en-US" dirty="0" smtClean="0"/>
              <a:t>Need to try all possible input output pairs</a:t>
            </a:r>
          </a:p>
          <a:p>
            <a:pPr lvl="1"/>
            <a:r>
              <a:rPr lang="en-US" dirty="0" smtClean="0"/>
              <a:t>2</a:t>
            </a:r>
            <a:r>
              <a:rPr lang="en-US" baseline="30000" dirty="0" smtClean="0"/>
              <a:t>6</a:t>
            </a:r>
            <a:r>
              <a:rPr lang="en-US" dirty="0" smtClean="0"/>
              <a:t> * 2</a:t>
            </a:r>
            <a:r>
              <a:rPr lang="en-US" baseline="30000" dirty="0" smtClean="0"/>
              <a:t>3</a:t>
            </a:r>
            <a:r>
              <a:rPr lang="en-US" dirty="0" smtClean="0"/>
              <a:t> = 512 operations</a:t>
            </a:r>
          </a:p>
          <a:p>
            <a:r>
              <a:rPr lang="en-US" dirty="0" smtClean="0"/>
              <a:t>Count how many times the equation is true</a:t>
            </a:r>
          </a:p>
          <a:p>
            <a:endParaRPr lang="en-US" dirty="0"/>
          </a:p>
        </p:txBody>
      </p:sp>
      <p:sp>
        <p:nvSpPr>
          <p:cNvPr id="4" name="Slide Number Placeholder 3"/>
          <p:cNvSpPr>
            <a:spLocks noGrp="1"/>
          </p:cNvSpPr>
          <p:nvPr>
            <p:ph type="sldNum" sz="quarter" idx="12"/>
          </p:nvPr>
        </p:nvSpPr>
        <p:spPr/>
        <p:txBody>
          <a:bodyPr/>
          <a:lstStyle/>
          <a:p>
            <a:pPr>
              <a:defRPr/>
            </a:pPr>
            <a:fld id="{5BD94262-95F4-4F57-9C6D-6F48AB8E665C}" type="slidenum">
              <a:rPr lang="en-US" smtClean="0"/>
              <a:pPr>
                <a:defRPr/>
              </a:pPr>
              <a:t>193</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90168754"/>
              </p:ext>
            </p:extLst>
          </p:nvPr>
        </p:nvGraphicFramePr>
        <p:xfrm>
          <a:off x="609600" y="1905000"/>
          <a:ext cx="7772400" cy="767080"/>
        </p:xfrm>
        <a:graphic>
          <a:graphicData uri="http://schemas.openxmlformats.org/drawingml/2006/table">
            <a:tbl>
              <a:tblPr firstRow="1" bandRow="1">
                <a:tableStyleId>{5C22544A-7EE6-4342-B048-85BDC9FD1C3A}</a:tableStyleId>
              </a:tblPr>
              <a:tblGrid>
                <a:gridCol w="863600"/>
                <a:gridCol w="863600"/>
                <a:gridCol w="863600"/>
                <a:gridCol w="863600"/>
                <a:gridCol w="863600"/>
                <a:gridCol w="863600"/>
                <a:gridCol w="863600"/>
                <a:gridCol w="863600"/>
                <a:gridCol w="863600"/>
              </a:tblGrid>
              <a:tr h="396240">
                <a:tc>
                  <a:txBody>
                    <a:bodyPr/>
                    <a:lstStyle/>
                    <a:p>
                      <a:r>
                        <a:rPr lang="en-US" dirty="0" smtClean="0"/>
                        <a:t>input</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c>
                  <a:txBody>
                    <a:bodyPr/>
                    <a:lstStyle/>
                    <a:p>
                      <a:r>
                        <a:rPr lang="en-US" dirty="0" smtClean="0"/>
                        <a:t>5</a:t>
                      </a:r>
                      <a:endParaRPr lang="en-US" dirty="0"/>
                    </a:p>
                  </a:txBody>
                  <a:tcPr/>
                </a:tc>
                <a:tc>
                  <a:txBody>
                    <a:bodyPr/>
                    <a:lstStyle/>
                    <a:p>
                      <a:r>
                        <a:rPr lang="en-US" dirty="0" smtClean="0"/>
                        <a:t>6</a:t>
                      </a:r>
                      <a:endParaRPr lang="en-US" dirty="0"/>
                    </a:p>
                  </a:txBody>
                  <a:tcPr/>
                </a:tc>
                <a:tc>
                  <a:txBody>
                    <a:bodyPr/>
                    <a:lstStyle/>
                    <a:p>
                      <a:r>
                        <a:rPr lang="en-US" dirty="0" smtClean="0"/>
                        <a:t>7</a:t>
                      </a:r>
                      <a:endParaRPr lang="en-US" dirty="0"/>
                    </a:p>
                  </a:txBody>
                  <a:tcPr/>
                </a:tc>
              </a:tr>
              <a:tr h="370840">
                <a:tc>
                  <a:txBody>
                    <a:bodyPr/>
                    <a:lstStyle/>
                    <a:p>
                      <a:r>
                        <a:rPr lang="en-US" dirty="0" smtClean="0"/>
                        <a:t>output</a:t>
                      </a:r>
                      <a:endParaRPr lang="en-US" dirty="0"/>
                    </a:p>
                  </a:txBody>
                  <a:tcPr/>
                </a:tc>
                <a:tc>
                  <a:txBody>
                    <a:bodyPr/>
                    <a:lstStyle/>
                    <a:p>
                      <a:r>
                        <a:rPr lang="en-US" dirty="0" smtClean="0"/>
                        <a:t>3</a:t>
                      </a:r>
                      <a:endParaRPr lang="en-US" dirty="0"/>
                    </a:p>
                  </a:txBody>
                  <a:tcPr/>
                </a:tc>
                <a:tc>
                  <a:txBody>
                    <a:bodyPr/>
                    <a:lstStyle/>
                    <a:p>
                      <a:r>
                        <a:rPr lang="en-US" dirty="0" smtClean="0"/>
                        <a:t>7</a:t>
                      </a:r>
                      <a:endParaRPr lang="en-US" dirty="0"/>
                    </a:p>
                  </a:txBody>
                  <a:tcPr/>
                </a:tc>
                <a:tc>
                  <a:txBody>
                    <a:bodyPr/>
                    <a:lstStyle/>
                    <a:p>
                      <a:r>
                        <a:rPr lang="en-US" dirty="0" smtClean="0"/>
                        <a:t>2</a:t>
                      </a:r>
                      <a:endParaRPr lang="en-US" dirty="0"/>
                    </a:p>
                  </a:txBody>
                  <a:tcPr/>
                </a:tc>
                <a:tc>
                  <a:txBody>
                    <a:bodyPr/>
                    <a:lstStyle/>
                    <a:p>
                      <a:r>
                        <a:rPr lang="en-US" dirty="0" smtClean="0"/>
                        <a:t>4</a:t>
                      </a:r>
                      <a:endParaRPr lang="en-US" dirty="0"/>
                    </a:p>
                  </a:txBody>
                  <a:tcPr/>
                </a:tc>
                <a:tc>
                  <a:txBody>
                    <a:bodyPr/>
                    <a:lstStyle/>
                    <a:p>
                      <a:r>
                        <a:rPr lang="en-US" dirty="0" smtClean="0"/>
                        <a:t>1</a:t>
                      </a:r>
                      <a:endParaRPr lang="en-US" dirty="0"/>
                    </a:p>
                  </a:txBody>
                  <a:tcPr/>
                </a:tc>
                <a:tc>
                  <a:txBody>
                    <a:bodyPr/>
                    <a:lstStyle/>
                    <a:p>
                      <a:r>
                        <a:rPr lang="en-US" dirty="0" smtClean="0"/>
                        <a:t>5</a:t>
                      </a:r>
                      <a:endParaRPr lang="en-US" dirty="0"/>
                    </a:p>
                  </a:txBody>
                  <a:tcPr/>
                </a:tc>
                <a:tc>
                  <a:txBody>
                    <a:bodyPr/>
                    <a:lstStyle/>
                    <a:p>
                      <a:r>
                        <a:rPr lang="en-US" dirty="0" smtClean="0"/>
                        <a:t>0</a:t>
                      </a:r>
                      <a:endParaRPr lang="en-US" dirty="0"/>
                    </a:p>
                  </a:txBody>
                  <a:tcPr/>
                </a:tc>
                <a:tc>
                  <a:txBody>
                    <a:bodyPr/>
                    <a:lstStyle/>
                    <a:p>
                      <a:r>
                        <a:rPr lang="en-US" dirty="0" smtClean="0"/>
                        <a:t>6</a:t>
                      </a:r>
                      <a:endParaRPr lang="en-US" dirty="0"/>
                    </a:p>
                  </a:txBody>
                  <a:tcPr/>
                </a:tc>
              </a:tr>
            </a:tbl>
          </a:graphicData>
        </a:graphic>
      </p:graphicFrame>
    </p:spTree>
    <p:extLst>
      <p:ext uri="{BB962C8B-B14F-4D97-AF65-F5344CB8AC3E}">
        <p14:creationId xmlns:p14="http://schemas.microsoft.com/office/powerpoint/2010/main" val="253143422"/>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expression bias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10000"/>
              </a:bodyPr>
              <a:lstStyle/>
              <a:p>
                <a:r>
                  <a:rPr lang="en-US" dirty="0" smtClean="0"/>
                  <a:t>The usefulness of a linear approximation is based on its bias </a:t>
                </a:r>
                <a:endParaRPr lang="en-US" dirty="0"/>
              </a:p>
              <a:p>
                <a:pPr lvl="1"/>
                <a:r>
                  <a:rPr lang="en-US" dirty="0" smtClean="0"/>
                  <a:t>The </a:t>
                </a:r>
                <a:r>
                  <a:rPr lang="en-US" dirty="0"/>
                  <a:t>expectation is that the probability an approximation holds is 0.5</a:t>
                </a:r>
              </a:p>
              <a:p>
                <a:pPr lvl="1"/>
                <a:r>
                  <a:rPr lang="en-US" dirty="0"/>
                  <a:t>If an approximation </a:t>
                </a:r>
                <a:r>
                  <a:rPr lang="en-US" dirty="0" smtClean="0"/>
                  <a:t>holds significantly more or less often than this, it can be used to find the key</a:t>
                </a:r>
                <a:endParaRPr lang="en-US" dirty="0"/>
              </a:p>
              <a:p>
                <a:endParaRPr lang="en-US" dirty="0" smtClean="0"/>
              </a:p>
              <a:p>
                <a:r>
                  <a:rPr lang="en-US" dirty="0" smtClean="0"/>
                  <a:t>Let T be the number of times an expression holds (is true)</a:t>
                </a:r>
              </a:p>
              <a:p>
                <a:r>
                  <a:rPr lang="en-US" dirty="0" smtClean="0"/>
                  <a:t>Let N be the number of trials</a:t>
                </a:r>
                <a:r>
                  <a:rPr lang="en-US" dirty="0"/>
                  <a:t> </a:t>
                </a:r>
                <a:r>
                  <a:rPr lang="en-US" dirty="0" smtClean="0"/>
                  <a:t>(distinct plaintext-ciphertext pairs)</a:t>
                </a:r>
              </a:p>
              <a:p>
                <a:r>
                  <a:rPr lang="en-US" dirty="0" smtClean="0"/>
                  <a:t>Let </a:t>
                </a:r>
                <a14:m>
                  <m:oMath xmlns:m="http://schemas.openxmlformats.org/officeDocument/2006/math">
                    <m:r>
                      <a:rPr lang="en-US" b="0" i="1">
                        <a:latin typeface="Cambria Math"/>
                        <a:ea typeface="Cambria Math"/>
                      </a:rPr>
                      <m:t>𝜖</m:t>
                    </m:r>
                  </m:oMath>
                </a14:m>
                <a:r>
                  <a:rPr lang="en-US" dirty="0" smtClean="0"/>
                  <a:t> represent bias</a:t>
                </a:r>
              </a:p>
              <a:p>
                <a:r>
                  <a:rPr lang="en-US" dirty="0" smtClean="0"/>
                  <a:t>Then: </a:t>
                </a:r>
                <a14:m>
                  <m:oMath xmlns:m="http://schemas.openxmlformats.org/officeDocument/2006/math">
                    <m:box>
                      <m:boxPr>
                        <m:ctrlPr>
                          <a:rPr lang="en-US" i="1" smtClean="0">
                            <a:latin typeface="Cambria Math"/>
                          </a:rPr>
                        </m:ctrlPr>
                      </m:boxPr>
                      <m:e>
                        <m:argPr>
                          <m:argSz m:val="-1"/>
                        </m:argPr>
                        <m:f>
                          <m:fPr>
                            <m:ctrlPr>
                              <a:rPr lang="en-US" i="1" smtClean="0">
                                <a:latin typeface="Cambria Math"/>
                              </a:rPr>
                            </m:ctrlPr>
                          </m:fPr>
                          <m:num>
                            <m:r>
                              <a:rPr lang="en-US" b="1" i="1" smtClean="0">
                                <a:latin typeface="Cambria Math"/>
                              </a:rPr>
                              <m:t>𝑻</m:t>
                            </m:r>
                          </m:num>
                          <m:den>
                            <m:r>
                              <a:rPr lang="en-US" b="1" i="1" smtClean="0">
                                <a:latin typeface="Cambria Math"/>
                              </a:rPr>
                              <m:t>𝑵</m:t>
                            </m:r>
                          </m:den>
                        </m:f>
                      </m:e>
                    </m:box>
                    <m:r>
                      <a:rPr lang="en-US" b="1" i="1" smtClean="0">
                        <a:latin typeface="Cambria Math"/>
                      </a:rPr>
                      <m:t>= </m:t>
                    </m:r>
                    <m:box>
                      <m:boxPr>
                        <m:ctrlPr>
                          <a:rPr lang="en-US" b="0" i="1" smtClean="0">
                            <a:latin typeface="Cambria Math"/>
                          </a:rPr>
                        </m:ctrlPr>
                      </m:boxPr>
                      <m:e>
                        <m:f>
                          <m:fPr>
                            <m:ctrlPr>
                              <a:rPr lang="en-US" b="0" i="1" smtClean="0">
                                <a:latin typeface="Cambria Math"/>
                              </a:rPr>
                            </m:ctrlPr>
                          </m:fPr>
                          <m:num>
                            <m:r>
                              <a:rPr lang="en-US" b="0" i="1" smtClean="0">
                                <a:latin typeface="Cambria Math"/>
                              </a:rPr>
                              <m:t>1</m:t>
                            </m:r>
                          </m:num>
                          <m:den>
                            <m:r>
                              <a:rPr lang="en-US" b="0" i="1" smtClean="0">
                                <a:latin typeface="Cambria Math"/>
                              </a:rPr>
                              <m:t>2</m:t>
                            </m:r>
                          </m:den>
                        </m:f>
                        <m:r>
                          <a:rPr lang="en-US" b="0" i="1" smtClean="0">
                            <a:latin typeface="Cambria Math"/>
                          </a:rPr>
                          <m:t>+ </m:t>
                        </m:r>
                        <m:r>
                          <a:rPr lang="en-US" b="0" i="1" smtClean="0">
                            <a:latin typeface="Cambria Math"/>
                            <a:ea typeface="Cambria Math"/>
                          </a:rPr>
                          <m:t>𝜖</m:t>
                        </m:r>
                      </m:e>
                    </m:box>
                  </m:oMath>
                </a14:m>
                <a:r>
                  <a:rPr lang="en-US" b="0" dirty="0" smtClean="0"/>
                  <a:t> </a:t>
                </a:r>
              </a:p>
              <a:p>
                <a:r>
                  <a:rPr lang="en-US" dirty="0" smtClean="0"/>
                  <a:t>Which means: </a:t>
                </a:r>
                <a14:m>
                  <m:oMath xmlns:m="http://schemas.openxmlformats.org/officeDocument/2006/math">
                    <m:box>
                      <m:boxPr>
                        <m:ctrlPr>
                          <a:rPr lang="en-US" i="1">
                            <a:latin typeface="Cambria Math"/>
                          </a:rPr>
                        </m:ctrlPr>
                      </m:boxPr>
                      <m:e>
                        <m:argPr>
                          <m:argSz m:val="-1"/>
                        </m:argPr>
                        <m:f>
                          <m:fPr>
                            <m:ctrlPr>
                              <a:rPr lang="en-US" i="1">
                                <a:latin typeface="Cambria Math"/>
                              </a:rPr>
                            </m:ctrlPr>
                          </m:fPr>
                          <m:num>
                            <m:r>
                              <a:rPr lang="en-US" i="1">
                                <a:latin typeface="Cambria Math"/>
                              </a:rPr>
                              <m:t>𝑻</m:t>
                            </m:r>
                          </m:num>
                          <m:den>
                            <m:r>
                              <a:rPr lang="en-US" i="1">
                                <a:latin typeface="Cambria Math"/>
                              </a:rPr>
                              <m:t>𝑵</m:t>
                            </m:r>
                          </m:den>
                        </m:f>
                      </m:e>
                    </m:box>
                    <m:r>
                      <a:rPr lang="en-US" b="1" i="1" smtClean="0">
                        <a:latin typeface="Cambria Math"/>
                      </a:rPr>
                      <m:t> −</m:t>
                    </m:r>
                    <m:r>
                      <a:rPr lang="en-US" i="1">
                        <a:latin typeface="Cambria Math"/>
                      </a:rPr>
                      <m:t> </m:t>
                    </m:r>
                    <m:box>
                      <m:boxPr>
                        <m:ctrlPr>
                          <a:rPr lang="en-US" b="0" i="1">
                            <a:latin typeface="Cambria Math"/>
                          </a:rPr>
                        </m:ctrlPr>
                      </m:boxPr>
                      <m:e>
                        <m:f>
                          <m:fPr>
                            <m:ctrlPr>
                              <a:rPr lang="en-US" b="0" i="1">
                                <a:latin typeface="Cambria Math"/>
                              </a:rPr>
                            </m:ctrlPr>
                          </m:fPr>
                          <m:num>
                            <m:r>
                              <a:rPr lang="en-US" b="0" i="1">
                                <a:latin typeface="Cambria Math"/>
                              </a:rPr>
                              <m:t>1</m:t>
                            </m:r>
                          </m:num>
                          <m:den>
                            <m:r>
                              <a:rPr lang="en-US" b="0" i="1">
                                <a:latin typeface="Cambria Math"/>
                              </a:rPr>
                              <m:t>2</m:t>
                            </m:r>
                          </m:den>
                        </m:f>
                        <m:r>
                          <a:rPr lang="en-US" b="0" i="1" smtClean="0">
                            <a:latin typeface="Cambria Math"/>
                          </a:rPr>
                          <m:t>=</m:t>
                        </m:r>
                        <m:r>
                          <a:rPr lang="en-US" b="0" i="1">
                            <a:latin typeface="Cambria Math"/>
                          </a:rPr>
                          <m:t> </m:t>
                        </m:r>
                        <m:r>
                          <a:rPr lang="en-US" b="0" i="1">
                            <a:latin typeface="Cambria Math"/>
                            <a:ea typeface="Cambria Math"/>
                          </a:rPr>
                          <m:t>𝜖</m:t>
                        </m:r>
                      </m:e>
                    </m:box>
                  </m:oMath>
                </a14:m>
                <a:r>
                  <a:rPr lang="en-US" b="0" dirty="0"/>
                  <a:t> </a:t>
                </a:r>
              </a:p>
              <a:p>
                <a:endParaRPr lang="en-US" dirty="0" smtClean="0"/>
              </a:p>
            </p:txBody>
          </p:sp>
        </mc:Choice>
        <mc:Fallback xmlns="" xmlns:mv="urn:schemas-microsoft-com:mac:vml">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53" t="-114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5BD94262-95F4-4F57-9C6D-6F48AB8E665C}" type="slidenum">
              <a:rPr lang="en-US" smtClean="0"/>
              <a:pPr>
                <a:defRPr/>
              </a:pPr>
              <a:t>194</a:t>
            </a:fld>
            <a:endParaRPr lang="en-US"/>
          </a:p>
        </p:txBody>
      </p:sp>
    </p:spTree>
    <p:extLst>
      <p:ext uri="{BB962C8B-B14F-4D97-AF65-F5344CB8AC3E}">
        <p14:creationId xmlns:p14="http://schemas.microsoft.com/office/powerpoint/2010/main" val="1279135991"/>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notations for bias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smtClean="0"/>
                  <a:t>Bias should range between -0.5 and 0.5</a:t>
                </a:r>
              </a:p>
              <a:p>
                <a:pPr lvl="1"/>
                <a:r>
                  <a:rPr lang="en-US" dirty="0" smtClean="0"/>
                  <a:t>0.5 - 0.5 = 0 (approximation never holds)</a:t>
                </a:r>
              </a:p>
              <a:p>
                <a:pPr lvl="1"/>
                <a:r>
                  <a:rPr lang="en-US" dirty="0" smtClean="0"/>
                  <a:t>0.5 + 0.5 = 1 (expression always holds)</a:t>
                </a:r>
              </a:p>
              <a:p>
                <a:pPr lvl="1"/>
                <a:endParaRPr lang="en-US" dirty="0"/>
              </a:p>
              <a:p>
                <a:r>
                  <a:rPr lang="en-US" dirty="0" smtClean="0"/>
                  <a:t>People often don’t like dealing fractions</a:t>
                </a:r>
              </a:p>
              <a:p>
                <a:pPr lvl="1"/>
                <a:r>
                  <a:rPr lang="en-US" dirty="0" smtClean="0"/>
                  <a:t>Easier to write code for integers</a:t>
                </a:r>
              </a:p>
              <a:p>
                <a:r>
                  <a:rPr lang="en-US" dirty="0" smtClean="0"/>
                  <a:t>Alternate definition</a:t>
                </a:r>
              </a:p>
              <a:p>
                <a:pPr lvl="1"/>
                <a:r>
                  <a:rPr lang="en-US" dirty="0" smtClean="0"/>
                  <a:t>Bias = </a:t>
                </a:r>
                <a:r>
                  <a:rPr lang="en-US" dirty="0"/>
                  <a:t>N(</a:t>
                </a:r>
                <a14:m>
                  <m:oMath xmlns:m="http://schemas.openxmlformats.org/officeDocument/2006/math">
                    <m:box>
                      <m:boxPr>
                        <m:ctrlPr>
                          <a:rPr lang="en-US" i="1">
                            <a:latin typeface="Cambria Math"/>
                          </a:rPr>
                        </m:ctrlPr>
                      </m:boxPr>
                      <m:e>
                        <m:argPr>
                          <m:argSz m:val="-1"/>
                        </m:argPr>
                        <m:f>
                          <m:fPr>
                            <m:ctrlPr>
                              <a:rPr lang="en-US" i="1">
                                <a:latin typeface="Cambria Math"/>
                              </a:rPr>
                            </m:ctrlPr>
                          </m:fPr>
                          <m:num>
                            <m:r>
                              <a:rPr lang="en-US" i="1">
                                <a:latin typeface="Cambria Math"/>
                              </a:rPr>
                              <m:t>𝑻</m:t>
                            </m:r>
                          </m:num>
                          <m:den>
                            <m:r>
                              <a:rPr lang="en-US" i="1">
                                <a:latin typeface="Cambria Math"/>
                              </a:rPr>
                              <m:t>𝑵</m:t>
                            </m:r>
                          </m:den>
                        </m:f>
                      </m:e>
                    </m:box>
                    <m:r>
                      <a:rPr lang="en-US" b="1" i="1">
                        <a:latin typeface="Cambria Math"/>
                      </a:rPr>
                      <m:t> −</m:t>
                    </m:r>
                    <m:r>
                      <a:rPr lang="en-US" i="1">
                        <a:latin typeface="Cambria Math"/>
                      </a:rPr>
                      <m:t> </m:t>
                    </m:r>
                    <m:box>
                      <m:boxPr>
                        <m:ctrlPr>
                          <a:rPr lang="en-US" i="1">
                            <a:latin typeface="Cambria Math"/>
                          </a:rPr>
                        </m:ctrlPr>
                      </m:boxPr>
                      <m:e>
                        <m:f>
                          <m:fPr>
                            <m:ctrlPr>
                              <a:rPr lang="en-US" i="1">
                                <a:latin typeface="Cambria Math"/>
                              </a:rPr>
                            </m:ctrlPr>
                          </m:fPr>
                          <m:num>
                            <m:r>
                              <a:rPr lang="en-US" i="1">
                                <a:latin typeface="Cambria Math"/>
                              </a:rPr>
                              <m:t>1</m:t>
                            </m:r>
                          </m:num>
                          <m:den>
                            <m:r>
                              <a:rPr lang="en-US" i="1">
                                <a:latin typeface="Cambria Math"/>
                              </a:rPr>
                              <m:t>2</m:t>
                            </m:r>
                          </m:den>
                        </m:f>
                        <m:r>
                          <a:rPr lang="en-US" i="1">
                            <a:latin typeface="Cambria Math"/>
                          </a:rPr>
                          <m:t>= </m:t>
                        </m:r>
                        <m:r>
                          <a:rPr lang="en-US" i="1">
                            <a:latin typeface="Cambria Math"/>
                            <a:ea typeface="Cambria Math"/>
                          </a:rPr>
                          <m:t>𝜖</m:t>
                        </m:r>
                      </m:e>
                    </m:box>
                  </m:oMath>
                </a14:m>
                <a:r>
                  <a:rPr lang="en-US" dirty="0"/>
                  <a:t> </a:t>
                </a:r>
                <a:r>
                  <a:rPr lang="en-US" dirty="0" smtClean="0"/>
                  <a:t>) = T – N/2</a:t>
                </a:r>
              </a:p>
              <a:p>
                <a:pPr lvl="1"/>
                <a:r>
                  <a:rPr lang="en-US" dirty="0" smtClean="0"/>
                  <a:t>This </a:t>
                </a:r>
                <a:r>
                  <a:rPr lang="en-US" dirty="0"/>
                  <a:t>one is not normalized, but can be useful, as we’ll see</a:t>
                </a:r>
              </a:p>
              <a:p>
                <a:pPr marL="341312" lvl="1" indent="0">
                  <a:buNone/>
                </a:pPr>
                <a:endParaRPr lang="en-US" dirty="0"/>
              </a:p>
            </p:txBody>
          </p:sp>
        </mc:Choice>
        <mc:Fallback xmlns="" xmlns:mv="urn:schemas-microsoft-com:mac:vml">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53" t="-50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5BD94262-95F4-4F57-9C6D-6F48AB8E665C}" type="slidenum">
              <a:rPr lang="en-US" smtClean="0"/>
              <a:pPr>
                <a:defRPr/>
              </a:pPr>
              <a:t>195</a:t>
            </a:fld>
            <a:endParaRPr lang="en-US"/>
          </a:p>
        </p:txBody>
      </p:sp>
    </p:spTree>
    <p:extLst>
      <p:ext uri="{BB962C8B-B14F-4D97-AF65-F5344CB8AC3E}">
        <p14:creationId xmlns:p14="http://schemas.microsoft.com/office/powerpoint/2010/main" val="1710676474"/>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round approximation</a:t>
            </a:r>
            <a:endParaRPr lang="en-US" dirty="0"/>
          </a:p>
        </p:txBody>
      </p:sp>
      <p:sp>
        <p:nvSpPr>
          <p:cNvPr id="3" name="Content Placeholder 2"/>
          <p:cNvSpPr>
            <a:spLocks noGrp="1"/>
          </p:cNvSpPr>
          <p:nvPr>
            <p:ph idx="1"/>
          </p:nvPr>
        </p:nvSpPr>
        <p:spPr/>
        <p:txBody>
          <a:bodyPr/>
          <a:lstStyle/>
          <a:p>
            <a:r>
              <a:rPr lang="en-US" dirty="0" smtClean="0"/>
              <a:t>Once the non-linear components are approximated, the rest is usually much simpler</a:t>
            </a:r>
          </a:p>
          <a:p>
            <a:r>
              <a:rPr lang="en-US" dirty="0" smtClean="0"/>
              <a:t>Trace the bits of your approximations through the rest of the round</a:t>
            </a:r>
          </a:p>
          <a:p>
            <a:pPr lvl="1"/>
            <a:r>
              <a:rPr lang="en-US" dirty="0" smtClean="0"/>
              <a:t>Input and output masks for the round</a:t>
            </a:r>
          </a:p>
          <a:p>
            <a:r>
              <a:rPr lang="en-US" dirty="0" smtClean="0"/>
              <a:t>Once you have input and output masks for one round, extend to another</a:t>
            </a:r>
          </a:p>
          <a:p>
            <a:pPr lvl="1"/>
            <a:r>
              <a:rPr lang="en-US" dirty="0" smtClean="0"/>
              <a:t>And so on, as far as you can go with a reasonable bias</a:t>
            </a:r>
          </a:p>
        </p:txBody>
      </p:sp>
      <p:sp>
        <p:nvSpPr>
          <p:cNvPr id="4" name="Slide Number Placeholder 3"/>
          <p:cNvSpPr>
            <a:spLocks noGrp="1"/>
          </p:cNvSpPr>
          <p:nvPr>
            <p:ph type="sldNum" sz="quarter" idx="12"/>
          </p:nvPr>
        </p:nvSpPr>
        <p:spPr/>
        <p:txBody>
          <a:bodyPr/>
          <a:lstStyle/>
          <a:p>
            <a:pPr>
              <a:defRPr/>
            </a:pPr>
            <a:fld id="{5BD94262-95F4-4F57-9C6D-6F48AB8E665C}" type="slidenum">
              <a:rPr lang="en-US" smtClean="0"/>
              <a:pPr>
                <a:defRPr/>
              </a:pPr>
              <a:t>196</a:t>
            </a:fld>
            <a:endParaRPr lang="en-US"/>
          </a:p>
        </p:txBody>
      </p:sp>
    </p:spTree>
    <p:extLst>
      <p:ext uri="{BB962C8B-B14F-4D97-AF65-F5344CB8AC3E}">
        <p14:creationId xmlns:p14="http://schemas.microsoft.com/office/powerpoint/2010/main" val="1085040083"/>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really happens</a:t>
            </a:r>
            <a:endParaRPr lang="en-US" dirty="0"/>
          </a:p>
        </p:txBody>
      </p:sp>
      <p:sp>
        <p:nvSpPr>
          <p:cNvPr id="3" name="Content Placeholder 2"/>
          <p:cNvSpPr>
            <a:spLocks noGrp="1"/>
          </p:cNvSpPr>
          <p:nvPr>
            <p:ph idx="1"/>
          </p:nvPr>
        </p:nvSpPr>
        <p:spPr/>
        <p:txBody>
          <a:bodyPr/>
          <a:lstStyle/>
          <a:p>
            <a:r>
              <a:rPr lang="en-US" dirty="0" smtClean="0"/>
              <a:t>Don’t usually use ciphertext bits in approximation</a:t>
            </a:r>
          </a:p>
          <a:p>
            <a:r>
              <a:rPr lang="en-US" dirty="0" smtClean="0"/>
              <a:t>If you’re looking to break R rounds, you need an expression for R-1 rounds</a:t>
            </a:r>
          </a:p>
          <a:p>
            <a:pPr lvl="1"/>
            <a:r>
              <a:rPr lang="en-US" dirty="0" smtClean="0"/>
              <a:t>The “ciphertext” of the approximation is the output of round R-1</a:t>
            </a:r>
          </a:p>
          <a:p>
            <a:pPr lvl="1"/>
            <a:r>
              <a:rPr lang="en-US" dirty="0" smtClean="0"/>
              <a:t>The ciphertext is the output of R rounds</a:t>
            </a:r>
          </a:p>
          <a:p>
            <a:r>
              <a:rPr lang="en-US" dirty="0" smtClean="0"/>
              <a:t>From the ciphertext, backup to the output of round R-1</a:t>
            </a:r>
          </a:p>
          <a:p>
            <a:pPr lvl="1"/>
            <a:r>
              <a:rPr lang="en-US" dirty="0" smtClean="0"/>
              <a:t>This requires guessing some bits of the last round key</a:t>
            </a:r>
          </a:p>
          <a:p>
            <a:pPr lvl="1"/>
            <a:r>
              <a:rPr lang="en-US" dirty="0" smtClean="0"/>
              <a:t>These guesses are going to be where you get your power</a:t>
            </a:r>
          </a:p>
          <a:p>
            <a:pPr lvl="2"/>
            <a:r>
              <a:rPr lang="en-US" dirty="0" smtClean="0"/>
              <a:t>Otherwise, you’d just get 0 or 1</a:t>
            </a:r>
            <a:endParaRPr lang="en-US" dirty="0"/>
          </a:p>
        </p:txBody>
      </p:sp>
      <p:sp>
        <p:nvSpPr>
          <p:cNvPr id="4" name="Slide Number Placeholder 3"/>
          <p:cNvSpPr>
            <a:spLocks noGrp="1"/>
          </p:cNvSpPr>
          <p:nvPr>
            <p:ph type="sldNum" sz="quarter" idx="12"/>
          </p:nvPr>
        </p:nvSpPr>
        <p:spPr/>
        <p:txBody>
          <a:bodyPr/>
          <a:lstStyle/>
          <a:p>
            <a:pPr>
              <a:defRPr/>
            </a:pPr>
            <a:fld id="{5BD94262-95F4-4F57-9C6D-6F48AB8E665C}" type="slidenum">
              <a:rPr lang="en-US" smtClean="0"/>
              <a:pPr>
                <a:defRPr/>
              </a:pPr>
              <a:t>197</a:t>
            </a:fld>
            <a:endParaRPr lang="en-US"/>
          </a:p>
        </p:txBody>
      </p:sp>
    </p:spTree>
    <p:extLst>
      <p:ext uri="{BB962C8B-B14F-4D97-AF65-F5344CB8AC3E}">
        <p14:creationId xmlns:p14="http://schemas.microsoft.com/office/powerpoint/2010/main" val="3253148029"/>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Matsui’s algorithm 1</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dirty="0" smtClean="0"/>
                  <a:t>Given an expression with probability </a:t>
                </a:r>
                <a:r>
                  <a:rPr lang="en-US" i="1" dirty="0" smtClean="0"/>
                  <a:t>p</a:t>
                </a:r>
                <a:r>
                  <a:rPr lang="en-US" dirty="0" smtClean="0"/>
                  <a:t> of the form</a:t>
                </a:r>
              </a:p>
              <a:p>
                <a:pPr marL="341312" lvl="1" indent="0">
                  <a:buNone/>
                </a:pPr>
                <a:r>
                  <a:rPr lang="en-US" dirty="0" smtClean="0"/>
                  <a:t>P</a:t>
                </a:r>
                <a:r>
                  <a:rPr lang="en-US" baseline="-25000" dirty="0" smtClean="0"/>
                  <a:t>i</a:t>
                </a:r>
                <a:r>
                  <a:rPr lang="en-US" baseline="-40000" dirty="0" smtClean="0"/>
                  <a:t>1</a:t>
                </a:r>
                <a:r>
                  <a:rPr lang="en-US" dirty="0" smtClean="0"/>
                  <a:t> </a:t>
                </a:r>
                <a:r>
                  <a:rPr lang="en-US" dirty="0">
                    <a:sym typeface="Symbol"/>
                  </a:rPr>
                  <a:t> </a:t>
                </a:r>
                <a:r>
                  <a:rPr lang="en-US" dirty="0" smtClean="0"/>
                  <a:t>P</a:t>
                </a:r>
                <a:r>
                  <a:rPr lang="en-US" baseline="-25000" dirty="0" smtClean="0"/>
                  <a:t>i</a:t>
                </a:r>
                <a:r>
                  <a:rPr lang="en-US" baseline="-40000" dirty="0" smtClean="0"/>
                  <a:t>2 </a:t>
                </a:r>
                <a:r>
                  <a:rPr lang="en-US" dirty="0" smtClean="0">
                    <a:sym typeface="Symbol"/>
                  </a:rPr>
                  <a:t> … </a:t>
                </a:r>
                <a:r>
                  <a:rPr lang="en-US" dirty="0">
                    <a:sym typeface="Symbol"/>
                  </a:rPr>
                  <a:t> </a:t>
                </a:r>
                <a:r>
                  <a:rPr lang="en-US" dirty="0" smtClean="0">
                    <a:sym typeface="Symbol"/>
                  </a:rPr>
                  <a:t>C</a:t>
                </a:r>
                <a:r>
                  <a:rPr lang="en-US" baseline="-25000" dirty="0" smtClean="0"/>
                  <a:t>j</a:t>
                </a:r>
                <a:r>
                  <a:rPr lang="en-US" baseline="-40000" dirty="0" smtClean="0"/>
                  <a:t>1 </a:t>
                </a:r>
                <a:r>
                  <a:rPr lang="en-US" dirty="0" smtClean="0">
                    <a:sym typeface="Symbol"/>
                  </a:rPr>
                  <a:t> C</a:t>
                </a:r>
                <a:r>
                  <a:rPr lang="en-US" baseline="-25000" dirty="0" smtClean="0"/>
                  <a:t>j</a:t>
                </a:r>
                <a:r>
                  <a:rPr lang="en-US" baseline="-40000" dirty="0" smtClean="0"/>
                  <a:t>2 </a:t>
                </a:r>
                <a:r>
                  <a:rPr lang="en-US" dirty="0">
                    <a:sym typeface="Symbol"/>
                  </a:rPr>
                  <a:t> </a:t>
                </a:r>
                <a:r>
                  <a:rPr lang="en-US" dirty="0" smtClean="0">
                    <a:sym typeface="Symbol"/>
                  </a:rPr>
                  <a:t>… = </a:t>
                </a:r>
                <a:r>
                  <a:rPr lang="en-US" dirty="0" smtClean="0"/>
                  <a:t>K</a:t>
                </a:r>
                <a:r>
                  <a:rPr lang="en-US" baseline="-25000" dirty="0" smtClean="0"/>
                  <a:t>k</a:t>
                </a:r>
                <a:r>
                  <a:rPr lang="en-US" baseline="-40000" dirty="0" smtClean="0"/>
                  <a:t>2 </a:t>
                </a:r>
                <a:r>
                  <a:rPr lang="en-US" dirty="0">
                    <a:sym typeface="Symbol"/>
                  </a:rPr>
                  <a:t> …  </a:t>
                </a:r>
                <a:r>
                  <a:rPr lang="en-US" dirty="0" err="1" smtClean="0">
                    <a:sym typeface="Symbol"/>
                  </a:rPr>
                  <a:t>K</a:t>
                </a:r>
                <a:r>
                  <a:rPr lang="en-US" baseline="-25000" dirty="0" err="1" smtClean="0"/>
                  <a:t>k</a:t>
                </a:r>
                <a:r>
                  <a:rPr lang="en-US" baseline="-40000" dirty="0" err="1" smtClean="0"/>
                  <a:t>m</a:t>
                </a:r>
                <a:r>
                  <a:rPr lang="en-US" baseline="-40000" dirty="0" smtClean="0"/>
                  <a:t> </a:t>
                </a:r>
                <a:endParaRPr lang="en-US" dirty="0"/>
              </a:p>
              <a:p>
                <a:pPr marL="457200" indent="-457200">
                  <a:buFont typeface="+mj-lt"/>
                  <a:buAutoNum type="arabicPeriod"/>
                </a:pPr>
                <a:r>
                  <a:rPr lang="en-US" dirty="0" smtClean="0"/>
                  <a:t>Collect N plaintext-ciphertext pairs where encryption was performed under the same key</a:t>
                </a:r>
              </a:p>
              <a:p>
                <a:pPr marL="457200" indent="-457200">
                  <a:buFont typeface="+mj-lt"/>
                  <a:buAutoNum type="arabicPeriod"/>
                </a:pPr>
                <a:r>
                  <a:rPr lang="en-US" dirty="0" smtClean="0"/>
                  <a:t>For each pair, calculate the left side of the equation</a:t>
                </a:r>
              </a:p>
              <a:p>
                <a:pPr lvl="1"/>
                <a:r>
                  <a:rPr lang="en-US" dirty="0" smtClean="0"/>
                  <a:t>Let T be the number of times the left side is zero</a:t>
                </a:r>
              </a:p>
              <a:p>
                <a:pPr marL="457200" indent="-457200">
                  <a:buFont typeface="+mj-lt"/>
                  <a:buAutoNum type="arabicPeriod"/>
                </a:pPr>
                <a:r>
                  <a:rPr lang="en-US" dirty="0" smtClean="0"/>
                  <a:t>If T &gt; </a:t>
                </a:r>
                <a14:m>
                  <m:oMath xmlns:m="http://schemas.openxmlformats.org/officeDocument/2006/math">
                    <m:box>
                      <m:boxPr>
                        <m:ctrlPr>
                          <a:rPr lang="en-US" i="1" smtClean="0">
                            <a:latin typeface="Cambria Math"/>
                          </a:rPr>
                        </m:ctrlPr>
                      </m:boxPr>
                      <m:e>
                        <m:argPr>
                          <m:argSz m:val="-1"/>
                        </m:argPr>
                        <m:f>
                          <m:fPr>
                            <m:ctrlPr>
                              <a:rPr lang="en-US" i="1" smtClean="0">
                                <a:latin typeface="Cambria Math"/>
                              </a:rPr>
                            </m:ctrlPr>
                          </m:fPr>
                          <m:num>
                            <m:r>
                              <a:rPr lang="en-US" b="1" i="1" smtClean="0">
                                <a:latin typeface="Cambria Math"/>
                              </a:rPr>
                              <m:t>𝑵</m:t>
                            </m:r>
                          </m:num>
                          <m:den>
                            <m:r>
                              <a:rPr lang="en-US" b="1" i="1" smtClean="0">
                                <a:latin typeface="Cambria Math"/>
                              </a:rPr>
                              <m:t>𝟐</m:t>
                            </m:r>
                          </m:den>
                        </m:f>
                      </m:e>
                    </m:box>
                  </m:oMath>
                </a14:m>
                <a:r>
                  <a:rPr lang="en-US" dirty="0" smtClean="0"/>
                  <a:t> and </a:t>
                </a:r>
                <a:r>
                  <a:rPr lang="en-US" i="1" dirty="0" smtClean="0"/>
                  <a:t>p</a:t>
                </a:r>
                <a:r>
                  <a:rPr lang="en-US" dirty="0"/>
                  <a:t> &gt; </a:t>
                </a:r>
                <a14:m>
                  <m:oMath xmlns:m="http://schemas.openxmlformats.org/officeDocument/2006/math">
                    <m:box>
                      <m:boxPr>
                        <m:ctrlPr>
                          <a:rPr lang="en-US" i="1">
                            <a:latin typeface="Cambria Math"/>
                          </a:rPr>
                        </m:ctrlPr>
                      </m:boxPr>
                      <m:e>
                        <m:argPr>
                          <m:argSz m:val="-1"/>
                        </m:argPr>
                        <m:f>
                          <m:fPr>
                            <m:ctrlPr>
                              <a:rPr lang="en-US" i="1">
                                <a:latin typeface="Cambria Math"/>
                              </a:rPr>
                            </m:ctrlPr>
                          </m:fPr>
                          <m:num>
                            <m:r>
                              <a:rPr lang="en-US" b="1" i="1" smtClean="0">
                                <a:latin typeface="Cambria Math"/>
                              </a:rPr>
                              <m:t>𝟏</m:t>
                            </m:r>
                          </m:num>
                          <m:den>
                            <m:r>
                              <a:rPr lang="en-US" i="1">
                                <a:latin typeface="Cambria Math"/>
                              </a:rPr>
                              <m:t>𝟐</m:t>
                            </m:r>
                          </m:den>
                        </m:f>
                      </m:e>
                    </m:box>
                  </m:oMath>
                </a14:m>
                <a:r>
                  <a:rPr lang="en-US" dirty="0"/>
                  <a:t> </a:t>
                </a:r>
                <a:r>
                  <a:rPr lang="en-US" dirty="0" smtClean="0"/>
                  <a:t>, guess that the right side is zero</a:t>
                </a:r>
              </a:p>
              <a:p>
                <a:pPr lvl="1"/>
                <a:r>
                  <a:rPr lang="en-US" dirty="0" smtClean="0"/>
                  <a:t>This means that the parity (or exclusive-or sum) of the selected key bits is zero</a:t>
                </a:r>
              </a:p>
              <a:p>
                <a:pPr marL="457200" indent="-457200">
                  <a:buFont typeface="+mj-lt"/>
                  <a:buAutoNum type="arabicPeriod"/>
                </a:pPr>
                <a:r>
                  <a:rPr lang="en-US" dirty="0"/>
                  <a:t>If T </a:t>
                </a:r>
                <a:r>
                  <a:rPr lang="en-US" dirty="0" smtClean="0"/>
                  <a:t>&lt; </a:t>
                </a:r>
                <a14:m>
                  <m:oMath xmlns:m="http://schemas.openxmlformats.org/officeDocument/2006/math">
                    <m:box>
                      <m:boxPr>
                        <m:ctrlPr>
                          <a:rPr lang="en-US" i="1">
                            <a:latin typeface="Cambria Math"/>
                          </a:rPr>
                        </m:ctrlPr>
                      </m:boxPr>
                      <m:e>
                        <m:argPr>
                          <m:argSz m:val="-1"/>
                        </m:argPr>
                        <m:f>
                          <m:fPr>
                            <m:ctrlPr>
                              <a:rPr lang="en-US" i="1">
                                <a:latin typeface="Cambria Math"/>
                              </a:rPr>
                            </m:ctrlPr>
                          </m:fPr>
                          <m:num>
                            <m:r>
                              <a:rPr lang="en-US" i="1">
                                <a:latin typeface="Cambria Math"/>
                              </a:rPr>
                              <m:t>𝑵</m:t>
                            </m:r>
                          </m:num>
                          <m:den>
                            <m:r>
                              <a:rPr lang="en-US" i="1">
                                <a:latin typeface="Cambria Math"/>
                              </a:rPr>
                              <m:t>𝟐</m:t>
                            </m:r>
                          </m:den>
                        </m:f>
                      </m:e>
                    </m:box>
                  </m:oMath>
                </a14:m>
                <a:r>
                  <a:rPr lang="en-US" dirty="0"/>
                  <a:t> and </a:t>
                </a:r>
                <a:r>
                  <a:rPr lang="en-US" i="1" dirty="0"/>
                  <a:t>p</a:t>
                </a:r>
                <a:r>
                  <a:rPr lang="en-US" dirty="0"/>
                  <a:t> </a:t>
                </a:r>
                <a:r>
                  <a:rPr lang="en-US" dirty="0" smtClean="0"/>
                  <a:t>&lt; </a:t>
                </a:r>
                <a14:m>
                  <m:oMath xmlns:m="http://schemas.openxmlformats.org/officeDocument/2006/math">
                    <m:box>
                      <m:boxPr>
                        <m:ctrlPr>
                          <a:rPr lang="en-US" i="1">
                            <a:latin typeface="Cambria Math"/>
                          </a:rPr>
                        </m:ctrlPr>
                      </m:boxPr>
                      <m:e>
                        <m:argPr>
                          <m:argSz m:val="-1"/>
                        </m:argPr>
                        <m:f>
                          <m:fPr>
                            <m:ctrlPr>
                              <a:rPr lang="en-US" i="1">
                                <a:latin typeface="Cambria Math"/>
                              </a:rPr>
                            </m:ctrlPr>
                          </m:fPr>
                          <m:num>
                            <m:r>
                              <a:rPr lang="en-US" i="1">
                                <a:latin typeface="Cambria Math"/>
                              </a:rPr>
                              <m:t>𝟏</m:t>
                            </m:r>
                          </m:num>
                          <m:den>
                            <m:r>
                              <a:rPr lang="en-US" i="1">
                                <a:latin typeface="Cambria Math"/>
                              </a:rPr>
                              <m:t>𝟐</m:t>
                            </m:r>
                          </m:den>
                        </m:f>
                      </m:e>
                    </m:box>
                  </m:oMath>
                </a14:m>
                <a:r>
                  <a:rPr lang="en-US" dirty="0"/>
                  <a:t> , guess that the right side </a:t>
                </a:r>
                <a:r>
                  <a:rPr lang="en-US" dirty="0" smtClean="0"/>
                  <a:t>is zero</a:t>
                </a:r>
              </a:p>
              <a:p>
                <a:pPr marL="457200" indent="-457200">
                  <a:buFont typeface="+mj-lt"/>
                  <a:buAutoNum type="arabicPeriod"/>
                </a:pPr>
                <a:r>
                  <a:rPr lang="en-US" dirty="0" smtClean="0"/>
                  <a:t>Otherwise, guess that the right side is one</a:t>
                </a:r>
                <a:endParaRPr lang="en-US" dirty="0"/>
              </a:p>
              <a:p>
                <a:endParaRPr lang="en-US" dirty="0"/>
              </a:p>
            </p:txBody>
          </p:sp>
        </mc:Choice>
        <mc:Fallback xmlns="" xmlns:mv="urn:schemas-microsoft-com:mac:vml">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53" t="-507" r="-129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5BD94262-95F4-4F57-9C6D-6F48AB8E665C}" type="slidenum">
              <a:rPr lang="en-US" smtClean="0"/>
              <a:pPr>
                <a:defRPr/>
              </a:pPr>
              <a:t>198</a:t>
            </a:fld>
            <a:endParaRPr lang="en-US"/>
          </a:p>
        </p:txBody>
      </p:sp>
    </p:spTree>
    <p:extLst>
      <p:ext uri="{BB962C8B-B14F-4D97-AF65-F5344CB8AC3E}">
        <p14:creationId xmlns:p14="http://schemas.microsoft.com/office/powerpoint/2010/main" val="3781009327"/>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Matsui’s algorithm </a:t>
            </a:r>
            <a:r>
              <a:rPr lang="en-US" dirty="0" smtClean="0"/>
              <a:t>1 (continued)</a:t>
            </a:r>
            <a:endParaRPr lang="en-US" dirty="0"/>
          </a:p>
        </p:txBody>
      </p:sp>
      <p:sp>
        <p:nvSpPr>
          <p:cNvPr id="3" name="Content Placeholder 2"/>
          <p:cNvSpPr>
            <a:spLocks noGrp="1"/>
          </p:cNvSpPr>
          <p:nvPr>
            <p:ph idx="1"/>
          </p:nvPr>
        </p:nvSpPr>
        <p:spPr/>
        <p:txBody>
          <a:bodyPr/>
          <a:lstStyle/>
          <a:p>
            <a:r>
              <a:rPr lang="en-US" dirty="0" smtClean="0"/>
              <a:t>Pros</a:t>
            </a:r>
          </a:p>
          <a:p>
            <a:pPr lvl="1"/>
            <a:r>
              <a:rPr lang="en-US" dirty="0" smtClean="0"/>
              <a:t>Low implementation cost</a:t>
            </a:r>
          </a:p>
          <a:p>
            <a:pPr lvl="2"/>
            <a:r>
              <a:rPr lang="en-US" dirty="0" smtClean="0"/>
              <a:t>Nothing but </a:t>
            </a:r>
            <a:r>
              <a:rPr lang="en-US" dirty="0" err="1" smtClean="0"/>
              <a:t>xor</a:t>
            </a:r>
            <a:r>
              <a:rPr lang="en-US" dirty="0" smtClean="0"/>
              <a:t> operations</a:t>
            </a:r>
            <a:endParaRPr lang="en-US" dirty="0"/>
          </a:p>
          <a:p>
            <a:r>
              <a:rPr lang="en-US" dirty="0" smtClean="0"/>
              <a:t>Cons</a:t>
            </a:r>
          </a:p>
          <a:p>
            <a:pPr lvl="1"/>
            <a:r>
              <a:rPr lang="en-US" dirty="0" smtClean="0"/>
              <a:t>Must know probability, </a:t>
            </a:r>
            <a:r>
              <a:rPr lang="en-US" i="1" dirty="0" smtClean="0"/>
              <a:t>p</a:t>
            </a:r>
          </a:p>
          <a:p>
            <a:pPr lvl="1"/>
            <a:r>
              <a:rPr lang="en-US" dirty="0" smtClean="0"/>
              <a:t>This algorithm gives only the parity</a:t>
            </a:r>
          </a:p>
          <a:p>
            <a:pPr lvl="1"/>
            <a:endParaRPr lang="en-US" dirty="0"/>
          </a:p>
          <a:p>
            <a:r>
              <a:rPr lang="en-US" dirty="0" smtClean="0"/>
              <a:t>He gave a second, more useful algorithm</a:t>
            </a:r>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5BD94262-95F4-4F57-9C6D-6F48AB8E665C}" type="slidenum">
              <a:rPr lang="en-US" smtClean="0"/>
              <a:pPr>
                <a:defRPr/>
              </a:pPr>
              <a:t>199</a:t>
            </a:fld>
            <a:endParaRPr lang="en-US"/>
          </a:p>
        </p:txBody>
      </p:sp>
    </p:spTree>
    <p:extLst>
      <p:ext uri="{BB962C8B-B14F-4D97-AF65-F5344CB8AC3E}">
        <p14:creationId xmlns:p14="http://schemas.microsoft.com/office/powerpoint/2010/main" val="38166296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0" y="0"/>
            <a:ext cx="9144000" cy="1143000"/>
          </a:xfrm>
        </p:spPr>
        <p:txBody>
          <a:bodyPr/>
          <a:lstStyle/>
          <a:p>
            <a:r>
              <a:rPr lang="en-US" sz="3600" smtClean="0"/>
              <a:t>All materials is licensed under a Creative Commons </a:t>
            </a:r>
            <a:r>
              <a:rPr lang="ja-JP" altLang="en-US" sz="3600" smtClean="0"/>
              <a:t>“</a:t>
            </a:r>
            <a:r>
              <a:rPr lang="en-US" altLang="ja-JP" sz="3600" smtClean="0"/>
              <a:t>Share Alike</a:t>
            </a:r>
            <a:r>
              <a:rPr lang="ja-JP" altLang="en-US" sz="3600" smtClean="0"/>
              <a:t>”</a:t>
            </a:r>
            <a:r>
              <a:rPr lang="en-US" altLang="ja-JP" sz="3600" smtClean="0"/>
              <a:t> license.</a:t>
            </a:r>
            <a:endParaRPr lang="en-US" sz="3600" smtClean="0"/>
          </a:p>
        </p:txBody>
      </p:sp>
      <p:sp>
        <p:nvSpPr>
          <p:cNvPr id="16386" name="Content Placeholder 2"/>
          <p:cNvSpPr>
            <a:spLocks noGrp="1"/>
          </p:cNvSpPr>
          <p:nvPr>
            <p:ph idx="1"/>
          </p:nvPr>
        </p:nvSpPr>
        <p:spPr>
          <a:xfrm>
            <a:off x="685800" y="1371600"/>
            <a:ext cx="7772400" cy="4114800"/>
          </a:xfrm>
        </p:spPr>
        <p:txBody>
          <a:bodyPr/>
          <a:lstStyle/>
          <a:p>
            <a:r>
              <a:rPr lang="en-US" sz="2400" smtClean="0"/>
              <a:t>http://creativecommons.org/licenses/by-sa/3.0/</a:t>
            </a:r>
          </a:p>
        </p:txBody>
      </p:sp>
      <p:sp>
        <p:nvSpPr>
          <p:cNvPr id="1638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A7DE7A16-A7D0-4A52-8A22-CD1EC5657B09}" type="slidenum">
              <a:rPr lang="en-US" sz="1400">
                <a:solidFill>
                  <a:srgbClr val="000000"/>
                </a:solidFill>
              </a:rPr>
              <a:pPr/>
              <a:t>2</a:t>
            </a:fld>
            <a:endParaRPr lang="en-US" sz="1400">
              <a:solidFill>
                <a:srgbClr val="000000"/>
              </a:solidFill>
            </a:endParaRPr>
          </a:p>
        </p:txBody>
      </p:sp>
      <p:pic>
        <p:nvPicPr>
          <p:cNvPr id="1638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049463"/>
            <a:ext cx="6324600" cy="473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99821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lstStyle/>
          <a:p>
            <a:r>
              <a:rPr lang="en-US" dirty="0"/>
              <a:t>Time to get down to some python</a:t>
            </a:r>
          </a:p>
          <a:p>
            <a:r>
              <a:rPr lang="en-US" dirty="0"/>
              <a:t>Partial code (and completed) code available in my transfer folder</a:t>
            </a:r>
          </a:p>
          <a:p>
            <a:pPr lvl="1"/>
            <a:r>
              <a:rPr lang="en-US" dirty="0"/>
              <a:t>Partial code has it started for you</a:t>
            </a:r>
          </a:p>
          <a:p>
            <a:pPr lvl="1"/>
            <a:r>
              <a:rPr lang="en-US" dirty="0"/>
              <a:t>Provided code is not always efficient</a:t>
            </a:r>
          </a:p>
          <a:p>
            <a:pPr lvl="2"/>
            <a:r>
              <a:rPr lang="en-US" dirty="0"/>
              <a:t>Goal was understanding, not efficient programming</a:t>
            </a:r>
          </a:p>
          <a:p>
            <a:r>
              <a:rPr lang="en-US" dirty="0"/>
              <a:t>Copy the folder “exercises” to your local machine</a:t>
            </a:r>
          </a:p>
          <a:p>
            <a:r>
              <a:rPr lang="en-US" dirty="0"/>
              <a:t>Right-click on caesar.py and select “Edit with IDLE” to open</a:t>
            </a:r>
          </a:p>
          <a:p>
            <a:endParaRPr lang="en-US" dirty="0"/>
          </a:p>
        </p:txBody>
      </p:sp>
      <p:sp>
        <p:nvSpPr>
          <p:cNvPr id="4" name="Slide Number Placeholder 3"/>
          <p:cNvSpPr>
            <a:spLocks noGrp="1"/>
          </p:cNvSpPr>
          <p:nvPr>
            <p:ph type="sldNum" sz="quarter" idx="12"/>
          </p:nvPr>
        </p:nvSpPr>
        <p:spPr/>
        <p:txBody>
          <a:bodyPr/>
          <a:lstStyle/>
          <a:p>
            <a:fld id="{87606FB4-E268-4BFF-97EA-20853DC9E11B}" type="slidenum">
              <a:rPr lang="en-US" smtClean="0"/>
              <a:t>20</a:t>
            </a:fld>
            <a:endParaRPr lang="en-US"/>
          </a:p>
        </p:txBody>
      </p:sp>
    </p:spTree>
    <p:extLst>
      <p:ext uri="{BB962C8B-B14F-4D97-AF65-F5344CB8AC3E}">
        <p14:creationId xmlns:p14="http://schemas.microsoft.com/office/powerpoint/2010/main" val="252415149"/>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Matsui’s algorithm 2</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Given an expression of </a:t>
                </a:r>
                <a:r>
                  <a:rPr lang="en-US" dirty="0"/>
                  <a:t>the form</a:t>
                </a:r>
              </a:p>
              <a:p>
                <a:pPr marL="341312" lvl="1" indent="0">
                  <a:buNone/>
                </a:pPr>
                <a:r>
                  <a:rPr lang="en-US" dirty="0"/>
                  <a:t>P</a:t>
                </a:r>
                <a:r>
                  <a:rPr lang="en-US" baseline="-25000" dirty="0"/>
                  <a:t>i</a:t>
                </a:r>
                <a:r>
                  <a:rPr lang="en-US" baseline="-40000" dirty="0"/>
                  <a:t>1</a:t>
                </a:r>
                <a:r>
                  <a:rPr lang="en-US" dirty="0"/>
                  <a:t> </a:t>
                </a:r>
                <a:r>
                  <a:rPr lang="en-US" dirty="0">
                    <a:sym typeface="Symbol"/>
                  </a:rPr>
                  <a:t> </a:t>
                </a:r>
                <a:r>
                  <a:rPr lang="en-US" dirty="0"/>
                  <a:t>P</a:t>
                </a:r>
                <a:r>
                  <a:rPr lang="en-US" baseline="-25000" dirty="0"/>
                  <a:t>i</a:t>
                </a:r>
                <a:r>
                  <a:rPr lang="en-US" baseline="-40000" dirty="0"/>
                  <a:t>2 </a:t>
                </a:r>
                <a:r>
                  <a:rPr lang="en-US" dirty="0">
                    <a:sym typeface="Symbol"/>
                  </a:rPr>
                  <a:t> …  C</a:t>
                </a:r>
                <a:r>
                  <a:rPr lang="en-US" baseline="-25000" dirty="0"/>
                  <a:t>j</a:t>
                </a:r>
                <a:r>
                  <a:rPr lang="en-US" baseline="-40000" dirty="0"/>
                  <a:t>1 </a:t>
                </a:r>
                <a:r>
                  <a:rPr lang="en-US" dirty="0">
                    <a:sym typeface="Symbol"/>
                  </a:rPr>
                  <a:t> C</a:t>
                </a:r>
                <a:r>
                  <a:rPr lang="en-US" baseline="-25000" dirty="0"/>
                  <a:t>j</a:t>
                </a:r>
                <a:r>
                  <a:rPr lang="en-US" baseline="-40000" dirty="0"/>
                  <a:t>2 </a:t>
                </a:r>
                <a:r>
                  <a:rPr lang="en-US" dirty="0">
                    <a:sym typeface="Symbol"/>
                  </a:rPr>
                  <a:t> … = </a:t>
                </a:r>
                <a:r>
                  <a:rPr lang="en-US" dirty="0"/>
                  <a:t>K</a:t>
                </a:r>
                <a:r>
                  <a:rPr lang="en-US" baseline="-25000" dirty="0"/>
                  <a:t>k</a:t>
                </a:r>
                <a:r>
                  <a:rPr lang="en-US" baseline="-40000" dirty="0"/>
                  <a:t>2 </a:t>
                </a:r>
                <a:r>
                  <a:rPr lang="en-US" dirty="0">
                    <a:sym typeface="Symbol"/>
                  </a:rPr>
                  <a:t> …  </a:t>
                </a:r>
                <a:r>
                  <a:rPr lang="en-US" dirty="0" err="1">
                    <a:sym typeface="Symbol"/>
                  </a:rPr>
                  <a:t>K</a:t>
                </a:r>
                <a:r>
                  <a:rPr lang="en-US" baseline="-25000" dirty="0" err="1"/>
                  <a:t>k</a:t>
                </a:r>
                <a:r>
                  <a:rPr lang="en-US" baseline="-40000" dirty="0" err="1"/>
                  <a:t>m</a:t>
                </a:r>
                <a:r>
                  <a:rPr lang="en-US" baseline="-40000" dirty="0"/>
                  <a:t> </a:t>
                </a:r>
                <a:endParaRPr lang="en-US" dirty="0"/>
              </a:p>
              <a:p>
                <a:pPr marL="457200" indent="-457200">
                  <a:buFont typeface="+mj-lt"/>
                  <a:buAutoNum type="arabicPeriod"/>
                </a:pPr>
                <a:r>
                  <a:rPr lang="en-US" dirty="0" smtClean="0"/>
                  <a:t>Collect N plaintext-ciphertext pairs</a:t>
                </a:r>
              </a:p>
              <a:p>
                <a:pPr marL="457200" indent="-457200">
                  <a:buFont typeface="+mj-lt"/>
                  <a:buAutoNum type="arabicPeriod"/>
                </a:pPr>
                <a:r>
                  <a:rPr lang="en-US" dirty="0" smtClean="0"/>
                  <a:t>For each candidate set of key bits, calculate </a:t>
                </a:r>
              </a:p>
              <a:p>
                <a:pPr lvl="1"/>
                <a:r>
                  <a:rPr lang="en-US" dirty="0" smtClean="0"/>
                  <a:t>T = # times true</a:t>
                </a:r>
              </a:p>
              <a:p>
                <a:pPr lvl="1"/>
                <a14:m>
                  <m:oMath xmlns:m="http://schemas.openxmlformats.org/officeDocument/2006/math">
                    <m:r>
                      <a:rPr lang="en-US" b="0" i="1">
                        <a:latin typeface="Cambria Math"/>
                        <a:ea typeface="Cambria Math"/>
                      </a:rPr>
                      <m:t>𝜖</m:t>
                    </m:r>
                    <m:r>
                      <a:rPr lang="en-US" b="0" i="1" smtClean="0">
                        <a:latin typeface="Cambria Math"/>
                        <a:ea typeface="Cambria Math"/>
                      </a:rPr>
                      <m:t>=|</m:t>
                    </m:r>
                    <m:r>
                      <a:rPr lang="en-US" b="0" i="1" smtClean="0">
                        <a:latin typeface="Cambria Math"/>
                        <a:ea typeface="Cambria Math"/>
                      </a:rPr>
                      <m:t>𝑇</m:t>
                    </m:r>
                    <m:r>
                      <a:rPr lang="en-US" b="0" i="1" smtClean="0">
                        <a:latin typeface="Cambria Math"/>
                        <a:ea typeface="Cambria Math"/>
                      </a:rPr>
                      <m:t> − </m:t>
                    </m:r>
                    <m:box>
                      <m:boxPr>
                        <m:ctrlPr>
                          <a:rPr lang="en-US" b="0" i="1" smtClean="0">
                            <a:latin typeface="Cambria Math"/>
                            <a:ea typeface="Cambria Math"/>
                          </a:rPr>
                        </m:ctrlPr>
                      </m:boxPr>
                      <m:e>
                        <m:argPr>
                          <m:argSz m:val="-1"/>
                        </m:argPr>
                        <m:f>
                          <m:fPr>
                            <m:ctrlPr>
                              <a:rPr lang="en-US" b="0" i="1" smtClean="0">
                                <a:latin typeface="Cambria Math"/>
                                <a:ea typeface="Cambria Math"/>
                              </a:rPr>
                            </m:ctrlPr>
                          </m:fPr>
                          <m:num>
                            <m:r>
                              <a:rPr lang="en-US" b="0" i="1" smtClean="0">
                                <a:latin typeface="Cambria Math"/>
                                <a:ea typeface="Cambria Math"/>
                              </a:rPr>
                              <m:t>𝑁</m:t>
                            </m:r>
                          </m:num>
                          <m:den>
                            <m:r>
                              <a:rPr lang="en-US" b="0" i="1" smtClean="0">
                                <a:latin typeface="Cambria Math"/>
                                <a:ea typeface="Cambria Math"/>
                              </a:rPr>
                              <m:t>2</m:t>
                            </m:r>
                          </m:den>
                        </m:f>
                      </m:e>
                    </m:box>
                    <m:r>
                      <a:rPr lang="en-US" b="0" i="1" smtClean="0">
                        <a:latin typeface="Cambria Math"/>
                        <a:ea typeface="Cambria Math"/>
                      </a:rPr>
                      <m:t> |</m:t>
                    </m:r>
                    <m:r>
                      <a:rPr lang="en-US" b="0" i="1">
                        <a:latin typeface="Cambria Math"/>
                        <a:ea typeface="Cambria Math"/>
                      </a:rPr>
                      <m:t> </m:t>
                    </m:r>
                  </m:oMath>
                </a14:m>
                <a:endParaRPr lang="en-US" dirty="0" smtClean="0"/>
              </a:p>
              <a:p>
                <a:pPr marL="457200" indent="-457200">
                  <a:buFont typeface="+mj-lt"/>
                  <a:buAutoNum type="arabicPeriod"/>
                </a:pPr>
                <a:r>
                  <a:rPr lang="en-US" dirty="0" smtClean="0"/>
                  <a:t>Select key candidates that have the highest bias, </a:t>
                </a:r>
                <a14:m>
                  <m:oMath xmlns:m="http://schemas.openxmlformats.org/officeDocument/2006/math">
                    <m:r>
                      <a:rPr lang="en-US" b="0" i="1">
                        <a:latin typeface="Cambria Math"/>
                        <a:ea typeface="Cambria Math"/>
                      </a:rPr>
                      <m:t>𝜖</m:t>
                    </m:r>
                  </m:oMath>
                </a14:m>
                <a:endParaRPr lang="en-US" dirty="0" smtClean="0"/>
              </a:p>
              <a:p>
                <a:pPr lvl="1"/>
                <a:r>
                  <a:rPr lang="en-US" dirty="0" smtClean="0"/>
                  <a:t>These are more likely to be correct, by principle of maximum likelihood</a:t>
                </a:r>
                <a:endParaRPr lang="en-US" dirty="0"/>
              </a:p>
            </p:txBody>
          </p:sp>
        </mc:Choice>
        <mc:Fallback xmlns="" xmlns:mv="urn:schemas-microsoft-com:mac:vml">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53" t="-50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5BD94262-95F4-4F57-9C6D-6F48AB8E665C}" type="slidenum">
              <a:rPr lang="en-US" smtClean="0"/>
              <a:pPr>
                <a:defRPr/>
              </a:pPr>
              <a:t>200</a:t>
            </a:fld>
            <a:endParaRPr lang="en-US"/>
          </a:p>
        </p:txBody>
      </p:sp>
    </p:spTree>
    <p:extLst>
      <p:ext uri="{BB962C8B-B14F-4D97-AF65-F5344CB8AC3E}">
        <p14:creationId xmlns:p14="http://schemas.microsoft.com/office/powerpoint/2010/main" val="2631584891"/>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Matsui’s algorithm 2</a:t>
            </a:r>
            <a:r>
              <a:rPr lang="en-US" dirty="0" smtClean="0"/>
              <a:t> (continued)</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Pros</a:t>
            </a:r>
          </a:p>
          <a:p>
            <a:pPr lvl="1"/>
            <a:r>
              <a:rPr lang="en-US" dirty="0" smtClean="0"/>
              <a:t>Gives [partial] key candidate rankings in addition to parity</a:t>
            </a:r>
          </a:p>
          <a:p>
            <a:pPr lvl="1"/>
            <a:r>
              <a:rPr lang="en-US" dirty="0" smtClean="0"/>
              <a:t>Don’t need to know the probability</a:t>
            </a:r>
            <a:endParaRPr lang="en-US" dirty="0"/>
          </a:p>
          <a:p>
            <a:r>
              <a:rPr lang="en-US" dirty="0" smtClean="0"/>
              <a:t>Cons</a:t>
            </a:r>
          </a:p>
          <a:p>
            <a:pPr lvl="1"/>
            <a:r>
              <a:rPr lang="en-US" dirty="0" smtClean="0"/>
              <a:t>Requires N calls to the cipher for each candidate key</a:t>
            </a:r>
          </a:p>
          <a:p>
            <a:pPr lvl="1"/>
            <a:endParaRPr lang="en-US" dirty="0" smtClean="0"/>
          </a:p>
          <a:p>
            <a:endParaRPr lang="en-US" dirty="0"/>
          </a:p>
          <a:p>
            <a:r>
              <a:rPr lang="en-US" dirty="0" smtClean="0"/>
              <a:t>Comparison</a:t>
            </a:r>
          </a:p>
          <a:p>
            <a:pPr lvl="1"/>
            <a:r>
              <a:rPr lang="en-US" dirty="0" smtClean="0"/>
              <a:t>1 takes less work, but yields less information</a:t>
            </a:r>
          </a:p>
          <a:p>
            <a:pPr lvl="2"/>
            <a:r>
              <a:rPr lang="en-US" dirty="0" smtClean="0"/>
              <a:t>You’ll have to make up the work later if you want to find the key</a:t>
            </a:r>
          </a:p>
          <a:p>
            <a:pPr lvl="1"/>
            <a:r>
              <a:rPr lang="en-US" dirty="0" smtClean="0"/>
              <a:t>It is assumed that the attacker knows everything but the key, so access to the encryption function is assumed</a:t>
            </a:r>
          </a:p>
          <a:p>
            <a:pPr lvl="1"/>
            <a:r>
              <a:rPr lang="en-US" dirty="0" smtClean="0"/>
              <a:t>Key bits with the same parity may not be equally good. Algorithm 2 will rank these, but algorithm 1 will not</a:t>
            </a:r>
          </a:p>
        </p:txBody>
      </p:sp>
      <p:sp>
        <p:nvSpPr>
          <p:cNvPr id="4" name="Slide Number Placeholder 3"/>
          <p:cNvSpPr>
            <a:spLocks noGrp="1"/>
          </p:cNvSpPr>
          <p:nvPr>
            <p:ph type="sldNum" sz="quarter" idx="12"/>
          </p:nvPr>
        </p:nvSpPr>
        <p:spPr/>
        <p:txBody>
          <a:bodyPr/>
          <a:lstStyle/>
          <a:p>
            <a:pPr>
              <a:defRPr/>
            </a:pPr>
            <a:fld id="{5BD94262-95F4-4F57-9C6D-6F48AB8E665C}" type="slidenum">
              <a:rPr lang="en-US" smtClean="0"/>
              <a:pPr>
                <a:defRPr/>
              </a:pPr>
              <a:t>201</a:t>
            </a:fld>
            <a:endParaRPr lang="en-US"/>
          </a:p>
        </p:txBody>
      </p:sp>
    </p:spTree>
    <p:extLst>
      <p:ext uri="{BB962C8B-B14F-4D97-AF65-F5344CB8AC3E}">
        <p14:creationId xmlns:p14="http://schemas.microsoft.com/office/powerpoint/2010/main" val="2472058700"/>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bias look like?</a:t>
            </a:r>
            <a:endParaRPr lang="en-US" dirty="0"/>
          </a:p>
        </p:txBody>
      </p:sp>
      <p:sp>
        <p:nvSpPr>
          <p:cNvPr id="3" name="Content Placeholder 2"/>
          <p:cNvSpPr>
            <a:spLocks noGrp="1"/>
          </p:cNvSpPr>
          <p:nvPr>
            <p:ph idx="1"/>
          </p:nvPr>
        </p:nvSpPr>
        <p:spPr>
          <a:xfrm>
            <a:off x="457200" y="1935480"/>
            <a:ext cx="8229600" cy="2865120"/>
          </a:xfrm>
        </p:spPr>
        <p:txBody>
          <a:bodyPr>
            <a:normAutofit fontScale="77500" lnSpcReduction="20000"/>
          </a:bodyPr>
          <a:lstStyle/>
          <a:p>
            <a:r>
              <a:rPr lang="en-US" dirty="0" smtClean="0"/>
              <a:t>2-dimensional table</a:t>
            </a:r>
          </a:p>
          <a:p>
            <a:pPr lvl="1"/>
            <a:r>
              <a:rPr lang="en-US" dirty="0" smtClean="0"/>
              <a:t>Row: input mask</a:t>
            </a:r>
          </a:p>
          <a:p>
            <a:pPr lvl="1"/>
            <a:r>
              <a:rPr lang="en-US" dirty="0" smtClean="0"/>
              <a:t>Column: output mask</a:t>
            </a:r>
          </a:p>
          <a:p>
            <a:r>
              <a:rPr lang="en-US" dirty="0" smtClean="0"/>
              <a:t>Bias and masks often written in hex</a:t>
            </a:r>
          </a:p>
          <a:p>
            <a:r>
              <a:rPr lang="en-US" dirty="0" smtClean="0"/>
              <a:t>(0,0) is always equal to N/2, so ignore it</a:t>
            </a:r>
          </a:p>
          <a:p>
            <a:pPr lvl="1"/>
            <a:r>
              <a:rPr lang="en-US" dirty="0" smtClean="0"/>
              <a:t>Involves not input or output bits</a:t>
            </a:r>
          </a:p>
          <a:p>
            <a:pPr lvl="1"/>
            <a:r>
              <a:rPr lang="en-US" dirty="0" smtClean="0"/>
              <a:t>More for completeness than anything else</a:t>
            </a:r>
          </a:p>
          <a:p>
            <a:r>
              <a:rPr lang="en-US" dirty="0" smtClean="0"/>
              <a:t>Example</a:t>
            </a:r>
          </a:p>
          <a:p>
            <a:pPr lvl="1"/>
            <a:r>
              <a:rPr lang="en-US" dirty="0" smtClean="0"/>
              <a:t>A 2-bit S-box may have the following table</a:t>
            </a:r>
          </a:p>
        </p:txBody>
      </p:sp>
      <p:sp>
        <p:nvSpPr>
          <p:cNvPr id="4" name="Slide Number Placeholder 3"/>
          <p:cNvSpPr>
            <a:spLocks noGrp="1"/>
          </p:cNvSpPr>
          <p:nvPr>
            <p:ph type="sldNum" sz="quarter" idx="12"/>
          </p:nvPr>
        </p:nvSpPr>
        <p:spPr/>
        <p:txBody>
          <a:bodyPr/>
          <a:lstStyle/>
          <a:p>
            <a:pPr>
              <a:defRPr/>
            </a:pPr>
            <a:fld id="{5BD94262-95F4-4F57-9C6D-6F48AB8E665C}" type="slidenum">
              <a:rPr lang="en-US" smtClean="0"/>
              <a:pPr>
                <a:defRPr/>
              </a:pPr>
              <a:t>202</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129417459"/>
              </p:ext>
            </p:extLst>
          </p:nvPr>
        </p:nvGraphicFramePr>
        <p:xfrm>
          <a:off x="1981200" y="4704080"/>
          <a:ext cx="5080000" cy="1849120"/>
        </p:xfrm>
        <a:graphic>
          <a:graphicData uri="http://schemas.openxmlformats.org/drawingml/2006/table">
            <a:tbl>
              <a:tblPr firstRow="1" firstCol="1" bandRow="1">
                <a:tableStyleId>{5C22544A-7EE6-4342-B048-85BDC9FD1C3A}</a:tableStyleId>
              </a:tblPr>
              <a:tblGrid>
                <a:gridCol w="1016000"/>
                <a:gridCol w="1016000"/>
                <a:gridCol w="1016000"/>
                <a:gridCol w="1016000"/>
                <a:gridCol w="1016000"/>
              </a:tblGrid>
              <a:tr h="142240">
                <a:tc>
                  <a:txBody>
                    <a:bodyPr/>
                    <a:lstStyle/>
                    <a:p>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r>
              <a:tr h="370840">
                <a:tc>
                  <a:txBody>
                    <a:bodyPr/>
                    <a:lstStyle/>
                    <a:p>
                      <a:r>
                        <a:rPr lang="en-US" dirty="0" smtClean="0"/>
                        <a:t>0</a:t>
                      </a:r>
                      <a:endParaRPr lang="en-US" dirty="0"/>
                    </a:p>
                  </a:txBody>
                  <a:tcPr/>
                </a:tc>
                <a:tc>
                  <a:txBody>
                    <a:bodyPr/>
                    <a:lstStyle/>
                    <a:p>
                      <a:r>
                        <a:rPr lang="en-US" dirty="0" smtClean="0"/>
                        <a:t>2</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370840">
                <a:tc>
                  <a:txBody>
                    <a:bodyPr/>
                    <a:lstStyle/>
                    <a:p>
                      <a:r>
                        <a:rPr lang="en-US" dirty="0" smtClean="0"/>
                        <a:t>2</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3</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bl>
          </a:graphicData>
        </a:graphic>
      </p:graphicFrame>
    </p:spTree>
    <p:extLst>
      <p:ext uri="{BB962C8B-B14F-4D97-AF65-F5344CB8AC3E}">
        <p14:creationId xmlns:p14="http://schemas.microsoft.com/office/powerpoint/2010/main" val="2774222125"/>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in three parts</a:t>
            </a:r>
            <a:endParaRPr lang="en-US" dirty="0"/>
          </a:p>
        </p:txBody>
      </p:sp>
      <p:sp>
        <p:nvSpPr>
          <p:cNvPr id="3" name="Content Placeholder 2"/>
          <p:cNvSpPr>
            <a:spLocks noGrp="1"/>
          </p:cNvSpPr>
          <p:nvPr>
            <p:ph idx="1"/>
          </p:nvPr>
        </p:nvSpPr>
        <p:spPr/>
        <p:txBody>
          <a:bodyPr/>
          <a:lstStyle/>
          <a:p>
            <a:r>
              <a:rPr lang="en-US" dirty="0" smtClean="0"/>
              <a:t>We’re going to try linear cryptanalysis on two rounds of the EASY1 cipher </a:t>
            </a:r>
          </a:p>
          <a:p>
            <a:r>
              <a:rPr lang="en-US" dirty="0" smtClean="0"/>
              <a:t>Break this down into three parts</a:t>
            </a:r>
          </a:p>
          <a:p>
            <a:pPr lvl="1"/>
            <a:r>
              <a:rPr lang="en-US" dirty="0" smtClean="0"/>
              <a:t>Find biases of linear expressions for the s-box </a:t>
            </a:r>
          </a:p>
          <a:p>
            <a:pPr lvl="1"/>
            <a:r>
              <a:rPr lang="en-US" dirty="0" smtClean="0"/>
              <a:t>Extend approximation to two full rounds</a:t>
            </a:r>
          </a:p>
          <a:p>
            <a:pPr lvl="1"/>
            <a:r>
              <a:rPr lang="en-US" dirty="0" smtClean="0"/>
              <a:t>Use expressions to find key bits</a:t>
            </a:r>
          </a:p>
          <a:p>
            <a:pPr lvl="1"/>
            <a:endParaRPr lang="en-US" dirty="0"/>
          </a:p>
        </p:txBody>
      </p:sp>
      <p:sp>
        <p:nvSpPr>
          <p:cNvPr id="4" name="Slide Number Placeholder 3"/>
          <p:cNvSpPr>
            <a:spLocks noGrp="1"/>
          </p:cNvSpPr>
          <p:nvPr>
            <p:ph type="sldNum" sz="quarter" idx="12"/>
          </p:nvPr>
        </p:nvSpPr>
        <p:spPr/>
        <p:txBody>
          <a:bodyPr/>
          <a:lstStyle/>
          <a:p>
            <a:pPr>
              <a:defRPr/>
            </a:pPr>
            <a:fld id="{5BD94262-95F4-4F57-9C6D-6F48AB8E665C}" type="slidenum">
              <a:rPr lang="en-US" smtClean="0"/>
              <a:pPr>
                <a:defRPr/>
              </a:pPr>
              <a:t>203</a:t>
            </a:fld>
            <a:endParaRPr lang="en-US"/>
          </a:p>
        </p:txBody>
      </p:sp>
    </p:spTree>
    <p:extLst>
      <p:ext uri="{BB962C8B-B14F-4D97-AF65-F5344CB8AC3E}">
        <p14:creationId xmlns:p14="http://schemas.microsoft.com/office/powerpoint/2010/main" val="104600611"/>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part 1</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In this part, we only care about the S-box</a:t>
            </a:r>
          </a:p>
          <a:p>
            <a:r>
              <a:rPr lang="en-US" dirty="0" smtClean="0"/>
              <a:t>We’re going to use the bias notation T-N/2, since it is easier to code</a:t>
            </a:r>
          </a:p>
          <a:p>
            <a:pPr lvl="1"/>
            <a:endParaRPr lang="en-US" dirty="0"/>
          </a:p>
          <a:p>
            <a:r>
              <a:rPr lang="en-US" dirty="0" smtClean="0"/>
              <a:t>Objectives: </a:t>
            </a:r>
          </a:p>
          <a:p>
            <a:pPr lvl="1"/>
            <a:r>
              <a:rPr lang="en-US" dirty="0" smtClean="0"/>
              <a:t>Calculate S-box bias for all possible expressions</a:t>
            </a:r>
          </a:p>
          <a:p>
            <a:pPr lvl="2"/>
            <a:r>
              <a:rPr lang="en-US" dirty="0" smtClean="0"/>
              <a:t>Fill in function </a:t>
            </a:r>
            <a:r>
              <a:rPr lang="en-US" dirty="0" err="1"/>
              <a:t>findBias</a:t>
            </a:r>
            <a:endParaRPr lang="en-US" dirty="0" smtClean="0"/>
          </a:p>
          <a:p>
            <a:pPr lvl="1"/>
            <a:r>
              <a:rPr lang="en-US" dirty="0" smtClean="0"/>
              <a:t>Create a frequency table for each bias, and display</a:t>
            </a:r>
          </a:p>
          <a:p>
            <a:pPr lvl="2"/>
            <a:r>
              <a:rPr lang="en-US" dirty="0" smtClean="0"/>
              <a:t>Fill </a:t>
            </a:r>
            <a:r>
              <a:rPr lang="en-US" dirty="0"/>
              <a:t>in function </a:t>
            </a:r>
            <a:r>
              <a:rPr lang="en-US" dirty="0" err="1"/>
              <a:t>findFrequency</a:t>
            </a:r>
            <a:endParaRPr lang="en-US" dirty="0" smtClean="0"/>
          </a:p>
          <a:p>
            <a:pPr lvl="1"/>
            <a:r>
              <a:rPr lang="en-US" dirty="0" smtClean="0"/>
              <a:t>Identify high-bias expressions</a:t>
            </a:r>
          </a:p>
          <a:p>
            <a:pPr lvl="2"/>
            <a:r>
              <a:rPr lang="en-US" dirty="0" smtClean="0"/>
              <a:t>At least the top 4</a:t>
            </a:r>
          </a:p>
          <a:p>
            <a:pPr lvl="2"/>
            <a:r>
              <a:rPr lang="en-US" dirty="0"/>
              <a:t>Use </a:t>
            </a:r>
            <a:r>
              <a:rPr lang="en-US" dirty="0" err="1"/>
              <a:t>findMasks</a:t>
            </a:r>
            <a:endParaRPr lang="en-US" dirty="0" smtClean="0"/>
          </a:p>
          <a:p>
            <a:pPr lvl="1"/>
            <a:endParaRPr lang="en-US" dirty="0" smtClean="0"/>
          </a:p>
          <a:p>
            <a:r>
              <a:rPr lang="en-US" dirty="0" smtClean="0"/>
              <a:t>Hints</a:t>
            </a:r>
          </a:p>
          <a:p>
            <a:pPr lvl="1"/>
            <a:r>
              <a:rPr lang="en-US" dirty="0" smtClean="0"/>
              <a:t>Setting a bit to zero has the same effect as not including it in the expression, so use AND operations to zero out any unneeded bits</a:t>
            </a:r>
          </a:p>
          <a:p>
            <a:pPr lvl="1"/>
            <a:r>
              <a:rPr lang="en-US" dirty="0" smtClean="0"/>
              <a:t>You can use decimal or hex, just be consistent</a:t>
            </a:r>
          </a:p>
          <a:p>
            <a:pPr lvl="1"/>
            <a:r>
              <a:rPr lang="en-US" dirty="0" smtClean="0"/>
              <a:t>Don’t look at next slide yet</a:t>
            </a:r>
            <a:endParaRPr lang="en-US" dirty="0"/>
          </a:p>
        </p:txBody>
      </p:sp>
      <p:sp>
        <p:nvSpPr>
          <p:cNvPr id="4" name="Slide Number Placeholder 3"/>
          <p:cNvSpPr>
            <a:spLocks noGrp="1"/>
          </p:cNvSpPr>
          <p:nvPr>
            <p:ph type="sldNum" sz="quarter" idx="12"/>
          </p:nvPr>
        </p:nvSpPr>
        <p:spPr/>
        <p:txBody>
          <a:bodyPr/>
          <a:lstStyle/>
          <a:p>
            <a:pPr>
              <a:defRPr/>
            </a:pPr>
            <a:fld id="{5BD94262-95F4-4F57-9C6D-6F48AB8E665C}" type="slidenum">
              <a:rPr lang="en-US" smtClean="0"/>
              <a:pPr>
                <a:defRPr/>
              </a:pPr>
              <a:t>204</a:t>
            </a:fld>
            <a:endParaRPr lang="en-US"/>
          </a:p>
        </p:txBody>
      </p:sp>
    </p:spTree>
    <p:extLst>
      <p:ext uri="{BB962C8B-B14F-4D97-AF65-F5344CB8AC3E}">
        <p14:creationId xmlns:p14="http://schemas.microsoft.com/office/powerpoint/2010/main" val="2852170993"/>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part </a:t>
            </a:r>
            <a:r>
              <a:rPr lang="en-US" dirty="0" smtClean="0"/>
              <a:t>1 discussion</a:t>
            </a:r>
            <a:endParaRPr lang="en-US" dirty="0"/>
          </a:p>
        </p:txBody>
      </p:sp>
      <p:sp>
        <p:nvSpPr>
          <p:cNvPr id="3" name="Content Placeholder 2"/>
          <p:cNvSpPr>
            <a:spLocks noGrp="1"/>
          </p:cNvSpPr>
          <p:nvPr>
            <p:ph idx="1"/>
          </p:nvPr>
        </p:nvSpPr>
        <p:spPr>
          <a:xfrm>
            <a:off x="457200" y="1935480"/>
            <a:ext cx="8229600" cy="2103120"/>
          </a:xfrm>
        </p:spPr>
        <p:txBody>
          <a:bodyPr>
            <a:normAutofit fontScale="70000" lnSpcReduction="20000"/>
          </a:bodyPr>
          <a:lstStyle/>
          <a:p>
            <a:r>
              <a:rPr lang="en-US" dirty="0" smtClean="0"/>
              <a:t>The highest bias is 16</a:t>
            </a:r>
          </a:p>
          <a:p>
            <a:pPr lvl="1"/>
            <a:r>
              <a:rPr lang="en-US" dirty="0" smtClean="0"/>
              <a:t>Remember, the bias in cell (0,0) doesn’t count!</a:t>
            </a:r>
          </a:p>
          <a:p>
            <a:r>
              <a:rPr lang="en-US" dirty="0" smtClean="0"/>
              <a:t>14, 12, and -12 are next highest</a:t>
            </a:r>
          </a:p>
          <a:p>
            <a:pPr lvl="1"/>
            <a:r>
              <a:rPr lang="en-US" dirty="0" smtClean="0"/>
              <a:t>12 and -12 are equally strong</a:t>
            </a:r>
          </a:p>
          <a:p>
            <a:r>
              <a:rPr lang="en-US" dirty="0" smtClean="0"/>
              <a:t>Frequency isn’t actually part of the attack</a:t>
            </a:r>
          </a:p>
          <a:p>
            <a:pPr lvl="1"/>
            <a:r>
              <a:rPr lang="en-US" dirty="0" smtClean="0"/>
              <a:t>Observe how rare high-bias expressions are compared to low-bias</a:t>
            </a:r>
          </a:p>
          <a:p>
            <a:r>
              <a:rPr lang="en-US" dirty="0" smtClean="0"/>
              <a:t>What matters is strong biases involving a small number of bits</a:t>
            </a:r>
            <a:endParaRPr lang="en-US" dirty="0"/>
          </a:p>
        </p:txBody>
      </p:sp>
      <p:sp>
        <p:nvSpPr>
          <p:cNvPr id="4" name="Slide Number Placeholder 3"/>
          <p:cNvSpPr>
            <a:spLocks noGrp="1"/>
          </p:cNvSpPr>
          <p:nvPr>
            <p:ph type="sldNum" sz="quarter" idx="12"/>
          </p:nvPr>
        </p:nvSpPr>
        <p:spPr/>
        <p:txBody>
          <a:bodyPr/>
          <a:lstStyle/>
          <a:p>
            <a:pPr>
              <a:defRPr/>
            </a:pPr>
            <a:fld id="{5BD94262-95F4-4F57-9C6D-6F48AB8E665C}" type="slidenum">
              <a:rPr lang="en-US" smtClean="0"/>
              <a:pPr>
                <a:defRPr/>
              </a:pPr>
              <a:t>205</a:t>
            </a:fld>
            <a:endParaRPr lang="en-US"/>
          </a:p>
        </p:txBody>
      </p:sp>
      <p:graphicFrame>
        <p:nvGraphicFramePr>
          <p:cNvPr id="6" name="Chart 5"/>
          <p:cNvGraphicFramePr>
            <a:graphicFrameLocks/>
          </p:cNvGraphicFramePr>
          <p:nvPr>
            <p:extLst>
              <p:ext uri="{D42A27DB-BD31-4B8C-83A1-F6EECF244321}">
                <p14:modId xmlns:p14="http://schemas.microsoft.com/office/powerpoint/2010/main" val="2097545562"/>
              </p:ext>
            </p:extLst>
          </p:nvPr>
        </p:nvGraphicFramePr>
        <p:xfrm>
          <a:off x="2286000" y="3962400"/>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53198216"/>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part 2</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Look at table 6-4 of the text (page 177)</a:t>
            </a:r>
          </a:p>
          <a:p>
            <a:pPr lvl="1"/>
            <a:r>
              <a:rPr lang="en-US" dirty="0" smtClean="0"/>
              <a:t>You see some expressions have smaller bias, but also fewer addends</a:t>
            </a:r>
          </a:p>
          <a:p>
            <a:r>
              <a:rPr lang="en-US" dirty="0" smtClean="0"/>
              <a:t>Choose 2 of these expressions to try in this part</a:t>
            </a:r>
          </a:p>
          <a:p>
            <a:r>
              <a:rPr lang="en-US" dirty="0" smtClean="0"/>
              <a:t>Objectives: </a:t>
            </a:r>
          </a:p>
          <a:p>
            <a:pPr lvl="1"/>
            <a:r>
              <a:rPr lang="en-US" dirty="0"/>
              <a:t>E</a:t>
            </a:r>
            <a:r>
              <a:rPr lang="en-US" dirty="0" smtClean="0"/>
              <a:t>xtend these expressions to find input/output masks for one full round</a:t>
            </a:r>
          </a:p>
          <a:p>
            <a:pPr lvl="1"/>
            <a:r>
              <a:rPr lang="en-US" dirty="0" smtClean="0"/>
              <a:t>Extend one round to two rounds</a:t>
            </a:r>
          </a:p>
          <a:p>
            <a:r>
              <a:rPr lang="en-US" dirty="0" smtClean="0"/>
              <a:t>Hints</a:t>
            </a:r>
          </a:p>
          <a:p>
            <a:pPr lvl="1"/>
            <a:r>
              <a:rPr lang="en-US" dirty="0" smtClean="0"/>
              <a:t>When extending to one round, follow bits of S-box output mask forward</a:t>
            </a:r>
          </a:p>
          <a:p>
            <a:pPr lvl="1"/>
            <a:r>
              <a:rPr lang="en-US" dirty="0" smtClean="0"/>
              <a:t>When going from one round to two, follow the first round input bits back (find dependencies)</a:t>
            </a:r>
          </a:p>
          <a:p>
            <a:pPr lvl="1"/>
            <a:r>
              <a:rPr lang="en-US" dirty="0"/>
              <a:t>This is a pen &amp; paper </a:t>
            </a:r>
            <a:r>
              <a:rPr lang="en-US" dirty="0" smtClean="0"/>
              <a:t>exercise</a:t>
            </a:r>
          </a:p>
          <a:p>
            <a:pPr lvl="1"/>
            <a:r>
              <a:rPr lang="en-US" dirty="0" smtClean="0"/>
              <a:t>You can use the image in the book to trace the paths</a:t>
            </a:r>
            <a:endParaRPr lang="en-US" dirty="0"/>
          </a:p>
          <a:p>
            <a:pPr lvl="1"/>
            <a:r>
              <a:rPr lang="en-US" dirty="0" smtClean="0"/>
              <a:t>It may take you a couple tries and different S-box approximations for each round</a:t>
            </a:r>
          </a:p>
          <a:p>
            <a:pPr lvl="1"/>
            <a:r>
              <a:rPr lang="en-US" dirty="0" smtClean="0"/>
              <a:t>Don’t worry about the key yet – we’ll get there</a:t>
            </a:r>
          </a:p>
        </p:txBody>
      </p:sp>
      <p:sp>
        <p:nvSpPr>
          <p:cNvPr id="4" name="Slide Number Placeholder 3"/>
          <p:cNvSpPr>
            <a:spLocks noGrp="1"/>
          </p:cNvSpPr>
          <p:nvPr>
            <p:ph type="sldNum" sz="quarter" idx="12"/>
          </p:nvPr>
        </p:nvSpPr>
        <p:spPr/>
        <p:txBody>
          <a:bodyPr/>
          <a:lstStyle/>
          <a:p>
            <a:pPr>
              <a:defRPr/>
            </a:pPr>
            <a:fld id="{5BD94262-95F4-4F57-9C6D-6F48AB8E665C}" type="slidenum">
              <a:rPr lang="en-US" smtClean="0"/>
              <a:pPr>
                <a:defRPr/>
              </a:pPr>
              <a:t>206</a:t>
            </a:fld>
            <a:endParaRPr lang="en-US"/>
          </a:p>
        </p:txBody>
      </p:sp>
    </p:spTree>
    <p:extLst>
      <p:ext uri="{BB962C8B-B14F-4D97-AF65-F5344CB8AC3E}">
        <p14:creationId xmlns:p14="http://schemas.microsoft.com/office/powerpoint/2010/main" val="3959877399"/>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part 2 (more hints)</a:t>
            </a:r>
            <a:endParaRPr lang="en-US" dirty="0"/>
          </a:p>
        </p:txBody>
      </p:sp>
      <p:sp>
        <p:nvSpPr>
          <p:cNvPr id="3" name="Content Placeholder 2"/>
          <p:cNvSpPr>
            <a:spLocks noGrp="1"/>
          </p:cNvSpPr>
          <p:nvPr>
            <p:ph idx="1"/>
          </p:nvPr>
        </p:nvSpPr>
        <p:spPr>
          <a:xfrm>
            <a:off x="457200" y="1935480"/>
            <a:ext cx="6477000" cy="4389120"/>
          </a:xfrm>
        </p:spPr>
        <p:txBody>
          <a:bodyPr>
            <a:normAutofit fontScale="70000" lnSpcReduction="20000"/>
          </a:bodyPr>
          <a:lstStyle/>
          <a:p>
            <a:r>
              <a:rPr lang="en-US" dirty="0" smtClean="0"/>
              <a:t>There are really three masks here</a:t>
            </a:r>
          </a:p>
          <a:p>
            <a:pPr lvl="1"/>
            <a:r>
              <a:rPr lang="en-US" dirty="0" smtClean="0"/>
              <a:t>Input to two rounds</a:t>
            </a:r>
          </a:p>
          <a:p>
            <a:pPr lvl="1"/>
            <a:r>
              <a:rPr lang="en-US" dirty="0" smtClean="0"/>
              <a:t>Output of two rounds</a:t>
            </a:r>
          </a:p>
          <a:p>
            <a:pPr lvl="1"/>
            <a:r>
              <a:rPr lang="en-US" dirty="0" smtClean="0"/>
              <a:t>Between rounds </a:t>
            </a:r>
          </a:p>
          <a:p>
            <a:r>
              <a:rPr lang="en-US" dirty="0" smtClean="0"/>
              <a:t>A lot of bits in the middle may mean more in the input or output</a:t>
            </a:r>
          </a:p>
          <a:p>
            <a:pPr lvl="1"/>
            <a:r>
              <a:rPr lang="en-US" dirty="0" smtClean="0"/>
              <a:t>Set the middle to either the left or right half of each equation</a:t>
            </a:r>
          </a:p>
          <a:p>
            <a:pPr lvl="1"/>
            <a:r>
              <a:rPr lang="en-US" dirty="0" smtClean="0"/>
              <a:t>Look carefully equations and how they trace in both directions</a:t>
            </a:r>
          </a:p>
          <a:p>
            <a:r>
              <a:rPr lang="en-US" dirty="0" smtClean="0"/>
              <a:t>Minimizing bits in key bits used will save time in key recovery step</a:t>
            </a:r>
          </a:p>
          <a:p>
            <a:pPr lvl="1"/>
            <a:r>
              <a:rPr lang="en-US" dirty="0" smtClean="0"/>
              <a:t>You don’t need to find the minimum, but try your best</a:t>
            </a:r>
          </a:p>
          <a:p>
            <a:r>
              <a:rPr lang="en-US" dirty="0" smtClean="0"/>
              <a:t>Mind the permutations!</a:t>
            </a:r>
          </a:p>
          <a:p>
            <a:pPr lvl="1"/>
            <a:r>
              <a:rPr lang="en-US" dirty="0" smtClean="0"/>
              <a:t>Bit x of the output in one S-box in not necessarily bit x of input to the next</a:t>
            </a:r>
          </a:p>
          <a:p>
            <a:r>
              <a:rPr lang="en-US" dirty="0" smtClean="0"/>
              <a:t>This may take a while, so don’t get discouraged if it takes a few tries</a:t>
            </a:r>
          </a:p>
          <a:p>
            <a:pPr marL="341312" lvl="1" indent="0">
              <a:buNone/>
            </a:pPr>
            <a:endParaRPr lang="en-US" dirty="0"/>
          </a:p>
        </p:txBody>
      </p:sp>
      <p:sp>
        <p:nvSpPr>
          <p:cNvPr id="4" name="Slide Number Placeholder 3"/>
          <p:cNvSpPr>
            <a:spLocks noGrp="1"/>
          </p:cNvSpPr>
          <p:nvPr>
            <p:ph type="sldNum" sz="quarter" idx="12"/>
          </p:nvPr>
        </p:nvSpPr>
        <p:spPr/>
        <p:txBody>
          <a:bodyPr/>
          <a:lstStyle/>
          <a:p>
            <a:pPr>
              <a:defRPr/>
            </a:pPr>
            <a:fld id="{5BD94262-95F4-4F57-9C6D-6F48AB8E665C}" type="slidenum">
              <a:rPr lang="en-US" smtClean="0"/>
              <a:pPr>
                <a:defRPr/>
              </a:pPr>
              <a:t>207</a:t>
            </a:fld>
            <a:endParaRPr lang="en-US"/>
          </a:p>
        </p:txBody>
      </p:sp>
      <p:cxnSp>
        <p:nvCxnSpPr>
          <p:cNvPr id="8" name="Straight Connector 7"/>
          <p:cNvCxnSpPr/>
          <p:nvPr/>
        </p:nvCxnSpPr>
        <p:spPr bwMode="auto">
          <a:xfrm>
            <a:off x="7315200" y="3276600"/>
            <a:ext cx="0" cy="2286000"/>
          </a:xfrm>
          <a:prstGeom prst="line">
            <a:avLst/>
          </a:prstGeom>
          <a:ln/>
          <a:extLst/>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bwMode="auto">
          <a:xfrm>
            <a:off x="7658100" y="3276600"/>
            <a:ext cx="0" cy="2286000"/>
          </a:xfrm>
          <a:prstGeom prst="line">
            <a:avLst/>
          </a:prstGeom>
          <a:ln/>
          <a:extLst/>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bwMode="auto">
          <a:xfrm>
            <a:off x="8001000" y="3276600"/>
            <a:ext cx="0" cy="2286000"/>
          </a:xfrm>
          <a:prstGeom prst="line">
            <a:avLst/>
          </a:prstGeom>
          <a:ln/>
          <a:extLst/>
        </p:spPr>
        <p:style>
          <a:lnRef idx="1">
            <a:schemeClr val="dk1"/>
          </a:lnRef>
          <a:fillRef idx="0">
            <a:schemeClr val="dk1"/>
          </a:fillRef>
          <a:effectRef idx="0">
            <a:schemeClr val="dk1"/>
          </a:effectRef>
          <a:fontRef idx="minor">
            <a:schemeClr val="tx1"/>
          </a:fontRef>
        </p:style>
      </p:cxnSp>
      <p:sp>
        <p:nvSpPr>
          <p:cNvPr id="13" name="Rounded Rectangle 12"/>
          <p:cNvSpPr/>
          <p:nvPr/>
        </p:nvSpPr>
        <p:spPr bwMode="auto">
          <a:xfrm>
            <a:off x="7162800" y="3048000"/>
            <a:ext cx="990600" cy="228600"/>
          </a:xfrm>
          <a:prstGeom prst="roundRect">
            <a:avLst/>
          </a:prstGeom>
          <a:ln/>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Input mask</a:t>
            </a:r>
          </a:p>
        </p:txBody>
      </p:sp>
      <p:sp>
        <p:nvSpPr>
          <p:cNvPr id="14" name="Rounded Rectangle 13"/>
          <p:cNvSpPr/>
          <p:nvPr/>
        </p:nvSpPr>
        <p:spPr bwMode="auto">
          <a:xfrm>
            <a:off x="7162800" y="5448300"/>
            <a:ext cx="990600" cy="228600"/>
          </a:xfrm>
          <a:prstGeom prst="roundRect">
            <a:avLst/>
          </a:prstGeom>
          <a:ln/>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Output mask</a:t>
            </a:r>
          </a:p>
        </p:txBody>
      </p:sp>
      <p:sp>
        <p:nvSpPr>
          <p:cNvPr id="5" name="Rectangle 4"/>
          <p:cNvSpPr/>
          <p:nvPr/>
        </p:nvSpPr>
        <p:spPr bwMode="auto">
          <a:xfrm>
            <a:off x="7162800" y="3505200"/>
            <a:ext cx="990600" cy="609600"/>
          </a:xfrm>
          <a:prstGeom prst="rect">
            <a:avLst/>
          </a:prstGeom>
          <a:ln/>
          <a:extLst/>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Round 1</a:t>
            </a:r>
          </a:p>
        </p:txBody>
      </p:sp>
      <p:sp>
        <p:nvSpPr>
          <p:cNvPr id="6" name="Rectangle 5"/>
          <p:cNvSpPr/>
          <p:nvPr/>
        </p:nvSpPr>
        <p:spPr bwMode="auto">
          <a:xfrm>
            <a:off x="7162800" y="4648200"/>
            <a:ext cx="990600" cy="609600"/>
          </a:xfrm>
          <a:prstGeom prst="rect">
            <a:avLst/>
          </a:prstGeom>
          <a:ln/>
          <a:extLst/>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Round 2</a:t>
            </a:r>
          </a:p>
        </p:txBody>
      </p:sp>
      <p:sp>
        <p:nvSpPr>
          <p:cNvPr id="15" name="Rounded Rectangle 14"/>
          <p:cNvSpPr/>
          <p:nvPr/>
        </p:nvSpPr>
        <p:spPr bwMode="auto">
          <a:xfrm>
            <a:off x="7162800" y="4305300"/>
            <a:ext cx="990600" cy="228600"/>
          </a:xfrm>
          <a:prstGeom prst="roundRect">
            <a:avLst/>
          </a:prstGeom>
          <a:ln/>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Intermediate</a:t>
            </a:r>
          </a:p>
        </p:txBody>
      </p:sp>
      <p:sp>
        <p:nvSpPr>
          <p:cNvPr id="16" name="Up Arrow 15"/>
          <p:cNvSpPr/>
          <p:nvPr/>
        </p:nvSpPr>
        <p:spPr bwMode="auto">
          <a:xfrm>
            <a:off x="8458200" y="3162300"/>
            <a:ext cx="152400" cy="1257300"/>
          </a:xfrm>
          <a:prstGeom prst="upArrow">
            <a:avLst/>
          </a:prstGeom>
          <a:ln/>
          <a:extLst/>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p:txBody>
      </p:sp>
      <p:sp>
        <p:nvSpPr>
          <p:cNvPr id="18" name="Down Arrow 17"/>
          <p:cNvSpPr/>
          <p:nvPr/>
        </p:nvSpPr>
        <p:spPr bwMode="auto">
          <a:xfrm>
            <a:off x="8458200" y="4419600"/>
            <a:ext cx="152400" cy="1257300"/>
          </a:xfrm>
          <a:prstGeom prst="downArrow">
            <a:avLst/>
          </a:prstGeom>
          <a:ln/>
          <a:ex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3115020565"/>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Sidebar: what is the bias now?</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dirty="0" smtClean="0"/>
                  <a:t>We still have one more part to the exercise, but now we have new expressions</a:t>
                </a:r>
              </a:p>
              <a:p>
                <a:pPr lvl="1"/>
                <a:r>
                  <a:rPr lang="en-US" dirty="0" smtClean="0"/>
                  <a:t>What is the bias?</a:t>
                </a:r>
              </a:p>
              <a:p>
                <a:r>
                  <a:rPr lang="en-US" dirty="0" smtClean="0"/>
                  <a:t>Let’s first go back to the normalized notation of bias</a:t>
                </a:r>
              </a:p>
              <a:p>
                <a:pPr lvl="1"/>
                <a:r>
                  <a:rPr lang="en-US" dirty="0" smtClean="0"/>
                  <a:t>Divide each of the biases we were just using by 64</a:t>
                </a:r>
              </a:p>
              <a:p>
                <a:pPr lvl="2"/>
                <a:r>
                  <a:rPr lang="en-US" dirty="0" smtClean="0"/>
                  <a:t>32 </a:t>
                </a:r>
                <a:r>
                  <a:rPr lang="en-US" dirty="0"/>
                  <a:t>→ ½, -12 → - </a:t>
                </a:r>
                <a:r>
                  <a:rPr lang="en-US" dirty="0" smtClean="0"/>
                  <a:t>0.1875, etc.</a:t>
                </a:r>
              </a:p>
              <a:p>
                <a:r>
                  <a:rPr lang="en-US" dirty="0" smtClean="0"/>
                  <a:t>Let </a:t>
                </a:r>
                <a14:m>
                  <m:oMath xmlns:m="http://schemas.openxmlformats.org/officeDocument/2006/math">
                    <m:r>
                      <a:rPr lang="en-US" b="0" i="1">
                        <a:latin typeface="Cambria Math"/>
                        <a:ea typeface="Cambria Math"/>
                      </a:rPr>
                      <m:t>𝜖</m:t>
                    </m:r>
                    <m:r>
                      <a:rPr lang="en-US" b="0" i="1" baseline="-25000" smtClean="0">
                        <a:latin typeface="Cambria Math"/>
                        <a:ea typeface="Cambria Math"/>
                      </a:rPr>
                      <m:t>1</m:t>
                    </m:r>
                  </m:oMath>
                </a14:m>
                <a:r>
                  <a:rPr lang="en-US" dirty="0" smtClean="0"/>
                  <a:t> be the bias of the first round expression, let </a:t>
                </a:r>
                <a14:m>
                  <m:oMath xmlns:m="http://schemas.openxmlformats.org/officeDocument/2006/math">
                    <m:r>
                      <a:rPr lang="en-US" b="0" i="1">
                        <a:latin typeface="Cambria Math"/>
                        <a:ea typeface="Cambria Math"/>
                      </a:rPr>
                      <m:t>𝜖</m:t>
                    </m:r>
                    <m:r>
                      <a:rPr lang="en-US" b="0" i="1" baseline="-25000" smtClean="0">
                        <a:latin typeface="Cambria Math"/>
                        <a:ea typeface="Cambria Math"/>
                      </a:rPr>
                      <m:t>2</m:t>
                    </m:r>
                    <m:r>
                      <a:rPr lang="en-US" b="0" i="1" baseline="-25000">
                        <a:latin typeface="Cambria Math"/>
                        <a:ea typeface="Cambria Math"/>
                      </a:rPr>
                      <m:t> </m:t>
                    </m:r>
                  </m:oMath>
                </a14:m>
                <a:r>
                  <a:rPr lang="en-US" dirty="0" smtClean="0"/>
                  <a:t>be the bias of the second round expression, and let r be the number of expressions</a:t>
                </a:r>
              </a:p>
              <a:p>
                <a:r>
                  <a:rPr lang="en-US" dirty="0" smtClean="0"/>
                  <a:t>The new combined bias is </a:t>
                </a:r>
                <a14:m>
                  <m:oMath xmlns:m="http://schemas.openxmlformats.org/officeDocument/2006/math">
                    <m:sSup>
                      <m:sSupPr>
                        <m:ctrlPr>
                          <a:rPr lang="en-US" i="1" smtClean="0">
                            <a:latin typeface="Cambria Math"/>
                          </a:rPr>
                        </m:ctrlPr>
                      </m:sSupPr>
                      <m:e>
                        <m:r>
                          <a:rPr lang="en-US" b="1" i="1" smtClean="0">
                            <a:latin typeface="Cambria Math"/>
                          </a:rPr>
                          <m:t>𝟐</m:t>
                        </m:r>
                      </m:e>
                      <m:sup>
                        <m:r>
                          <a:rPr lang="en-US" b="1" i="1" smtClean="0">
                            <a:latin typeface="Cambria Math"/>
                          </a:rPr>
                          <m:t>𝒓</m:t>
                        </m:r>
                        <m:r>
                          <a:rPr lang="en-US" b="1" i="1" smtClean="0">
                            <a:latin typeface="Cambria Math"/>
                          </a:rPr>
                          <m:t>−</m:t>
                        </m:r>
                        <m:r>
                          <a:rPr lang="en-US" b="1" i="1" smtClean="0">
                            <a:latin typeface="Cambria Math"/>
                          </a:rPr>
                          <m:t>𝟏</m:t>
                        </m:r>
                      </m:sup>
                    </m:sSup>
                    <m:r>
                      <a:rPr lang="en-US" b="1" i="1" smtClean="0">
                        <a:latin typeface="Cambria Math"/>
                      </a:rPr>
                      <m:t> (</m:t>
                    </m:r>
                    <m:r>
                      <a:rPr lang="en-US" b="0" i="1">
                        <a:latin typeface="Cambria Math"/>
                        <a:ea typeface="Cambria Math"/>
                      </a:rPr>
                      <m:t>𝜖</m:t>
                    </m:r>
                    <m:r>
                      <a:rPr lang="en-US" b="0" i="1" baseline="-25000">
                        <a:latin typeface="Cambria Math"/>
                        <a:ea typeface="Cambria Math"/>
                      </a:rPr>
                      <m:t>1</m:t>
                    </m:r>
                    <m:r>
                      <a:rPr lang="en-US" b="1" i="1" smtClean="0">
                        <a:latin typeface="Cambria Math"/>
                      </a:rPr>
                      <m:t>∗</m:t>
                    </m:r>
                    <m:r>
                      <a:rPr lang="en-US" b="0" i="1">
                        <a:latin typeface="Cambria Math"/>
                        <a:ea typeface="Cambria Math"/>
                      </a:rPr>
                      <m:t>𝜖</m:t>
                    </m:r>
                    <m:r>
                      <a:rPr lang="en-US" b="0" i="1" baseline="-25000" smtClean="0">
                        <a:latin typeface="Cambria Math"/>
                        <a:ea typeface="Cambria Math"/>
                      </a:rPr>
                      <m:t>2</m:t>
                    </m:r>
                    <m:r>
                      <a:rPr lang="en-US" b="1" i="1" smtClean="0">
                        <a:latin typeface="Cambria Math"/>
                      </a:rPr>
                      <m:t>)</m:t>
                    </m:r>
                  </m:oMath>
                </a14:m>
                <a:endParaRPr lang="en-US" dirty="0" smtClean="0"/>
              </a:p>
              <a:p>
                <a:pPr lvl="1"/>
                <a:r>
                  <a:rPr lang="en-US" dirty="0" smtClean="0"/>
                  <a:t>This is due to Matsui’s piling-up lemma</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t="-50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5BD94262-95F4-4F57-9C6D-6F48AB8E665C}" type="slidenum">
              <a:rPr lang="en-US" smtClean="0"/>
              <a:pPr>
                <a:defRPr/>
              </a:pPr>
              <a:t>208</a:t>
            </a:fld>
            <a:endParaRPr lang="en-US"/>
          </a:p>
        </p:txBody>
      </p:sp>
    </p:spTree>
    <p:extLst>
      <p:ext uri="{BB962C8B-B14F-4D97-AF65-F5344CB8AC3E}">
        <p14:creationId xmlns:p14="http://schemas.microsoft.com/office/powerpoint/2010/main" val="1978122284"/>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part 3</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Now it is time to find those key bits!</a:t>
            </a:r>
          </a:p>
          <a:p>
            <a:r>
              <a:rPr lang="en-US" dirty="0" smtClean="0"/>
              <a:t>Use the two-round approximation from part 2 to perform a 3-round attack</a:t>
            </a:r>
          </a:p>
          <a:p>
            <a:r>
              <a:rPr lang="en-US" dirty="0" smtClean="0"/>
              <a:t>Backup from ciphertext to third round input using guessed key bits</a:t>
            </a:r>
          </a:p>
          <a:p>
            <a:pPr lvl="1"/>
            <a:r>
              <a:rPr lang="en-US" dirty="0" smtClean="0"/>
              <a:t>You only need to guess the key bits that are in the expression and required to backup</a:t>
            </a:r>
          </a:p>
          <a:p>
            <a:r>
              <a:rPr lang="en-US" dirty="0" smtClean="0"/>
              <a:t>Objectives</a:t>
            </a:r>
          </a:p>
          <a:p>
            <a:pPr lvl="1"/>
            <a:r>
              <a:rPr lang="en-US" dirty="0" smtClean="0"/>
              <a:t>Fill in attack()</a:t>
            </a:r>
          </a:p>
          <a:p>
            <a:pPr lvl="2"/>
            <a:r>
              <a:rPr lang="en-US" dirty="0" smtClean="0"/>
              <a:t>Create equations in format for Matsui’s algorithm 2</a:t>
            </a:r>
          </a:p>
          <a:p>
            <a:pPr lvl="2"/>
            <a:r>
              <a:rPr lang="en-US" dirty="0" smtClean="0"/>
              <a:t>Implement algorithm 2</a:t>
            </a:r>
          </a:p>
          <a:p>
            <a:pPr lvl="2"/>
            <a:r>
              <a:rPr lang="en-US" dirty="0" smtClean="0"/>
              <a:t>Find bias for each candidate, and sort</a:t>
            </a:r>
          </a:p>
          <a:p>
            <a:pPr lvl="2"/>
            <a:r>
              <a:rPr lang="en-US" dirty="0" smtClean="0"/>
              <a:t>Which key bits are most likely?</a:t>
            </a:r>
          </a:p>
          <a:p>
            <a:pPr lvl="1"/>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pPr>
              <a:defRPr/>
            </a:pPr>
            <a:fld id="{5BD94262-95F4-4F57-9C6D-6F48AB8E665C}" type="slidenum">
              <a:rPr lang="en-US" smtClean="0"/>
              <a:pPr>
                <a:defRPr/>
              </a:pPr>
              <a:t>209</a:t>
            </a:fld>
            <a:endParaRPr lang="en-US"/>
          </a:p>
        </p:txBody>
      </p:sp>
    </p:spTree>
    <p:extLst>
      <p:ext uri="{BB962C8B-B14F-4D97-AF65-F5344CB8AC3E}">
        <p14:creationId xmlns:p14="http://schemas.microsoft.com/office/powerpoint/2010/main" val="32191791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Everything you need to know about </a:t>
            </a:r>
            <a:r>
              <a:rPr lang="en-US" dirty="0" smtClean="0"/>
              <a:t>python (for this course)</a:t>
            </a:r>
            <a:endParaRPr lang="en-US" dirty="0"/>
          </a:p>
        </p:txBody>
      </p:sp>
      <p:sp>
        <p:nvSpPr>
          <p:cNvPr id="3" name="Content Placeholder 2"/>
          <p:cNvSpPr>
            <a:spLocks noGrp="1"/>
          </p:cNvSpPr>
          <p:nvPr>
            <p:ph idx="1"/>
          </p:nvPr>
        </p:nvSpPr>
        <p:spPr/>
        <p:txBody>
          <a:bodyPr>
            <a:normAutofit fontScale="77500" lnSpcReduction="20000"/>
          </a:bodyPr>
          <a:lstStyle/>
          <a:p>
            <a:r>
              <a:rPr lang="en-US" dirty="0"/>
              <a:t>Right-click on pythonCrashCourse.py and select “Edit with IDLE”</a:t>
            </a:r>
          </a:p>
          <a:p>
            <a:pPr lvl="1"/>
            <a:r>
              <a:rPr lang="en-US" dirty="0"/>
              <a:t>Opens file in a python editor</a:t>
            </a:r>
          </a:p>
          <a:p>
            <a:pPr lvl="1"/>
            <a:r>
              <a:rPr lang="en-US" dirty="0"/>
              <a:t>Press F5 to run your code</a:t>
            </a:r>
          </a:p>
          <a:p>
            <a:r>
              <a:rPr lang="en-US" dirty="0"/>
              <a:t>Python structure is dictated by whitespace</a:t>
            </a:r>
          </a:p>
          <a:p>
            <a:pPr lvl="1"/>
            <a:r>
              <a:rPr lang="en-US" dirty="0"/>
              <a:t>No braces</a:t>
            </a:r>
          </a:p>
          <a:p>
            <a:pPr lvl="1"/>
            <a:r>
              <a:rPr lang="en-US" dirty="0"/>
              <a:t>Code with same indentation is at the same level</a:t>
            </a:r>
          </a:p>
          <a:p>
            <a:pPr lvl="1"/>
            <a:r>
              <a:rPr lang="en-US" dirty="0"/>
              <a:t>Loop/conditional body needs to be indented</a:t>
            </a:r>
          </a:p>
          <a:p>
            <a:pPr lvl="1"/>
            <a:endParaRPr lang="en-US" dirty="0"/>
          </a:p>
          <a:p>
            <a:r>
              <a:rPr lang="en-US" dirty="0"/>
              <a:t>pythonCrashCourse.py contains examples of:</a:t>
            </a:r>
          </a:p>
          <a:p>
            <a:pPr lvl="1"/>
            <a:r>
              <a:rPr lang="en-US" dirty="0"/>
              <a:t>For and while loops</a:t>
            </a:r>
          </a:p>
          <a:p>
            <a:pPr lvl="1"/>
            <a:r>
              <a:rPr lang="en-US" dirty="0"/>
              <a:t>If statement</a:t>
            </a:r>
          </a:p>
          <a:p>
            <a:pPr lvl="1"/>
            <a:r>
              <a:rPr lang="en-US" dirty="0"/>
              <a:t>Print statements</a:t>
            </a:r>
          </a:p>
          <a:p>
            <a:pPr lvl="1"/>
            <a:r>
              <a:rPr lang="en-US" dirty="0"/>
              <a:t>List manipulation</a:t>
            </a:r>
          </a:p>
          <a:p>
            <a:pPr lvl="1"/>
            <a:r>
              <a:rPr lang="en-US" dirty="0"/>
              <a:t>Random integers</a:t>
            </a:r>
          </a:p>
          <a:p>
            <a:pPr marL="0" indent="0">
              <a:buNone/>
            </a:pPr>
            <a:endParaRPr lang="en-US" dirty="0"/>
          </a:p>
        </p:txBody>
      </p:sp>
      <p:sp>
        <p:nvSpPr>
          <p:cNvPr id="4" name="Slide Number Placeholder 3"/>
          <p:cNvSpPr>
            <a:spLocks noGrp="1"/>
          </p:cNvSpPr>
          <p:nvPr>
            <p:ph type="sldNum" sz="quarter" idx="12"/>
          </p:nvPr>
        </p:nvSpPr>
        <p:spPr/>
        <p:txBody>
          <a:bodyPr/>
          <a:lstStyle/>
          <a:p>
            <a:fld id="{87606FB4-E268-4BFF-97EA-20853DC9E11B}" type="slidenum">
              <a:rPr lang="en-US" smtClean="0"/>
              <a:t>21</a:t>
            </a:fld>
            <a:endParaRPr lang="en-US"/>
          </a:p>
        </p:txBody>
      </p:sp>
    </p:spTree>
    <p:extLst>
      <p:ext uri="{BB962C8B-B14F-4D97-AF65-F5344CB8AC3E}">
        <p14:creationId xmlns:p14="http://schemas.microsoft.com/office/powerpoint/2010/main" val="870714866"/>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part 3 (continued)</a:t>
            </a:r>
            <a:endParaRPr lang="en-US" dirty="0"/>
          </a:p>
        </p:txBody>
      </p:sp>
      <p:sp>
        <p:nvSpPr>
          <p:cNvPr id="3" name="Content Placeholder 2"/>
          <p:cNvSpPr>
            <a:spLocks noGrp="1"/>
          </p:cNvSpPr>
          <p:nvPr>
            <p:ph idx="1"/>
          </p:nvPr>
        </p:nvSpPr>
        <p:spPr/>
        <p:txBody>
          <a:bodyPr>
            <a:normAutofit/>
          </a:bodyPr>
          <a:lstStyle/>
          <a:p>
            <a:r>
              <a:rPr lang="en-US" dirty="0" smtClean="0"/>
              <a:t>Hints</a:t>
            </a:r>
          </a:p>
          <a:p>
            <a:pPr lvl="1"/>
            <a:r>
              <a:rPr lang="en-US" dirty="0" smtClean="0"/>
              <a:t>If you need an expression, try using the S-box expressions on page 179</a:t>
            </a:r>
          </a:p>
          <a:p>
            <a:pPr lvl="1"/>
            <a:r>
              <a:rPr lang="en-US" dirty="0" smtClean="0"/>
              <a:t>Use </a:t>
            </a:r>
            <a:r>
              <a:rPr lang="en-US" dirty="0" err="1" smtClean="0"/>
              <a:t>grab(x</a:t>
            </a:r>
            <a:r>
              <a:rPr lang="en-US" dirty="0" smtClean="0"/>
              <a:t>, </a:t>
            </a:r>
            <a:r>
              <a:rPr lang="en-US" dirty="0" err="1" smtClean="0"/>
              <a:t>y</a:t>
            </a:r>
            <a:r>
              <a:rPr lang="en-US" dirty="0" smtClean="0"/>
              <a:t>) to select bit </a:t>
            </a:r>
            <a:r>
              <a:rPr lang="en-US" dirty="0" err="1" smtClean="0"/>
              <a:t>y</a:t>
            </a:r>
            <a:r>
              <a:rPr lang="en-US" dirty="0" smtClean="0"/>
              <a:t> from state </a:t>
            </a:r>
            <a:r>
              <a:rPr lang="en-US" dirty="0" err="1" smtClean="0"/>
              <a:t>x</a:t>
            </a:r>
            <a:endParaRPr lang="en-US" dirty="0" smtClean="0"/>
          </a:p>
          <a:p>
            <a:pPr lvl="1"/>
            <a:r>
              <a:rPr lang="en-US" dirty="0" smtClean="0"/>
              <a:t>If you get stuck, complete code starts on page 189</a:t>
            </a:r>
          </a:p>
          <a:p>
            <a:pPr lvl="2"/>
            <a:r>
              <a:rPr lang="en-US" dirty="0" smtClean="0"/>
              <a:t>Please try to do as much as you can on your own</a:t>
            </a:r>
          </a:p>
        </p:txBody>
      </p:sp>
      <p:sp>
        <p:nvSpPr>
          <p:cNvPr id="4" name="Slide Number Placeholder 3"/>
          <p:cNvSpPr>
            <a:spLocks noGrp="1"/>
          </p:cNvSpPr>
          <p:nvPr>
            <p:ph type="sldNum" sz="quarter" idx="12"/>
          </p:nvPr>
        </p:nvSpPr>
        <p:spPr/>
        <p:txBody>
          <a:bodyPr/>
          <a:lstStyle/>
          <a:p>
            <a:pPr>
              <a:defRPr/>
            </a:pPr>
            <a:fld id="{5BD94262-95F4-4F57-9C6D-6F48AB8E665C}" type="slidenum">
              <a:rPr lang="en-US" smtClean="0"/>
              <a:pPr>
                <a:defRPr/>
              </a:pPr>
              <a:t>210</a:t>
            </a:fld>
            <a:endParaRPr lang="en-US"/>
          </a:p>
        </p:txBody>
      </p:sp>
    </p:spTree>
    <p:extLst>
      <p:ext uri="{BB962C8B-B14F-4D97-AF65-F5344CB8AC3E}">
        <p14:creationId xmlns:p14="http://schemas.microsoft.com/office/powerpoint/2010/main" val="4243106010"/>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Differential cryptanalysis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Linear cryptanalysis deals with approximating values </a:t>
            </a:r>
          </a:p>
          <a:p>
            <a:r>
              <a:rPr lang="en-US" dirty="0" smtClean="0"/>
              <a:t>Differential cryptanalysis deals with differences</a:t>
            </a:r>
          </a:p>
          <a:p>
            <a:pPr lvl="1"/>
            <a:r>
              <a:rPr lang="en-US" dirty="0" smtClean="0"/>
              <a:t>It doesn’t matter what the values are, as long as the correct difference is present</a:t>
            </a:r>
          </a:p>
          <a:p>
            <a:pPr lvl="2"/>
            <a:r>
              <a:rPr lang="en-US" dirty="0"/>
              <a:t>Now need pairs of plaintexts and pairs of ciphertexts</a:t>
            </a:r>
          </a:p>
          <a:p>
            <a:pPr lvl="3"/>
            <a:r>
              <a:rPr lang="en-US" dirty="0"/>
              <a:t>Instead of looking at (</a:t>
            </a:r>
            <a:r>
              <a:rPr lang="en-US" dirty="0" err="1"/>
              <a:t>p,c</a:t>
            </a:r>
            <a:r>
              <a:rPr lang="en-US" dirty="0"/>
              <a:t>), looking at (</a:t>
            </a:r>
            <a:r>
              <a:rPr lang="en-US" dirty="0" err="1"/>
              <a:t>p,p</a:t>
            </a:r>
            <a:r>
              <a:rPr lang="en-US" dirty="0"/>
              <a:t>’) and (</a:t>
            </a:r>
            <a:r>
              <a:rPr lang="en-US" dirty="0" err="1"/>
              <a:t>c,c</a:t>
            </a:r>
            <a:r>
              <a:rPr lang="en-US" dirty="0" smtClean="0"/>
              <a:t>’)</a:t>
            </a:r>
          </a:p>
          <a:p>
            <a:r>
              <a:rPr lang="en-US" dirty="0" smtClean="0"/>
              <a:t>Requires a stronger adversary</a:t>
            </a:r>
          </a:p>
          <a:p>
            <a:pPr lvl="1"/>
            <a:r>
              <a:rPr lang="en-US" dirty="0" smtClean="0"/>
              <a:t>Need input, output, and ability to request encryption/decryption operations</a:t>
            </a:r>
          </a:p>
          <a:p>
            <a:pPr lvl="2"/>
            <a:r>
              <a:rPr lang="en-US" dirty="0" smtClean="0"/>
              <a:t>Chosen plaintext attack (if encryption access)</a:t>
            </a:r>
          </a:p>
          <a:p>
            <a:pPr lvl="2"/>
            <a:r>
              <a:rPr lang="en-US" dirty="0" smtClean="0"/>
              <a:t>Chosen ciphertext attack (if decryption access)</a:t>
            </a:r>
          </a:p>
          <a:p>
            <a:pPr lvl="1"/>
            <a:r>
              <a:rPr lang="en-US" dirty="0" smtClean="0"/>
              <a:t>If a protocol is really poor, adversary may be able to perform attack without requests</a:t>
            </a:r>
          </a:p>
          <a:p>
            <a:pPr lvl="2"/>
            <a:r>
              <a:rPr lang="en-US" dirty="0" smtClean="0"/>
              <a:t>Shouldn’t happen</a:t>
            </a:r>
          </a:p>
          <a:p>
            <a:pPr lvl="1"/>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5BD94262-95F4-4F57-9C6D-6F48AB8E665C}" type="slidenum">
              <a:rPr lang="en-US" smtClean="0"/>
              <a:pPr>
                <a:defRPr/>
              </a:pPr>
              <a:t>211</a:t>
            </a:fld>
            <a:endParaRPr lang="en-US"/>
          </a:p>
        </p:txBody>
      </p:sp>
    </p:spTree>
    <p:extLst>
      <p:ext uri="{BB962C8B-B14F-4D97-AF65-F5344CB8AC3E}">
        <p14:creationId xmlns:p14="http://schemas.microsoft.com/office/powerpoint/2010/main" val="749733072"/>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Suppose we’re using an encryption oracle</a:t>
            </a:r>
          </a:p>
          <a:p>
            <a:pPr lvl="1"/>
            <a:r>
              <a:rPr lang="en-US" dirty="0" smtClean="0"/>
              <a:t>This means that we ask something for the encryption of a message, and it gives us the result</a:t>
            </a:r>
          </a:p>
          <a:p>
            <a:pPr lvl="1"/>
            <a:r>
              <a:rPr lang="en-US" dirty="0" smtClean="0"/>
              <a:t>We don’t know the key, the oracle does</a:t>
            </a:r>
          </a:p>
          <a:p>
            <a:r>
              <a:rPr lang="en-US" dirty="0" smtClean="0"/>
              <a:t>Have two plaintexts, p and p’, such that p </a:t>
            </a:r>
            <a:r>
              <a:rPr lang="en-US" dirty="0" smtClean="0">
                <a:sym typeface="Symbol"/>
              </a:rPr>
              <a:t> p’ = </a:t>
            </a:r>
            <a:r>
              <a:rPr lang="el-GR" dirty="0" smtClean="0">
                <a:sym typeface="Symbol"/>
              </a:rPr>
              <a:t>Δ</a:t>
            </a:r>
            <a:r>
              <a:rPr lang="en-US" baseline="-25000" dirty="0" smtClean="0">
                <a:sym typeface="Symbol"/>
              </a:rPr>
              <a:t>p</a:t>
            </a:r>
          </a:p>
          <a:p>
            <a:pPr lvl="1"/>
            <a:r>
              <a:rPr lang="el-GR" dirty="0">
                <a:sym typeface="Symbol"/>
              </a:rPr>
              <a:t>Δ</a:t>
            </a:r>
            <a:r>
              <a:rPr lang="en-US" baseline="-25000" dirty="0">
                <a:sym typeface="Symbol"/>
              </a:rPr>
              <a:t>p</a:t>
            </a:r>
            <a:r>
              <a:rPr lang="en-US" dirty="0" smtClean="0">
                <a:sym typeface="Symbol"/>
              </a:rPr>
              <a:t> is input difference</a:t>
            </a:r>
          </a:p>
          <a:p>
            <a:r>
              <a:rPr lang="en-US" dirty="0" smtClean="0">
                <a:sym typeface="Symbol"/>
              </a:rPr>
              <a:t>Encrypt plaintexts under unknown key by asking oracle</a:t>
            </a:r>
            <a:endParaRPr lang="en-US" dirty="0" smtClean="0"/>
          </a:p>
          <a:p>
            <a:pPr lvl="1"/>
            <a:r>
              <a:rPr lang="en-US" dirty="0" smtClean="0"/>
              <a:t>c = encrypt(p)</a:t>
            </a:r>
          </a:p>
          <a:p>
            <a:pPr lvl="1"/>
            <a:r>
              <a:rPr lang="en-US" dirty="0" smtClean="0"/>
              <a:t>c’ = encrypt(p’)</a:t>
            </a:r>
          </a:p>
          <a:p>
            <a:r>
              <a:rPr lang="en-US" dirty="0" smtClean="0"/>
              <a:t>Calculate output difference</a:t>
            </a:r>
          </a:p>
          <a:p>
            <a:pPr lvl="1"/>
            <a:r>
              <a:rPr lang="el-GR" dirty="0" smtClean="0">
                <a:sym typeface="Symbol"/>
              </a:rPr>
              <a:t>Δ</a:t>
            </a:r>
            <a:r>
              <a:rPr lang="en-US" baseline="-25000" dirty="0" smtClean="0">
                <a:sym typeface="Symbol"/>
              </a:rPr>
              <a:t>c</a:t>
            </a:r>
            <a:r>
              <a:rPr lang="en-US" dirty="0" smtClean="0"/>
              <a:t> = c </a:t>
            </a:r>
            <a:r>
              <a:rPr lang="en-US" dirty="0" smtClean="0">
                <a:sym typeface="Symbol"/>
              </a:rPr>
              <a:t> c’</a:t>
            </a:r>
          </a:p>
          <a:p>
            <a:pPr lvl="1"/>
            <a:endParaRPr lang="en-US" dirty="0"/>
          </a:p>
        </p:txBody>
      </p:sp>
      <p:sp>
        <p:nvSpPr>
          <p:cNvPr id="4" name="Slide Number Placeholder 3"/>
          <p:cNvSpPr>
            <a:spLocks noGrp="1"/>
          </p:cNvSpPr>
          <p:nvPr>
            <p:ph type="sldNum" sz="quarter" idx="12"/>
          </p:nvPr>
        </p:nvSpPr>
        <p:spPr/>
        <p:txBody>
          <a:bodyPr/>
          <a:lstStyle/>
          <a:p>
            <a:pPr>
              <a:defRPr/>
            </a:pPr>
            <a:fld id="{5BD94262-95F4-4F57-9C6D-6F48AB8E665C}" type="slidenum">
              <a:rPr lang="en-US" smtClean="0"/>
              <a:pPr>
                <a:defRPr/>
              </a:pPr>
              <a:t>212</a:t>
            </a:fld>
            <a:endParaRPr lang="en-US"/>
          </a:p>
        </p:txBody>
      </p:sp>
    </p:spTree>
    <p:extLst>
      <p:ext uri="{BB962C8B-B14F-4D97-AF65-F5344CB8AC3E}">
        <p14:creationId xmlns:p14="http://schemas.microsoft.com/office/powerpoint/2010/main" val="645042914"/>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Differences (continued)</a:t>
            </a:r>
            <a:endParaRPr lang="en-US" dirty="0"/>
          </a:p>
        </p:txBody>
      </p:sp>
      <p:sp>
        <p:nvSpPr>
          <p:cNvPr id="3" name="Content Placeholder 2"/>
          <p:cNvSpPr>
            <a:spLocks noGrp="1"/>
          </p:cNvSpPr>
          <p:nvPr>
            <p:ph idx="1"/>
          </p:nvPr>
        </p:nvSpPr>
        <p:spPr/>
        <p:txBody>
          <a:bodyPr>
            <a:normAutofit lnSpcReduction="10000"/>
          </a:bodyPr>
          <a:lstStyle/>
          <a:p>
            <a:r>
              <a:rPr lang="en-US" dirty="0">
                <a:sym typeface="Symbol"/>
              </a:rPr>
              <a:t>A particular input difference leads to particular output difference with some probability</a:t>
            </a:r>
          </a:p>
          <a:p>
            <a:pPr lvl="1"/>
            <a:r>
              <a:rPr lang="en-US" dirty="0" smtClean="0">
                <a:sym typeface="Symbol"/>
              </a:rPr>
              <a:t>Written </a:t>
            </a:r>
            <a:r>
              <a:rPr lang="en-US" dirty="0" err="1" smtClean="0">
                <a:sym typeface="Symbol"/>
              </a:rPr>
              <a:t>Pr</a:t>
            </a:r>
            <a:r>
              <a:rPr lang="en-US" dirty="0" smtClean="0">
                <a:sym typeface="Symbol"/>
              </a:rPr>
              <a:t>[</a:t>
            </a:r>
            <a:r>
              <a:rPr lang="el-GR" dirty="0" smtClean="0">
                <a:sym typeface="Symbol"/>
              </a:rPr>
              <a:t>Δ</a:t>
            </a:r>
            <a:r>
              <a:rPr lang="en-US" baseline="-25000" dirty="0" smtClean="0">
                <a:sym typeface="Symbol"/>
              </a:rPr>
              <a:t>p</a:t>
            </a:r>
            <a:r>
              <a:rPr lang="en-US" dirty="0" smtClean="0">
                <a:sym typeface="Symbol"/>
              </a:rPr>
              <a:t> </a:t>
            </a:r>
            <a:r>
              <a:rPr lang="en-US" dirty="0">
                <a:sym typeface="Symbol"/>
              </a:rPr>
              <a:t>→ </a:t>
            </a:r>
            <a:r>
              <a:rPr lang="el-GR" dirty="0">
                <a:sym typeface="Symbol"/>
              </a:rPr>
              <a:t>Δ</a:t>
            </a:r>
            <a:r>
              <a:rPr lang="en-US" baseline="-25000" dirty="0" smtClean="0">
                <a:sym typeface="Symbol"/>
              </a:rPr>
              <a:t>c</a:t>
            </a:r>
            <a:r>
              <a:rPr lang="en-US" dirty="0" smtClean="0">
                <a:sym typeface="Symbol"/>
              </a:rPr>
              <a:t>]</a:t>
            </a:r>
          </a:p>
          <a:p>
            <a:pPr lvl="1"/>
            <a:r>
              <a:rPr lang="el-GR" dirty="0">
                <a:sym typeface="Symbol"/>
              </a:rPr>
              <a:t>Δ</a:t>
            </a:r>
            <a:r>
              <a:rPr lang="en-US" baseline="-25000" dirty="0">
                <a:sym typeface="Symbol"/>
              </a:rPr>
              <a:t>p</a:t>
            </a:r>
            <a:r>
              <a:rPr lang="en-US" dirty="0">
                <a:sym typeface="Symbol"/>
              </a:rPr>
              <a:t> → </a:t>
            </a:r>
            <a:r>
              <a:rPr lang="el-GR" dirty="0">
                <a:sym typeface="Symbol"/>
              </a:rPr>
              <a:t>Δ</a:t>
            </a:r>
            <a:r>
              <a:rPr lang="en-US" baseline="-25000" dirty="0">
                <a:sym typeface="Symbol"/>
              </a:rPr>
              <a:t>c</a:t>
            </a:r>
            <a:r>
              <a:rPr lang="en-US" dirty="0" smtClean="0">
                <a:sym typeface="Symbol"/>
              </a:rPr>
              <a:t> is called a characteristic</a:t>
            </a:r>
          </a:p>
          <a:p>
            <a:pPr lvl="1"/>
            <a:r>
              <a:rPr lang="en-US" dirty="0" smtClean="0">
                <a:sym typeface="Symbol"/>
              </a:rPr>
              <a:t>The probability of a characteristic is determined through analysis</a:t>
            </a:r>
          </a:p>
          <a:p>
            <a:pPr lvl="2"/>
            <a:r>
              <a:rPr lang="en-US" dirty="0" smtClean="0">
                <a:sym typeface="Symbol"/>
              </a:rPr>
              <a:t>Unlike linear approximations, these differences are exact</a:t>
            </a:r>
          </a:p>
          <a:p>
            <a:r>
              <a:rPr lang="en-US" dirty="0">
                <a:sym typeface="Symbol"/>
              </a:rPr>
              <a:t>T</a:t>
            </a:r>
            <a:r>
              <a:rPr lang="en-US" dirty="0" smtClean="0">
                <a:sym typeface="Symbol"/>
              </a:rPr>
              <a:t>he key that produces the expected output difference with closest to the expected probability wins</a:t>
            </a:r>
          </a:p>
          <a:p>
            <a:r>
              <a:rPr lang="en-US" dirty="0" smtClean="0">
                <a:sym typeface="Symbol"/>
              </a:rPr>
              <a:t>Like linear cryptanalysis, we begin with the non-linear components</a:t>
            </a:r>
          </a:p>
          <a:p>
            <a:pPr lvl="1"/>
            <a:endParaRPr lang="en-US" dirty="0"/>
          </a:p>
        </p:txBody>
      </p:sp>
      <p:sp>
        <p:nvSpPr>
          <p:cNvPr id="4" name="Slide Number Placeholder 3"/>
          <p:cNvSpPr>
            <a:spLocks noGrp="1"/>
          </p:cNvSpPr>
          <p:nvPr>
            <p:ph type="sldNum" sz="quarter" idx="12"/>
          </p:nvPr>
        </p:nvSpPr>
        <p:spPr/>
        <p:txBody>
          <a:bodyPr/>
          <a:lstStyle/>
          <a:p>
            <a:pPr>
              <a:defRPr/>
            </a:pPr>
            <a:fld id="{5BD94262-95F4-4F57-9C6D-6F48AB8E665C}" type="slidenum">
              <a:rPr lang="en-US" smtClean="0"/>
              <a:pPr>
                <a:defRPr/>
              </a:pPr>
              <a:t>213</a:t>
            </a:fld>
            <a:endParaRPr lang="en-US"/>
          </a:p>
        </p:txBody>
      </p:sp>
    </p:spTree>
    <p:extLst>
      <p:ext uri="{BB962C8B-B14F-4D97-AF65-F5344CB8AC3E}">
        <p14:creationId xmlns:p14="http://schemas.microsoft.com/office/powerpoint/2010/main" val="587722868"/>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S-box characteristics</a:t>
            </a:r>
            <a:endParaRPr lang="en-US" dirty="0"/>
          </a:p>
        </p:txBody>
      </p:sp>
      <p:sp>
        <p:nvSpPr>
          <p:cNvPr id="3" name="Content Placeholder 2"/>
          <p:cNvSpPr>
            <a:spLocks noGrp="1"/>
          </p:cNvSpPr>
          <p:nvPr>
            <p:ph idx="1"/>
          </p:nvPr>
        </p:nvSpPr>
        <p:spPr/>
        <p:txBody>
          <a:bodyPr>
            <a:normAutofit fontScale="92500"/>
          </a:bodyPr>
          <a:lstStyle/>
          <a:p>
            <a:r>
              <a:rPr lang="en-US" dirty="0" smtClean="0"/>
              <a:t>Try all possible input difference and output difference pairs</a:t>
            </a:r>
          </a:p>
          <a:p>
            <a:r>
              <a:rPr lang="en-US" dirty="0" smtClean="0"/>
              <a:t>Count how many times each pair occurs</a:t>
            </a:r>
          </a:p>
          <a:p>
            <a:pPr lvl="1"/>
            <a:r>
              <a:rPr lang="en-US" dirty="0" smtClean="0"/>
              <a:t>The probability of the pair (characteristic) is the count divided by the number of combinations</a:t>
            </a:r>
          </a:p>
          <a:p>
            <a:pPr lvl="1"/>
            <a:r>
              <a:rPr lang="en-US" dirty="0" smtClean="0"/>
              <a:t>For EASY1, divide by 64</a:t>
            </a:r>
          </a:p>
          <a:p>
            <a:r>
              <a:rPr lang="en-US" dirty="0" smtClean="0"/>
              <a:t>Influence of the key needs to be addressed</a:t>
            </a:r>
          </a:p>
          <a:p>
            <a:pPr lvl="1"/>
            <a:r>
              <a:rPr lang="en-US" dirty="0" smtClean="0"/>
              <a:t>In EASY1, key addition step is</a:t>
            </a:r>
          </a:p>
          <a:p>
            <a:pPr lvl="2"/>
            <a:r>
              <a:rPr lang="en-US" dirty="0" smtClean="0"/>
              <a:t>(X </a:t>
            </a:r>
            <a:r>
              <a:rPr lang="en-US" dirty="0" smtClean="0">
                <a:sym typeface="Symbol"/>
              </a:rPr>
              <a:t> K)  (X’  K) = X  X’  K  K = X  X’</a:t>
            </a:r>
          </a:p>
          <a:p>
            <a:pPr lvl="2"/>
            <a:r>
              <a:rPr lang="en-US" dirty="0" smtClean="0">
                <a:sym typeface="Symbol"/>
              </a:rPr>
              <a:t>Key does not change analysis</a:t>
            </a:r>
          </a:p>
          <a:p>
            <a:pPr lvl="3"/>
            <a:r>
              <a:rPr lang="en-US" dirty="0" smtClean="0">
                <a:sym typeface="Symbol"/>
              </a:rPr>
              <a:t>Not necessarily true in all ciphers!</a:t>
            </a:r>
          </a:p>
          <a:p>
            <a:pPr lvl="3"/>
            <a:r>
              <a:rPr lang="en-US" dirty="0" smtClean="0">
                <a:sym typeface="Symbol"/>
              </a:rPr>
              <a:t>It depends how the key is mixed in</a:t>
            </a:r>
            <a:endParaRPr lang="en-US" dirty="0" smtClean="0"/>
          </a:p>
        </p:txBody>
      </p:sp>
      <p:sp>
        <p:nvSpPr>
          <p:cNvPr id="4" name="Slide Number Placeholder 3"/>
          <p:cNvSpPr>
            <a:spLocks noGrp="1"/>
          </p:cNvSpPr>
          <p:nvPr>
            <p:ph type="sldNum" sz="quarter" idx="12"/>
          </p:nvPr>
        </p:nvSpPr>
        <p:spPr/>
        <p:txBody>
          <a:bodyPr/>
          <a:lstStyle/>
          <a:p>
            <a:pPr>
              <a:defRPr/>
            </a:pPr>
            <a:fld id="{5BD94262-95F4-4F57-9C6D-6F48AB8E665C}" type="slidenum">
              <a:rPr lang="en-US" smtClean="0"/>
              <a:pPr>
                <a:defRPr/>
              </a:pPr>
              <a:t>214</a:t>
            </a:fld>
            <a:endParaRPr lang="en-US"/>
          </a:p>
        </p:txBody>
      </p:sp>
    </p:spTree>
    <p:extLst>
      <p:ext uri="{BB962C8B-B14F-4D97-AF65-F5344CB8AC3E}">
        <p14:creationId xmlns:p14="http://schemas.microsoft.com/office/powerpoint/2010/main" val="3737435290"/>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Extending difference characteristics</a:t>
            </a:r>
            <a:endParaRPr lang="en-US" dirty="0"/>
          </a:p>
        </p:txBody>
      </p:sp>
      <p:sp>
        <p:nvSpPr>
          <p:cNvPr id="3" name="Content Placeholder 2"/>
          <p:cNvSpPr>
            <a:spLocks noGrp="1"/>
          </p:cNvSpPr>
          <p:nvPr>
            <p:ph idx="1"/>
          </p:nvPr>
        </p:nvSpPr>
        <p:spPr/>
        <p:txBody>
          <a:bodyPr>
            <a:normAutofit fontScale="70000" lnSpcReduction="20000"/>
          </a:bodyPr>
          <a:lstStyle/>
          <a:p>
            <a:r>
              <a:rPr lang="en-US" dirty="0"/>
              <a:t>Chain characteristics together</a:t>
            </a:r>
          </a:p>
          <a:p>
            <a:pPr lvl="1"/>
            <a:r>
              <a:rPr lang="en-US" dirty="0"/>
              <a:t>Particularly easy if input difference equals output </a:t>
            </a:r>
            <a:r>
              <a:rPr lang="en-US" dirty="0" smtClean="0"/>
              <a:t>difference</a:t>
            </a:r>
          </a:p>
          <a:p>
            <a:pPr lvl="1"/>
            <a:r>
              <a:rPr lang="en-US" dirty="0" smtClean="0"/>
              <a:t>If you want to add a round and have output difference x, choose a high probability with input characteristic x</a:t>
            </a:r>
          </a:p>
          <a:p>
            <a:r>
              <a:rPr lang="en-US" dirty="0" smtClean="0"/>
              <a:t>As in linear cryptanalysis, we want a differential that does not go to all R rounds</a:t>
            </a:r>
          </a:p>
          <a:p>
            <a:pPr lvl="1"/>
            <a:r>
              <a:rPr lang="en-US" dirty="0" smtClean="0"/>
              <a:t>We want to make key guesses and backup, then check difference</a:t>
            </a:r>
          </a:p>
          <a:p>
            <a:r>
              <a:rPr lang="en-US" dirty="0" smtClean="0"/>
              <a:t>Probabilities multiply</a:t>
            </a:r>
          </a:p>
          <a:p>
            <a:pPr lvl="1"/>
            <a:r>
              <a:rPr lang="en-US" dirty="0" smtClean="0"/>
              <a:t>Probability of a </a:t>
            </a:r>
            <a:r>
              <a:rPr lang="en-US" dirty="0" smtClean="0">
                <a:sym typeface="Symbol"/>
              </a:rPr>
              <a:t>→ b</a:t>
            </a:r>
            <a:r>
              <a:rPr lang="en-US" dirty="0">
                <a:sym typeface="Symbol"/>
              </a:rPr>
              <a:t> </a:t>
            </a:r>
            <a:r>
              <a:rPr lang="en-US" dirty="0" smtClean="0">
                <a:sym typeface="Symbol"/>
              </a:rPr>
              <a:t>→ c is </a:t>
            </a:r>
            <a:r>
              <a:rPr lang="en-US" dirty="0" err="1" smtClean="0">
                <a:sym typeface="Symbol"/>
              </a:rPr>
              <a:t>Pr</a:t>
            </a:r>
            <a:r>
              <a:rPr lang="en-US" dirty="0" smtClean="0">
                <a:sym typeface="Symbol"/>
              </a:rPr>
              <a:t>[a → b]*</a:t>
            </a:r>
            <a:r>
              <a:rPr lang="en-US" dirty="0" err="1" smtClean="0">
                <a:sym typeface="Symbol"/>
              </a:rPr>
              <a:t>Pr</a:t>
            </a:r>
            <a:r>
              <a:rPr lang="en-US" dirty="0" smtClean="0">
                <a:sym typeface="Symbol"/>
              </a:rPr>
              <a:t>[b</a:t>
            </a:r>
            <a:r>
              <a:rPr lang="en-US" dirty="0">
                <a:sym typeface="Symbol"/>
              </a:rPr>
              <a:t> </a:t>
            </a:r>
            <a:r>
              <a:rPr lang="en-US" dirty="0" smtClean="0">
                <a:sym typeface="Symbol"/>
              </a:rPr>
              <a:t>→ c]</a:t>
            </a:r>
          </a:p>
          <a:p>
            <a:pPr lvl="1"/>
            <a:r>
              <a:rPr lang="en-US" dirty="0" smtClean="0">
                <a:sym typeface="Symbol"/>
              </a:rPr>
              <a:t>If there are multiple ways to get to c from a, chain the probabilities like we did before</a:t>
            </a:r>
          </a:p>
          <a:p>
            <a:pPr lvl="1"/>
            <a:endParaRPr lang="en-US" dirty="0" smtClean="0"/>
          </a:p>
          <a:p>
            <a:r>
              <a:rPr lang="en-US" dirty="0" smtClean="0"/>
              <a:t>Food for thought</a:t>
            </a:r>
          </a:p>
          <a:p>
            <a:pPr lvl="1"/>
            <a:r>
              <a:rPr lang="en-US" dirty="0"/>
              <a:t>H</a:t>
            </a:r>
            <a:r>
              <a:rPr lang="en-US" dirty="0" smtClean="0"/>
              <a:t>igher </a:t>
            </a:r>
            <a:r>
              <a:rPr lang="en-US" dirty="0"/>
              <a:t>probability </a:t>
            </a:r>
            <a:r>
              <a:rPr lang="en-US" dirty="0" smtClean="0"/>
              <a:t>characteristics require fewer </a:t>
            </a:r>
            <a:r>
              <a:rPr lang="en-US" dirty="0"/>
              <a:t>requests for attack to </a:t>
            </a:r>
            <a:r>
              <a:rPr lang="en-US" dirty="0" smtClean="0"/>
              <a:t>work well</a:t>
            </a:r>
            <a:endParaRPr lang="en-US" dirty="0"/>
          </a:p>
          <a:p>
            <a:pPr lvl="1"/>
            <a:r>
              <a:rPr lang="en-US" dirty="0" smtClean="0"/>
              <a:t>Need high overall probability for multiple rounds</a:t>
            </a:r>
          </a:p>
          <a:p>
            <a:pPr lvl="2"/>
            <a:r>
              <a:rPr lang="en-US" dirty="0" smtClean="0"/>
              <a:t>A high probability followed by a low one may be worse than two weaker ones</a:t>
            </a:r>
          </a:p>
          <a:p>
            <a:pPr lvl="2"/>
            <a:r>
              <a:rPr lang="en-US" dirty="0" smtClean="0"/>
              <a:t>0.9*0.1 = 0.09</a:t>
            </a:r>
          </a:p>
          <a:p>
            <a:pPr lvl="2"/>
            <a:r>
              <a:rPr lang="en-US" dirty="0" smtClean="0"/>
              <a:t>0.5*0.5 = 0.25</a:t>
            </a:r>
            <a:endParaRPr lang="en-US" dirty="0"/>
          </a:p>
        </p:txBody>
      </p:sp>
      <p:sp>
        <p:nvSpPr>
          <p:cNvPr id="4" name="Slide Number Placeholder 3"/>
          <p:cNvSpPr>
            <a:spLocks noGrp="1"/>
          </p:cNvSpPr>
          <p:nvPr>
            <p:ph type="sldNum" sz="quarter" idx="12"/>
          </p:nvPr>
        </p:nvSpPr>
        <p:spPr/>
        <p:txBody>
          <a:bodyPr/>
          <a:lstStyle/>
          <a:p>
            <a:pPr>
              <a:defRPr/>
            </a:pPr>
            <a:fld id="{5BD94262-95F4-4F57-9C6D-6F48AB8E665C}" type="slidenum">
              <a:rPr lang="en-US" smtClean="0"/>
              <a:pPr>
                <a:defRPr/>
              </a:pPr>
              <a:t>215</a:t>
            </a:fld>
            <a:endParaRPr lang="en-US"/>
          </a:p>
        </p:txBody>
      </p:sp>
    </p:spTree>
    <p:extLst>
      <p:ext uri="{BB962C8B-B14F-4D97-AF65-F5344CB8AC3E}">
        <p14:creationId xmlns:p14="http://schemas.microsoft.com/office/powerpoint/2010/main" val="3630920503"/>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(part 1)</a:t>
            </a:r>
            <a:endParaRPr lang="en-US" dirty="0"/>
          </a:p>
        </p:txBody>
      </p:sp>
      <p:sp>
        <p:nvSpPr>
          <p:cNvPr id="3" name="Content Placeholder 2"/>
          <p:cNvSpPr>
            <a:spLocks noGrp="1"/>
          </p:cNvSpPr>
          <p:nvPr>
            <p:ph idx="1"/>
          </p:nvPr>
        </p:nvSpPr>
        <p:spPr/>
        <p:txBody>
          <a:bodyPr/>
          <a:lstStyle/>
          <a:p>
            <a:r>
              <a:rPr lang="en-US" dirty="0" smtClean="0"/>
              <a:t>Open differential.py</a:t>
            </a:r>
          </a:p>
          <a:p>
            <a:pPr lvl="1"/>
            <a:r>
              <a:rPr lang="en-US" dirty="0"/>
              <a:t>Complete </a:t>
            </a:r>
            <a:r>
              <a:rPr lang="en-US" dirty="0" err="1"/>
              <a:t>genMatrix</a:t>
            </a:r>
            <a:r>
              <a:rPr lang="en-US" dirty="0"/>
              <a:t>()</a:t>
            </a:r>
          </a:p>
          <a:p>
            <a:pPr lvl="1"/>
            <a:endParaRPr lang="en-US" dirty="0"/>
          </a:p>
          <a:p>
            <a:r>
              <a:rPr lang="en-US" dirty="0"/>
              <a:t>Objectives: </a:t>
            </a:r>
          </a:p>
          <a:p>
            <a:pPr lvl="1"/>
            <a:r>
              <a:rPr lang="en-US" dirty="0" smtClean="0"/>
              <a:t>Find probability for all possible characteristics over S-box</a:t>
            </a:r>
            <a:endParaRPr lang="en-US" dirty="0"/>
          </a:p>
          <a:p>
            <a:pPr lvl="1"/>
            <a:r>
              <a:rPr lang="en-US" dirty="0" smtClean="0"/>
              <a:t>Identify high-probability characteristics</a:t>
            </a:r>
          </a:p>
          <a:p>
            <a:pPr lvl="2"/>
            <a:r>
              <a:rPr lang="en-US" dirty="0" smtClean="0"/>
              <a:t>At </a:t>
            </a:r>
            <a:r>
              <a:rPr lang="en-US" dirty="0"/>
              <a:t>least the top 2</a:t>
            </a:r>
          </a:p>
          <a:p>
            <a:pPr lvl="2"/>
            <a:r>
              <a:rPr lang="en-US" dirty="0"/>
              <a:t>More if you’re up to it</a:t>
            </a:r>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5BD94262-95F4-4F57-9C6D-6F48AB8E665C}" type="slidenum">
              <a:rPr lang="en-US" smtClean="0"/>
              <a:pPr>
                <a:defRPr/>
              </a:pPr>
              <a:t>216</a:t>
            </a:fld>
            <a:endParaRPr lang="en-US"/>
          </a:p>
        </p:txBody>
      </p:sp>
    </p:spTree>
    <p:extLst>
      <p:ext uri="{BB962C8B-B14F-4D97-AF65-F5344CB8AC3E}">
        <p14:creationId xmlns:p14="http://schemas.microsoft.com/office/powerpoint/2010/main" val="37850816"/>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(part 2)</a:t>
            </a:r>
            <a:endParaRPr lang="en-US" dirty="0"/>
          </a:p>
        </p:txBody>
      </p:sp>
      <p:sp>
        <p:nvSpPr>
          <p:cNvPr id="3" name="Content Placeholder 2"/>
          <p:cNvSpPr>
            <a:spLocks noGrp="1"/>
          </p:cNvSpPr>
          <p:nvPr>
            <p:ph idx="1"/>
          </p:nvPr>
        </p:nvSpPr>
        <p:spPr/>
        <p:txBody>
          <a:bodyPr/>
          <a:lstStyle/>
          <a:p>
            <a:r>
              <a:rPr lang="en-US" dirty="0" smtClean="0"/>
              <a:t>Implement the attack we described</a:t>
            </a:r>
          </a:p>
          <a:p>
            <a:pPr lvl="1"/>
            <a:r>
              <a:rPr lang="en-US" dirty="0" err="1"/>
              <a:t>createPairs</a:t>
            </a:r>
            <a:r>
              <a:rPr lang="en-US" dirty="0" smtClean="0"/>
              <a:t>()</a:t>
            </a:r>
          </a:p>
          <a:p>
            <a:pPr lvl="1"/>
            <a:r>
              <a:rPr lang="en-US" dirty="0" err="1" smtClean="0"/>
              <a:t>differentialAnalysis</a:t>
            </a:r>
            <a:r>
              <a:rPr lang="en-US" dirty="0" smtClean="0"/>
              <a:t>(…)</a:t>
            </a:r>
          </a:p>
          <a:p>
            <a:pPr lvl="1"/>
            <a:endParaRPr lang="en-US" dirty="0"/>
          </a:p>
          <a:p>
            <a:r>
              <a:rPr lang="en-US" dirty="0" smtClean="0"/>
              <a:t>Tips</a:t>
            </a:r>
          </a:p>
          <a:p>
            <a:pPr lvl="1"/>
            <a:r>
              <a:rPr lang="en-US" dirty="0" smtClean="0"/>
              <a:t>Try duplicating the example in the book </a:t>
            </a:r>
          </a:p>
          <a:p>
            <a:pPr lvl="2"/>
            <a:r>
              <a:rPr lang="en-US" dirty="0"/>
              <a:t>K</a:t>
            </a:r>
            <a:r>
              <a:rPr lang="en-US" dirty="0" smtClean="0"/>
              <a:t>ey 0x555555555</a:t>
            </a:r>
          </a:p>
          <a:p>
            <a:pPr lvl="2"/>
            <a:r>
              <a:rPr lang="en-US" dirty="0" smtClean="0"/>
              <a:t>Random number generator is already seeded for you</a:t>
            </a:r>
          </a:p>
          <a:p>
            <a:endParaRPr lang="en-US" dirty="0"/>
          </a:p>
        </p:txBody>
      </p:sp>
      <p:sp>
        <p:nvSpPr>
          <p:cNvPr id="4" name="Slide Number Placeholder 3"/>
          <p:cNvSpPr>
            <a:spLocks noGrp="1"/>
          </p:cNvSpPr>
          <p:nvPr>
            <p:ph type="sldNum" sz="quarter" idx="12"/>
          </p:nvPr>
        </p:nvSpPr>
        <p:spPr/>
        <p:txBody>
          <a:bodyPr/>
          <a:lstStyle/>
          <a:p>
            <a:pPr>
              <a:defRPr/>
            </a:pPr>
            <a:fld id="{5BD94262-95F4-4F57-9C6D-6F48AB8E665C}" type="slidenum">
              <a:rPr lang="en-US" smtClean="0"/>
              <a:pPr>
                <a:defRPr/>
              </a:pPr>
              <a:t>217</a:t>
            </a:fld>
            <a:endParaRPr lang="en-US"/>
          </a:p>
        </p:txBody>
      </p:sp>
    </p:spTree>
    <p:extLst>
      <p:ext uri="{BB962C8B-B14F-4D97-AF65-F5344CB8AC3E}">
        <p14:creationId xmlns:p14="http://schemas.microsoft.com/office/powerpoint/2010/main" val="2415139074"/>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Summary of linear and differential cryptanalysis</a:t>
            </a:r>
            <a:endParaRPr lang="en-US" dirty="0"/>
          </a:p>
        </p:txBody>
      </p:sp>
      <p:sp>
        <p:nvSpPr>
          <p:cNvPr id="6" name="Content Placeholder 5"/>
          <p:cNvSpPr>
            <a:spLocks noGrp="1"/>
          </p:cNvSpPr>
          <p:nvPr>
            <p:ph idx="1"/>
          </p:nvPr>
        </p:nvSpPr>
        <p:spPr>
          <a:xfrm>
            <a:off x="457200" y="2057400"/>
            <a:ext cx="8229600" cy="4267200"/>
          </a:xfrm>
        </p:spPr>
        <p:txBody>
          <a:bodyPr/>
          <a:lstStyle/>
          <a:p>
            <a:r>
              <a:rPr lang="en-US" dirty="0" smtClean="0"/>
              <a:t>Linear</a:t>
            </a:r>
          </a:p>
          <a:p>
            <a:pPr lvl="1"/>
            <a:r>
              <a:rPr lang="en-US" dirty="0" smtClean="0"/>
              <a:t>Collect plaintext-ciphertext pairs</a:t>
            </a:r>
          </a:p>
          <a:p>
            <a:pPr lvl="1"/>
            <a:r>
              <a:rPr lang="en-US" dirty="0" smtClean="0"/>
              <a:t>Approximate cipher using linear equations</a:t>
            </a:r>
          </a:p>
          <a:p>
            <a:pPr marL="0" indent="0">
              <a:buNone/>
            </a:pPr>
            <a:endParaRPr lang="en-US" dirty="0"/>
          </a:p>
          <a:p>
            <a:r>
              <a:rPr lang="en-US" dirty="0" smtClean="0"/>
              <a:t>Differential</a:t>
            </a:r>
          </a:p>
          <a:p>
            <a:pPr lvl="1"/>
            <a:r>
              <a:rPr lang="en-US" dirty="0"/>
              <a:t>Make encryption/decryption </a:t>
            </a:r>
            <a:r>
              <a:rPr lang="en-US" dirty="0" smtClean="0"/>
              <a:t>requests</a:t>
            </a:r>
          </a:p>
          <a:p>
            <a:pPr lvl="1"/>
            <a:r>
              <a:rPr lang="en-US" dirty="0" smtClean="0"/>
              <a:t>Calculate difference probabilities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pPr>
              <a:defRPr/>
            </a:pPr>
            <a:fld id="{5BD94262-95F4-4F57-9C6D-6F48AB8E665C}" type="slidenum">
              <a:rPr lang="en-US" smtClean="0"/>
              <a:pPr>
                <a:defRPr/>
              </a:pPr>
              <a:t>218</a:t>
            </a:fld>
            <a:endParaRPr lang="en-US"/>
          </a:p>
        </p:txBody>
      </p:sp>
    </p:spTree>
    <p:extLst>
      <p:ext uri="{BB962C8B-B14F-4D97-AF65-F5344CB8AC3E}">
        <p14:creationId xmlns:p14="http://schemas.microsoft.com/office/powerpoint/2010/main" val="1209718873"/>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Integral cryptanalysis</a:t>
            </a:r>
            <a:endParaRPr lang="en-US" dirty="0"/>
          </a:p>
        </p:txBody>
      </p:sp>
      <p:sp>
        <p:nvSpPr>
          <p:cNvPr id="3" name="Text Placeholder 2"/>
          <p:cNvSpPr>
            <a:spLocks noGrp="1"/>
          </p:cNvSpPr>
          <p:nvPr>
            <p:ph type="body" idx="1"/>
          </p:nvPr>
        </p:nvSpPr>
        <p:spPr/>
        <p:txBody>
          <a:bodyPr/>
          <a:lstStyle/>
          <a:p>
            <a:r>
              <a:rPr lang="en-US" dirty="0"/>
              <a:t>Symmetric </a:t>
            </a:r>
            <a:r>
              <a:rPr lang="en-US" dirty="0" smtClean="0"/>
              <a:t>systems</a:t>
            </a:r>
            <a:endParaRPr lang="en-US" dirty="0"/>
          </a:p>
        </p:txBody>
      </p:sp>
      <p:sp>
        <p:nvSpPr>
          <p:cNvPr id="4" name="Slide Number Placeholder 3"/>
          <p:cNvSpPr>
            <a:spLocks noGrp="1"/>
          </p:cNvSpPr>
          <p:nvPr>
            <p:ph type="sldNum" sz="quarter" idx="12"/>
          </p:nvPr>
        </p:nvSpPr>
        <p:spPr/>
        <p:txBody>
          <a:bodyPr/>
          <a:lstStyle/>
          <a:p>
            <a:pPr>
              <a:defRPr/>
            </a:pPr>
            <a:fld id="{4F214F52-F184-44EC-B24C-494105013F06}" type="slidenum">
              <a:rPr lang="en-US" smtClean="0"/>
              <a:pPr>
                <a:defRPr/>
              </a:pPr>
              <a:t>219</a:t>
            </a:fld>
            <a:endParaRPr lang="en-US"/>
          </a:p>
        </p:txBody>
      </p:sp>
    </p:spTree>
    <p:extLst>
      <p:ext uri="{BB962C8B-B14F-4D97-AF65-F5344CB8AC3E}">
        <p14:creationId xmlns:p14="http://schemas.microsoft.com/office/powerpoint/2010/main" val="20173447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IDLE</a:t>
            </a:r>
          </a:p>
        </p:txBody>
      </p:sp>
      <p:sp>
        <p:nvSpPr>
          <p:cNvPr id="3" name="Content Placeholder 2"/>
          <p:cNvSpPr>
            <a:spLocks noGrp="1"/>
          </p:cNvSpPr>
          <p:nvPr>
            <p:ph idx="1"/>
          </p:nvPr>
        </p:nvSpPr>
        <p:spPr/>
        <p:txBody>
          <a:bodyPr/>
          <a:lstStyle/>
          <a:p>
            <a:r>
              <a:rPr lang="en-US" dirty="0"/>
              <a:t>IDLE tips</a:t>
            </a:r>
          </a:p>
          <a:p>
            <a:pPr lvl="1"/>
            <a:r>
              <a:rPr lang="en-US" dirty="0"/>
              <a:t>To indent (shift right) a block of code, highlight and press ctrl+]</a:t>
            </a:r>
          </a:p>
          <a:p>
            <a:pPr lvl="1"/>
            <a:r>
              <a:rPr lang="en-US" dirty="0"/>
              <a:t>To </a:t>
            </a:r>
            <a:r>
              <a:rPr lang="en-US" dirty="0" err="1"/>
              <a:t>dedent</a:t>
            </a:r>
            <a:r>
              <a:rPr lang="en-US" dirty="0"/>
              <a:t> (shift left) a block of code, highlight and press ctrl+[</a:t>
            </a:r>
          </a:p>
          <a:p>
            <a:pPr lvl="1"/>
            <a:r>
              <a:rPr lang="en-US" dirty="0"/>
              <a:t>To comment a block of code, highlight and press alt+3, or got to format menu</a:t>
            </a:r>
          </a:p>
          <a:p>
            <a:pPr lvl="1"/>
            <a:r>
              <a:rPr lang="en-US" dirty="0"/>
              <a:t>To uncomment a block of code, highlight and press alt+4, or got to format menu</a:t>
            </a:r>
          </a:p>
          <a:p>
            <a:endParaRPr lang="en-US" dirty="0"/>
          </a:p>
        </p:txBody>
      </p:sp>
      <p:sp>
        <p:nvSpPr>
          <p:cNvPr id="4" name="Slide Number Placeholder 3"/>
          <p:cNvSpPr>
            <a:spLocks noGrp="1"/>
          </p:cNvSpPr>
          <p:nvPr>
            <p:ph type="sldNum" sz="quarter" idx="12"/>
          </p:nvPr>
        </p:nvSpPr>
        <p:spPr/>
        <p:txBody>
          <a:bodyPr/>
          <a:lstStyle/>
          <a:p>
            <a:fld id="{87606FB4-E268-4BFF-97EA-20853DC9E11B}" type="slidenum">
              <a:rPr lang="en-US" smtClean="0"/>
              <a:t>22</a:t>
            </a:fld>
            <a:endParaRPr lang="en-US"/>
          </a:p>
        </p:txBody>
      </p:sp>
    </p:spTree>
    <p:extLst>
      <p:ext uri="{BB962C8B-B14F-4D97-AF65-F5344CB8AC3E}">
        <p14:creationId xmlns:p14="http://schemas.microsoft.com/office/powerpoint/2010/main" val="3104228963"/>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Integral</a:t>
            </a:r>
            <a:endParaRPr lang="en-US" dirty="0"/>
          </a:p>
        </p:txBody>
      </p:sp>
      <p:sp>
        <p:nvSpPr>
          <p:cNvPr id="6" name="Content Placeholder 5"/>
          <p:cNvSpPr>
            <a:spLocks noGrp="1"/>
          </p:cNvSpPr>
          <p:nvPr>
            <p:ph idx="1"/>
          </p:nvPr>
        </p:nvSpPr>
        <p:spPr/>
        <p:txBody>
          <a:bodyPr/>
          <a:lstStyle/>
          <a:p>
            <a:r>
              <a:rPr lang="en-US" dirty="0" smtClean="0"/>
              <a:t>We’ve looked at linear equations</a:t>
            </a:r>
          </a:p>
          <a:p>
            <a:r>
              <a:rPr lang="en-US" dirty="0" smtClean="0"/>
              <a:t>We wouldn’t want calculus to feel left out, now would we?</a:t>
            </a:r>
          </a:p>
          <a:p>
            <a:r>
              <a:rPr lang="en-US" dirty="0" smtClean="0"/>
              <a:t>Relax, you don’t need to remember how to find the integral of a continuous function</a:t>
            </a:r>
          </a:p>
          <a:p>
            <a:pPr lvl="1"/>
            <a:r>
              <a:rPr lang="en-US" dirty="0" smtClean="0"/>
              <a:t>We’re all about discrete math here</a:t>
            </a:r>
          </a:p>
        </p:txBody>
      </p:sp>
      <p:sp>
        <p:nvSpPr>
          <p:cNvPr id="4" name="Slide Number Placeholder 3"/>
          <p:cNvSpPr>
            <a:spLocks noGrp="1"/>
          </p:cNvSpPr>
          <p:nvPr>
            <p:ph type="sldNum" sz="quarter" idx="12"/>
          </p:nvPr>
        </p:nvSpPr>
        <p:spPr/>
        <p:txBody>
          <a:bodyPr/>
          <a:lstStyle/>
          <a:p>
            <a:pPr>
              <a:defRPr/>
            </a:pPr>
            <a:fld id="{4F214F52-F184-44EC-B24C-494105013F06}" type="slidenum">
              <a:rPr lang="en-US" smtClean="0"/>
              <a:pPr>
                <a:defRPr/>
              </a:pPr>
              <a:t>220</a:t>
            </a:fld>
            <a:endParaRPr lang="en-US"/>
          </a:p>
        </p:txBody>
      </p:sp>
    </p:spTree>
    <p:extLst>
      <p:ext uri="{BB962C8B-B14F-4D97-AF65-F5344CB8AC3E}">
        <p14:creationId xmlns:p14="http://schemas.microsoft.com/office/powerpoint/2010/main" val="4110150149"/>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We will look at this attack in terms </a:t>
            </a:r>
            <a:r>
              <a:rPr lang="en-US" smtClean="0"/>
              <a:t>of 4-round </a:t>
            </a:r>
            <a:r>
              <a:rPr lang="en-US" dirty="0" smtClean="0"/>
              <a:t>AES-128</a:t>
            </a:r>
          </a:p>
          <a:p>
            <a:pPr lvl="1"/>
            <a:r>
              <a:rPr lang="en-US" dirty="0" smtClean="0"/>
              <a:t>The full cipher is 10 rounds</a:t>
            </a:r>
          </a:p>
          <a:p>
            <a:pPr lvl="1"/>
            <a:endParaRPr lang="en-US" dirty="0"/>
          </a:p>
          <a:p>
            <a:r>
              <a:rPr lang="en-US" dirty="0" smtClean="0"/>
              <a:t>Anatomy of the Advanced Encryption Standard</a:t>
            </a:r>
          </a:p>
          <a:p>
            <a:pPr lvl="1"/>
            <a:r>
              <a:rPr lang="en-US" dirty="0"/>
              <a:t>Round consists of nonlinear step and linear </a:t>
            </a:r>
            <a:r>
              <a:rPr lang="en-US" dirty="0" smtClean="0"/>
              <a:t>mixing</a:t>
            </a:r>
            <a:endParaRPr lang="en-US" dirty="0"/>
          </a:p>
          <a:p>
            <a:pPr lvl="1"/>
            <a:r>
              <a:rPr lang="en-US" dirty="0"/>
              <a:t>Round </a:t>
            </a:r>
            <a:r>
              <a:rPr lang="en-US" dirty="0" smtClean="0"/>
              <a:t>structure has 4 parts</a:t>
            </a:r>
            <a:endParaRPr lang="en-US" dirty="0"/>
          </a:p>
          <a:p>
            <a:pPr lvl="2"/>
            <a:r>
              <a:rPr lang="en-US" dirty="0" err="1" smtClean="0"/>
              <a:t>SubBytes</a:t>
            </a:r>
            <a:endParaRPr lang="en-US" dirty="0" smtClean="0"/>
          </a:p>
          <a:p>
            <a:pPr lvl="3"/>
            <a:r>
              <a:rPr lang="en-US" dirty="0" smtClean="0"/>
              <a:t>S-box</a:t>
            </a:r>
            <a:endParaRPr lang="en-US" dirty="0"/>
          </a:p>
          <a:p>
            <a:pPr lvl="2"/>
            <a:r>
              <a:rPr lang="en-US" dirty="0" err="1"/>
              <a:t>ShiftRows</a:t>
            </a:r>
            <a:r>
              <a:rPr lang="en-US" dirty="0"/>
              <a:t>, </a:t>
            </a:r>
            <a:r>
              <a:rPr lang="en-US" dirty="0" err="1" smtClean="0"/>
              <a:t>MixColumns</a:t>
            </a:r>
            <a:endParaRPr lang="en-US" dirty="0" smtClean="0"/>
          </a:p>
          <a:p>
            <a:pPr lvl="3"/>
            <a:r>
              <a:rPr lang="en-US" dirty="0"/>
              <a:t>Linear mixing</a:t>
            </a:r>
          </a:p>
          <a:p>
            <a:pPr lvl="2"/>
            <a:r>
              <a:rPr lang="en-US" dirty="0" err="1" smtClean="0"/>
              <a:t>AddRoundKey</a:t>
            </a:r>
            <a:endParaRPr lang="en-US" dirty="0"/>
          </a:p>
          <a:p>
            <a:pPr lvl="3"/>
            <a:r>
              <a:rPr lang="en-US" dirty="0"/>
              <a:t>Combine key with state via exclusive-or</a:t>
            </a:r>
          </a:p>
          <a:p>
            <a:pPr lvl="1"/>
            <a:r>
              <a:rPr lang="en-US" dirty="0" smtClean="0"/>
              <a:t>16-byte state is represented as a 2d array</a:t>
            </a:r>
          </a:p>
          <a:p>
            <a:pPr lvl="2"/>
            <a:r>
              <a:rPr lang="en-US" dirty="0" smtClean="0"/>
              <a:t>4 by 4 bytes</a:t>
            </a:r>
            <a:endParaRPr lang="en-US" dirty="0"/>
          </a:p>
        </p:txBody>
      </p:sp>
      <p:sp>
        <p:nvSpPr>
          <p:cNvPr id="4" name="Slide Number Placeholder 3"/>
          <p:cNvSpPr>
            <a:spLocks noGrp="1"/>
          </p:cNvSpPr>
          <p:nvPr>
            <p:ph type="sldNum" sz="quarter" idx="12"/>
          </p:nvPr>
        </p:nvSpPr>
        <p:spPr/>
        <p:txBody>
          <a:bodyPr/>
          <a:lstStyle/>
          <a:p>
            <a:pPr>
              <a:defRPr/>
            </a:pPr>
            <a:fld id="{5BD94262-95F4-4F57-9C6D-6F48AB8E665C}" type="slidenum">
              <a:rPr lang="en-US" smtClean="0"/>
              <a:pPr>
                <a:defRPr/>
              </a:pPr>
              <a:t>221</a:t>
            </a:fld>
            <a:endParaRPr lang="en-US"/>
          </a:p>
        </p:txBody>
      </p:sp>
      <p:sp>
        <p:nvSpPr>
          <p:cNvPr id="5" name="TextBox 4"/>
          <p:cNvSpPr txBox="1"/>
          <p:nvPr/>
        </p:nvSpPr>
        <p:spPr>
          <a:xfrm>
            <a:off x="5410200" y="4191000"/>
            <a:ext cx="2845459" cy="646331"/>
          </a:xfrm>
          <a:prstGeom prst="rect">
            <a:avLst/>
          </a:prstGeom>
          <a:ln/>
        </p:spPr>
        <p:style>
          <a:lnRef idx="2">
            <a:schemeClr val="accent1"/>
          </a:lnRef>
          <a:fillRef idx="1">
            <a:schemeClr val="lt1"/>
          </a:fillRef>
          <a:effectRef idx="0">
            <a:schemeClr val="accent1"/>
          </a:effectRef>
          <a:fontRef idx="minor">
            <a:schemeClr val="dk1"/>
          </a:fontRef>
        </p:style>
        <p:txBody>
          <a:bodyPr wrap="none" rtlCol="0">
            <a:spAutoFit/>
          </a:bodyPr>
          <a:lstStyle/>
          <a:p>
            <a:pPr algn="l"/>
            <a:r>
              <a:rPr lang="en-US" dirty="0" smtClean="0"/>
              <a:t>For full spec, AES-192, and </a:t>
            </a:r>
          </a:p>
          <a:p>
            <a:pPr algn="l"/>
            <a:r>
              <a:rPr lang="en-US" dirty="0" smtClean="0"/>
              <a:t>AES-256, see FIPS 197</a:t>
            </a:r>
            <a:endParaRPr lang="en-US" dirty="0"/>
          </a:p>
        </p:txBody>
      </p:sp>
    </p:spTree>
    <p:extLst>
      <p:ext uri="{BB962C8B-B14F-4D97-AF65-F5344CB8AC3E}">
        <p14:creationId xmlns:p14="http://schemas.microsoft.com/office/powerpoint/2010/main" val="3930976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AES: </a:t>
            </a:r>
            <a:r>
              <a:rPr lang="en-US" dirty="0" err="1" smtClean="0"/>
              <a:t>SubBytes</a:t>
            </a:r>
            <a:endParaRPr lang="en-US" dirty="0"/>
          </a:p>
        </p:txBody>
      </p:sp>
      <p:sp>
        <p:nvSpPr>
          <p:cNvPr id="3" name="Content Placeholder 2"/>
          <p:cNvSpPr>
            <a:spLocks noGrp="1"/>
          </p:cNvSpPr>
          <p:nvPr>
            <p:ph idx="1"/>
          </p:nvPr>
        </p:nvSpPr>
        <p:spPr>
          <a:xfrm>
            <a:off x="457200" y="1935480"/>
            <a:ext cx="8229600" cy="2407920"/>
          </a:xfrm>
        </p:spPr>
        <p:txBody>
          <a:bodyPr>
            <a:normAutofit fontScale="85000" lnSpcReduction="20000"/>
          </a:bodyPr>
          <a:lstStyle/>
          <a:p>
            <a:r>
              <a:rPr lang="en-US" dirty="0"/>
              <a:t>B</a:t>
            </a:r>
            <a:r>
              <a:rPr lang="en-US" dirty="0" smtClean="0"/>
              <a:t>yte substitution</a:t>
            </a:r>
          </a:p>
          <a:p>
            <a:pPr lvl="1"/>
            <a:r>
              <a:rPr lang="en-US" dirty="0" smtClean="0"/>
              <a:t>Usually a 16 by 16 table</a:t>
            </a:r>
          </a:p>
          <a:p>
            <a:pPr lvl="2"/>
            <a:r>
              <a:rPr lang="en-US" dirty="0" smtClean="0"/>
              <a:t>Split byte value into high and low nibble</a:t>
            </a:r>
          </a:p>
          <a:p>
            <a:pPr lvl="3"/>
            <a:r>
              <a:rPr lang="en-US" dirty="0" smtClean="0"/>
              <a:t>Byte </a:t>
            </a:r>
            <a:r>
              <a:rPr lang="en-US" dirty="0" err="1" smtClean="0"/>
              <a:t>xy</a:t>
            </a:r>
            <a:r>
              <a:rPr lang="en-US" dirty="0" smtClean="0"/>
              <a:t> replaced by column x, row y</a:t>
            </a:r>
          </a:p>
          <a:p>
            <a:pPr lvl="3"/>
            <a:r>
              <a:rPr lang="en-US" dirty="0" smtClean="0"/>
              <a:t>For example, the value “a0” is replaced by the value in row “a” column “0” </a:t>
            </a:r>
          </a:p>
          <a:p>
            <a:pPr lvl="2"/>
            <a:r>
              <a:rPr lang="en-US" dirty="0" smtClean="0"/>
              <a:t>Efficient in software</a:t>
            </a:r>
          </a:p>
          <a:p>
            <a:pPr lvl="1"/>
            <a:r>
              <a:rPr lang="en-US" dirty="0" smtClean="0"/>
              <a:t>Can also be calculated on the fly</a:t>
            </a:r>
          </a:p>
          <a:p>
            <a:pPr lvl="2"/>
            <a:r>
              <a:rPr lang="en-US" dirty="0" smtClean="0"/>
              <a:t>Good for low-memory hardware</a:t>
            </a:r>
          </a:p>
        </p:txBody>
      </p:sp>
      <p:sp>
        <p:nvSpPr>
          <p:cNvPr id="6" name="Slide Number Placeholder 5"/>
          <p:cNvSpPr>
            <a:spLocks noGrp="1"/>
          </p:cNvSpPr>
          <p:nvPr>
            <p:ph type="sldNum" sz="quarter" idx="12"/>
          </p:nvPr>
        </p:nvSpPr>
        <p:spPr/>
        <p:txBody>
          <a:bodyPr/>
          <a:lstStyle/>
          <a:p>
            <a:pPr>
              <a:defRPr/>
            </a:pPr>
            <a:fld id="{5BD94262-95F4-4F57-9C6D-6F48AB8E665C}" type="slidenum">
              <a:rPr lang="en-US" smtClean="0"/>
              <a:pPr>
                <a:defRPr/>
              </a:pPr>
              <a:t>222</a:t>
            </a:fld>
            <a:endParaRPr lang="en-US"/>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583906"/>
            <a:ext cx="3627834"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4343400"/>
            <a:ext cx="4226250" cy="2157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092443"/>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AES: </a:t>
            </a:r>
            <a:r>
              <a:rPr lang="en-US" dirty="0" err="1"/>
              <a:t>ShiftRows</a:t>
            </a:r>
            <a:endParaRPr lang="en-US" dirty="0"/>
          </a:p>
        </p:txBody>
      </p:sp>
      <p:sp>
        <p:nvSpPr>
          <p:cNvPr id="3" name="Content Placeholder 2"/>
          <p:cNvSpPr>
            <a:spLocks noGrp="1"/>
          </p:cNvSpPr>
          <p:nvPr>
            <p:ph idx="1"/>
          </p:nvPr>
        </p:nvSpPr>
        <p:spPr/>
        <p:txBody>
          <a:bodyPr/>
          <a:lstStyle/>
          <a:p>
            <a:r>
              <a:rPr lang="en-US" dirty="0" err="1" smtClean="0"/>
              <a:t>ShiftRows</a:t>
            </a:r>
            <a:r>
              <a:rPr lang="en-US" dirty="0" smtClean="0"/>
              <a:t> is </a:t>
            </a:r>
            <a:r>
              <a:rPr lang="en-US" dirty="0"/>
              <a:t>about </a:t>
            </a:r>
            <a:r>
              <a:rPr lang="en-US" dirty="0" smtClean="0"/>
              <a:t>diffusion moving bytes horizontally</a:t>
            </a:r>
          </a:p>
          <a:p>
            <a:r>
              <a:rPr lang="en-US" dirty="0" smtClean="0"/>
              <a:t>Each column is broken up</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5BD94262-95F4-4F57-9C6D-6F48AB8E665C}" type="slidenum">
              <a:rPr lang="en-US" smtClean="0"/>
              <a:pPr>
                <a:defRPr/>
              </a:pPr>
              <a:t>223</a:t>
            </a:fld>
            <a:endParaRPr 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6957" y="3505200"/>
            <a:ext cx="4867275" cy="2208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4013243"/>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AES: </a:t>
            </a:r>
            <a:r>
              <a:rPr lang="en-US" dirty="0" err="1" smtClean="0"/>
              <a:t>MixColumns</a:t>
            </a:r>
            <a:endParaRPr lang="en-US" dirty="0"/>
          </a:p>
        </p:txBody>
      </p:sp>
      <p:sp>
        <p:nvSpPr>
          <p:cNvPr id="3" name="Content Placeholder 2"/>
          <p:cNvSpPr>
            <a:spLocks noGrp="1"/>
          </p:cNvSpPr>
          <p:nvPr>
            <p:ph idx="1"/>
          </p:nvPr>
        </p:nvSpPr>
        <p:spPr>
          <a:xfrm>
            <a:off x="457200" y="1935480"/>
            <a:ext cx="8229600" cy="2068014"/>
          </a:xfrm>
        </p:spPr>
        <p:txBody>
          <a:bodyPr>
            <a:normAutofit fontScale="85000" lnSpcReduction="20000"/>
          </a:bodyPr>
          <a:lstStyle/>
          <a:p>
            <a:r>
              <a:rPr lang="en-US" dirty="0" err="1" smtClean="0"/>
              <a:t>MixColumns</a:t>
            </a:r>
            <a:r>
              <a:rPr lang="en-US" dirty="0" smtClean="0"/>
              <a:t> is about column diffusion</a:t>
            </a:r>
          </a:p>
          <a:p>
            <a:pPr lvl="1"/>
            <a:r>
              <a:rPr lang="en-US" dirty="0" smtClean="0"/>
              <a:t>This is why columns broken up in </a:t>
            </a:r>
            <a:r>
              <a:rPr lang="en-US" dirty="0" err="1" smtClean="0"/>
              <a:t>ShiftRows</a:t>
            </a:r>
            <a:endParaRPr lang="en-US" dirty="0" smtClean="0"/>
          </a:p>
          <a:p>
            <a:pPr lvl="2"/>
            <a:r>
              <a:rPr lang="en-US" dirty="0" smtClean="0"/>
              <a:t>Can’t </a:t>
            </a:r>
            <a:r>
              <a:rPr lang="en-US" dirty="0"/>
              <a:t>isolate a single column throughout the </a:t>
            </a:r>
            <a:r>
              <a:rPr lang="en-US" dirty="0" smtClean="0"/>
              <a:t>round</a:t>
            </a:r>
          </a:p>
          <a:p>
            <a:pPr lvl="1"/>
            <a:r>
              <a:rPr lang="en-US" dirty="0" smtClean="0"/>
              <a:t>Spread the influence of the bytes</a:t>
            </a:r>
          </a:p>
          <a:p>
            <a:pPr lvl="1"/>
            <a:r>
              <a:rPr lang="en-US" dirty="0" smtClean="0"/>
              <a:t>Can be expressed as matrix multiplication</a:t>
            </a:r>
          </a:p>
          <a:p>
            <a:r>
              <a:rPr lang="en-US" dirty="0" err="1" smtClean="0"/>
              <a:t>MixColumns</a:t>
            </a:r>
            <a:r>
              <a:rPr lang="en-US" dirty="0" smtClean="0"/>
              <a:t> is present in all rounds </a:t>
            </a:r>
            <a:r>
              <a:rPr lang="en-US" i="1" dirty="0" smtClean="0"/>
              <a:t>except</a:t>
            </a:r>
            <a:r>
              <a:rPr lang="en-US" dirty="0" smtClean="0"/>
              <a:t> the last one</a:t>
            </a:r>
            <a:endParaRPr lang="en-US" dirty="0"/>
          </a:p>
        </p:txBody>
      </p:sp>
      <p:sp>
        <p:nvSpPr>
          <p:cNvPr id="4" name="Slide Number Placeholder 3"/>
          <p:cNvSpPr>
            <a:spLocks noGrp="1"/>
          </p:cNvSpPr>
          <p:nvPr>
            <p:ph type="sldNum" sz="quarter" idx="12"/>
          </p:nvPr>
        </p:nvSpPr>
        <p:spPr/>
        <p:txBody>
          <a:bodyPr/>
          <a:lstStyle/>
          <a:p>
            <a:pPr>
              <a:defRPr/>
            </a:pPr>
            <a:fld id="{5BD94262-95F4-4F57-9C6D-6F48AB8E665C}" type="slidenum">
              <a:rPr lang="en-US" smtClean="0"/>
              <a:pPr>
                <a:defRPr/>
              </a:pPr>
              <a:t>224</a:t>
            </a:fld>
            <a:endParaRPr lang="en-US"/>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1540" y="4003494"/>
            <a:ext cx="4648200" cy="2473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399" y="4683034"/>
            <a:ext cx="2428875"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8547023"/>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AES: </a:t>
            </a:r>
            <a:r>
              <a:rPr lang="en-US" dirty="0" err="1" smtClean="0"/>
              <a:t>AddRoundKey</a:t>
            </a:r>
            <a:endParaRPr lang="en-US" dirty="0"/>
          </a:p>
        </p:txBody>
      </p:sp>
      <p:sp>
        <p:nvSpPr>
          <p:cNvPr id="3" name="Content Placeholder 2"/>
          <p:cNvSpPr>
            <a:spLocks noGrp="1"/>
          </p:cNvSpPr>
          <p:nvPr>
            <p:ph idx="1"/>
          </p:nvPr>
        </p:nvSpPr>
        <p:spPr/>
        <p:txBody>
          <a:bodyPr/>
          <a:lstStyle/>
          <a:p>
            <a:r>
              <a:rPr lang="en-US" dirty="0" smtClean="0"/>
              <a:t>Byte by byte </a:t>
            </a:r>
            <a:r>
              <a:rPr lang="en-US" dirty="0" err="1" smtClean="0"/>
              <a:t>xor</a:t>
            </a:r>
            <a:r>
              <a:rPr lang="en-US" dirty="0" smtClean="0"/>
              <a:t> of key and state</a:t>
            </a:r>
          </a:p>
          <a:p>
            <a:r>
              <a:rPr lang="en-US" dirty="0" smtClean="0"/>
              <a:t>Key is stored in a 2d array as well</a:t>
            </a:r>
          </a:p>
          <a:p>
            <a:r>
              <a:rPr lang="en-US" dirty="0" smtClean="0"/>
              <a:t>Simply treat each column as a matrix, and add the appropriate column from the key schedule</a:t>
            </a:r>
            <a:endParaRPr lang="en-US" dirty="0"/>
          </a:p>
        </p:txBody>
      </p:sp>
      <p:sp>
        <p:nvSpPr>
          <p:cNvPr id="4" name="Slide Number Placeholder 3"/>
          <p:cNvSpPr>
            <a:spLocks noGrp="1"/>
          </p:cNvSpPr>
          <p:nvPr>
            <p:ph type="sldNum" sz="quarter" idx="12"/>
          </p:nvPr>
        </p:nvSpPr>
        <p:spPr/>
        <p:txBody>
          <a:bodyPr/>
          <a:lstStyle/>
          <a:p>
            <a:pPr>
              <a:defRPr/>
            </a:pPr>
            <a:fld id="{5BD94262-95F4-4F57-9C6D-6F48AB8E665C}" type="slidenum">
              <a:rPr lang="en-US" smtClean="0"/>
              <a:pPr>
                <a:defRPr/>
              </a:pPr>
              <a:t>225</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2645" y="4267200"/>
            <a:ext cx="493395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2898681"/>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Integral attack on 4 rounds of AES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Set all but 1 byte of the plaintext to an identical fixed value</a:t>
            </a:r>
          </a:p>
          <a:p>
            <a:r>
              <a:rPr lang="en-US" dirty="0" smtClean="0"/>
              <a:t>Create a set of 256 plaintexts such that the variable byte takes on all 256 values</a:t>
            </a:r>
          </a:p>
          <a:p>
            <a:r>
              <a:rPr lang="en-US" dirty="0" smtClean="0"/>
              <a:t>Request the encryptions of all 256 plaintexts, and obtain a set of 256 ciphertexts</a:t>
            </a:r>
          </a:p>
          <a:p>
            <a:r>
              <a:rPr lang="en-US" dirty="0" smtClean="0"/>
              <a:t>Guess one byte of the last round key, and set all other bits to 0</a:t>
            </a:r>
          </a:p>
          <a:p>
            <a:r>
              <a:rPr lang="en-US" dirty="0" smtClean="0"/>
              <a:t>Decrypt the last round of all ciphertexts using the candidate round key</a:t>
            </a:r>
          </a:p>
          <a:p>
            <a:r>
              <a:rPr lang="en-US" dirty="0" smtClean="0"/>
              <a:t>For each byte of state, calculate the </a:t>
            </a:r>
            <a:r>
              <a:rPr lang="en-US" dirty="0" err="1" smtClean="0"/>
              <a:t>xor</a:t>
            </a:r>
            <a:r>
              <a:rPr lang="en-US" dirty="0" smtClean="0"/>
              <a:t> sum of each byte across the 256 states</a:t>
            </a:r>
          </a:p>
          <a:p>
            <a:pPr lvl="1"/>
            <a:r>
              <a:rPr lang="en-US" dirty="0" smtClean="0"/>
              <a:t>If the sum is not 0, discard it</a:t>
            </a:r>
          </a:p>
          <a:p>
            <a:pPr lvl="1"/>
            <a:r>
              <a:rPr lang="en-US" dirty="0" smtClean="0"/>
              <a:t>Otherwise, it is a still a candidate</a:t>
            </a:r>
          </a:p>
        </p:txBody>
      </p:sp>
      <p:sp>
        <p:nvSpPr>
          <p:cNvPr id="4" name="Slide Number Placeholder 3"/>
          <p:cNvSpPr>
            <a:spLocks noGrp="1"/>
          </p:cNvSpPr>
          <p:nvPr>
            <p:ph type="sldNum" sz="quarter" idx="12"/>
          </p:nvPr>
        </p:nvSpPr>
        <p:spPr/>
        <p:txBody>
          <a:bodyPr/>
          <a:lstStyle/>
          <a:p>
            <a:pPr>
              <a:defRPr/>
            </a:pPr>
            <a:fld id="{5BD94262-95F4-4F57-9C6D-6F48AB8E665C}" type="slidenum">
              <a:rPr lang="en-US" smtClean="0"/>
              <a:pPr>
                <a:defRPr/>
              </a:pPr>
              <a:t>226</a:t>
            </a:fld>
            <a:endParaRPr lang="en-US"/>
          </a:p>
        </p:txBody>
      </p:sp>
    </p:spTree>
    <p:extLst>
      <p:ext uri="{BB962C8B-B14F-4D97-AF65-F5344CB8AC3E}">
        <p14:creationId xmlns:p14="http://schemas.microsoft.com/office/powerpoint/2010/main" val="4154114834"/>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t>
            </a:r>
            <a:r>
              <a:rPr lang="en-US" dirty="0" smtClean="0"/>
              <a:t>isual description</a:t>
            </a:r>
            <a:endParaRPr lang="en-US" dirty="0"/>
          </a:p>
        </p:txBody>
      </p:sp>
      <p:sp>
        <p:nvSpPr>
          <p:cNvPr id="7" name="Content Placeholder 6"/>
          <p:cNvSpPr>
            <a:spLocks noGrp="1"/>
          </p:cNvSpPr>
          <p:nvPr>
            <p:ph idx="1"/>
          </p:nvPr>
        </p:nvSpPr>
        <p:spPr>
          <a:xfrm>
            <a:off x="457200" y="1935480"/>
            <a:ext cx="8229600" cy="1341120"/>
          </a:xfrm>
        </p:spPr>
        <p:txBody>
          <a:bodyPr/>
          <a:lstStyle/>
          <a:p>
            <a:r>
              <a:rPr lang="en-US" dirty="0" smtClean="0"/>
              <a:t>Round 1</a:t>
            </a:r>
          </a:p>
          <a:p>
            <a:pPr lvl="1"/>
            <a:r>
              <a:rPr lang="en-US" dirty="0" smtClean="0"/>
              <a:t>Suppose we try all possible values for the first byte, and leave all others constant</a:t>
            </a:r>
            <a:endParaRPr lang="en-US" dirty="0"/>
          </a:p>
        </p:txBody>
      </p:sp>
      <p:sp>
        <p:nvSpPr>
          <p:cNvPr id="4" name="Slide Number Placeholder 3"/>
          <p:cNvSpPr>
            <a:spLocks noGrp="1"/>
          </p:cNvSpPr>
          <p:nvPr>
            <p:ph type="sldNum" sz="quarter" idx="12"/>
          </p:nvPr>
        </p:nvSpPr>
        <p:spPr/>
        <p:txBody>
          <a:bodyPr/>
          <a:lstStyle/>
          <a:p>
            <a:pPr>
              <a:defRPr/>
            </a:pPr>
            <a:fld id="{5BD94262-95F4-4F57-9C6D-6F48AB8E665C}" type="slidenum">
              <a:rPr lang="en-US" smtClean="0"/>
              <a:pPr>
                <a:defRPr/>
              </a:pPr>
              <a:t>227</a:t>
            </a:fld>
            <a:endParaRPr lang="en-US"/>
          </a:p>
        </p:txBody>
      </p:sp>
      <p:graphicFrame>
        <p:nvGraphicFramePr>
          <p:cNvPr id="8" name="Content Placeholder 5"/>
          <p:cNvGraphicFramePr>
            <a:graphicFrameLocks/>
          </p:cNvGraphicFramePr>
          <p:nvPr>
            <p:extLst>
              <p:ext uri="{D42A27DB-BD31-4B8C-83A1-F6EECF244321}">
                <p14:modId xmlns:p14="http://schemas.microsoft.com/office/powerpoint/2010/main" val="223997515"/>
              </p:ext>
            </p:extLst>
          </p:nvPr>
        </p:nvGraphicFramePr>
        <p:xfrm>
          <a:off x="609600" y="3276600"/>
          <a:ext cx="1371600" cy="1463040"/>
        </p:xfrm>
        <a:graphic>
          <a:graphicData uri="http://schemas.openxmlformats.org/drawingml/2006/table">
            <a:tbl>
              <a:tblPr firstRow="1" bandRow="1">
                <a:tableStyleId>{5940675A-B579-460E-94D1-54222C63F5DA}</a:tableStyleId>
              </a:tblPr>
              <a:tblGrid>
                <a:gridCol w="342900"/>
                <a:gridCol w="342900"/>
                <a:gridCol w="342900"/>
                <a:gridCol w="342900"/>
              </a:tblGrid>
              <a:tr h="342900">
                <a:tc>
                  <a:txBody>
                    <a:bodyPr/>
                    <a:lstStyle/>
                    <a:p>
                      <a:r>
                        <a:rPr lang="en-US" dirty="0" smtClean="0"/>
                        <a:t>A</a:t>
                      </a:r>
                      <a:endParaRPr lang="en-US" dirty="0"/>
                    </a:p>
                  </a:txBody>
                  <a:tcPr>
                    <a:solidFill>
                      <a:schemeClr val="bg1">
                        <a:lumMod val="65000"/>
                      </a:schemeClr>
                    </a:solidFill>
                  </a:tcPr>
                </a:tc>
                <a:tc>
                  <a:txBody>
                    <a:bodyPr/>
                    <a:lstStyle/>
                    <a:p>
                      <a:r>
                        <a:rPr lang="en-US" dirty="0" smtClean="0"/>
                        <a:t>C</a:t>
                      </a:r>
                      <a:endParaRPr lang="en-US" dirty="0"/>
                    </a:p>
                  </a:txBody>
                  <a:tcPr/>
                </a:tc>
                <a:tc>
                  <a:txBody>
                    <a:bodyPr/>
                    <a:lstStyle/>
                    <a:p>
                      <a:r>
                        <a:rPr lang="en-US" dirty="0" smtClean="0"/>
                        <a:t>C</a:t>
                      </a:r>
                      <a:endParaRPr lang="en-US" dirty="0"/>
                    </a:p>
                  </a:txBody>
                  <a:tcPr/>
                </a:tc>
                <a:tc>
                  <a:txBody>
                    <a:bodyPr/>
                    <a:lstStyle/>
                    <a:p>
                      <a:r>
                        <a:rPr lang="en-US" dirty="0" smtClean="0"/>
                        <a:t>C</a:t>
                      </a:r>
                      <a:endParaRPr lang="en-US" dirty="0"/>
                    </a:p>
                  </a:txBody>
                  <a:tcPr/>
                </a:tc>
              </a:tr>
              <a:tr h="342900">
                <a:tc>
                  <a:txBody>
                    <a:bodyPr/>
                    <a:lstStyle/>
                    <a:p>
                      <a:r>
                        <a:rPr lang="en-US" dirty="0" smtClean="0"/>
                        <a:t>C</a:t>
                      </a:r>
                      <a:endParaRPr lang="en-US" dirty="0"/>
                    </a:p>
                  </a:txBody>
                  <a:tcPr/>
                </a:tc>
                <a:tc>
                  <a:txBody>
                    <a:bodyPr/>
                    <a:lstStyle/>
                    <a:p>
                      <a:r>
                        <a:rPr lang="en-US" dirty="0" smtClean="0"/>
                        <a:t>C</a:t>
                      </a:r>
                      <a:endParaRPr lang="en-US" dirty="0"/>
                    </a:p>
                  </a:txBody>
                  <a:tcPr/>
                </a:tc>
                <a:tc>
                  <a:txBody>
                    <a:bodyPr/>
                    <a:lstStyle/>
                    <a:p>
                      <a:r>
                        <a:rPr lang="en-US" dirty="0" smtClean="0"/>
                        <a:t>C</a:t>
                      </a:r>
                      <a:endParaRPr lang="en-US" dirty="0"/>
                    </a:p>
                  </a:txBody>
                  <a:tcPr/>
                </a:tc>
                <a:tc>
                  <a:txBody>
                    <a:bodyPr/>
                    <a:lstStyle/>
                    <a:p>
                      <a:r>
                        <a:rPr lang="en-US" dirty="0" smtClean="0"/>
                        <a:t>C</a:t>
                      </a:r>
                      <a:endParaRPr lang="en-US" dirty="0"/>
                    </a:p>
                  </a:txBody>
                  <a:tcPr/>
                </a:tc>
              </a:tr>
              <a:tr h="342900">
                <a:tc>
                  <a:txBody>
                    <a:bodyPr/>
                    <a:lstStyle/>
                    <a:p>
                      <a:r>
                        <a:rPr lang="en-US" dirty="0" smtClean="0"/>
                        <a:t>C</a:t>
                      </a:r>
                      <a:endParaRPr lang="en-US" dirty="0"/>
                    </a:p>
                  </a:txBody>
                  <a:tcPr/>
                </a:tc>
                <a:tc>
                  <a:txBody>
                    <a:bodyPr/>
                    <a:lstStyle/>
                    <a:p>
                      <a:r>
                        <a:rPr lang="en-US" dirty="0" smtClean="0"/>
                        <a:t>C</a:t>
                      </a:r>
                      <a:endParaRPr lang="en-US" dirty="0"/>
                    </a:p>
                  </a:txBody>
                  <a:tcPr/>
                </a:tc>
                <a:tc>
                  <a:txBody>
                    <a:bodyPr/>
                    <a:lstStyle/>
                    <a:p>
                      <a:r>
                        <a:rPr lang="en-US" dirty="0" smtClean="0"/>
                        <a:t>C</a:t>
                      </a:r>
                      <a:endParaRPr lang="en-US" dirty="0"/>
                    </a:p>
                  </a:txBody>
                  <a:tcPr/>
                </a:tc>
                <a:tc>
                  <a:txBody>
                    <a:bodyPr/>
                    <a:lstStyle/>
                    <a:p>
                      <a:r>
                        <a:rPr lang="en-US" dirty="0" smtClean="0"/>
                        <a:t>C</a:t>
                      </a:r>
                      <a:endParaRPr lang="en-US" dirty="0"/>
                    </a:p>
                  </a:txBody>
                  <a:tcPr/>
                </a:tc>
              </a:tr>
              <a:tr h="342900">
                <a:tc>
                  <a:txBody>
                    <a:bodyPr/>
                    <a:lstStyle/>
                    <a:p>
                      <a:r>
                        <a:rPr lang="en-US" dirty="0" smtClean="0"/>
                        <a:t>C</a:t>
                      </a:r>
                      <a:endParaRPr lang="en-US" dirty="0"/>
                    </a:p>
                  </a:txBody>
                  <a:tcPr/>
                </a:tc>
                <a:tc>
                  <a:txBody>
                    <a:bodyPr/>
                    <a:lstStyle/>
                    <a:p>
                      <a:r>
                        <a:rPr lang="en-US" dirty="0" smtClean="0"/>
                        <a:t>C</a:t>
                      </a:r>
                      <a:endParaRPr lang="en-US" dirty="0"/>
                    </a:p>
                  </a:txBody>
                  <a:tcPr/>
                </a:tc>
                <a:tc>
                  <a:txBody>
                    <a:bodyPr/>
                    <a:lstStyle/>
                    <a:p>
                      <a:r>
                        <a:rPr lang="en-US" dirty="0" smtClean="0"/>
                        <a:t>C</a:t>
                      </a:r>
                      <a:endParaRPr lang="en-US" dirty="0"/>
                    </a:p>
                  </a:txBody>
                  <a:tcPr/>
                </a:tc>
                <a:tc>
                  <a:txBody>
                    <a:bodyPr/>
                    <a:lstStyle/>
                    <a:p>
                      <a:r>
                        <a:rPr lang="en-US" dirty="0" smtClean="0"/>
                        <a:t>C</a:t>
                      </a:r>
                      <a:endParaRPr lang="en-US" dirty="0"/>
                    </a:p>
                  </a:txBody>
                  <a:tcPr/>
                </a:tc>
              </a:tr>
            </a:tbl>
          </a:graphicData>
        </a:graphic>
      </p:graphicFrame>
      <p:graphicFrame>
        <p:nvGraphicFramePr>
          <p:cNvPr id="9" name="Content Placeholder 5"/>
          <p:cNvGraphicFramePr>
            <a:graphicFrameLocks/>
          </p:cNvGraphicFramePr>
          <p:nvPr>
            <p:extLst>
              <p:ext uri="{D42A27DB-BD31-4B8C-83A1-F6EECF244321}">
                <p14:modId xmlns:p14="http://schemas.microsoft.com/office/powerpoint/2010/main" val="430763394"/>
              </p:ext>
            </p:extLst>
          </p:nvPr>
        </p:nvGraphicFramePr>
        <p:xfrm>
          <a:off x="2971800" y="3276600"/>
          <a:ext cx="1371600" cy="1463040"/>
        </p:xfrm>
        <a:graphic>
          <a:graphicData uri="http://schemas.openxmlformats.org/drawingml/2006/table">
            <a:tbl>
              <a:tblPr firstRow="1" bandRow="1">
                <a:tableStyleId>{5940675A-B579-460E-94D1-54222C63F5DA}</a:tableStyleId>
              </a:tblPr>
              <a:tblGrid>
                <a:gridCol w="342900"/>
                <a:gridCol w="342900"/>
                <a:gridCol w="342900"/>
                <a:gridCol w="342900"/>
              </a:tblGrid>
              <a:tr h="342900">
                <a:tc>
                  <a:txBody>
                    <a:bodyPr/>
                    <a:lstStyle/>
                    <a:p>
                      <a:r>
                        <a:rPr lang="en-US" dirty="0" smtClean="0"/>
                        <a:t>A</a:t>
                      </a:r>
                      <a:endParaRPr lang="en-US" dirty="0"/>
                    </a:p>
                  </a:txBody>
                  <a:tcPr>
                    <a:solidFill>
                      <a:schemeClr val="bg1">
                        <a:lumMod val="65000"/>
                      </a:schemeClr>
                    </a:solidFill>
                  </a:tcPr>
                </a:tc>
                <a:tc>
                  <a:txBody>
                    <a:bodyPr/>
                    <a:lstStyle/>
                    <a:p>
                      <a:r>
                        <a:rPr lang="en-US" dirty="0" smtClean="0"/>
                        <a:t>C</a:t>
                      </a:r>
                      <a:endParaRPr lang="en-US" dirty="0"/>
                    </a:p>
                  </a:txBody>
                  <a:tcPr/>
                </a:tc>
                <a:tc>
                  <a:txBody>
                    <a:bodyPr/>
                    <a:lstStyle/>
                    <a:p>
                      <a:r>
                        <a:rPr lang="en-US" dirty="0" smtClean="0"/>
                        <a:t>C</a:t>
                      </a:r>
                      <a:endParaRPr lang="en-US" dirty="0"/>
                    </a:p>
                  </a:txBody>
                  <a:tcPr/>
                </a:tc>
                <a:tc>
                  <a:txBody>
                    <a:bodyPr/>
                    <a:lstStyle/>
                    <a:p>
                      <a:r>
                        <a:rPr lang="en-US" dirty="0" smtClean="0"/>
                        <a:t>C</a:t>
                      </a:r>
                      <a:endParaRPr lang="en-US" dirty="0"/>
                    </a:p>
                  </a:txBody>
                  <a:tcPr/>
                </a:tc>
              </a:tr>
              <a:tr h="342900">
                <a:tc>
                  <a:txBody>
                    <a:bodyPr/>
                    <a:lstStyle/>
                    <a:p>
                      <a:r>
                        <a:rPr lang="en-US" dirty="0" smtClean="0"/>
                        <a:t>C</a:t>
                      </a:r>
                      <a:endParaRPr lang="en-US" dirty="0"/>
                    </a:p>
                  </a:txBody>
                  <a:tcPr/>
                </a:tc>
                <a:tc>
                  <a:txBody>
                    <a:bodyPr/>
                    <a:lstStyle/>
                    <a:p>
                      <a:r>
                        <a:rPr lang="en-US" dirty="0" smtClean="0"/>
                        <a:t>C</a:t>
                      </a:r>
                      <a:endParaRPr lang="en-US" dirty="0"/>
                    </a:p>
                  </a:txBody>
                  <a:tcPr/>
                </a:tc>
                <a:tc>
                  <a:txBody>
                    <a:bodyPr/>
                    <a:lstStyle/>
                    <a:p>
                      <a:r>
                        <a:rPr lang="en-US" dirty="0" smtClean="0"/>
                        <a:t>C</a:t>
                      </a:r>
                      <a:endParaRPr lang="en-US" dirty="0"/>
                    </a:p>
                  </a:txBody>
                  <a:tcPr/>
                </a:tc>
                <a:tc>
                  <a:txBody>
                    <a:bodyPr/>
                    <a:lstStyle/>
                    <a:p>
                      <a:r>
                        <a:rPr lang="en-US" dirty="0" smtClean="0"/>
                        <a:t>C</a:t>
                      </a:r>
                      <a:endParaRPr lang="en-US" dirty="0"/>
                    </a:p>
                  </a:txBody>
                  <a:tcPr/>
                </a:tc>
              </a:tr>
              <a:tr h="342900">
                <a:tc>
                  <a:txBody>
                    <a:bodyPr/>
                    <a:lstStyle/>
                    <a:p>
                      <a:r>
                        <a:rPr lang="en-US" dirty="0" smtClean="0"/>
                        <a:t>C</a:t>
                      </a:r>
                      <a:endParaRPr lang="en-US" dirty="0"/>
                    </a:p>
                  </a:txBody>
                  <a:tcPr/>
                </a:tc>
                <a:tc>
                  <a:txBody>
                    <a:bodyPr/>
                    <a:lstStyle/>
                    <a:p>
                      <a:r>
                        <a:rPr lang="en-US" dirty="0" smtClean="0"/>
                        <a:t>C</a:t>
                      </a:r>
                      <a:endParaRPr lang="en-US" dirty="0"/>
                    </a:p>
                  </a:txBody>
                  <a:tcPr/>
                </a:tc>
                <a:tc>
                  <a:txBody>
                    <a:bodyPr/>
                    <a:lstStyle/>
                    <a:p>
                      <a:r>
                        <a:rPr lang="en-US" dirty="0" smtClean="0"/>
                        <a:t>C</a:t>
                      </a:r>
                      <a:endParaRPr lang="en-US" dirty="0"/>
                    </a:p>
                  </a:txBody>
                  <a:tcPr/>
                </a:tc>
                <a:tc>
                  <a:txBody>
                    <a:bodyPr/>
                    <a:lstStyle/>
                    <a:p>
                      <a:r>
                        <a:rPr lang="en-US" dirty="0" smtClean="0"/>
                        <a:t>C</a:t>
                      </a:r>
                      <a:endParaRPr lang="en-US" dirty="0"/>
                    </a:p>
                  </a:txBody>
                  <a:tcPr/>
                </a:tc>
              </a:tr>
              <a:tr h="342900">
                <a:tc>
                  <a:txBody>
                    <a:bodyPr/>
                    <a:lstStyle/>
                    <a:p>
                      <a:r>
                        <a:rPr lang="en-US" dirty="0" smtClean="0"/>
                        <a:t>C</a:t>
                      </a:r>
                      <a:endParaRPr lang="en-US" dirty="0"/>
                    </a:p>
                  </a:txBody>
                  <a:tcPr/>
                </a:tc>
                <a:tc>
                  <a:txBody>
                    <a:bodyPr/>
                    <a:lstStyle/>
                    <a:p>
                      <a:r>
                        <a:rPr lang="en-US" dirty="0" smtClean="0"/>
                        <a:t>C</a:t>
                      </a:r>
                      <a:endParaRPr lang="en-US" dirty="0"/>
                    </a:p>
                  </a:txBody>
                  <a:tcPr/>
                </a:tc>
                <a:tc>
                  <a:txBody>
                    <a:bodyPr/>
                    <a:lstStyle/>
                    <a:p>
                      <a:r>
                        <a:rPr lang="en-US" dirty="0" smtClean="0"/>
                        <a:t>C</a:t>
                      </a:r>
                      <a:endParaRPr lang="en-US" dirty="0"/>
                    </a:p>
                  </a:txBody>
                  <a:tcPr/>
                </a:tc>
                <a:tc>
                  <a:txBody>
                    <a:bodyPr/>
                    <a:lstStyle/>
                    <a:p>
                      <a:r>
                        <a:rPr lang="en-US" dirty="0" smtClean="0"/>
                        <a:t>C</a:t>
                      </a:r>
                      <a:endParaRPr lang="en-US" dirty="0"/>
                    </a:p>
                  </a:txBody>
                  <a:tcPr/>
                </a:tc>
              </a:tr>
            </a:tbl>
          </a:graphicData>
        </a:graphic>
      </p:graphicFrame>
      <p:graphicFrame>
        <p:nvGraphicFramePr>
          <p:cNvPr id="10" name="Content Placeholder 5"/>
          <p:cNvGraphicFramePr>
            <a:graphicFrameLocks/>
          </p:cNvGraphicFramePr>
          <p:nvPr>
            <p:extLst>
              <p:ext uri="{D42A27DB-BD31-4B8C-83A1-F6EECF244321}">
                <p14:modId xmlns:p14="http://schemas.microsoft.com/office/powerpoint/2010/main" val="3749462476"/>
              </p:ext>
            </p:extLst>
          </p:nvPr>
        </p:nvGraphicFramePr>
        <p:xfrm>
          <a:off x="5410200" y="3276600"/>
          <a:ext cx="1371600" cy="1463040"/>
        </p:xfrm>
        <a:graphic>
          <a:graphicData uri="http://schemas.openxmlformats.org/drawingml/2006/table">
            <a:tbl>
              <a:tblPr firstRow="1" bandRow="1">
                <a:tableStyleId>{5940675A-B579-460E-94D1-54222C63F5DA}</a:tableStyleId>
              </a:tblPr>
              <a:tblGrid>
                <a:gridCol w="342900"/>
                <a:gridCol w="342900"/>
                <a:gridCol w="342900"/>
                <a:gridCol w="342900"/>
              </a:tblGrid>
              <a:tr h="342900">
                <a:tc>
                  <a:txBody>
                    <a:bodyPr/>
                    <a:lstStyle/>
                    <a:p>
                      <a:r>
                        <a:rPr lang="en-US" dirty="0" smtClean="0"/>
                        <a:t>A</a:t>
                      </a:r>
                      <a:endParaRPr lang="en-US" dirty="0"/>
                    </a:p>
                  </a:txBody>
                  <a:tcPr>
                    <a:solidFill>
                      <a:schemeClr val="bg1">
                        <a:lumMod val="65000"/>
                      </a:schemeClr>
                    </a:solidFill>
                  </a:tcPr>
                </a:tc>
                <a:tc>
                  <a:txBody>
                    <a:bodyPr/>
                    <a:lstStyle/>
                    <a:p>
                      <a:r>
                        <a:rPr lang="en-US" dirty="0" smtClean="0"/>
                        <a:t>C</a:t>
                      </a:r>
                      <a:endParaRPr lang="en-US" dirty="0"/>
                    </a:p>
                  </a:txBody>
                  <a:tcPr/>
                </a:tc>
                <a:tc>
                  <a:txBody>
                    <a:bodyPr/>
                    <a:lstStyle/>
                    <a:p>
                      <a:r>
                        <a:rPr lang="en-US" dirty="0" smtClean="0"/>
                        <a:t>C</a:t>
                      </a:r>
                      <a:endParaRPr lang="en-US" dirty="0"/>
                    </a:p>
                  </a:txBody>
                  <a:tcPr/>
                </a:tc>
                <a:tc>
                  <a:txBody>
                    <a:bodyPr/>
                    <a:lstStyle/>
                    <a:p>
                      <a:r>
                        <a:rPr lang="en-US" dirty="0" smtClean="0"/>
                        <a:t>C</a:t>
                      </a:r>
                      <a:endParaRPr lang="en-US" dirty="0"/>
                    </a:p>
                  </a:txBody>
                  <a:tcPr/>
                </a:tc>
              </a:tr>
              <a:tr h="342900">
                <a:tc>
                  <a:txBody>
                    <a:bodyPr/>
                    <a:lstStyle/>
                    <a:p>
                      <a:r>
                        <a:rPr lang="en-US" dirty="0" smtClean="0"/>
                        <a:t>C</a:t>
                      </a:r>
                      <a:endParaRPr lang="en-US" dirty="0"/>
                    </a:p>
                  </a:txBody>
                  <a:tcPr/>
                </a:tc>
                <a:tc>
                  <a:txBody>
                    <a:bodyPr/>
                    <a:lstStyle/>
                    <a:p>
                      <a:r>
                        <a:rPr lang="en-US" dirty="0" smtClean="0"/>
                        <a:t>C</a:t>
                      </a:r>
                      <a:endParaRPr lang="en-US" dirty="0"/>
                    </a:p>
                  </a:txBody>
                  <a:tcPr/>
                </a:tc>
                <a:tc>
                  <a:txBody>
                    <a:bodyPr/>
                    <a:lstStyle/>
                    <a:p>
                      <a:r>
                        <a:rPr lang="en-US" dirty="0" smtClean="0"/>
                        <a:t>C</a:t>
                      </a:r>
                      <a:endParaRPr lang="en-US" dirty="0"/>
                    </a:p>
                  </a:txBody>
                  <a:tcPr/>
                </a:tc>
                <a:tc>
                  <a:txBody>
                    <a:bodyPr/>
                    <a:lstStyle/>
                    <a:p>
                      <a:r>
                        <a:rPr lang="en-US" dirty="0" smtClean="0"/>
                        <a:t>C</a:t>
                      </a:r>
                      <a:endParaRPr lang="en-US" dirty="0"/>
                    </a:p>
                  </a:txBody>
                  <a:tcPr/>
                </a:tc>
              </a:tr>
              <a:tr h="342900">
                <a:tc>
                  <a:txBody>
                    <a:bodyPr/>
                    <a:lstStyle/>
                    <a:p>
                      <a:r>
                        <a:rPr lang="en-US" dirty="0" smtClean="0"/>
                        <a:t>C</a:t>
                      </a:r>
                      <a:endParaRPr lang="en-US" dirty="0"/>
                    </a:p>
                  </a:txBody>
                  <a:tcPr/>
                </a:tc>
                <a:tc>
                  <a:txBody>
                    <a:bodyPr/>
                    <a:lstStyle/>
                    <a:p>
                      <a:r>
                        <a:rPr lang="en-US" dirty="0" smtClean="0"/>
                        <a:t>C</a:t>
                      </a:r>
                      <a:endParaRPr lang="en-US" dirty="0"/>
                    </a:p>
                  </a:txBody>
                  <a:tcPr/>
                </a:tc>
                <a:tc>
                  <a:txBody>
                    <a:bodyPr/>
                    <a:lstStyle/>
                    <a:p>
                      <a:r>
                        <a:rPr lang="en-US" dirty="0" smtClean="0"/>
                        <a:t>C</a:t>
                      </a:r>
                      <a:endParaRPr lang="en-US" dirty="0"/>
                    </a:p>
                  </a:txBody>
                  <a:tcPr/>
                </a:tc>
                <a:tc>
                  <a:txBody>
                    <a:bodyPr/>
                    <a:lstStyle/>
                    <a:p>
                      <a:r>
                        <a:rPr lang="en-US" dirty="0" smtClean="0"/>
                        <a:t>C</a:t>
                      </a:r>
                      <a:endParaRPr lang="en-US" dirty="0"/>
                    </a:p>
                  </a:txBody>
                  <a:tcPr/>
                </a:tc>
              </a:tr>
              <a:tr h="342900">
                <a:tc>
                  <a:txBody>
                    <a:bodyPr/>
                    <a:lstStyle/>
                    <a:p>
                      <a:r>
                        <a:rPr lang="en-US" dirty="0" smtClean="0"/>
                        <a:t>C</a:t>
                      </a:r>
                      <a:endParaRPr lang="en-US" dirty="0"/>
                    </a:p>
                  </a:txBody>
                  <a:tcPr/>
                </a:tc>
                <a:tc>
                  <a:txBody>
                    <a:bodyPr/>
                    <a:lstStyle/>
                    <a:p>
                      <a:r>
                        <a:rPr lang="en-US" dirty="0" smtClean="0"/>
                        <a:t>C</a:t>
                      </a:r>
                      <a:endParaRPr lang="en-US" dirty="0"/>
                    </a:p>
                  </a:txBody>
                  <a:tcPr/>
                </a:tc>
                <a:tc>
                  <a:txBody>
                    <a:bodyPr/>
                    <a:lstStyle/>
                    <a:p>
                      <a:r>
                        <a:rPr lang="en-US" dirty="0" smtClean="0"/>
                        <a:t>C</a:t>
                      </a:r>
                      <a:endParaRPr lang="en-US" dirty="0"/>
                    </a:p>
                  </a:txBody>
                  <a:tcPr/>
                </a:tc>
                <a:tc>
                  <a:txBody>
                    <a:bodyPr/>
                    <a:lstStyle/>
                    <a:p>
                      <a:r>
                        <a:rPr lang="en-US" dirty="0" smtClean="0"/>
                        <a:t>C</a:t>
                      </a:r>
                      <a:endParaRPr lang="en-US" dirty="0"/>
                    </a:p>
                  </a:txBody>
                  <a:tcPr/>
                </a:tc>
              </a:tr>
            </a:tbl>
          </a:graphicData>
        </a:graphic>
      </p:graphicFrame>
      <p:cxnSp>
        <p:nvCxnSpPr>
          <p:cNvPr id="12" name="Straight Arrow Connector 11"/>
          <p:cNvCxnSpPr>
            <a:stCxn id="8" idx="3"/>
            <a:endCxn id="9" idx="1"/>
          </p:cNvCxnSpPr>
          <p:nvPr/>
        </p:nvCxnSpPr>
        <p:spPr bwMode="auto">
          <a:xfrm>
            <a:off x="1981200" y="4008120"/>
            <a:ext cx="990600" cy="0"/>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1905000" y="3657600"/>
            <a:ext cx="816249" cy="276999"/>
          </a:xfrm>
          <a:prstGeom prst="rect">
            <a:avLst/>
          </a:prstGeom>
          <a:noFill/>
        </p:spPr>
        <p:txBody>
          <a:bodyPr wrap="none" rtlCol="0">
            <a:spAutoFit/>
          </a:bodyPr>
          <a:lstStyle/>
          <a:p>
            <a:r>
              <a:rPr lang="en-US" dirty="0" err="1" smtClean="0"/>
              <a:t>subBytes</a:t>
            </a:r>
            <a:endParaRPr lang="en-US" dirty="0"/>
          </a:p>
        </p:txBody>
      </p:sp>
      <p:cxnSp>
        <p:nvCxnSpPr>
          <p:cNvPr id="15" name="Straight Arrow Connector 14"/>
          <p:cNvCxnSpPr>
            <a:stCxn id="9" idx="3"/>
            <a:endCxn id="10" idx="1"/>
          </p:cNvCxnSpPr>
          <p:nvPr/>
        </p:nvCxnSpPr>
        <p:spPr bwMode="auto">
          <a:xfrm>
            <a:off x="4343400" y="4008120"/>
            <a:ext cx="1066800" cy="0"/>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4267200" y="3657600"/>
            <a:ext cx="849912" cy="276999"/>
          </a:xfrm>
          <a:prstGeom prst="rect">
            <a:avLst/>
          </a:prstGeom>
          <a:noFill/>
        </p:spPr>
        <p:txBody>
          <a:bodyPr wrap="none" rtlCol="0">
            <a:spAutoFit/>
          </a:bodyPr>
          <a:lstStyle/>
          <a:p>
            <a:r>
              <a:rPr lang="en-US" dirty="0" err="1" smtClean="0"/>
              <a:t>shiftRows</a:t>
            </a:r>
            <a:endParaRPr lang="en-US" dirty="0"/>
          </a:p>
        </p:txBody>
      </p:sp>
      <p:graphicFrame>
        <p:nvGraphicFramePr>
          <p:cNvPr id="20" name="Content Placeholder 5"/>
          <p:cNvGraphicFramePr>
            <a:graphicFrameLocks/>
          </p:cNvGraphicFramePr>
          <p:nvPr>
            <p:extLst>
              <p:ext uri="{D42A27DB-BD31-4B8C-83A1-F6EECF244321}">
                <p14:modId xmlns:p14="http://schemas.microsoft.com/office/powerpoint/2010/main" val="1100632765"/>
              </p:ext>
            </p:extLst>
          </p:nvPr>
        </p:nvGraphicFramePr>
        <p:xfrm>
          <a:off x="6019800" y="5090160"/>
          <a:ext cx="1371600" cy="1463040"/>
        </p:xfrm>
        <a:graphic>
          <a:graphicData uri="http://schemas.openxmlformats.org/drawingml/2006/table">
            <a:tbl>
              <a:tblPr firstRow="1" bandRow="1">
                <a:tableStyleId>{5940675A-B579-460E-94D1-54222C63F5DA}</a:tableStyleId>
              </a:tblPr>
              <a:tblGrid>
                <a:gridCol w="342900"/>
                <a:gridCol w="342900"/>
                <a:gridCol w="342900"/>
                <a:gridCol w="342900"/>
              </a:tblGrid>
              <a:tr h="342900">
                <a:tc>
                  <a:txBody>
                    <a:bodyPr/>
                    <a:lstStyle/>
                    <a:p>
                      <a:r>
                        <a:rPr lang="en-US" dirty="0" smtClean="0"/>
                        <a:t>A</a:t>
                      </a:r>
                      <a:endParaRPr lang="en-US" dirty="0"/>
                    </a:p>
                  </a:txBody>
                  <a:tcPr>
                    <a:solidFill>
                      <a:schemeClr val="bg1">
                        <a:lumMod val="65000"/>
                      </a:schemeClr>
                    </a:solidFill>
                  </a:tcPr>
                </a:tc>
                <a:tc>
                  <a:txBody>
                    <a:bodyPr/>
                    <a:lstStyle/>
                    <a:p>
                      <a:r>
                        <a:rPr lang="en-US" dirty="0" smtClean="0"/>
                        <a:t>C</a:t>
                      </a:r>
                      <a:endParaRPr lang="en-US" dirty="0"/>
                    </a:p>
                  </a:txBody>
                  <a:tcPr/>
                </a:tc>
                <a:tc>
                  <a:txBody>
                    <a:bodyPr/>
                    <a:lstStyle/>
                    <a:p>
                      <a:r>
                        <a:rPr lang="en-US" dirty="0" smtClean="0"/>
                        <a:t>C</a:t>
                      </a:r>
                      <a:endParaRPr lang="en-US" dirty="0"/>
                    </a:p>
                  </a:txBody>
                  <a:tcPr/>
                </a:tc>
                <a:tc>
                  <a:txBody>
                    <a:bodyPr/>
                    <a:lstStyle/>
                    <a:p>
                      <a:r>
                        <a:rPr lang="en-US" dirty="0" smtClean="0"/>
                        <a:t>C</a:t>
                      </a:r>
                      <a:endParaRPr lang="en-US" dirty="0"/>
                    </a:p>
                  </a:txBody>
                  <a:tcPr/>
                </a:tc>
              </a:tr>
              <a:tr h="342900">
                <a:tc>
                  <a:txBody>
                    <a:bodyPr/>
                    <a:lstStyle/>
                    <a:p>
                      <a:r>
                        <a:rPr lang="en-US" dirty="0" smtClean="0"/>
                        <a:t>A</a:t>
                      </a:r>
                      <a:endParaRPr lang="en-US" dirty="0"/>
                    </a:p>
                  </a:txBody>
                  <a:tcPr>
                    <a:solidFill>
                      <a:schemeClr val="bg1">
                        <a:lumMod val="65000"/>
                      </a:schemeClr>
                    </a:solidFill>
                  </a:tcPr>
                </a:tc>
                <a:tc>
                  <a:txBody>
                    <a:bodyPr/>
                    <a:lstStyle/>
                    <a:p>
                      <a:r>
                        <a:rPr lang="en-US" dirty="0" smtClean="0"/>
                        <a:t>C</a:t>
                      </a:r>
                      <a:endParaRPr lang="en-US" dirty="0"/>
                    </a:p>
                  </a:txBody>
                  <a:tcPr/>
                </a:tc>
                <a:tc>
                  <a:txBody>
                    <a:bodyPr/>
                    <a:lstStyle/>
                    <a:p>
                      <a:r>
                        <a:rPr lang="en-US" dirty="0" smtClean="0"/>
                        <a:t>C</a:t>
                      </a:r>
                      <a:endParaRPr lang="en-US" dirty="0"/>
                    </a:p>
                  </a:txBody>
                  <a:tcPr/>
                </a:tc>
                <a:tc>
                  <a:txBody>
                    <a:bodyPr/>
                    <a:lstStyle/>
                    <a:p>
                      <a:r>
                        <a:rPr lang="en-US" dirty="0" smtClean="0"/>
                        <a:t>C</a:t>
                      </a:r>
                      <a:endParaRPr lang="en-US" dirty="0"/>
                    </a:p>
                  </a:txBody>
                  <a:tcPr/>
                </a:tc>
              </a:tr>
              <a:tr h="342900">
                <a:tc>
                  <a:txBody>
                    <a:bodyPr/>
                    <a:lstStyle/>
                    <a:p>
                      <a:r>
                        <a:rPr lang="en-US" dirty="0" smtClean="0"/>
                        <a:t>A</a:t>
                      </a:r>
                      <a:endParaRPr lang="en-US" dirty="0"/>
                    </a:p>
                  </a:txBody>
                  <a:tcPr>
                    <a:solidFill>
                      <a:schemeClr val="bg1">
                        <a:lumMod val="65000"/>
                      </a:schemeClr>
                    </a:solidFill>
                  </a:tcPr>
                </a:tc>
                <a:tc>
                  <a:txBody>
                    <a:bodyPr/>
                    <a:lstStyle/>
                    <a:p>
                      <a:r>
                        <a:rPr lang="en-US" dirty="0" smtClean="0"/>
                        <a:t>C</a:t>
                      </a:r>
                      <a:endParaRPr lang="en-US" dirty="0"/>
                    </a:p>
                  </a:txBody>
                  <a:tcPr/>
                </a:tc>
                <a:tc>
                  <a:txBody>
                    <a:bodyPr/>
                    <a:lstStyle/>
                    <a:p>
                      <a:r>
                        <a:rPr lang="en-US" dirty="0" smtClean="0"/>
                        <a:t>C</a:t>
                      </a:r>
                      <a:endParaRPr lang="en-US" dirty="0"/>
                    </a:p>
                  </a:txBody>
                  <a:tcPr/>
                </a:tc>
                <a:tc>
                  <a:txBody>
                    <a:bodyPr/>
                    <a:lstStyle/>
                    <a:p>
                      <a:r>
                        <a:rPr lang="en-US" dirty="0" smtClean="0"/>
                        <a:t>C</a:t>
                      </a:r>
                      <a:endParaRPr lang="en-US" dirty="0"/>
                    </a:p>
                  </a:txBody>
                  <a:tcPr/>
                </a:tc>
              </a:tr>
              <a:tr h="342900">
                <a:tc>
                  <a:txBody>
                    <a:bodyPr/>
                    <a:lstStyle/>
                    <a:p>
                      <a:r>
                        <a:rPr lang="en-US" dirty="0" smtClean="0"/>
                        <a:t>A</a:t>
                      </a:r>
                      <a:endParaRPr lang="en-US" dirty="0"/>
                    </a:p>
                  </a:txBody>
                  <a:tcPr>
                    <a:solidFill>
                      <a:schemeClr val="bg1">
                        <a:lumMod val="65000"/>
                      </a:schemeClr>
                    </a:solidFill>
                  </a:tcPr>
                </a:tc>
                <a:tc>
                  <a:txBody>
                    <a:bodyPr/>
                    <a:lstStyle/>
                    <a:p>
                      <a:r>
                        <a:rPr lang="en-US" dirty="0" smtClean="0"/>
                        <a:t>C</a:t>
                      </a:r>
                      <a:endParaRPr lang="en-US" dirty="0"/>
                    </a:p>
                  </a:txBody>
                  <a:tcPr/>
                </a:tc>
                <a:tc>
                  <a:txBody>
                    <a:bodyPr/>
                    <a:lstStyle/>
                    <a:p>
                      <a:r>
                        <a:rPr lang="en-US" dirty="0" smtClean="0"/>
                        <a:t>C</a:t>
                      </a:r>
                      <a:endParaRPr lang="en-US" dirty="0"/>
                    </a:p>
                  </a:txBody>
                  <a:tcPr/>
                </a:tc>
                <a:tc>
                  <a:txBody>
                    <a:bodyPr/>
                    <a:lstStyle/>
                    <a:p>
                      <a:r>
                        <a:rPr lang="en-US" dirty="0" smtClean="0"/>
                        <a:t>C</a:t>
                      </a:r>
                      <a:endParaRPr lang="en-US" dirty="0"/>
                    </a:p>
                  </a:txBody>
                  <a:tcPr/>
                </a:tc>
              </a:tr>
            </a:tbl>
          </a:graphicData>
        </a:graphic>
      </p:graphicFrame>
      <p:cxnSp>
        <p:nvCxnSpPr>
          <p:cNvPr id="22" name="Elbow Connector 21"/>
          <p:cNvCxnSpPr>
            <a:endCxn id="20" idx="3"/>
          </p:cNvCxnSpPr>
          <p:nvPr/>
        </p:nvCxnSpPr>
        <p:spPr bwMode="auto">
          <a:xfrm rot="16200000" flipH="1">
            <a:off x="6179820" y="4610100"/>
            <a:ext cx="1813560" cy="609600"/>
          </a:xfrm>
          <a:prstGeom prst="bentConnector4">
            <a:avLst>
              <a:gd name="adj1" fmla="val 421"/>
              <a:gd name="adj2" fmla="val 189063"/>
            </a:avLst>
          </a:prstGeom>
          <a:ln>
            <a:tailEnd type="arrow"/>
          </a:ln>
          <a:extLst/>
        </p:spPr>
        <p:style>
          <a:lnRef idx="1">
            <a:schemeClr val="dk1"/>
          </a:lnRef>
          <a:fillRef idx="0">
            <a:schemeClr val="dk1"/>
          </a:fillRef>
          <a:effectRef idx="0">
            <a:schemeClr val="dk1"/>
          </a:effectRef>
          <a:fontRef idx="minor">
            <a:schemeClr val="tx1"/>
          </a:fontRef>
        </p:style>
      </p:cxnSp>
      <p:sp>
        <p:nvSpPr>
          <p:cNvPr id="26" name="TextBox 25"/>
          <p:cNvSpPr txBox="1"/>
          <p:nvPr/>
        </p:nvSpPr>
        <p:spPr>
          <a:xfrm>
            <a:off x="6858000" y="3657600"/>
            <a:ext cx="1027845" cy="276999"/>
          </a:xfrm>
          <a:prstGeom prst="rect">
            <a:avLst/>
          </a:prstGeom>
          <a:noFill/>
        </p:spPr>
        <p:txBody>
          <a:bodyPr wrap="none" rtlCol="0">
            <a:spAutoFit/>
          </a:bodyPr>
          <a:lstStyle/>
          <a:p>
            <a:r>
              <a:rPr lang="en-US" dirty="0" err="1" smtClean="0"/>
              <a:t>mixColumns</a:t>
            </a:r>
            <a:endParaRPr lang="en-US" dirty="0"/>
          </a:p>
        </p:txBody>
      </p:sp>
      <p:graphicFrame>
        <p:nvGraphicFramePr>
          <p:cNvPr id="27" name="Content Placeholder 5"/>
          <p:cNvGraphicFramePr>
            <a:graphicFrameLocks/>
          </p:cNvGraphicFramePr>
          <p:nvPr>
            <p:extLst>
              <p:ext uri="{D42A27DB-BD31-4B8C-83A1-F6EECF244321}">
                <p14:modId xmlns:p14="http://schemas.microsoft.com/office/powerpoint/2010/main" val="794180775"/>
              </p:ext>
            </p:extLst>
          </p:nvPr>
        </p:nvGraphicFramePr>
        <p:xfrm>
          <a:off x="3429000" y="5090160"/>
          <a:ext cx="1371600" cy="1463040"/>
        </p:xfrm>
        <a:graphic>
          <a:graphicData uri="http://schemas.openxmlformats.org/drawingml/2006/table">
            <a:tbl>
              <a:tblPr firstRow="1" bandRow="1">
                <a:tableStyleId>{5940675A-B579-460E-94D1-54222C63F5DA}</a:tableStyleId>
              </a:tblPr>
              <a:tblGrid>
                <a:gridCol w="342900"/>
                <a:gridCol w="342900"/>
                <a:gridCol w="342900"/>
                <a:gridCol w="342900"/>
              </a:tblGrid>
              <a:tr h="342900">
                <a:tc>
                  <a:txBody>
                    <a:bodyPr/>
                    <a:lstStyle/>
                    <a:p>
                      <a:r>
                        <a:rPr lang="en-US" dirty="0" smtClean="0"/>
                        <a:t>A</a:t>
                      </a:r>
                      <a:endParaRPr lang="en-US" dirty="0"/>
                    </a:p>
                  </a:txBody>
                  <a:tcPr>
                    <a:solidFill>
                      <a:schemeClr val="bg1">
                        <a:lumMod val="65000"/>
                      </a:schemeClr>
                    </a:solidFill>
                  </a:tcPr>
                </a:tc>
                <a:tc>
                  <a:txBody>
                    <a:bodyPr/>
                    <a:lstStyle/>
                    <a:p>
                      <a:r>
                        <a:rPr lang="en-US" dirty="0" smtClean="0"/>
                        <a:t>C</a:t>
                      </a:r>
                      <a:endParaRPr lang="en-US" dirty="0"/>
                    </a:p>
                  </a:txBody>
                  <a:tcPr/>
                </a:tc>
                <a:tc>
                  <a:txBody>
                    <a:bodyPr/>
                    <a:lstStyle/>
                    <a:p>
                      <a:r>
                        <a:rPr lang="en-US" dirty="0" smtClean="0"/>
                        <a:t>C</a:t>
                      </a:r>
                      <a:endParaRPr lang="en-US" dirty="0"/>
                    </a:p>
                  </a:txBody>
                  <a:tcPr/>
                </a:tc>
                <a:tc>
                  <a:txBody>
                    <a:bodyPr/>
                    <a:lstStyle/>
                    <a:p>
                      <a:r>
                        <a:rPr lang="en-US" dirty="0" smtClean="0"/>
                        <a:t>C</a:t>
                      </a:r>
                      <a:endParaRPr lang="en-US" dirty="0"/>
                    </a:p>
                  </a:txBody>
                  <a:tcPr/>
                </a:tc>
              </a:tr>
              <a:tr h="342900">
                <a:tc>
                  <a:txBody>
                    <a:bodyPr/>
                    <a:lstStyle/>
                    <a:p>
                      <a:r>
                        <a:rPr lang="en-US" dirty="0" smtClean="0"/>
                        <a:t>A</a:t>
                      </a:r>
                      <a:endParaRPr lang="en-US" dirty="0"/>
                    </a:p>
                  </a:txBody>
                  <a:tcPr>
                    <a:solidFill>
                      <a:schemeClr val="bg1">
                        <a:lumMod val="65000"/>
                      </a:schemeClr>
                    </a:solidFill>
                  </a:tcPr>
                </a:tc>
                <a:tc>
                  <a:txBody>
                    <a:bodyPr/>
                    <a:lstStyle/>
                    <a:p>
                      <a:r>
                        <a:rPr lang="en-US" dirty="0" smtClean="0"/>
                        <a:t>C</a:t>
                      </a:r>
                      <a:endParaRPr lang="en-US" dirty="0"/>
                    </a:p>
                  </a:txBody>
                  <a:tcPr/>
                </a:tc>
                <a:tc>
                  <a:txBody>
                    <a:bodyPr/>
                    <a:lstStyle/>
                    <a:p>
                      <a:r>
                        <a:rPr lang="en-US" dirty="0" smtClean="0"/>
                        <a:t>C</a:t>
                      </a:r>
                      <a:endParaRPr lang="en-US" dirty="0"/>
                    </a:p>
                  </a:txBody>
                  <a:tcPr/>
                </a:tc>
                <a:tc>
                  <a:txBody>
                    <a:bodyPr/>
                    <a:lstStyle/>
                    <a:p>
                      <a:r>
                        <a:rPr lang="en-US" dirty="0" smtClean="0"/>
                        <a:t>C</a:t>
                      </a:r>
                      <a:endParaRPr lang="en-US" dirty="0"/>
                    </a:p>
                  </a:txBody>
                  <a:tcPr/>
                </a:tc>
              </a:tr>
              <a:tr h="342900">
                <a:tc>
                  <a:txBody>
                    <a:bodyPr/>
                    <a:lstStyle/>
                    <a:p>
                      <a:r>
                        <a:rPr lang="en-US" dirty="0" smtClean="0"/>
                        <a:t>A</a:t>
                      </a:r>
                      <a:endParaRPr lang="en-US" dirty="0"/>
                    </a:p>
                  </a:txBody>
                  <a:tcPr>
                    <a:solidFill>
                      <a:schemeClr val="bg1">
                        <a:lumMod val="65000"/>
                      </a:schemeClr>
                    </a:solidFill>
                  </a:tcPr>
                </a:tc>
                <a:tc>
                  <a:txBody>
                    <a:bodyPr/>
                    <a:lstStyle/>
                    <a:p>
                      <a:r>
                        <a:rPr lang="en-US" dirty="0" smtClean="0"/>
                        <a:t>C</a:t>
                      </a:r>
                      <a:endParaRPr lang="en-US" dirty="0"/>
                    </a:p>
                  </a:txBody>
                  <a:tcPr/>
                </a:tc>
                <a:tc>
                  <a:txBody>
                    <a:bodyPr/>
                    <a:lstStyle/>
                    <a:p>
                      <a:r>
                        <a:rPr lang="en-US" dirty="0" smtClean="0"/>
                        <a:t>C</a:t>
                      </a:r>
                      <a:endParaRPr lang="en-US" dirty="0"/>
                    </a:p>
                  </a:txBody>
                  <a:tcPr/>
                </a:tc>
                <a:tc>
                  <a:txBody>
                    <a:bodyPr/>
                    <a:lstStyle/>
                    <a:p>
                      <a:r>
                        <a:rPr lang="en-US" dirty="0" smtClean="0"/>
                        <a:t>C</a:t>
                      </a:r>
                      <a:endParaRPr lang="en-US" dirty="0"/>
                    </a:p>
                  </a:txBody>
                  <a:tcPr/>
                </a:tc>
              </a:tr>
              <a:tr h="342900">
                <a:tc>
                  <a:txBody>
                    <a:bodyPr/>
                    <a:lstStyle/>
                    <a:p>
                      <a:r>
                        <a:rPr lang="en-US" dirty="0" smtClean="0"/>
                        <a:t>A</a:t>
                      </a:r>
                      <a:endParaRPr lang="en-US" dirty="0"/>
                    </a:p>
                  </a:txBody>
                  <a:tcPr>
                    <a:solidFill>
                      <a:schemeClr val="bg1">
                        <a:lumMod val="65000"/>
                      </a:schemeClr>
                    </a:solidFill>
                  </a:tcPr>
                </a:tc>
                <a:tc>
                  <a:txBody>
                    <a:bodyPr/>
                    <a:lstStyle/>
                    <a:p>
                      <a:r>
                        <a:rPr lang="en-US" dirty="0" smtClean="0"/>
                        <a:t>C</a:t>
                      </a:r>
                      <a:endParaRPr lang="en-US" dirty="0"/>
                    </a:p>
                  </a:txBody>
                  <a:tcPr/>
                </a:tc>
                <a:tc>
                  <a:txBody>
                    <a:bodyPr/>
                    <a:lstStyle/>
                    <a:p>
                      <a:r>
                        <a:rPr lang="en-US" dirty="0" smtClean="0"/>
                        <a:t>C</a:t>
                      </a:r>
                      <a:endParaRPr lang="en-US" dirty="0"/>
                    </a:p>
                  </a:txBody>
                  <a:tcPr/>
                </a:tc>
                <a:tc>
                  <a:txBody>
                    <a:bodyPr/>
                    <a:lstStyle/>
                    <a:p>
                      <a:r>
                        <a:rPr lang="en-US" dirty="0" smtClean="0"/>
                        <a:t>C</a:t>
                      </a:r>
                      <a:endParaRPr lang="en-US" dirty="0"/>
                    </a:p>
                  </a:txBody>
                  <a:tcPr/>
                </a:tc>
              </a:tr>
            </a:tbl>
          </a:graphicData>
        </a:graphic>
      </p:graphicFrame>
      <p:cxnSp>
        <p:nvCxnSpPr>
          <p:cNvPr id="28" name="Straight Arrow Connector 27"/>
          <p:cNvCxnSpPr>
            <a:stCxn id="20" idx="1"/>
            <a:endCxn id="27" idx="3"/>
          </p:cNvCxnSpPr>
          <p:nvPr/>
        </p:nvCxnSpPr>
        <p:spPr bwMode="auto">
          <a:xfrm flipH="1">
            <a:off x="4800600" y="5821680"/>
            <a:ext cx="1219200" cy="0"/>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sp>
        <p:nvSpPr>
          <p:cNvPr id="31" name="TextBox 30"/>
          <p:cNvSpPr txBox="1"/>
          <p:nvPr/>
        </p:nvSpPr>
        <p:spPr>
          <a:xfrm>
            <a:off x="4953000" y="5486400"/>
            <a:ext cx="704039" cy="276999"/>
          </a:xfrm>
          <a:prstGeom prst="rect">
            <a:avLst/>
          </a:prstGeom>
          <a:noFill/>
        </p:spPr>
        <p:txBody>
          <a:bodyPr wrap="none" rtlCol="0">
            <a:spAutoFit/>
          </a:bodyPr>
          <a:lstStyle/>
          <a:p>
            <a:r>
              <a:rPr lang="en-US" dirty="0" err="1" smtClean="0"/>
              <a:t>addKey</a:t>
            </a:r>
            <a:endParaRPr lang="en-US" dirty="0"/>
          </a:p>
        </p:txBody>
      </p:sp>
    </p:spTree>
    <p:extLst>
      <p:ext uri="{BB962C8B-B14F-4D97-AF65-F5344CB8AC3E}">
        <p14:creationId xmlns:p14="http://schemas.microsoft.com/office/powerpoint/2010/main" val="1795335542"/>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a:t>
            </a:r>
            <a:r>
              <a:rPr lang="en-US" dirty="0" smtClean="0"/>
              <a:t>description (continued)</a:t>
            </a:r>
            <a:endParaRPr lang="en-US" dirty="0"/>
          </a:p>
        </p:txBody>
      </p:sp>
      <p:sp>
        <p:nvSpPr>
          <p:cNvPr id="3" name="Content Placeholder 2"/>
          <p:cNvSpPr>
            <a:spLocks noGrp="1"/>
          </p:cNvSpPr>
          <p:nvPr>
            <p:ph idx="1"/>
          </p:nvPr>
        </p:nvSpPr>
        <p:spPr/>
        <p:txBody>
          <a:bodyPr/>
          <a:lstStyle/>
          <a:p>
            <a:r>
              <a:rPr lang="en-US" dirty="0" smtClean="0"/>
              <a:t>Round 2</a:t>
            </a:r>
          </a:p>
          <a:p>
            <a:pPr lvl="1"/>
            <a:r>
              <a:rPr lang="en-US" dirty="0" smtClean="0"/>
              <a:t>At the end, all bytes take on all values</a:t>
            </a:r>
            <a:endParaRPr lang="en-US" dirty="0"/>
          </a:p>
        </p:txBody>
      </p:sp>
      <p:sp>
        <p:nvSpPr>
          <p:cNvPr id="4" name="Slide Number Placeholder 3"/>
          <p:cNvSpPr>
            <a:spLocks noGrp="1"/>
          </p:cNvSpPr>
          <p:nvPr>
            <p:ph type="sldNum" sz="quarter" idx="12"/>
          </p:nvPr>
        </p:nvSpPr>
        <p:spPr/>
        <p:txBody>
          <a:bodyPr/>
          <a:lstStyle/>
          <a:p>
            <a:pPr>
              <a:defRPr/>
            </a:pPr>
            <a:fld id="{5BD94262-95F4-4F57-9C6D-6F48AB8E665C}" type="slidenum">
              <a:rPr lang="en-US" smtClean="0"/>
              <a:pPr>
                <a:defRPr/>
              </a:pPr>
              <a:t>228</a:t>
            </a:fld>
            <a:endParaRPr lang="en-US"/>
          </a:p>
        </p:txBody>
      </p:sp>
      <p:graphicFrame>
        <p:nvGraphicFramePr>
          <p:cNvPr id="5" name="Content Placeholder 5"/>
          <p:cNvGraphicFramePr>
            <a:graphicFrameLocks/>
          </p:cNvGraphicFramePr>
          <p:nvPr>
            <p:extLst>
              <p:ext uri="{D42A27DB-BD31-4B8C-83A1-F6EECF244321}">
                <p14:modId xmlns:p14="http://schemas.microsoft.com/office/powerpoint/2010/main" val="1663962630"/>
              </p:ext>
            </p:extLst>
          </p:nvPr>
        </p:nvGraphicFramePr>
        <p:xfrm>
          <a:off x="826489" y="3200399"/>
          <a:ext cx="1371600" cy="1463040"/>
        </p:xfrm>
        <a:graphic>
          <a:graphicData uri="http://schemas.openxmlformats.org/drawingml/2006/table">
            <a:tbl>
              <a:tblPr firstRow="1" bandRow="1">
                <a:tableStyleId>{5940675A-B579-460E-94D1-54222C63F5DA}</a:tableStyleId>
              </a:tblPr>
              <a:tblGrid>
                <a:gridCol w="342900"/>
                <a:gridCol w="342900"/>
                <a:gridCol w="342900"/>
                <a:gridCol w="342900"/>
              </a:tblGrid>
              <a:tr h="342900">
                <a:tc>
                  <a:txBody>
                    <a:bodyPr/>
                    <a:lstStyle/>
                    <a:p>
                      <a:r>
                        <a:rPr lang="en-US" dirty="0" smtClean="0"/>
                        <a:t>A</a:t>
                      </a:r>
                      <a:endParaRPr lang="en-US" dirty="0"/>
                    </a:p>
                  </a:txBody>
                  <a:tcPr>
                    <a:solidFill>
                      <a:schemeClr val="bg1">
                        <a:lumMod val="65000"/>
                      </a:schemeClr>
                    </a:solidFill>
                  </a:tcPr>
                </a:tc>
                <a:tc>
                  <a:txBody>
                    <a:bodyPr/>
                    <a:lstStyle/>
                    <a:p>
                      <a:r>
                        <a:rPr lang="en-US" dirty="0" smtClean="0"/>
                        <a:t>C</a:t>
                      </a:r>
                      <a:endParaRPr lang="en-US" dirty="0"/>
                    </a:p>
                  </a:txBody>
                  <a:tcPr/>
                </a:tc>
                <a:tc>
                  <a:txBody>
                    <a:bodyPr/>
                    <a:lstStyle/>
                    <a:p>
                      <a:r>
                        <a:rPr lang="en-US" dirty="0" smtClean="0"/>
                        <a:t>C</a:t>
                      </a:r>
                      <a:endParaRPr lang="en-US" dirty="0"/>
                    </a:p>
                  </a:txBody>
                  <a:tcPr/>
                </a:tc>
                <a:tc>
                  <a:txBody>
                    <a:bodyPr/>
                    <a:lstStyle/>
                    <a:p>
                      <a:r>
                        <a:rPr lang="en-US" dirty="0" smtClean="0"/>
                        <a:t>C</a:t>
                      </a:r>
                      <a:endParaRPr lang="en-US" dirty="0"/>
                    </a:p>
                  </a:txBody>
                  <a:tcPr/>
                </a:tc>
              </a:tr>
              <a:tr h="342900">
                <a:tc>
                  <a:txBody>
                    <a:bodyPr/>
                    <a:lstStyle/>
                    <a:p>
                      <a:r>
                        <a:rPr lang="en-US" dirty="0" smtClean="0"/>
                        <a:t>A</a:t>
                      </a:r>
                      <a:endParaRPr lang="en-US" dirty="0"/>
                    </a:p>
                  </a:txBody>
                  <a:tcPr>
                    <a:solidFill>
                      <a:schemeClr val="bg1">
                        <a:lumMod val="65000"/>
                      </a:schemeClr>
                    </a:solidFill>
                  </a:tcPr>
                </a:tc>
                <a:tc>
                  <a:txBody>
                    <a:bodyPr/>
                    <a:lstStyle/>
                    <a:p>
                      <a:r>
                        <a:rPr lang="en-US" dirty="0" smtClean="0"/>
                        <a:t>C</a:t>
                      </a:r>
                      <a:endParaRPr lang="en-US" dirty="0"/>
                    </a:p>
                  </a:txBody>
                  <a:tcPr/>
                </a:tc>
                <a:tc>
                  <a:txBody>
                    <a:bodyPr/>
                    <a:lstStyle/>
                    <a:p>
                      <a:r>
                        <a:rPr lang="en-US" dirty="0" smtClean="0"/>
                        <a:t>C</a:t>
                      </a:r>
                      <a:endParaRPr lang="en-US" dirty="0"/>
                    </a:p>
                  </a:txBody>
                  <a:tcPr/>
                </a:tc>
                <a:tc>
                  <a:txBody>
                    <a:bodyPr/>
                    <a:lstStyle/>
                    <a:p>
                      <a:r>
                        <a:rPr lang="en-US" dirty="0" smtClean="0"/>
                        <a:t>C</a:t>
                      </a:r>
                      <a:endParaRPr lang="en-US" dirty="0"/>
                    </a:p>
                  </a:txBody>
                  <a:tcPr/>
                </a:tc>
              </a:tr>
              <a:tr h="342900">
                <a:tc>
                  <a:txBody>
                    <a:bodyPr/>
                    <a:lstStyle/>
                    <a:p>
                      <a:r>
                        <a:rPr lang="en-US" dirty="0" smtClean="0"/>
                        <a:t>A</a:t>
                      </a:r>
                      <a:endParaRPr lang="en-US" dirty="0"/>
                    </a:p>
                  </a:txBody>
                  <a:tcPr>
                    <a:solidFill>
                      <a:schemeClr val="bg1">
                        <a:lumMod val="65000"/>
                      </a:schemeClr>
                    </a:solidFill>
                  </a:tcPr>
                </a:tc>
                <a:tc>
                  <a:txBody>
                    <a:bodyPr/>
                    <a:lstStyle/>
                    <a:p>
                      <a:r>
                        <a:rPr lang="en-US" dirty="0" smtClean="0"/>
                        <a:t>C</a:t>
                      </a:r>
                      <a:endParaRPr lang="en-US" dirty="0"/>
                    </a:p>
                  </a:txBody>
                  <a:tcPr/>
                </a:tc>
                <a:tc>
                  <a:txBody>
                    <a:bodyPr/>
                    <a:lstStyle/>
                    <a:p>
                      <a:r>
                        <a:rPr lang="en-US" dirty="0" smtClean="0"/>
                        <a:t>C</a:t>
                      </a:r>
                      <a:endParaRPr lang="en-US" dirty="0"/>
                    </a:p>
                  </a:txBody>
                  <a:tcPr/>
                </a:tc>
                <a:tc>
                  <a:txBody>
                    <a:bodyPr/>
                    <a:lstStyle/>
                    <a:p>
                      <a:r>
                        <a:rPr lang="en-US" dirty="0" smtClean="0"/>
                        <a:t>C</a:t>
                      </a:r>
                      <a:endParaRPr lang="en-US" dirty="0"/>
                    </a:p>
                  </a:txBody>
                  <a:tcPr/>
                </a:tc>
              </a:tr>
              <a:tr h="342900">
                <a:tc>
                  <a:txBody>
                    <a:bodyPr/>
                    <a:lstStyle/>
                    <a:p>
                      <a:r>
                        <a:rPr lang="en-US" dirty="0" smtClean="0"/>
                        <a:t>A</a:t>
                      </a:r>
                      <a:endParaRPr lang="en-US" dirty="0"/>
                    </a:p>
                  </a:txBody>
                  <a:tcPr>
                    <a:solidFill>
                      <a:schemeClr val="bg1">
                        <a:lumMod val="65000"/>
                      </a:schemeClr>
                    </a:solidFill>
                  </a:tcPr>
                </a:tc>
                <a:tc>
                  <a:txBody>
                    <a:bodyPr/>
                    <a:lstStyle/>
                    <a:p>
                      <a:r>
                        <a:rPr lang="en-US" dirty="0" smtClean="0"/>
                        <a:t>C</a:t>
                      </a:r>
                      <a:endParaRPr lang="en-US" dirty="0"/>
                    </a:p>
                  </a:txBody>
                  <a:tcPr/>
                </a:tc>
                <a:tc>
                  <a:txBody>
                    <a:bodyPr/>
                    <a:lstStyle/>
                    <a:p>
                      <a:r>
                        <a:rPr lang="en-US" dirty="0" smtClean="0"/>
                        <a:t>C</a:t>
                      </a:r>
                      <a:endParaRPr lang="en-US" dirty="0"/>
                    </a:p>
                  </a:txBody>
                  <a:tcPr/>
                </a:tc>
                <a:tc>
                  <a:txBody>
                    <a:bodyPr/>
                    <a:lstStyle/>
                    <a:p>
                      <a:r>
                        <a:rPr lang="en-US" dirty="0" smtClean="0"/>
                        <a:t>C</a:t>
                      </a:r>
                      <a:endParaRPr lang="en-US" dirty="0"/>
                    </a:p>
                  </a:txBody>
                  <a:tcPr/>
                </a:tc>
              </a:tr>
            </a:tbl>
          </a:graphicData>
        </a:graphic>
      </p:graphicFrame>
      <p:graphicFrame>
        <p:nvGraphicFramePr>
          <p:cNvPr id="7" name="Content Placeholder 5"/>
          <p:cNvGraphicFramePr>
            <a:graphicFrameLocks/>
          </p:cNvGraphicFramePr>
          <p:nvPr>
            <p:extLst>
              <p:ext uri="{D42A27DB-BD31-4B8C-83A1-F6EECF244321}">
                <p14:modId xmlns:p14="http://schemas.microsoft.com/office/powerpoint/2010/main" val="4267262018"/>
              </p:ext>
            </p:extLst>
          </p:nvPr>
        </p:nvGraphicFramePr>
        <p:xfrm>
          <a:off x="3188689" y="3200400"/>
          <a:ext cx="1371600" cy="1463040"/>
        </p:xfrm>
        <a:graphic>
          <a:graphicData uri="http://schemas.openxmlformats.org/drawingml/2006/table">
            <a:tbl>
              <a:tblPr firstRow="1" bandRow="1">
                <a:tableStyleId>{5940675A-B579-460E-94D1-54222C63F5DA}</a:tableStyleId>
              </a:tblPr>
              <a:tblGrid>
                <a:gridCol w="342900"/>
                <a:gridCol w="342900"/>
                <a:gridCol w="342900"/>
                <a:gridCol w="342900"/>
              </a:tblGrid>
              <a:tr h="342900">
                <a:tc>
                  <a:txBody>
                    <a:bodyPr/>
                    <a:lstStyle/>
                    <a:p>
                      <a:r>
                        <a:rPr lang="en-US" dirty="0" smtClean="0"/>
                        <a:t>A</a:t>
                      </a:r>
                      <a:endParaRPr lang="en-US" dirty="0"/>
                    </a:p>
                  </a:txBody>
                  <a:tcPr>
                    <a:solidFill>
                      <a:schemeClr val="bg1">
                        <a:lumMod val="65000"/>
                      </a:schemeClr>
                    </a:solidFill>
                  </a:tcPr>
                </a:tc>
                <a:tc>
                  <a:txBody>
                    <a:bodyPr/>
                    <a:lstStyle/>
                    <a:p>
                      <a:r>
                        <a:rPr lang="en-US" dirty="0" smtClean="0"/>
                        <a:t>C</a:t>
                      </a:r>
                      <a:endParaRPr lang="en-US" dirty="0"/>
                    </a:p>
                  </a:txBody>
                  <a:tcPr/>
                </a:tc>
                <a:tc>
                  <a:txBody>
                    <a:bodyPr/>
                    <a:lstStyle/>
                    <a:p>
                      <a:r>
                        <a:rPr lang="en-US" dirty="0" smtClean="0"/>
                        <a:t>C</a:t>
                      </a:r>
                      <a:endParaRPr lang="en-US" dirty="0"/>
                    </a:p>
                  </a:txBody>
                  <a:tcPr/>
                </a:tc>
                <a:tc>
                  <a:txBody>
                    <a:bodyPr/>
                    <a:lstStyle/>
                    <a:p>
                      <a:r>
                        <a:rPr lang="en-US" dirty="0" smtClean="0"/>
                        <a:t>C</a:t>
                      </a:r>
                      <a:endParaRPr lang="en-US" dirty="0"/>
                    </a:p>
                  </a:txBody>
                  <a:tcPr/>
                </a:tc>
              </a:tr>
              <a:tr h="342900">
                <a:tc>
                  <a:txBody>
                    <a:bodyPr/>
                    <a:lstStyle/>
                    <a:p>
                      <a:r>
                        <a:rPr lang="en-US" dirty="0" smtClean="0"/>
                        <a:t>A</a:t>
                      </a:r>
                      <a:endParaRPr lang="en-US" dirty="0"/>
                    </a:p>
                  </a:txBody>
                  <a:tcPr>
                    <a:solidFill>
                      <a:schemeClr val="bg1">
                        <a:lumMod val="65000"/>
                      </a:schemeClr>
                    </a:solidFill>
                  </a:tcPr>
                </a:tc>
                <a:tc>
                  <a:txBody>
                    <a:bodyPr/>
                    <a:lstStyle/>
                    <a:p>
                      <a:r>
                        <a:rPr lang="en-US" dirty="0" smtClean="0"/>
                        <a:t>C</a:t>
                      </a:r>
                      <a:endParaRPr lang="en-US" dirty="0"/>
                    </a:p>
                  </a:txBody>
                  <a:tcPr/>
                </a:tc>
                <a:tc>
                  <a:txBody>
                    <a:bodyPr/>
                    <a:lstStyle/>
                    <a:p>
                      <a:r>
                        <a:rPr lang="en-US" dirty="0" smtClean="0"/>
                        <a:t>C</a:t>
                      </a:r>
                      <a:endParaRPr lang="en-US" dirty="0"/>
                    </a:p>
                  </a:txBody>
                  <a:tcPr/>
                </a:tc>
                <a:tc>
                  <a:txBody>
                    <a:bodyPr/>
                    <a:lstStyle/>
                    <a:p>
                      <a:r>
                        <a:rPr lang="en-US" dirty="0" smtClean="0"/>
                        <a:t>C</a:t>
                      </a:r>
                      <a:endParaRPr lang="en-US" dirty="0"/>
                    </a:p>
                  </a:txBody>
                  <a:tcPr/>
                </a:tc>
              </a:tr>
              <a:tr h="342900">
                <a:tc>
                  <a:txBody>
                    <a:bodyPr/>
                    <a:lstStyle/>
                    <a:p>
                      <a:r>
                        <a:rPr lang="en-US" dirty="0" smtClean="0"/>
                        <a:t>A</a:t>
                      </a:r>
                      <a:endParaRPr lang="en-US" dirty="0"/>
                    </a:p>
                  </a:txBody>
                  <a:tcPr>
                    <a:solidFill>
                      <a:schemeClr val="bg1">
                        <a:lumMod val="65000"/>
                      </a:schemeClr>
                    </a:solidFill>
                  </a:tcPr>
                </a:tc>
                <a:tc>
                  <a:txBody>
                    <a:bodyPr/>
                    <a:lstStyle/>
                    <a:p>
                      <a:r>
                        <a:rPr lang="en-US" dirty="0" smtClean="0"/>
                        <a:t>C</a:t>
                      </a:r>
                      <a:endParaRPr lang="en-US" dirty="0"/>
                    </a:p>
                  </a:txBody>
                  <a:tcPr/>
                </a:tc>
                <a:tc>
                  <a:txBody>
                    <a:bodyPr/>
                    <a:lstStyle/>
                    <a:p>
                      <a:r>
                        <a:rPr lang="en-US" dirty="0" smtClean="0"/>
                        <a:t>C</a:t>
                      </a:r>
                      <a:endParaRPr lang="en-US" dirty="0"/>
                    </a:p>
                  </a:txBody>
                  <a:tcPr/>
                </a:tc>
                <a:tc>
                  <a:txBody>
                    <a:bodyPr/>
                    <a:lstStyle/>
                    <a:p>
                      <a:r>
                        <a:rPr lang="en-US" dirty="0" smtClean="0"/>
                        <a:t>C</a:t>
                      </a:r>
                      <a:endParaRPr lang="en-US" dirty="0"/>
                    </a:p>
                  </a:txBody>
                  <a:tcPr/>
                </a:tc>
              </a:tr>
              <a:tr h="342900">
                <a:tc>
                  <a:txBody>
                    <a:bodyPr/>
                    <a:lstStyle/>
                    <a:p>
                      <a:r>
                        <a:rPr lang="en-US" dirty="0" smtClean="0"/>
                        <a:t>A</a:t>
                      </a:r>
                      <a:endParaRPr lang="en-US" dirty="0"/>
                    </a:p>
                  </a:txBody>
                  <a:tcPr>
                    <a:solidFill>
                      <a:schemeClr val="bg1">
                        <a:lumMod val="65000"/>
                      </a:schemeClr>
                    </a:solidFill>
                  </a:tcPr>
                </a:tc>
                <a:tc>
                  <a:txBody>
                    <a:bodyPr/>
                    <a:lstStyle/>
                    <a:p>
                      <a:r>
                        <a:rPr lang="en-US" dirty="0" smtClean="0"/>
                        <a:t>C</a:t>
                      </a:r>
                      <a:endParaRPr lang="en-US" dirty="0"/>
                    </a:p>
                  </a:txBody>
                  <a:tcPr/>
                </a:tc>
                <a:tc>
                  <a:txBody>
                    <a:bodyPr/>
                    <a:lstStyle/>
                    <a:p>
                      <a:r>
                        <a:rPr lang="en-US" dirty="0" smtClean="0"/>
                        <a:t>C</a:t>
                      </a:r>
                      <a:endParaRPr lang="en-US" dirty="0"/>
                    </a:p>
                  </a:txBody>
                  <a:tcPr/>
                </a:tc>
                <a:tc>
                  <a:txBody>
                    <a:bodyPr/>
                    <a:lstStyle/>
                    <a:p>
                      <a:r>
                        <a:rPr lang="en-US" dirty="0" smtClean="0"/>
                        <a:t>C</a:t>
                      </a:r>
                      <a:endParaRPr lang="en-US" dirty="0"/>
                    </a:p>
                  </a:txBody>
                  <a:tcPr/>
                </a:tc>
              </a:tr>
            </a:tbl>
          </a:graphicData>
        </a:graphic>
      </p:graphicFrame>
      <p:graphicFrame>
        <p:nvGraphicFramePr>
          <p:cNvPr id="8" name="Content Placeholder 5"/>
          <p:cNvGraphicFramePr>
            <a:graphicFrameLocks/>
          </p:cNvGraphicFramePr>
          <p:nvPr>
            <p:extLst>
              <p:ext uri="{D42A27DB-BD31-4B8C-83A1-F6EECF244321}">
                <p14:modId xmlns:p14="http://schemas.microsoft.com/office/powerpoint/2010/main" val="295092476"/>
              </p:ext>
            </p:extLst>
          </p:nvPr>
        </p:nvGraphicFramePr>
        <p:xfrm>
          <a:off x="5627089" y="3200400"/>
          <a:ext cx="1371600" cy="1463040"/>
        </p:xfrm>
        <a:graphic>
          <a:graphicData uri="http://schemas.openxmlformats.org/drawingml/2006/table">
            <a:tbl>
              <a:tblPr firstRow="1" bandRow="1">
                <a:tableStyleId>{5940675A-B579-460E-94D1-54222C63F5DA}</a:tableStyleId>
              </a:tblPr>
              <a:tblGrid>
                <a:gridCol w="342900"/>
                <a:gridCol w="342900"/>
                <a:gridCol w="342900"/>
                <a:gridCol w="342900"/>
              </a:tblGrid>
              <a:tr h="342900">
                <a:tc>
                  <a:txBody>
                    <a:bodyPr/>
                    <a:lstStyle/>
                    <a:p>
                      <a:r>
                        <a:rPr lang="en-US" dirty="0" smtClean="0"/>
                        <a:t>A</a:t>
                      </a:r>
                      <a:endParaRPr lang="en-US" dirty="0"/>
                    </a:p>
                  </a:txBody>
                  <a:tcPr>
                    <a:solidFill>
                      <a:schemeClr val="bg1">
                        <a:lumMod val="65000"/>
                      </a:schemeClr>
                    </a:solidFill>
                  </a:tcPr>
                </a:tc>
                <a:tc>
                  <a:txBody>
                    <a:bodyPr/>
                    <a:lstStyle/>
                    <a:p>
                      <a:r>
                        <a:rPr lang="en-US" dirty="0" smtClean="0"/>
                        <a:t>C</a:t>
                      </a:r>
                      <a:endParaRPr lang="en-US" dirty="0"/>
                    </a:p>
                  </a:txBody>
                  <a:tcPr/>
                </a:tc>
                <a:tc>
                  <a:txBody>
                    <a:bodyPr/>
                    <a:lstStyle/>
                    <a:p>
                      <a:r>
                        <a:rPr lang="en-US" dirty="0" smtClean="0"/>
                        <a:t>C</a:t>
                      </a:r>
                      <a:endParaRPr lang="en-US" dirty="0"/>
                    </a:p>
                  </a:txBody>
                  <a:tcPr/>
                </a:tc>
                <a:tc>
                  <a:txBody>
                    <a:bodyPr/>
                    <a:lstStyle/>
                    <a:p>
                      <a:r>
                        <a:rPr lang="en-US" dirty="0" smtClean="0"/>
                        <a:t>C</a:t>
                      </a:r>
                      <a:endParaRPr lang="en-US" dirty="0"/>
                    </a:p>
                  </a:txBody>
                  <a:tcPr/>
                </a:tc>
              </a:tr>
              <a:tr h="342900">
                <a:tc>
                  <a:txBody>
                    <a:bodyPr/>
                    <a:lstStyle/>
                    <a:p>
                      <a:r>
                        <a:rPr lang="en-US" dirty="0" smtClean="0"/>
                        <a:t>C</a:t>
                      </a:r>
                      <a:endParaRPr lang="en-US" dirty="0"/>
                    </a:p>
                  </a:txBody>
                  <a:tcPr/>
                </a:tc>
                <a:tc>
                  <a:txBody>
                    <a:bodyPr/>
                    <a:lstStyle/>
                    <a:p>
                      <a:r>
                        <a:rPr lang="en-US" dirty="0" smtClean="0"/>
                        <a:t>C</a:t>
                      </a:r>
                      <a:endParaRPr lang="en-US" dirty="0"/>
                    </a:p>
                  </a:txBody>
                  <a:tcPr/>
                </a:tc>
                <a:tc>
                  <a:txBody>
                    <a:bodyPr/>
                    <a:lstStyle/>
                    <a:p>
                      <a:r>
                        <a:rPr lang="en-US" dirty="0" smtClean="0"/>
                        <a:t>C</a:t>
                      </a:r>
                      <a:endParaRPr lang="en-US" dirty="0"/>
                    </a:p>
                  </a:txBody>
                  <a:tcPr/>
                </a:tc>
                <a:tc>
                  <a:txBody>
                    <a:bodyPr/>
                    <a:lstStyle/>
                    <a:p>
                      <a:r>
                        <a:rPr lang="en-US" dirty="0" smtClean="0"/>
                        <a:t>A</a:t>
                      </a:r>
                      <a:endParaRPr lang="en-US" dirty="0"/>
                    </a:p>
                  </a:txBody>
                  <a:tcPr>
                    <a:solidFill>
                      <a:schemeClr val="bg1">
                        <a:lumMod val="65000"/>
                      </a:schemeClr>
                    </a:solidFill>
                  </a:tcPr>
                </a:tc>
              </a:tr>
              <a:tr h="342900">
                <a:tc>
                  <a:txBody>
                    <a:bodyPr/>
                    <a:lstStyle/>
                    <a:p>
                      <a:r>
                        <a:rPr lang="en-US" dirty="0" smtClean="0"/>
                        <a:t>C</a:t>
                      </a:r>
                      <a:endParaRPr lang="en-US" dirty="0"/>
                    </a:p>
                  </a:txBody>
                  <a:tcPr/>
                </a:tc>
                <a:tc>
                  <a:txBody>
                    <a:bodyPr/>
                    <a:lstStyle/>
                    <a:p>
                      <a:r>
                        <a:rPr lang="en-US" dirty="0" smtClean="0"/>
                        <a:t>C</a:t>
                      </a:r>
                      <a:endParaRPr lang="en-US" dirty="0"/>
                    </a:p>
                  </a:txBody>
                  <a:tcPr/>
                </a:tc>
                <a:tc>
                  <a:txBody>
                    <a:bodyPr/>
                    <a:lstStyle/>
                    <a:p>
                      <a:r>
                        <a:rPr lang="en-US" dirty="0" smtClean="0"/>
                        <a:t>A</a:t>
                      </a:r>
                      <a:endParaRPr lang="en-US" dirty="0"/>
                    </a:p>
                  </a:txBody>
                  <a:tcPr>
                    <a:solidFill>
                      <a:schemeClr val="bg1">
                        <a:lumMod val="65000"/>
                      </a:schemeClr>
                    </a:solidFill>
                  </a:tcPr>
                </a:tc>
                <a:tc>
                  <a:txBody>
                    <a:bodyPr/>
                    <a:lstStyle/>
                    <a:p>
                      <a:r>
                        <a:rPr lang="en-US" dirty="0" smtClean="0"/>
                        <a:t>C</a:t>
                      </a:r>
                      <a:endParaRPr lang="en-US" dirty="0"/>
                    </a:p>
                  </a:txBody>
                  <a:tcPr/>
                </a:tc>
              </a:tr>
              <a:tr h="342900">
                <a:tc>
                  <a:txBody>
                    <a:bodyPr/>
                    <a:lstStyle/>
                    <a:p>
                      <a:r>
                        <a:rPr lang="en-US" dirty="0" smtClean="0"/>
                        <a:t>C</a:t>
                      </a:r>
                      <a:endParaRPr lang="en-US" dirty="0"/>
                    </a:p>
                  </a:txBody>
                  <a:tcPr/>
                </a:tc>
                <a:tc>
                  <a:txBody>
                    <a:bodyPr/>
                    <a:lstStyle/>
                    <a:p>
                      <a:r>
                        <a:rPr lang="en-US" dirty="0" smtClean="0"/>
                        <a:t>A</a:t>
                      </a:r>
                      <a:endParaRPr lang="en-US" dirty="0"/>
                    </a:p>
                  </a:txBody>
                  <a:tcPr>
                    <a:solidFill>
                      <a:schemeClr val="bg1">
                        <a:lumMod val="65000"/>
                      </a:schemeClr>
                    </a:solidFill>
                  </a:tcPr>
                </a:tc>
                <a:tc>
                  <a:txBody>
                    <a:bodyPr/>
                    <a:lstStyle/>
                    <a:p>
                      <a:r>
                        <a:rPr lang="en-US" dirty="0" smtClean="0"/>
                        <a:t>C</a:t>
                      </a:r>
                      <a:endParaRPr lang="en-US" dirty="0"/>
                    </a:p>
                  </a:txBody>
                  <a:tcPr/>
                </a:tc>
                <a:tc>
                  <a:txBody>
                    <a:bodyPr/>
                    <a:lstStyle/>
                    <a:p>
                      <a:r>
                        <a:rPr lang="en-US" dirty="0" smtClean="0"/>
                        <a:t>C</a:t>
                      </a:r>
                      <a:endParaRPr lang="en-US" dirty="0"/>
                    </a:p>
                  </a:txBody>
                  <a:tcPr/>
                </a:tc>
              </a:tr>
            </a:tbl>
          </a:graphicData>
        </a:graphic>
      </p:graphicFrame>
      <p:cxnSp>
        <p:nvCxnSpPr>
          <p:cNvPr id="9" name="Straight Arrow Connector 8"/>
          <p:cNvCxnSpPr>
            <a:stCxn id="5" idx="3"/>
            <a:endCxn id="7" idx="1"/>
          </p:cNvCxnSpPr>
          <p:nvPr/>
        </p:nvCxnSpPr>
        <p:spPr bwMode="auto">
          <a:xfrm>
            <a:off x="2198089" y="3931919"/>
            <a:ext cx="990600" cy="1"/>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2133600" y="3581400"/>
            <a:ext cx="816249" cy="276999"/>
          </a:xfrm>
          <a:prstGeom prst="rect">
            <a:avLst/>
          </a:prstGeom>
          <a:noFill/>
        </p:spPr>
        <p:txBody>
          <a:bodyPr wrap="none" rtlCol="0">
            <a:spAutoFit/>
          </a:bodyPr>
          <a:lstStyle/>
          <a:p>
            <a:r>
              <a:rPr lang="en-US" dirty="0" err="1" smtClean="0"/>
              <a:t>subBytes</a:t>
            </a:r>
            <a:endParaRPr lang="en-US" dirty="0"/>
          </a:p>
        </p:txBody>
      </p:sp>
      <p:cxnSp>
        <p:nvCxnSpPr>
          <p:cNvPr id="11" name="Straight Arrow Connector 10"/>
          <p:cNvCxnSpPr>
            <a:stCxn id="7" idx="3"/>
            <a:endCxn id="8" idx="1"/>
          </p:cNvCxnSpPr>
          <p:nvPr/>
        </p:nvCxnSpPr>
        <p:spPr bwMode="auto">
          <a:xfrm>
            <a:off x="4560289" y="3931920"/>
            <a:ext cx="1066800" cy="0"/>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4495800" y="3581400"/>
            <a:ext cx="849912" cy="276999"/>
          </a:xfrm>
          <a:prstGeom prst="rect">
            <a:avLst/>
          </a:prstGeom>
          <a:noFill/>
        </p:spPr>
        <p:txBody>
          <a:bodyPr wrap="none" rtlCol="0">
            <a:spAutoFit/>
          </a:bodyPr>
          <a:lstStyle/>
          <a:p>
            <a:r>
              <a:rPr lang="en-US" dirty="0" err="1" smtClean="0"/>
              <a:t>shiftRows</a:t>
            </a:r>
            <a:endParaRPr lang="en-US" dirty="0"/>
          </a:p>
        </p:txBody>
      </p:sp>
      <p:graphicFrame>
        <p:nvGraphicFramePr>
          <p:cNvPr id="13" name="Content Placeholder 5"/>
          <p:cNvGraphicFramePr>
            <a:graphicFrameLocks/>
          </p:cNvGraphicFramePr>
          <p:nvPr>
            <p:extLst>
              <p:ext uri="{D42A27DB-BD31-4B8C-83A1-F6EECF244321}">
                <p14:modId xmlns:p14="http://schemas.microsoft.com/office/powerpoint/2010/main" val="1597656942"/>
              </p:ext>
            </p:extLst>
          </p:nvPr>
        </p:nvGraphicFramePr>
        <p:xfrm>
          <a:off x="6236689" y="5013960"/>
          <a:ext cx="1371600" cy="1463040"/>
        </p:xfrm>
        <a:graphic>
          <a:graphicData uri="http://schemas.openxmlformats.org/drawingml/2006/table">
            <a:tbl>
              <a:tblPr firstRow="1" bandRow="1">
                <a:tableStyleId>{5940675A-B579-460E-94D1-54222C63F5DA}</a:tableStyleId>
              </a:tblPr>
              <a:tblGrid>
                <a:gridCol w="342900"/>
                <a:gridCol w="342900"/>
                <a:gridCol w="342900"/>
                <a:gridCol w="342900"/>
              </a:tblGrid>
              <a:tr h="342900">
                <a:tc>
                  <a:txBody>
                    <a:bodyPr/>
                    <a:lstStyle/>
                    <a:p>
                      <a:r>
                        <a:rPr lang="en-US" dirty="0" smtClean="0"/>
                        <a:t>A</a:t>
                      </a:r>
                      <a:endParaRPr lang="en-US" dirty="0"/>
                    </a:p>
                  </a:txBody>
                  <a:tcPr>
                    <a:solidFill>
                      <a:schemeClr val="bg1">
                        <a:lumMod val="65000"/>
                      </a:schemeClr>
                    </a:solidFill>
                  </a:tcPr>
                </a:tc>
                <a:tc>
                  <a:txBody>
                    <a:bodyPr/>
                    <a:lstStyle/>
                    <a:p>
                      <a:r>
                        <a:rPr lang="en-US" dirty="0" smtClean="0"/>
                        <a:t>A</a:t>
                      </a:r>
                      <a:endParaRPr lang="en-US" dirty="0"/>
                    </a:p>
                  </a:txBody>
                  <a:tcPr>
                    <a:solidFill>
                      <a:schemeClr val="bg1">
                        <a:lumMod val="65000"/>
                      </a:schemeClr>
                    </a:solidFill>
                  </a:tcPr>
                </a:tc>
                <a:tc>
                  <a:txBody>
                    <a:bodyPr/>
                    <a:lstStyle/>
                    <a:p>
                      <a:r>
                        <a:rPr lang="en-US" dirty="0" smtClean="0"/>
                        <a:t>A</a:t>
                      </a:r>
                      <a:endParaRPr lang="en-US" dirty="0"/>
                    </a:p>
                  </a:txBody>
                  <a:tcPr>
                    <a:solidFill>
                      <a:schemeClr val="bg1">
                        <a:lumMod val="65000"/>
                      </a:schemeClr>
                    </a:solidFill>
                  </a:tcPr>
                </a:tc>
                <a:tc>
                  <a:txBody>
                    <a:bodyPr/>
                    <a:lstStyle/>
                    <a:p>
                      <a:r>
                        <a:rPr lang="en-US" dirty="0" smtClean="0"/>
                        <a:t>A</a:t>
                      </a:r>
                      <a:endParaRPr lang="en-US" dirty="0"/>
                    </a:p>
                  </a:txBody>
                  <a:tcPr>
                    <a:solidFill>
                      <a:schemeClr val="bg1">
                        <a:lumMod val="65000"/>
                      </a:schemeClr>
                    </a:solidFill>
                  </a:tcPr>
                </a:tc>
              </a:tr>
              <a:tr h="342900">
                <a:tc>
                  <a:txBody>
                    <a:bodyPr/>
                    <a:lstStyle/>
                    <a:p>
                      <a:r>
                        <a:rPr lang="en-US" dirty="0" smtClean="0"/>
                        <a:t>A</a:t>
                      </a:r>
                      <a:endParaRPr lang="en-US" dirty="0"/>
                    </a:p>
                  </a:txBody>
                  <a:tcPr>
                    <a:solidFill>
                      <a:schemeClr val="bg1">
                        <a:lumMod val="65000"/>
                      </a:schemeClr>
                    </a:solidFill>
                  </a:tcPr>
                </a:tc>
                <a:tc>
                  <a:txBody>
                    <a:bodyPr/>
                    <a:lstStyle/>
                    <a:p>
                      <a:r>
                        <a:rPr lang="en-US" dirty="0" smtClean="0"/>
                        <a:t>A</a:t>
                      </a:r>
                      <a:endParaRPr lang="en-US" dirty="0"/>
                    </a:p>
                  </a:txBody>
                  <a:tcPr>
                    <a:solidFill>
                      <a:schemeClr val="bg1">
                        <a:lumMod val="65000"/>
                      </a:schemeClr>
                    </a:solidFill>
                  </a:tcPr>
                </a:tc>
                <a:tc>
                  <a:txBody>
                    <a:bodyPr/>
                    <a:lstStyle/>
                    <a:p>
                      <a:r>
                        <a:rPr lang="en-US" dirty="0" smtClean="0"/>
                        <a:t>A</a:t>
                      </a:r>
                      <a:endParaRPr lang="en-US" dirty="0"/>
                    </a:p>
                  </a:txBody>
                  <a:tcPr>
                    <a:solidFill>
                      <a:schemeClr val="bg1">
                        <a:lumMod val="65000"/>
                      </a:schemeClr>
                    </a:solidFill>
                  </a:tcPr>
                </a:tc>
                <a:tc>
                  <a:txBody>
                    <a:bodyPr/>
                    <a:lstStyle/>
                    <a:p>
                      <a:r>
                        <a:rPr lang="en-US" dirty="0" smtClean="0"/>
                        <a:t>A</a:t>
                      </a:r>
                      <a:endParaRPr lang="en-US" dirty="0"/>
                    </a:p>
                  </a:txBody>
                  <a:tcPr>
                    <a:solidFill>
                      <a:schemeClr val="bg1">
                        <a:lumMod val="65000"/>
                      </a:schemeClr>
                    </a:solidFill>
                  </a:tcPr>
                </a:tc>
              </a:tr>
              <a:tr h="342900">
                <a:tc>
                  <a:txBody>
                    <a:bodyPr/>
                    <a:lstStyle/>
                    <a:p>
                      <a:r>
                        <a:rPr lang="en-US" dirty="0" smtClean="0"/>
                        <a:t>A</a:t>
                      </a:r>
                      <a:endParaRPr lang="en-US" dirty="0"/>
                    </a:p>
                  </a:txBody>
                  <a:tcPr>
                    <a:solidFill>
                      <a:schemeClr val="bg1">
                        <a:lumMod val="65000"/>
                      </a:schemeClr>
                    </a:solidFill>
                  </a:tcPr>
                </a:tc>
                <a:tc>
                  <a:txBody>
                    <a:bodyPr/>
                    <a:lstStyle/>
                    <a:p>
                      <a:r>
                        <a:rPr lang="en-US" dirty="0" smtClean="0"/>
                        <a:t>A</a:t>
                      </a:r>
                      <a:endParaRPr lang="en-US" dirty="0"/>
                    </a:p>
                  </a:txBody>
                  <a:tcPr>
                    <a:solidFill>
                      <a:schemeClr val="bg1">
                        <a:lumMod val="65000"/>
                      </a:schemeClr>
                    </a:solidFill>
                  </a:tcPr>
                </a:tc>
                <a:tc>
                  <a:txBody>
                    <a:bodyPr/>
                    <a:lstStyle/>
                    <a:p>
                      <a:r>
                        <a:rPr lang="en-US" dirty="0" smtClean="0"/>
                        <a:t>A</a:t>
                      </a:r>
                      <a:endParaRPr lang="en-US" dirty="0"/>
                    </a:p>
                  </a:txBody>
                  <a:tcPr>
                    <a:solidFill>
                      <a:schemeClr val="bg1">
                        <a:lumMod val="65000"/>
                      </a:schemeClr>
                    </a:solidFill>
                  </a:tcPr>
                </a:tc>
                <a:tc>
                  <a:txBody>
                    <a:bodyPr/>
                    <a:lstStyle/>
                    <a:p>
                      <a:r>
                        <a:rPr lang="en-US" dirty="0" smtClean="0"/>
                        <a:t>A</a:t>
                      </a:r>
                      <a:endParaRPr lang="en-US" dirty="0"/>
                    </a:p>
                  </a:txBody>
                  <a:tcPr>
                    <a:solidFill>
                      <a:schemeClr val="bg1">
                        <a:lumMod val="65000"/>
                      </a:schemeClr>
                    </a:solidFill>
                  </a:tcPr>
                </a:tc>
              </a:tr>
              <a:tr h="342900">
                <a:tc>
                  <a:txBody>
                    <a:bodyPr/>
                    <a:lstStyle/>
                    <a:p>
                      <a:r>
                        <a:rPr lang="en-US" dirty="0" smtClean="0"/>
                        <a:t>A</a:t>
                      </a:r>
                      <a:endParaRPr lang="en-US" dirty="0"/>
                    </a:p>
                  </a:txBody>
                  <a:tcPr>
                    <a:solidFill>
                      <a:schemeClr val="bg1">
                        <a:lumMod val="65000"/>
                      </a:schemeClr>
                    </a:solidFill>
                  </a:tcPr>
                </a:tc>
                <a:tc>
                  <a:txBody>
                    <a:bodyPr/>
                    <a:lstStyle/>
                    <a:p>
                      <a:r>
                        <a:rPr lang="en-US" dirty="0" smtClean="0"/>
                        <a:t>A</a:t>
                      </a:r>
                      <a:endParaRPr lang="en-US" dirty="0"/>
                    </a:p>
                  </a:txBody>
                  <a:tcPr>
                    <a:solidFill>
                      <a:schemeClr val="bg1">
                        <a:lumMod val="65000"/>
                      </a:schemeClr>
                    </a:solidFill>
                  </a:tcPr>
                </a:tc>
                <a:tc>
                  <a:txBody>
                    <a:bodyPr/>
                    <a:lstStyle/>
                    <a:p>
                      <a:r>
                        <a:rPr lang="en-US" dirty="0" smtClean="0"/>
                        <a:t>A</a:t>
                      </a:r>
                      <a:endParaRPr lang="en-US" dirty="0"/>
                    </a:p>
                  </a:txBody>
                  <a:tcPr>
                    <a:solidFill>
                      <a:schemeClr val="bg1">
                        <a:lumMod val="65000"/>
                      </a:schemeClr>
                    </a:solidFill>
                  </a:tcPr>
                </a:tc>
                <a:tc>
                  <a:txBody>
                    <a:bodyPr/>
                    <a:lstStyle/>
                    <a:p>
                      <a:r>
                        <a:rPr lang="en-US" dirty="0" smtClean="0"/>
                        <a:t>A</a:t>
                      </a:r>
                      <a:endParaRPr lang="en-US" dirty="0"/>
                    </a:p>
                  </a:txBody>
                  <a:tcPr>
                    <a:solidFill>
                      <a:schemeClr val="bg1">
                        <a:lumMod val="65000"/>
                      </a:schemeClr>
                    </a:solidFill>
                  </a:tcPr>
                </a:tc>
              </a:tr>
            </a:tbl>
          </a:graphicData>
        </a:graphic>
      </p:graphicFrame>
      <p:cxnSp>
        <p:nvCxnSpPr>
          <p:cNvPr id="14" name="Elbow Connector 13"/>
          <p:cNvCxnSpPr>
            <a:endCxn id="13" idx="3"/>
          </p:cNvCxnSpPr>
          <p:nvPr/>
        </p:nvCxnSpPr>
        <p:spPr bwMode="auto">
          <a:xfrm rot="16200000" flipH="1">
            <a:off x="6396709" y="4533900"/>
            <a:ext cx="1813560" cy="609600"/>
          </a:xfrm>
          <a:prstGeom prst="bentConnector4">
            <a:avLst>
              <a:gd name="adj1" fmla="val 421"/>
              <a:gd name="adj2" fmla="val 189063"/>
            </a:avLst>
          </a:prstGeom>
          <a:ln>
            <a:tailEnd type="arrow"/>
          </a:ln>
          <a:extLst/>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7010400" y="3581400"/>
            <a:ext cx="1027845" cy="276999"/>
          </a:xfrm>
          <a:prstGeom prst="rect">
            <a:avLst/>
          </a:prstGeom>
          <a:noFill/>
        </p:spPr>
        <p:txBody>
          <a:bodyPr wrap="none" rtlCol="0">
            <a:spAutoFit/>
          </a:bodyPr>
          <a:lstStyle/>
          <a:p>
            <a:r>
              <a:rPr lang="en-US" dirty="0" err="1" smtClean="0"/>
              <a:t>mixColumns</a:t>
            </a:r>
            <a:endParaRPr lang="en-US" dirty="0"/>
          </a:p>
        </p:txBody>
      </p:sp>
      <p:graphicFrame>
        <p:nvGraphicFramePr>
          <p:cNvPr id="16" name="Content Placeholder 5"/>
          <p:cNvGraphicFramePr>
            <a:graphicFrameLocks/>
          </p:cNvGraphicFramePr>
          <p:nvPr>
            <p:extLst>
              <p:ext uri="{D42A27DB-BD31-4B8C-83A1-F6EECF244321}">
                <p14:modId xmlns:p14="http://schemas.microsoft.com/office/powerpoint/2010/main" val="663322187"/>
              </p:ext>
            </p:extLst>
          </p:nvPr>
        </p:nvGraphicFramePr>
        <p:xfrm>
          <a:off x="3645889" y="5013960"/>
          <a:ext cx="1371600" cy="1463040"/>
        </p:xfrm>
        <a:graphic>
          <a:graphicData uri="http://schemas.openxmlformats.org/drawingml/2006/table">
            <a:tbl>
              <a:tblPr firstRow="1" bandRow="1">
                <a:tableStyleId>{5940675A-B579-460E-94D1-54222C63F5DA}</a:tableStyleId>
              </a:tblPr>
              <a:tblGrid>
                <a:gridCol w="342900"/>
                <a:gridCol w="342900"/>
                <a:gridCol w="342900"/>
                <a:gridCol w="342900"/>
              </a:tblGrid>
              <a:tr h="342900">
                <a:tc>
                  <a:txBody>
                    <a:bodyPr/>
                    <a:lstStyle/>
                    <a:p>
                      <a:r>
                        <a:rPr lang="en-US" dirty="0" smtClean="0"/>
                        <a:t>A</a:t>
                      </a:r>
                      <a:endParaRPr lang="en-US" dirty="0"/>
                    </a:p>
                  </a:txBody>
                  <a:tcPr>
                    <a:solidFill>
                      <a:schemeClr val="bg1">
                        <a:lumMod val="65000"/>
                      </a:schemeClr>
                    </a:solidFill>
                  </a:tcPr>
                </a:tc>
                <a:tc>
                  <a:txBody>
                    <a:bodyPr/>
                    <a:lstStyle/>
                    <a:p>
                      <a:r>
                        <a:rPr lang="en-US" dirty="0" smtClean="0"/>
                        <a:t>A</a:t>
                      </a:r>
                      <a:endParaRPr lang="en-US" dirty="0"/>
                    </a:p>
                  </a:txBody>
                  <a:tcPr>
                    <a:solidFill>
                      <a:schemeClr val="bg1">
                        <a:lumMod val="65000"/>
                      </a:schemeClr>
                    </a:solidFill>
                  </a:tcPr>
                </a:tc>
                <a:tc>
                  <a:txBody>
                    <a:bodyPr/>
                    <a:lstStyle/>
                    <a:p>
                      <a:r>
                        <a:rPr lang="en-US" dirty="0" smtClean="0"/>
                        <a:t>A</a:t>
                      </a:r>
                      <a:endParaRPr lang="en-US" dirty="0"/>
                    </a:p>
                  </a:txBody>
                  <a:tcPr>
                    <a:solidFill>
                      <a:schemeClr val="bg1">
                        <a:lumMod val="65000"/>
                      </a:schemeClr>
                    </a:solidFill>
                  </a:tcPr>
                </a:tc>
                <a:tc>
                  <a:txBody>
                    <a:bodyPr/>
                    <a:lstStyle/>
                    <a:p>
                      <a:r>
                        <a:rPr lang="en-US" dirty="0" smtClean="0"/>
                        <a:t>A</a:t>
                      </a:r>
                      <a:endParaRPr lang="en-US" dirty="0"/>
                    </a:p>
                  </a:txBody>
                  <a:tcPr>
                    <a:solidFill>
                      <a:schemeClr val="bg1">
                        <a:lumMod val="65000"/>
                      </a:schemeClr>
                    </a:solidFill>
                  </a:tcPr>
                </a:tc>
              </a:tr>
              <a:tr h="342900">
                <a:tc>
                  <a:txBody>
                    <a:bodyPr/>
                    <a:lstStyle/>
                    <a:p>
                      <a:r>
                        <a:rPr lang="en-US" dirty="0" smtClean="0"/>
                        <a:t>A</a:t>
                      </a:r>
                      <a:endParaRPr lang="en-US" dirty="0"/>
                    </a:p>
                  </a:txBody>
                  <a:tcPr>
                    <a:solidFill>
                      <a:schemeClr val="bg1">
                        <a:lumMod val="65000"/>
                      </a:schemeClr>
                    </a:solidFill>
                  </a:tcPr>
                </a:tc>
                <a:tc>
                  <a:txBody>
                    <a:bodyPr/>
                    <a:lstStyle/>
                    <a:p>
                      <a:r>
                        <a:rPr lang="en-US" dirty="0" smtClean="0"/>
                        <a:t>A</a:t>
                      </a:r>
                      <a:endParaRPr lang="en-US" dirty="0"/>
                    </a:p>
                  </a:txBody>
                  <a:tcPr>
                    <a:solidFill>
                      <a:schemeClr val="bg1">
                        <a:lumMod val="65000"/>
                      </a:schemeClr>
                    </a:solidFill>
                  </a:tcPr>
                </a:tc>
                <a:tc>
                  <a:txBody>
                    <a:bodyPr/>
                    <a:lstStyle/>
                    <a:p>
                      <a:r>
                        <a:rPr lang="en-US" dirty="0" smtClean="0"/>
                        <a:t>A</a:t>
                      </a:r>
                      <a:endParaRPr lang="en-US" dirty="0"/>
                    </a:p>
                  </a:txBody>
                  <a:tcPr>
                    <a:solidFill>
                      <a:schemeClr val="bg1">
                        <a:lumMod val="65000"/>
                      </a:schemeClr>
                    </a:solidFill>
                  </a:tcPr>
                </a:tc>
                <a:tc>
                  <a:txBody>
                    <a:bodyPr/>
                    <a:lstStyle/>
                    <a:p>
                      <a:r>
                        <a:rPr lang="en-US" dirty="0" smtClean="0"/>
                        <a:t>A</a:t>
                      </a:r>
                      <a:endParaRPr lang="en-US" dirty="0"/>
                    </a:p>
                  </a:txBody>
                  <a:tcPr>
                    <a:solidFill>
                      <a:schemeClr val="bg1">
                        <a:lumMod val="65000"/>
                      </a:schemeClr>
                    </a:solidFill>
                  </a:tcPr>
                </a:tc>
              </a:tr>
              <a:tr h="342900">
                <a:tc>
                  <a:txBody>
                    <a:bodyPr/>
                    <a:lstStyle/>
                    <a:p>
                      <a:r>
                        <a:rPr lang="en-US" dirty="0" smtClean="0"/>
                        <a:t>A</a:t>
                      </a:r>
                      <a:endParaRPr lang="en-US" dirty="0"/>
                    </a:p>
                  </a:txBody>
                  <a:tcPr>
                    <a:solidFill>
                      <a:schemeClr val="bg1">
                        <a:lumMod val="65000"/>
                      </a:schemeClr>
                    </a:solidFill>
                  </a:tcPr>
                </a:tc>
                <a:tc>
                  <a:txBody>
                    <a:bodyPr/>
                    <a:lstStyle/>
                    <a:p>
                      <a:r>
                        <a:rPr lang="en-US" dirty="0" smtClean="0"/>
                        <a:t>A</a:t>
                      </a:r>
                      <a:endParaRPr lang="en-US" dirty="0"/>
                    </a:p>
                  </a:txBody>
                  <a:tcPr>
                    <a:solidFill>
                      <a:schemeClr val="bg1">
                        <a:lumMod val="65000"/>
                      </a:schemeClr>
                    </a:solidFill>
                  </a:tcPr>
                </a:tc>
                <a:tc>
                  <a:txBody>
                    <a:bodyPr/>
                    <a:lstStyle/>
                    <a:p>
                      <a:r>
                        <a:rPr lang="en-US" dirty="0" smtClean="0"/>
                        <a:t>A</a:t>
                      </a:r>
                      <a:endParaRPr lang="en-US" dirty="0"/>
                    </a:p>
                  </a:txBody>
                  <a:tcPr>
                    <a:solidFill>
                      <a:schemeClr val="bg1">
                        <a:lumMod val="65000"/>
                      </a:schemeClr>
                    </a:solidFill>
                  </a:tcPr>
                </a:tc>
                <a:tc>
                  <a:txBody>
                    <a:bodyPr/>
                    <a:lstStyle/>
                    <a:p>
                      <a:r>
                        <a:rPr lang="en-US" dirty="0" smtClean="0"/>
                        <a:t>A</a:t>
                      </a:r>
                      <a:endParaRPr lang="en-US" dirty="0"/>
                    </a:p>
                  </a:txBody>
                  <a:tcPr>
                    <a:solidFill>
                      <a:schemeClr val="bg1">
                        <a:lumMod val="65000"/>
                      </a:schemeClr>
                    </a:solidFill>
                  </a:tcPr>
                </a:tc>
              </a:tr>
              <a:tr h="342900">
                <a:tc>
                  <a:txBody>
                    <a:bodyPr/>
                    <a:lstStyle/>
                    <a:p>
                      <a:r>
                        <a:rPr lang="en-US" dirty="0" smtClean="0"/>
                        <a:t>A</a:t>
                      </a:r>
                      <a:endParaRPr lang="en-US" dirty="0"/>
                    </a:p>
                  </a:txBody>
                  <a:tcPr>
                    <a:solidFill>
                      <a:schemeClr val="bg1">
                        <a:lumMod val="65000"/>
                      </a:schemeClr>
                    </a:solidFill>
                  </a:tcPr>
                </a:tc>
                <a:tc>
                  <a:txBody>
                    <a:bodyPr/>
                    <a:lstStyle/>
                    <a:p>
                      <a:r>
                        <a:rPr lang="en-US" dirty="0" smtClean="0"/>
                        <a:t>A</a:t>
                      </a:r>
                      <a:endParaRPr lang="en-US" dirty="0"/>
                    </a:p>
                  </a:txBody>
                  <a:tcPr>
                    <a:solidFill>
                      <a:schemeClr val="bg1">
                        <a:lumMod val="65000"/>
                      </a:schemeClr>
                    </a:solidFill>
                  </a:tcPr>
                </a:tc>
                <a:tc>
                  <a:txBody>
                    <a:bodyPr/>
                    <a:lstStyle/>
                    <a:p>
                      <a:r>
                        <a:rPr lang="en-US" dirty="0" smtClean="0"/>
                        <a:t>A</a:t>
                      </a:r>
                      <a:endParaRPr lang="en-US" dirty="0"/>
                    </a:p>
                  </a:txBody>
                  <a:tcPr>
                    <a:solidFill>
                      <a:schemeClr val="bg1">
                        <a:lumMod val="65000"/>
                      </a:schemeClr>
                    </a:solidFill>
                  </a:tcPr>
                </a:tc>
                <a:tc>
                  <a:txBody>
                    <a:bodyPr/>
                    <a:lstStyle/>
                    <a:p>
                      <a:r>
                        <a:rPr lang="en-US" dirty="0" smtClean="0"/>
                        <a:t>A</a:t>
                      </a:r>
                      <a:endParaRPr lang="en-US" dirty="0"/>
                    </a:p>
                  </a:txBody>
                  <a:tcPr>
                    <a:solidFill>
                      <a:schemeClr val="bg1">
                        <a:lumMod val="65000"/>
                      </a:schemeClr>
                    </a:solidFill>
                  </a:tcPr>
                </a:tc>
              </a:tr>
            </a:tbl>
          </a:graphicData>
        </a:graphic>
      </p:graphicFrame>
      <p:cxnSp>
        <p:nvCxnSpPr>
          <p:cNvPr id="17" name="Straight Arrow Connector 16"/>
          <p:cNvCxnSpPr>
            <a:stCxn id="13" idx="1"/>
            <a:endCxn id="16" idx="3"/>
          </p:cNvCxnSpPr>
          <p:nvPr/>
        </p:nvCxnSpPr>
        <p:spPr bwMode="auto">
          <a:xfrm flipH="1">
            <a:off x="5017489" y="5745480"/>
            <a:ext cx="1219200" cy="0"/>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5181600" y="5410200"/>
            <a:ext cx="704039" cy="276999"/>
          </a:xfrm>
          <a:prstGeom prst="rect">
            <a:avLst/>
          </a:prstGeom>
          <a:noFill/>
        </p:spPr>
        <p:txBody>
          <a:bodyPr wrap="none" rtlCol="0">
            <a:spAutoFit/>
          </a:bodyPr>
          <a:lstStyle/>
          <a:p>
            <a:r>
              <a:rPr lang="en-US" dirty="0" err="1" smtClean="0"/>
              <a:t>addKey</a:t>
            </a:r>
            <a:endParaRPr lang="en-US" dirty="0"/>
          </a:p>
        </p:txBody>
      </p:sp>
    </p:spTree>
    <p:extLst>
      <p:ext uri="{BB962C8B-B14F-4D97-AF65-F5344CB8AC3E}">
        <p14:creationId xmlns:p14="http://schemas.microsoft.com/office/powerpoint/2010/main" val="4108786081"/>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description (continued)</a:t>
            </a:r>
          </a:p>
        </p:txBody>
      </p:sp>
      <p:sp>
        <p:nvSpPr>
          <p:cNvPr id="3" name="Content Placeholder 2"/>
          <p:cNvSpPr>
            <a:spLocks noGrp="1"/>
          </p:cNvSpPr>
          <p:nvPr>
            <p:ph idx="1"/>
          </p:nvPr>
        </p:nvSpPr>
        <p:spPr/>
        <p:txBody>
          <a:bodyPr>
            <a:normAutofit fontScale="92500" lnSpcReduction="20000"/>
          </a:bodyPr>
          <a:lstStyle/>
          <a:p>
            <a:r>
              <a:rPr lang="en-US" dirty="0" smtClean="0"/>
              <a:t>Round 3 isn’t very interesting to draw, since all bytes will remain all A’s</a:t>
            </a:r>
          </a:p>
          <a:p>
            <a:r>
              <a:rPr lang="en-US" dirty="0" smtClean="0"/>
              <a:t>What is important is that at the end of round 3, all positions have the same sum</a:t>
            </a:r>
          </a:p>
          <a:p>
            <a:pPr lvl="1"/>
            <a:r>
              <a:rPr lang="en-US" dirty="0" smtClean="0"/>
              <a:t>S=0</a:t>
            </a:r>
          </a:p>
          <a:p>
            <a:pPr lvl="1"/>
            <a:r>
              <a:rPr lang="en-US" dirty="0" smtClean="0"/>
              <a:t>Sum the same position over multiple single-round decryptions</a:t>
            </a:r>
          </a:p>
          <a:p>
            <a:pPr lvl="2"/>
            <a:r>
              <a:rPr lang="en-US" dirty="0" smtClean="0"/>
              <a:t>Note that the sum is computed with exclusive-or, since that is the addition operation for this field!</a:t>
            </a:r>
          </a:p>
          <a:p>
            <a:r>
              <a:rPr lang="en-US" dirty="0" smtClean="0"/>
              <a:t>The last round has no </a:t>
            </a:r>
            <a:r>
              <a:rPr lang="en-US" dirty="0" err="1" smtClean="0"/>
              <a:t>MixColumns</a:t>
            </a:r>
            <a:r>
              <a:rPr lang="en-US" dirty="0" smtClean="0"/>
              <a:t> operation</a:t>
            </a:r>
          </a:p>
          <a:p>
            <a:pPr lvl="1"/>
            <a:r>
              <a:rPr lang="en-US" dirty="0" smtClean="0"/>
              <a:t>Only need to guess one byte of the last round key</a:t>
            </a:r>
          </a:p>
          <a:p>
            <a:pPr lvl="2"/>
            <a:r>
              <a:rPr lang="en-US" dirty="0" smtClean="0"/>
              <a:t>The one that lines up with the sum you’re computing</a:t>
            </a:r>
            <a:r>
              <a:rPr lang="en-US" dirty="0"/>
              <a:t/>
            </a:r>
            <a:br>
              <a:rPr lang="en-US" dirty="0"/>
            </a:br>
            <a:endParaRPr lang="en-US" dirty="0"/>
          </a:p>
        </p:txBody>
      </p:sp>
      <p:sp>
        <p:nvSpPr>
          <p:cNvPr id="4" name="Slide Number Placeholder 3"/>
          <p:cNvSpPr>
            <a:spLocks noGrp="1"/>
          </p:cNvSpPr>
          <p:nvPr>
            <p:ph type="sldNum" sz="quarter" idx="12"/>
          </p:nvPr>
        </p:nvSpPr>
        <p:spPr/>
        <p:txBody>
          <a:bodyPr/>
          <a:lstStyle/>
          <a:p>
            <a:pPr>
              <a:defRPr/>
            </a:pPr>
            <a:fld id="{5BD94262-95F4-4F57-9C6D-6F48AB8E665C}" type="slidenum">
              <a:rPr lang="en-US" smtClean="0"/>
              <a:pPr>
                <a:defRPr/>
              </a:pPr>
              <a:t>229</a:t>
            </a:fld>
            <a:endParaRPr lang="en-US"/>
          </a:p>
        </p:txBody>
      </p:sp>
      <p:graphicFrame>
        <p:nvGraphicFramePr>
          <p:cNvPr id="5" name="Content Placeholder 5"/>
          <p:cNvGraphicFramePr>
            <a:graphicFrameLocks/>
          </p:cNvGraphicFramePr>
          <p:nvPr>
            <p:extLst>
              <p:ext uri="{D42A27DB-BD31-4B8C-83A1-F6EECF244321}">
                <p14:modId xmlns:p14="http://schemas.microsoft.com/office/powerpoint/2010/main" val="3303735616"/>
              </p:ext>
            </p:extLst>
          </p:nvPr>
        </p:nvGraphicFramePr>
        <p:xfrm>
          <a:off x="7315200" y="4800600"/>
          <a:ext cx="1371600" cy="1463040"/>
        </p:xfrm>
        <a:graphic>
          <a:graphicData uri="http://schemas.openxmlformats.org/drawingml/2006/table">
            <a:tbl>
              <a:tblPr firstRow="1" bandRow="1">
                <a:tableStyleId>{5940675A-B579-460E-94D1-54222C63F5DA}</a:tableStyleId>
              </a:tblPr>
              <a:tblGrid>
                <a:gridCol w="342900"/>
                <a:gridCol w="342900"/>
                <a:gridCol w="342900"/>
                <a:gridCol w="342900"/>
              </a:tblGrid>
              <a:tr h="342900">
                <a:tc>
                  <a:txBody>
                    <a:bodyPr/>
                    <a:lstStyle/>
                    <a:p>
                      <a:r>
                        <a:rPr lang="en-US" dirty="0" smtClean="0"/>
                        <a:t>S</a:t>
                      </a:r>
                      <a:endParaRPr lang="en-US" dirty="0"/>
                    </a:p>
                  </a:txBody>
                  <a:tcPr>
                    <a:solidFill>
                      <a:schemeClr val="bg1">
                        <a:lumMod val="65000"/>
                      </a:schemeClr>
                    </a:solidFill>
                  </a:tcPr>
                </a:tc>
                <a:tc>
                  <a:txBody>
                    <a:bodyPr/>
                    <a:lstStyle/>
                    <a:p>
                      <a:r>
                        <a:rPr lang="en-US" dirty="0" smtClean="0"/>
                        <a:t>S</a:t>
                      </a:r>
                      <a:endParaRPr lang="en-US" dirty="0"/>
                    </a:p>
                  </a:txBody>
                  <a:tcPr>
                    <a:solidFill>
                      <a:schemeClr val="bg1">
                        <a:lumMod val="65000"/>
                      </a:schemeClr>
                    </a:solidFill>
                  </a:tcPr>
                </a:tc>
                <a:tc>
                  <a:txBody>
                    <a:bodyPr/>
                    <a:lstStyle/>
                    <a:p>
                      <a:r>
                        <a:rPr lang="en-US" dirty="0" smtClean="0"/>
                        <a:t>S</a:t>
                      </a:r>
                      <a:endParaRPr lang="en-US" dirty="0"/>
                    </a:p>
                  </a:txBody>
                  <a:tcPr>
                    <a:solidFill>
                      <a:schemeClr val="bg1">
                        <a:lumMod val="65000"/>
                      </a:schemeClr>
                    </a:solidFill>
                  </a:tcPr>
                </a:tc>
                <a:tc>
                  <a:txBody>
                    <a:bodyPr/>
                    <a:lstStyle/>
                    <a:p>
                      <a:r>
                        <a:rPr lang="en-US" dirty="0" smtClean="0"/>
                        <a:t>S</a:t>
                      </a:r>
                      <a:endParaRPr lang="en-US" dirty="0"/>
                    </a:p>
                  </a:txBody>
                  <a:tcPr>
                    <a:solidFill>
                      <a:schemeClr val="bg1">
                        <a:lumMod val="65000"/>
                      </a:schemeClr>
                    </a:solidFill>
                  </a:tcPr>
                </a:tc>
              </a:tr>
              <a:tr h="342900">
                <a:tc>
                  <a:txBody>
                    <a:bodyPr/>
                    <a:lstStyle/>
                    <a:p>
                      <a:r>
                        <a:rPr lang="en-US" dirty="0" smtClean="0"/>
                        <a:t>S</a:t>
                      </a:r>
                      <a:endParaRPr lang="en-US" dirty="0"/>
                    </a:p>
                  </a:txBody>
                  <a:tcPr>
                    <a:solidFill>
                      <a:schemeClr val="bg1">
                        <a:lumMod val="65000"/>
                      </a:schemeClr>
                    </a:solidFill>
                  </a:tcPr>
                </a:tc>
                <a:tc>
                  <a:txBody>
                    <a:bodyPr/>
                    <a:lstStyle/>
                    <a:p>
                      <a:r>
                        <a:rPr lang="en-US" dirty="0" smtClean="0"/>
                        <a:t>S</a:t>
                      </a:r>
                      <a:endParaRPr lang="en-US" dirty="0"/>
                    </a:p>
                  </a:txBody>
                  <a:tcPr>
                    <a:solidFill>
                      <a:schemeClr val="bg1">
                        <a:lumMod val="65000"/>
                      </a:schemeClr>
                    </a:solidFill>
                  </a:tcPr>
                </a:tc>
                <a:tc>
                  <a:txBody>
                    <a:bodyPr/>
                    <a:lstStyle/>
                    <a:p>
                      <a:r>
                        <a:rPr lang="en-US" dirty="0" smtClean="0"/>
                        <a:t>S</a:t>
                      </a:r>
                      <a:endParaRPr lang="en-US" dirty="0"/>
                    </a:p>
                  </a:txBody>
                  <a:tcPr>
                    <a:solidFill>
                      <a:schemeClr val="bg1">
                        <a:lumMod val="65000"/>
                      </a:schemeClr>
                    </a:solidFill>
                  </a:tcPr>
                </a:tc>
                <a:tc>
                  <a:txBody>
                    <a:bodyPr/>
                    <a:lstStyle/>
                    <a:p>
                      <a:r>
                        <a:rPr lang="en-US" dirty="0" smtClean="0"/>
                        <a:t>S</a:t>
                      </a:r>
                      <a:endParaRPr lang="en-US" dirty="0"/>
                    </a:p>
                  </a:txBody>
                  <a:tcPr>
                    <a:solidFill>
                      <a:schemeClr val="bg1">
                        <a:lumMod val="65000"/>
                      </a:schemeClr>
                    </a:solidFill>
                  </a:tcPr>
                </a:tc>
              </a:tr>
              <a:tr h="342900">
                <a:tc>
                  <a:txBody>
                    <a:bodyPr/>
                    <a:lstStyle/>
                    <a:p>
                      <a:r>
                        <a:rPr lang="en-US" dirty="0" smtClean="0"/>
                        <a:t>S</a:t>
                      </a:r>
                      <a:endParaRPr lang="en-US" dirty="0"/>
                    </a:p>
                  </a:txBody>
                  <a:tcPr>
                    <a:solidFill>
                      <a:schemeClr val="bg1">
                        <a:lumMod val="65000"/>
                      </a:schemeClr>
                    </a:solidFill>
                  </a:tcPr>
                </a:tc>
                <a:tc>
                  <a:txBody>
                    <a:bodyPr/>
                    <a:lstStyle/>
                    <a:p>
                      <a:r>
                        <a:rPr lang="en-US" dirty="0" smtClean="0"/>
                        <a:t>S</a:t>
                      </a:r>
                      <a:endParaRPr lang="en-US" dirty="0"/>
                    </a:p>
                  </a:txBody>
                  <a:tcPr>
                    <a:solidFill>
                      <a:schemeClr val="bg1">
                        <a:lumMod val="65000"/>
                      </a:schemeClr>
                    </a:solidFill>
                  </a:tcPr>
                </a:tc>
                <a:tc>
                  <a:txBody>
                    <a:bodyPr/>
                    <a:lstStyle/>
                    <a:p>
                      <a:r>
                        <a:rPr lang="en-US" dirty="0" smtClean="0"/>
                        <a:t>S</a:t>
                      </a:r>
                      <a:endParaRPr lang="en-US" dirty="0"/>
                    </a:p>
                  </a:txBody>
                  <a:tcPr>
                    <a:solidFill>
                      <a:schemeClr val="bg1">
                        <a:lumMod val="65000"/>
                      </a:schemeClr>
                    </a:solidFill>
                  </a:tcPr>
                </a:tc>
                <a:tc>
                  <a:txBody>
                    <a:bodyPr/>
                    <a:lstStyle/>
                    <a:p>
                      <a:r>
                        <a:rPr lang="en-US" dirty="0" smtClean="0"/>
                        <a:t>S</a:t>
                      </a:r>
                      <a:endParaRPr lang="en-US" dirty="0"/>
                    </a:p>
                  </a:txBody>
                  <a:tcPr>
                    <a:solidFill>
                      <a:schemeClr val="bg1">
                        <a:lumMod val="65000"/>
                      </a:schemeClr>
                    </a:solidFill>
                  </a:tcPr>
                </a:tc>
              </a:tr>
              <a:tr h="342900">
                <a:tc>
                  <a:txBody>
                    <a:bodyPr/>
                    <a:lstStyle/>
                    <a:p>
                      <a:r>
                        <a:rPr lang="en-US" dirty="0" smtClean="0"/>
                        <a:t>S</a:t>
                      </a:r>
                      <a:endParaRPr lang="en-US" dirty="0"/>
                    </a:p>
                  </a:txBody>
                  <a:tcPr>
                    <a:solidFill>
                      <a:schemeClr val="bg1">
                        <a:lumMod val="65000"/>
                      </a:schemeClr>
                    </a:solidFill>
                  </a:tcPr>
                </a:tc>
                <a:tc>
                  <a:txBody>
                    <a:bodyPr/>
                    <a:lstStyle/>
                    <a:p>
                      <a:r>
                        <a:rPr lang="en-US" dirty="0" smtClean="0"/>
                        <a:t>S</a:t>
                      </a:r>
                      <a:endParaRPr lang="en-US" dirty="0"/>
                    </a:p>
                  </a:txBody>
                  <a:tcPr>
                    <a:solidFill>
                      <a:schemeClr val="bg1">
                        <a:lumMod val="65000"/>
                      </a:schemeClr>
                    </a:solidFill>
                  </a:tcPr>
                </a:tc>
                <a:tc>
                  <a:txBody>
                    <a:bodyPr/>
                    <a:lstStyle/>
                    <a:p>
                      <a:r>
                        <a:rPr lang="en-US" dirty="0" smtClean="0"/>
                        <a:t>S</a:t>
                      </a:r>
                      <a:endParaRPr lang="en-US" dirty="0"/>
                    </a:p>
                  </a:txBody>
                  <a:tcPr>
                    <a:solidFill>
                      <a:schemeClr val="bg1">
                        <a:lumMod val="65000"/>
                      </a:schemeClr>
                    </a:solidFill>
                  </a:tcPr>
                </a:tc>
                <a:tc>
                  <a:txBody>
                    <a:bodyPr/>
                    <a:lstStyle/>
                    <a:p>
                      <a:r>
                        <a:rPr lang="en-US" dirty="0" smtClean="0"/>
                        <a:t>S</a:t>
                      </a:r>
                      <a:endParaRPr lang="en-US" dirty="0"/>
                    </a:p>
                  </a:txBody>
                  <a:tcPr>
                    <a:solidFill>
                      <a:schemeClr val="bg1">
                        <a:lumMod val="65000"/>
                      </a:schemeClr>
                    </a:solidFill>
                  </a:tcPr>
                </a:tc>
              </a:tr>
            </a:tbl>
          </a:graphicData>
        </a:graphic>
      </p:graphicFrame>
    </p:spTree>
    <p:extLst>
      <p:ext uri="{BB962C8B-B14F-4D97-AF65-F5344CB8AC3E}">
        <p14:creationId xmlns:p14="http://schemas.microsoft.com/office/powerpoint/2010/main" val="31994215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1: Caesar cipher</a:t>
            </a:r>
          </a:p>
        </p:txBody>
      </p:sp>
      <p:sp>
        <p:nvSpPr>
          <p:cNvPr id="3" name="Content Placeholder 2"/>
          <p:cNvSpPr>
            <a:spLocks noGrp="1"/>
          </p:cNvSpPr>
          <p:nvPr>
            <p:ph idx="1"/>
          </p:nvPr>
        </p:nvSpPr>
        <p:spPr/>
        <p:txBody>
          <a:bodyPr>
            <a:normAutofit fontScale="92500" lnSpcReduction="10000"/>
          </a:bodyPr>
          <a:lstStyle/>
          <a:p>
            <a:r>
              <a:rPr lang="en-US" dirty="0"/>
              <a:t>Objective: Attempt to find the plaintext by</a:t>
            </a:r>
          </a:p>
          <a:p>
            <a:pPr lvl="1"/>
            <a:r>
              <a:rPr lang="en-US" dirty="0"/>
              <a:t>Frequency analysis</a:t>
            </a:r>
          </a:p>
          <a:p>
            <a:pPr lvl="1"/>
            <a:r>
              <a:rPr lang="en-US" dirty="0"/>
              <a:t>Brute force</a:t>
            </a:r>
          </a:p>
          <a:p>
            <a:r>
              <a:rPr lang="en-US" dirty="0"/>
              <a:t>You’ll need to fill in the following functions</a:t>
            </a:r>
          </a:p>
          <a:p>
            <a:pPr lvl="1"/>
            <a:r>
              <a:rPr lang="en-US" dirty="0"/>
              <a:t>frequency</a:t>
            </a:r>
          </a:p>
          <a:p>
            <a:pPr lvl="1"/>
            <a:r>
              <a:rPr lang="en-US" dirty="0" err="1"/>
              <a:t>relativeFrequency</a:t>
            </a:r>
            <a:endParaRPr lang="en-US" dirty="0"/>
          </a:p>
          <a:p>
            <a:pPr lvl="1"/>
            <a:r>
              <a:rPr lang="en-US" dirty="0"/>
              <a:t>decrypt</a:t>
            </a:r>
          </a:p>
          <a:p>
            <a:r>
              <a:rPr lang="en-US" dirty="0"/>
              <a:t>Finished early?</a:t>
            </a:r>
          </a:p>
          <a:p>
            <a:pPr lvl="1"/>
            <a:r>
              <a:rPr lang="en-US" dirty="0"/>
              <a:t>Write an encryption routine as well</a:t>
            </a:r>
          </a:p>
          <a:p>
            <a:pPr lvl="1"/>
            <a:r>
              <a:rPr lang="en-US" dirty="0"/>
              <a:t>Encrypt different messages, and see how the frequency analysis changes with the length of the message</a:t>
            </a:r>
          </a:p>
          <a:p>
            <a:pPr marL="0" indent="0">
              <a:buNone/>
            </a:pPr>
            <a:endParaRPr lang="en-US" dirty="0"/>
          </a:p>
        </p:txBody>
      </p:sp>
      <p:sp>
        <p:nvSpPr>
          <p:cNvPr id="4" name="Slide Number Placeholder 3"/>
          <p:cNvSpPr>
            <a:spLocks noGrp="1"/>
          </p:cNvSpPr>
          <p:nvPr>
            <p:ph type="sldNum" sz="quarter" idx="12"/>
          </p:nvPr>
        </p:nvSpPr>
        <p:spPr/>
        <p:txBody>
          <a:bodyPr/>
          <a:lstStyle/>
          <a:p>
            <a:fld id="{87606FB4-E268-4BFF-97EA-20853DC9E11B}" type="slidenum">
              <a:rPr lang="en-US" smtClean="0"/>
              <a:t>23</a:t>
            </a:fld>
            <a:endParaRPr lang="en-US"/>
          </a:p>
        </p:txBody>
      </p:sp>
    </p:spTree>
    <p:extLst>
      <p:ext uri="{BB962C8B-B14F-4D97-AF65-F5344CB8AC3E}">
        <p14:creationId xmlns:p14="http://schemas.microsoft.com/office/powerpoint/2010/main" val="3923871618"/>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Only partial decryption necessary</a:t>
            </a:r>
            <a:endParaRPr lang="en-US" dirty="0"/>
          </a:p>
        </p:txBody>
      </p:sp>
      <p:sp>
        <p:nvSpPr>
          <p:cNvPr id="3" name="Content Placeholder 2"/>
          <p:cNvSpPr>
            <a:spLocks noGrp="1"/>
          </p:cNvSpPr>
          <p:nvPr>
            <p:ph idx="1"/>
          </p:nvPr>
        </p:nvSpPr>
        <p:spPr/>
        <p:txBody>
          <a:bodyPr/>
          <a:lstStyle/>
          <a:p>
            <a:r>
              <a:rPr lang="en-US" dirty="0" smtClean="0"/>
              <a:t>You don’t even need to do a full decrypt of the last round</a:t>
            </a:r>
          </a:p>
          <a:p>
            <a:r>
              <a:rPr lang="en-US" dirty="0" err="1" smtClean="0"/>
              <a:t>ShiftRows</a:t>
            </a:r>
            <a:r>
              <a:rPr lang="en-US" dirty="0" smtClean="0"/>
              <a:t> changes byte positions</a:t>
            </a:r>
          </a:p>
          <a:p>
            <a:pPr lvl="1"/>
            <a:r>
              <a:rPr lang="en-US" dirty="0" smtClean="0"/>
              <a:t>You’re only concerned with one byte anyway</a:t>
            </a:r>
          </a:p>
          <a:p>
            <a:pPr lvl="1"/>
            <a:r>
              <a:rPr lang="en-US" dirty="0" smtClean="0"/>
              <a:t>You can ignore this</a:t>
            </a:r>
          </a:p>
          <a:p>
            <a:r>
              <a:rPr lang="en-US" dirty="0" smtClean="0"/>
              <a:t>Only two parts are necessary to reverse</a:t>
            </a:r>
          </a:p>
          <a:p>
            <a:pPr lvl="1"/>
            <a:r>
              <a:rPr lang="en-US" dirty="0" smtClean="0"/>
              <a:t>Addition of the guessed key byte</a:t>
            </a:r>
          </a:p>
          <a:p>
            <a:pPr lvl="1"/>
            <a:r>
              <a:rPr lang="en-US" dirty="0" smtClean="0"/>
              <a:t>Its value through inverse S-box</a:t>
            </a:r>
          </a:p>
          <a:p>
            <a:endParaRPr lang="en-US" dirty="0"/>
          </a:p>
        </p:txBody>
      </p:sp>
      <p:sp>
        <p:nvSpPr>
          <p:cNvPr id="4" name="Slide Number Placeholder 3"/>
          <p:cNvSpPr>
            <a:spLocks noGrp="1"/>
          </p:cNvSpPr>
          <p:nvPr>
            <p:ph type="sldNum" sz="quarter" idx="12"/>
          </p:nvPr>
        </p:nvSpPr>
        <p:spPr/>
        <p:txBody>
          <a:bodyPr/>
          <a:lstStyle/>
          <a:p>
            <a:pPr>
              <a:defRPr/>
            </a:pPr>
            <a:fld id="{5BD94262-95F4-4F57-9C6D-6F48AB8E665C}" type="slidenum">
              <a:rPr lang="en-US" smtClean="0"/>
              <a:pPr>
                <a:defRPr/>
              </a:pPr>
              <a:t>230</a:t>
            </a:fld>
            <a:endParaRPr lang="en-US"/>
          </a:p>
        </p:txBody>
      </p:sp>
    </p:spTree>
    <p:extLst>
      <p:ext uri="{BB962C8B-B14F-4D97-AF65-F5344CB8AC3E}">
        <p14:creationId xmlns:p14="http://schemas.microsoft.com/office/powerpoint/2010/main" val="1058805899"/>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Finishing the attack</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Repeat this process for all 16 bytes of the last round key</a:t>
            </a:r>
          </a:p>
          <a:p>
            <a:r>
              <a:rPr lang="en-US" dirty="0" smtClean="0"/>
              <a:t>Each byte will have approximately two candidates</a:t>
            </a:r>
          </a:p>
          <a:p>
            <a:pPr lvl="1"/>
            <a:r>
              <a:rPr lang="en-US" dirty="0" smtClean="0"/>
              <a:t>One of them is the correct byte</a:t>
            </a:r>
          </a:p>
          <a:p>
            <a:r>
              <a:rPr lang="en-US" dirty="0" smtClean="0"/>
              <a:t>2</a:t>
            </a:r>
            <a:r>
              <a:rPr lang="en-US" baseline="30000" dirty="0" smtClean="0"/>
              <a:t>16</a:t>
            </a:r>
            <a:r>
              <a:rPr lang="en-US" dirty="0" smtClean="0"/>
              <a:t> = 65536 full key candidates</a:t>
            </a:r>
          </a:p>
          <a:p>
            <a:pPr lvl="1"/>
            <a:r>
              <a:rPr lang="en-US" dirty="0" smtClean="0"/>
              <a:t>So much better than 2</a:t>
            </a:r>
            <a:r>
              <a:rPr lang="en-US" baseline="30000" dirty="0" smtClean="0"/>
              <a:t>128</a:t>
            </a:r>
            <a:endParaRPr lang="en-US" dirty="0" smtClean="0"/>
          </a:p>
          <a:p>
            <a:pPr lvl="1"/>
            <a:r>
              <a:rPr lang="en-US" dirty="0" smtClean="0"/>
              <a:t>We can iterate through all these quickly</a:t>
            </a:r>
          </a:p>
          <a:p>
            <a:r>
              <a:rPr lang="en-US" dirty="0" smtClean="0"/>
              <a:t>For each full key candidate</a:t>
            </a:r>
          </a:p>
          <a:p>
            <a:pPr lvl="1"/>
            <a:r>
              <a:rPr lang="en-US" dirty="0"/>
              <a:t>C</a:t>
            </a:r>
            <a:r>
              <a:rPr lang="en-US" dirty="0" smtClean="0"/>
              <a:t>alculate the master key from the last round key</a:t>
            </a:r>
          </a:p>
          <a:p>
            <a:pPr lvl="1"/>
            <a:r>
              <a:rPr lang="en-US" dirty="0" smtClean="0"/>
              <a:t>Choose a plaintext-ciphertext pair</a:t>
            </a:r>
          </a:p>
          <a:p>
            <a:pPr lvl="1"/>
            <a:r>
              <a:rPr lang="en-US" dirty="0" smtClean="0"/>
              <a:t>Calculate ciphertext’ = encrypt(plaintext, master)</a:t>
            </a:r>
          </a:p>
          <a:p>
            <a:pPr lvl="1"/>
            <a:r>
              <a:rPr lang="en-US" dirty="0" smtClean="0"/>
              <a:t>If ciphertext’ == ciphertext, then master is the secret key</a:t>
            </a:r>
          </a:p>
          <a:p>
            <a:endParaRPr lang="en-US" dirty="0" smtClean="0"/>
          </a:p>
        </p:txBody>
      </p:sp>
      <p:sp>
        <p:nvSpPr>
          <p:cNvPr id="4" name="Slide Number Placeholder 3"/>
          <p:cNvSpPr>
            <a:spLocks noGrp="1"/>
          </p:cNvSpPr>
          <p:nvPr>
            <p:ph type="sldNum" sz="quarter" idx="12"/>
          </p:nvPr>
        </p:nvSpPr>
        <p:spPr/>
        <p:txBody>
          <a:bodyPr/>
          <a:lstStyle/>
          <a:p>
            <a:pPr>
              <a:defRPr/>
            </a:pPr>
            <a:fld id="{5BD94262-95F4-4F57-9C6D-6F48AB8E665C}" type="slidenum">
              <a:rPr lang="en-US" smtClean="0"/>
              <a:pPr>
                <a:defRPr/>
              </a:pPr>
              <a:t>231</a:t>
            </a:fld>
            <a:endParaRPr lang="en-US"/>
          </a:p>
        </p:txBody>
      </p:sp>
    </p:spTree>
    <p:extLst>
      <p:ext uri="{BB962C8B-B14F-4D97-AF65-F5344CB8AC3E}">
        <p14:creationId xmlns:p14="http://schemas.microsoft.com/office/powerpoint/2010/main" val="509754307"/>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Open up “integral.py”</a:t>
            </a:r>
          </a:p>
          <a:p>
            <a:r>
              <a:rPr lang="en-US" dirty="0" smtClean="0"/>
              <a:t>All the AES code you need is there</a:t>
            </a:r>
          </a:p>
          <a:p>
            <a:pPr lvl="1"/>
            <a:r>
              <a:rPr lang="en-US" dirty="0" smtClean="0"/>
              <a:t>encrypt(.) encrypts four rounds</a:t>
            </a:r>
          </a:p>
          <a:p>
            <a:pPr lvl="1"/>
            <a:r>
              <a:rPr lang="en-US" dirty="0"/>
              <a:t>b</a:t>
            </a:r>
            <a:r>
              <a:rPr lang="en-US" dirty="0" smtClean="0"/>
              <a:t>ackup(.) does a one-round decryption using your guess at the last round key</a:t>
            </a:r>
          </a:p>
          <a:p>
            <a:pPr lvl="1"/>
            <a:r>
              <a:rPr lang="en-US" dirty="0"/>
              <a:t>r</a:t>
            </a:r>
            <a:r>
              <a:rPr lang="en-US" dirty="0" smtClean="0"/>
              <a:t>ound2master(.) derives the master key from the last round key</a:t>
            </a:r>
          </a:p>
          <a:p>
            <a:pPr lvl="1"/>
            <a:r>
              <a:rPr lang="en-US" dirty="0" smtClean="0"/>
              <a:t>Plaintext and key inputs are 16-element lists</a:t>
            </a:r>
          </a:p>
          <a:p>
            <a:pPr lvl="2"/>
            <a:r>
              <a:rPr lang="en-US" dirty="0" smtClean="0"/>
              <a:t>Read into the state column-wise</a:t>
            </a:r>
          </a:p>
          <a:p>
            <a:pPr lvl="2"/>
            <a:r>
              <a:rPr lang="en-US" dirty="0" smtClean="0"/>
              <a:t>s[0</a:t>
            </a:r>
            <a:r>
              <a:rPr lang="en-US" dirty="0"/>
              <a:t>][0</a:t>
            </a:r>
            <a:r>
              <a:rPr lang="en-US" dirty="0" smtClean="0"/>
              <a:t>] = p[0], </a:t>
            </a:r>
            <a:r>
              <a:rPr lang="en-US" dirty="0"/>
              <a:t>s[0</a:t>
            </a:r>
            <a:r>
              <a:rPr lang="en-US" dirty="0" smtClean="0"/>
              <a:t>][1] = p[4], </a:t>
            </a:r>
            <a:r>
              <a:rPr lang="en-US" dirty="0"/>
              <a:t>s[0</a:t>
            </a:r>
            <a:r>
              <a:rPr lang="en-US" dirty="0" smtClean="0"/>
              <a:t>][2] = p[8], </a:t>
            </a:r>
            <a:r>
              <a:rPr lang="en-US" dirty="0"/>
              <a:t>s[0</a:t>
            </a:r>
            <a:r>
              <a:rPr lang="en-US" dirty="0" smtClean="0"/>
              <a:t>][3] = p[12]</a:t>
            </a:r>
          </a:p>
          <a:p>
            <a:pPr marL="682625" lvl="2" indent="0">
              <a:buNone/>
            </a:pPr>
            <a:r>
              <a:rPr lang="en-US" dirty="0"/>
              <a:t> </a:t>
            </a:r>
            <a:r>
              <a:rPr lang="en-US" dirty="0" smtClean="0"/>
              <a:t>  s[1][</a:t>
            </a:r>
            <a:r>
              <a:rPr lang="en-US" dirty="0"/>
              <a:t>0</a:t>
            </a:r>
            <a:r>
              <a:rPr lang="en-US" dirty="0" smtClean="0"/>
              <a:t>] = p[1], s[1][1]</a:t>
            </a:r>
            <a:r>
              <a:rPr lang="en-US" dirty="0"/>
              <a:t> = </a:t>
            </a:r>
            <a:r>
              <a:rPr lang="en-US" dirty="0" smtClean="0"/>
              <a:t>p[5], s[1][2]</a:t>
            </a:r>
            <a:r>
              <a:rPr lang="en-US" dirty="0"/>
              <a:t> = </a:t>
            </a:r>
            <a:r>
              <a:rPr lang="en-US" dirty="0" smtClean="0"/>
              <a:t>p[9], s[1][</a:t>
            </a:r>
            <a:r>
              <a:rPr lang="en-US" dirty="0"/>
              <a:t>3</a:t>
            </a:r>
            <a:r>
              <a:rPr lang="en-US" dirty="0" smtClean="0"/>
              <a:t>] </a:t>
            </a:r>
            <a:r>
              <a:rPr lang="en-US" dirty="0"/>
              <a:t>= </a:t>
            </a:r>
            <a:r>
              <a:rPr lang="en-US" dirty="0" smtClean="0"/>
              <a:t>p[13],</a:t>
            </a:r>
          </a:p>
          <a:p>
            <a:pPr marL="682625" lvl="2" indent="0">
              <a:buNone/>
            </a:pPr>
            <a:r>
              <a:rPr lang="en-US" dirty="0"/>
              <a:t> </a:t>
            </a:r>
            <a:r>
              <a:rPr lang="en-US" dirty="0" smtClean="0"/>
              <a:t>  s[2][</a:t>
            </a:r>
            <a:r>
              <a:rPr lang="en-US" dirty="0"/>
              <a:t>0] = </a:t>
            </a:r>
            <a:r>
              <a:rPr lang="en-US" dirty="0" smtClean="0"/>
              <a:t>p[2], s[2][</a:t>
            </a:r>
            <a:r>
              <a:rPr lang="en-US" dirty="0"/>
              <a:t>1] = </a:t>
            </a:r>
            <a:r>
              <a:rPr lang="en-US" dirty="0" smtClean="0"/>
              <a:t>p[6], s[2][</a:t>
            </a:r>
            <a:r>
              <a:rPr lang="en-US" dirty="0"/>
              <a:t>2] = </a:t>
            </a:r>
            <a:r>
              <a:rPr lang="en-US" dirty="0" smtClean="0"/>
              <a:t>p[10], s[2][</a:t>
            </a:r>
            <a:r>
              <a:rPr lang="en-US" dirty="0"/>
              <a:t>3] = </a:t>
            </a:r>
            <a:r>
              <a:rPr lang="en-US" dirty="0" smtClean="0"/>
              <a:t>p[14],</a:t>
            </a:r>
            <a:endParaRPr lang="en-US" dirty="0"/>
          </a:p>
          <a:p>
            <a:pPr marL="682625" lvl="2" indent="0">
              <a:buNone/>
            </a:pPr>
            <a:r>
              <a:rPr lang="en-US" dirty="0" smtClean="0"/>
              <a:t>   s[3][</a:t>
            </a:r>
            <a:r>
              <a:rPr lang="en-US" dirty="0"/>
              <a:t>0] = </a:t>
            </a:r>
            <a:r>
              <a:rPr lang="en-US" dirty="0" smtClean="0"/>
              <a:t>p[3], s[3][1] </a:t>
            </a:r>
            <a:r>
              <a:rPr lang="en-US" dirty="0"/>
              <a:t>= </a:t>
            </a:r>
            <a:r>
              <a:rPr lang="en-US" dirty="0" smtClean="0"/>
              <a:t>p[7], s[3][</a:t>
            </a:r>
            <a:r>
              <a:rPr lang="en-US" dirty="0"/>
              <a:t>2] = </a:t>
            </a:r>
            <a:r>
              <a:rPr lang="en-US" dirty="0" smtClean="0"/>
              <a:t>p[11], s[3][</a:t>
            </a:r>
            <a:r>
              <a:rPr lang="en-US" dirty="0"/>
              <a:t>3] = </a:t>
            </a:r>
            <a:r>
              <a:rPr lang="en-US" dirty="0" smtClean="0"/>
              <a:t>p[15]</a:t>
            </a:r>
          </a:p>
          <a:p>
            <a:r>
              <a:rPr lang="en-US" dirty="0" smtClean="0"/>
              <a:t>There is a set of plaintexts and ciphertexts in the code</a:t>
            </a:r>
          </a:p>
          <a:p>
            <a:r>
              <a:rPr lang="en-US" dirty="0" smtClean="0"/>
              <a:t>Objective: find the key that they were encrypted under</a:t>
            </a:r>
            <a:endParaRPr lang="en-US" dirty="0"/>
          </a:p>
          <a:p>
            <a:pPr marL="682625" lvl="2" indent="0">
              <a:buNone/>
            </a:pPr>
            <a:endParaRPr lang="en-US" dirty="0"/>
          </a:p>
          <a:p>
            <a:pPr lvl="2"/>
            <a:endParaRPr lang="en-US" dirty="0"/>
          </a:p>
        </p:txBody>
      </p:sp>
      <p:sp>
        <p:nvSpPr>
          <p:cNvPr id="4" name="Slide Number Placeholder 3"/>
          <p:cNvSpPr>
            <a:spLocks noGrp="1"/>
          </p:cNvSpPr>
          <p:nvPr>
            <p:ph type="sldNum" sz="quarter" idx="12"/>
          </p:nvPr>
        </p:nvSpPr>
        <p:spPr/>
        <p:txBody>
          <a:bodyPr/>
          <a:lstStyle/>
          <a:p>
            <a:pPr>
              <a:defRPr/>
            </a:pPr>
            <a:fld id="{5BD94262-95F4-4F57-9C6D-6F48AB8E665C}" type="slidenum">
              <a:rPr lang="en-US" smtClean="0"/>
              <a:pPr>
                <a:defRPr/>
              </a:pPr>
              <a:t>232</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0" y="3889829"/>
            <a:ext cx="1524000" cy="1596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0370372"/>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(continued)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You’ll need to fill in the following functions:</a:t>
            </a:r>
          </a:p>
          <a:p>
            <a:pPr lvl="1"/>
            <a:r>
              <a:rPr lang="en-US" dirty="0" smtClean="0"/>
              <a:t>Integrate</a:t>
            </a:r>
          </a:p>
          <a:p>
            <a:pPr lvl="2"/>
            <a:r>
              <a:rPr lang="en-US" dirty="0" smtClean="0"/>
              <a:t>Given an index (0-15), find the integral for that byte</a:t>
            </a:r>
          </a:p>
          <a:p>
            <a:pPr lvl="1"/>
            <a:r>
              <a:rPr lang="en-US" dirty="0" smtClean="0"/>
              <a:t>Integral</a:t>
            </a:r>
          </a:p>
          <a:p>
            <a:pPr lvl="2"/>
            <a:r>
              <a:rPr lang="en-US" dirty="0" smtClean="0"/>
              <a:t>Call integrate to </a:t>
            </a:r>
            <a:r>
              <a:rPr lang="en-US" smtClean="0"/>
              <a:t>find plausible </a:t>
            </a:r>
            <a:r>
              <a:rPr lang="en-US" dirty="0" smtClean="0"/>
              <a:t>round key bytes</a:t>
            </a:r>
          </a:p>
          <a:p>
            <a:pPr lvl="2"/>
            <a:r>
              <a:rPr lang="en-US" dirty="0" smtClean="0"/>
              <a:t>Loop over all plausible round key byte combinations</a:t>
            </a:r>
          </a:p>
          <a:p>
            <a:pPr lvl="3"/>
            <a:r>
              <a:rPr lang="en-US" dirty="0" smtClean="0"/>
              <a:t>Derive master key </a:t>
            </a:r>
            <a:r>
              <a:rPr lang="en-US" dirty="0"/>
              <a:t>from round key (use </a:t>
            </a:r>
            <a:r>
              <a:rPr lang="en-US" dirty="0" smtClean="0"/>
              <a:t>round2master())</a:t>
            </a:r>
          </a:p>
          <a:p>
            <a:endParaRPr lang="en-US" dirty="0" smtClean="0"/>
          </a:p>
          <a:p>
            <a:r>
              <a:rPr lang="en-US" dirty="0" smtClean="0"/>
              <a:t>Tips	</a:t>
            </a:r>
            <a:endParaRPr lang="en-US" dirty="0"/>
          </a:p>
          <a:p>
            <a:pPr lvl="1"/>
            <a:r>
              <a:rPr lang="en-US" dirty="0" smtClean="0"/>
              <a:t>Remember, this is an integral where addition means exclusive-or</a:t>
            </a:r>
          </a:p>
          <a:p>
            <a:pPr lvl="1"/>
            <a:r>
              <a:rPr lang="en-US" dirty="0" smtClean="0"/>
              <a:t>Pay attention to rows vs. columns</a:t>
            </a:r>
          </a:p>
          <a:p>
            <a:pPr lvl="1"/>
            <a:endParaRPr lang="en-US" dirty="0"/>
          </a:p>
        </p:txBody>
      </p:sp>
      <p:sp>
        <p:nvSpPr>
          <p:cNvPr id="4" name="Slide Number Placeholder 3"/>
          <p:cNvSpPr>
            <a:spLocks noGrp="1"/>
          </p:cNvSpPr>
          <p:nvPr>
            <p:ph type="sldNum" sz="quarter" idx="12"/>
          </p:nvPr>
        </p:nvSpPr>
        <p:spPr/>
        <p:txBody>
          <a:bodyPr/>
          <a:lstStyle/>
          <a:p>
            <a:pPr>
              <a:defRPr/>
            </a:pPr>
            <a:fld id="{5BD94262-95F4-4F57-9C6D-6F48AB8E665C}" type="slidenum">
              <a:rPr lang="en-US" smtClean="0"/>
              <a:pPr>
                <a:defRPr/>
              </a:pPr>
              <a:t>233</a:t>
            </a:fld>
            <a:endParaRPr lang="en-US"/>
          </a:p>
        </p:txBody>
      </p:sp>
    </p:spTree>
    <p:extLst>
      <p:ext uri="{BB962C8B-B14F-4D97-AF65-F5344CB8AC3E}">
        <p14:creationId xmlns:p14="http://schemas.microsoft.com/office/powerpoint/2010/main" val="2907691251"/>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attack by any other name…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square attack on AES is very similar</a:t>
            </a:r>
          </a:p>
          <a:p>
            <a:pPr lvl="1"/>
            <a:r>
              <a:rPr lang="en-US" dirty="0" smtClean="0"/>
              <a:t>By similar, I mean that it is the exact same thing we just did, but with a different name</a:t>
            </a:r>
          </a:p>
          <a:p>
            <a:r>
              <a:rPr lang="en-US" dirty="0" smtClean="0"/>
              <a:t>The saturation attack on AES is also very similar</a:t>
            </a:r>
          </a:p>
          <a:p>
            <a:pPr lvl="1"/>
            <a:r>
              <a:rPr lang="en-US" dirty="0" smtClean="0"/>
              <a:t>Hang on, this is the same attack again!</a:t>
            </a:r>
          </a:p>
          <a:p>
            <a:r>
              <a:rPr lang="en-US" dirty="0" smtClean="0"/>
              <a:t>People sometimes rename things</a:t>
            </a:r>
          </a:p>
          <a:p>
            <a:r>
              <a:rPr lang="en-US" dirty="0" smtClean="0"/>
              <a:t>Here’s why this attack has (at least) three names</a:t>
            </a:r>
          </a:p>
          <a:p>
            <a:pPr lvl="1"/>
            <a:r>
              <a:rPr lang="en-US" dirty="0" smtClean="0"/>
              <a:t>AES is based on Square block cipher, which has this attack</a:t>
            </a:r>
          </a:p>
          <a:p>
            <a:pPr lvl="2"/>
            <a:r>
              <a:rPr lang="en-US" dirty="0" smtClean="0"/>
              <a:t>Hence “square attack”</a:t>
            </a:r>
          </a:p>
          <a:p>
            <a:pPr lvl="1"/>
            <a:r>
              <a:rPr lang="en-US" dirty="0" smtClean="0"/>
              <a:t>A plaintext byte takes on all values</a:t>
            </a:r>
          </a:p>
          <a:p>
            <a:pPr lvl="2"/>
            <a:r>
              <a:rPr lang="en-US" dirty="0" smtClean="0"/>
              <a:t>That byte is “saturated”</a:t>
            </a:r>
          </a:p>
          <a:p>
            <a:pPr lvl="2"/>
            <a:r>
              <a:rPr lang="en-US" dirty="0" smtClean="0"/>
              <a:t>Hence “saturation attack”</a:t>
            </a:r>
          </a:p>
          <a:p>
            <a:pPr lvl="1"/>
            <a:r>
              <a:rPr lang="en-US" dirty="0" smtClean="0"/>
              <a:t>The ciphertext bytes are summed, which is a discrete integration</a:t>
            </a:r>
          </a:p>
          <a:p>
            <a:pPr lvl="2"/>
            <a:r>
              <a:rPr lang="en-US" dirty="0" smtClean="0"/>
              <a:t>Hence “integral attack”</a:t>
            </a:r>
          </a:p>
          <a:p>
            <a:r>
              <a:rPr lang="en-US" dirty="0" smtClean="0"/>
              <a:t>They are all the same in this case, but not in general</a:t>
            </a:r>
            <a:endParaRPr lang="en-US" dirty="0"/>
          </a:p>
        </p:txBody>
      </p:sp>
      <p:sp>
        <p:nvSpPr>
          <p:cNvPr id="4" name="Slide Number Placeholder 3"/>
          <p:cNvSpPr>
            <a:spLocks noGrp="1"/>
          </p:cNvSpPr>
          <p:nvPr>
            <p:ph type="sldNum" sz="quarter" idx="12"/>
          </p:nvPr>
        </p:nvSpPr>
        <p:spPr/>
        <p:txBody>
          <a:bodyPr/>
          <a:lstStyle/>
          <a:p>
            <a:pPr>
              <a:defRPr/>
            </a:pPr>
            <a:fld id="{5BD94262-95F4-4F57-9C6D-6F48AB8E665C}" type="slidenum">
              <a:rPr lang="en-US" smtClean="0"/>
              <a:pPr>
                <a:defRPr/>
              </a:pPr>
              <a:t>234</a:t>
            </a:fld>
            <a:endParaRPr lang="en-US"/>
          </a:p>
        </p:txBody>
      </p:sp>
    </p:spTree>
    <p:extLst>
      <p:ext uri="{BB962C8B-B14F-4D97-AF65-F5344CB8AC3E}">
        <p14:creationId xmlns:p14="http://schemas.microsoft.com/office/powerpoint/2010/main" val="1312171597"/>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symmetric attacks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Generic attacks that can be applied to any block cipher</a:t>
            </a:r>
          </a:p>
          <a:p>
            <a:pPr lvl="1"/>
            <a:r>
              <a:rPr lang="en-US" dirty="0" smtClean="0"/>
              <a:t>Time-memory trade-off</a:t>
            </a:r>
          </a:p>
          <a:p>
            <a:pPr lvl="1"/>
            <a:r>
              <a:rPr lang="en-US" dirty="0" smtClean="0"/>
              <a:t>Slide attacks</a:t>
            </a:r>
          </a:p>
          <a:p>
            <a:pPr lvl="2"/>
            <a:r>
              <a:rPr lang="en-US" dirty="0" smtClean="0"/>
              <a:t>Only works if transforms repeat</a:t>
            </a:r>
          </a:p>
          <a:p>
            <a:pPr lvl="1"/>
            <a:endParaRPr lang="en-US" dirty="0" smtClean="0"/>
          </a:p>
          <a:p>
            <a:r>
              <a:rPr lang="en-US" dirty="0" smtClean="0"/>
              <a:t>Targeted attacks</a:t>
            </a:r>
          </a:p>
          <a:p>
            <a:pPr lvl="1"/>
            <a:r>
              <a:rPr lang="en-US" dirty="0" smtClean="0"/>
              <a:t>Specific to a cryptosystem</a:t>
            </a:r>
          </a:p>
          <a:p>
            <a:pPr lvl="1"/>
            <a:r>
              <a:rPr lang="en-US" dirty="0" smtClean="0"/>
              <a:t>Linear </a:t>
            </a:r>
          </a:p>
          <a:p>
            <a:pPr lvl="2"/>
            <a:r>
              <a:rPr lang="en-US" dirty="0" smtClean="0"/>
              <a:t>Approximate function with linear expressions</a:t>
            </a:r>
          </a:p>
          <a:p>
            <a:pPr lvl="1"/>
            <a:r>
              <a:rPr lang="en-US" dirty="0" smtClean="0"/>
              <a:t>Differential</a:t>
            </a:r>
          </a:p>
          <a:p>
            <a:pPr lvl="2"/>
            <a:r>
              <a:rPr lang="en-US" dirty="0" smtClean="0"/>
              <a:t>Use expected difference characteristics</a:t>
            </a:r>
          </a:p>
          <a:p>
            <a:pPr lvl="1"/>
            <a:r>
              <a:rPr lang="en-US" dirty="0" smtClean="0"/>
              <a:t>Integral</a:t>
            </a:r>
          </a:p>
          <a:p>
            <a:pPr lvl="2"/>
            <a:r>
              <a:rPr lang="en-US" dirty="0" smtClean="0"/>
              <a:t>Correct key results in expected sum</a:t>
            </a:r>
          </a:p>
          <a:p>
            <a:pPr lvl="1"/>
            <a:endParaRPr lang="en-US" dirty="0"/>
          </a:p>
        </p:txBody>
      </p:sp>
      <p:sp>
        <p:nvSpPr>
          <p:cNvPr id="4" name="Slide Number Placeholder 3"/>
          <p:cNvSpPr>
            <a:spLocks noGrp="1"/>
          </p:cNvSpPr>
          <p:nvPr>
            <p:ph type="sldNum" sz="quarter" idx="12"/>
          </p:nvPr>
        </p:nvSpPr>
        <p:spPr/>
        <p:txBody>
          <a:bodyPr/>
          <a:lstStyle/>
          <a:p>
            <a:pPr>
              <a:defRPr/>
            </a:pPr>
            <a:fld id="{5BD94262-95F4-4F57-9C6D-6F48AB8E665C}" type="slidenum">
              <a:rPr lang="en-US" smtClean="0"/>
              <a:pPr>
                <a:defRPr/>
              </a:pPr>
              <a:t>235</a:t>
            </a:fld>
            <a:endParaRPr lang="en-US"/>
          </a:p>
        </p:txBody>
      </p:sp>
    </p:spTree>
    <p:extLst>
      <p:ext uri="{BB962C8B-B14F-4D97-AF65-F5344CB8AC3E}">
        <p14:creationId xmlns:p14="http://schemas.microsoft.com/office/powerpoint/2010/main" val="922179481"/>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Closing remarks</a:t>
            </a:r>
            <a:endParaRPr lang="en-US" dirty="0"/>
          </a:p>
        </p:txBody>
      </p:sp>
      <p:sp>
        <p:nvSpPr>
          <p:cNvPr id="6" name="Text Placeholder 5"/>
          <p:cNvSpPr>
            <a:spLocks noGrp="1"/>
          </p:cNvSpPr>
          <p:nvPr>
            <p:ph type="body" idx="1"/>
          </p:nvPr>
        </p:nvSpPr>
        <p:spPr/>
        <p:txBody>
          <a:bodyPr/>
          <a:lstStyle/>
          <a:p>
            <a:r>
              <a:rPr lang="en-US" dirty="0" smtClean="0"/>
              <a:t>Over so soon?</a:t>
            </a:r>
            <a:endParaRPr lang="en-US" dirty="0"/>
          </a:p>
        </p:txBody>
      </p:sp>
      <p:sp>
        <p:nvSpPr>
          <p:cNvPr id="4" name="Slide Number Placeholder 3"/>
          <p:cNvSpPr>
            <a:spLocks noGrp="1"/>
          </p:cNvSpPr>
          <p:nvPr>
            <p:ph type="sldNum" sz="quarter" idx="12"/>
          </p:nvPr>
        </p:nvSpPr>
        <p:spPr/>
        <p:txBody>
          <a:bodyPr/>
          <a:lstStyle/>
          <a:p>
            <a:pPr>
              <a:defRPr/>
            </a:pPr>
            <a:fld id="{5BD94262-95F4-4F57-9C6D-6F48AB8E665C}" type="slidenum">
              <a:rPr lang="en-US" smtClean="0"/>
              <a:pPr>
                <a:defRPr/>
              </a:pPr>
              <a:t>236</a:t>
            </a:fld>
            <a:endParaRPr lang="en-US"/>
          </a:p>
        </p:txBody>
      </p:sp>
    </p:spTree>
    <p:extLst>
      <p:ext uri="{BB962C8B-B14F-4D97-AF65-F5344CB8AC3E}">
        <p14:creationId xmlns:p14="http://schemas.microsoft.com/office/powerpoint/2010/main" val="899617252"/>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Summary</a:t>
            </a:r>
            <a:endParaRPr lang="en-US" dirty="0"/>
          </a:p>
        </p:txBody>
      </p:sp>
      <p:sp>
        <p:nvSpPr>
          <p:cNvPr id="6" name="Content Placeholder 5"/>
          <p:cNvSpPr>
            <a:spLocks noGrp="1"/>
          </p:cNvSpPr>
          <p:nvPr>
            <p:ph idx="1"/>
          </p:nvPr>
        </p:nvSpPr>
        <p:spPr/>
        <p:txBody>
          <a:bodyPr>
            <a:normAutofit fontScale="92500" lnSpcReduction="10000"/>
          </a:bodyPr>
          <a:lstStyle/>
          <a:p>
            <a:r>
              <a:rPr lang="en-US" dirty="0" smtClean="0"/>
              <a:t>Cryptanalysis is the art and science of code breaking</a:t>
            </a:r>
          </a:p>
          <a:p>
            <a:r>
              <a:rPr lang="en-US" dirty="0" smtClean="0"/>
              <a:t>Modern ciphers are either symmetric or asymmetric</a:t>
            </a:r>
          </a:p>
          <a:p>
            <a:pPr lvl="1"/>
            <a:r>
              <a:rPr lang="en-US" dirty="0" smtClean="0"/>
              <a:t>Require different attack strategies</a:t>
            </a:r>
          </a:p>
          <a:p>
            <a:r>
              <a:rPr lang="en-US" dirty="0" smtClean="0"/>
              <a:t>Covered asymmetric attacks</a:t>
            </a:r>
          </a:p>
          <a:p>
            <a:pPr lvl="1"/>
            <a:r>
              <a:rPr lang="en-US" dirty="0"/>
              <a:t>G</a:t>
            </a:r>
            <a:r>
              <a:rPr lang="en-US" dirty="0" smtClean="0"/>
              <a:t>eneric attacks on asymmetric systems built on factoring</a:t>
            </a:r>
          </a:p>
          <a:p>
            <a:pPr lvl="2"/>
            <a:r>
              <a:rPr lang="en-US" dirty="0" smtClean="0"/>
              <a:t>Pollard’s rho</a:t>
            </a:r>
          </a:p>
          <a:p>
            <a:pPr lvl="2"/>
            <a:r>
              <a:rPr lang="en-US" dirty="0" smtClean="0"/>
              <a:t>Pollard’s p-1</a:t>
            </a:r>
          </a:p>
          <a:p>
            <a:pPr lvl="1"/>
            <a:r>
              <a:rPr lang="en-US" dirty="0"/>
              <a:t>S</a:t>
            </a:r>
            <a:r>
              <a:rPr lang="en-US" dirty="0" smtClean="0"/>
              <a:t>pecific attacks on RSA</a:t>
            </a:r>
          </a:p>
          <a:p>
            <a:pPr lvl="1"/>
            <a:r>
              <a:rPr lang="en-US" dirty="0"/>
              <a:t>G</a:t>
            </a:r>
            <a:r>
              <a:rPr lang="en-US" dirty="0" smtClean="0"/>
              <a:t>eneric </a:t>
            </a:r>
            <a:r>
              <a:rPr lang="en-US" dirty="0"/>
              <a:t>attacks on asymmetric systems built </a:t>
            </a:r>
            <a:r>
              <a:rPr lang="en-US" dirty="0" smtClean="0"/>
              <a:t>on the discrete log problem</a:t>
            </a:r>
          </a:p>
          <a:p>
            <a:pPr lvl="2"/>
            <a:r>
              <a:rPr lang="en-US" dirty="0" smtClean="0"/>
              <a:t>Pollard’s rho</a:t>
            </a:r>
          </a:p>
          <a:p>
            <a:pPr lvl="2"/>
            <a:r>
              <a:rPr lang="en-US" dirty="0" smtClean="0"/>
              <a:t>Index calculus</a:t>
            </a:r>
          </a:p>
          <a:p>
            <a:pPr marL="341312" lvl="1" indent="0">
              <a:buNone/>
            </a:pPr>
            <a:endParaRPr lang="en-US" dirty="0" smtClean="0"/>
          </a:p>
        </p:txBody>
      </p:sp>
      <p:sp>
        <p:nvSpPr>
          <p:cNvPr id="4" name="Slide Number Placeholder 3"/>
          <p:cNvSpPr>
            <a:spLocks noGrp="1"/>
          </p:cNvSpPr>
          <p:nvPr>
            <p:ph type="sldNum" sz="quarter" idx="12"/>
          </p:nvPr>
        </p:nvSpPr>
        <p:spPr/>
        <p:txBody>
          <a:bodyPr/>
          <a:lstStyle/>
          <a:p>
            <a:pPr>
              <a:defRPr/>
            </a:pPr>
            <a:fld id="{4F214F52-F184-44EC-B24C-494105013F06}" type="slidenum">
              <a:rPr lang="en-US" smtClean="0"/>
              <a:pPr>
                <a:defRPr/>
              </a:pPr>
              <a:t>237</a:t>
            </a:fld>
            <a:endParaRPr lang="en-US"/>
          </a:p>
        </p:txBody>
      </p:sp>
    </p:spTree>
    <p:extLst>
      <p:ext uri="{BB962C8B-B14F-4D97-AF65-F5344CB8AC3E}">
        <p14:creationId xmlns:p14="http://schemas.microsoft.com/office/powerpoint/2010/main" val="3106294382"/>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(continued)</a:t>
            </a:r>
            <a:endParaRPr lang="en-US" dirty="0"/>
          </a:p>
        </p:txBody>
      </p:sp>
      <p:sp>
        <p:nvSpPr>
          <p:cNvPr id="3" name="Content Placeholder 2"/>
          <p:cNvSpPr>
            <a:spLocks noGrp="1"/>
          </p:cNvSpPr>
          <p:nvPr>
            <p:ph idx="1"/>
          </p:nvPr>
        </p:nvSpPr>
        <p:spPr/>
        <p:txBody>
          <a:bodyPr/>
          <a:lstStyle/>
          <a:p>
            <a:r>
              <a:rPr lang="en-US" dirty="0" smtClean="0"/>
              <a:t>Covered symmetric attacks</a:t>
            </a:r>
            <a:endParaRPr lang="en-US" dirty="0"/>
          </a:p>
          <a:p>
            <a:pPr lvl="1"/>
            <a:r>
              <a:rPr lang="en-US" dirty="0"/>
              <a:t>Hellman’s time-memory </a:t>
            </a:r>
            <a:r>
              <a:rPr lang="en-US" dirty="0" smtClean="0"/>
              <a:t>trade-off</a:t>
            </a:r>
          </a:p>
          <a:p>
            <a:pPr lvl="1"/>
            <a:r>
              <a:rPr lang="en-US" smtClean="0"/>
              <a:t>Slide attacks</a:t>
            </a:r>
            <a:endParaRPr lang="en-US" dirty="0"/>
          </a:p>
          <a:p>
            <a:pPr lvl="1"/>
            <a:r>
              <a:rPr lang="en-US" dirty="0"/>
              <a:t>Linear cryptanalysis</a:t>
            </a:r>
          </a:p>
          <a:p>
            <a:pPr lvl="1"/>
            <a:r>
              <a:rPr lang="en-US" dirty="0" smtClean="0"/>
              <a:t>Differential cryptanalysis</a:t>
            </a:r>
          </a:p>
          <a:p>
            <a:pPr lvl="1"/>
            <a:r>
              <a:rPr lang="en-US" dirty="0" smtClean="0"/>
              <a:t>Integral cryptanalysis on four-round AES</a:t>
            </a:r>
          </a:p>
          <a:p>
            <a:pPr lvl="1"/>
            <a:endParaRPr lang="en-US" dirty="0"/>
          </a:p>
          <a:p>
            <a:r>
              <a:rPr lang="en-US" dirty="0" smtClean="0"/>
              <a:t>I hope everyone had a good time and comes back for more! </a:t>
            </a:r>
            <a:r>
              <a:rPr lang="en-US" dirty="0" smtClean="0">
                <a:sym typeface="Wingdings" pitchFamily="2" charset="2"/>
              </a:rPr>
              <a:t></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5BD94262-95F4-4F57-9C6D-6F48AB8E665C}" type="slidenum">
              <a:rPr lang="en-US" smtClean="0"/>
              <a:pPr>
                <a:defRPr/>
              </a:pPr>
              <a:t>238</a:t>
            </a:fld>
            <a:endParaRPr lang="en-US"/>
          </a:p>
        </p:txBody>
      </p:sp>
    </p:spTree>
    <p:extLst>
      <p:ext uri="{BB962C8B-B14F-4D97-AF65-F5344CB8AC3E}">
        <p14:creationId xmlns:p14="http://schemas.microsoft.com/office/powerpoint/2010/main" val="20045490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Polyalphabetic ciphers</a:t>
            </a:r>
          </a:p>
        </p:txBody>
      </p:sp>
      <p:sp>
        <p:nvSpPr>
          <p:cNvPr id="3" name="Content Placeholder 2"/>
          <p:cNvSpPr>
            <a:spLocks noGrp="1"/>
          </p:cNvSpPr>
          <p:nvPr>
            <p:ph idx="1"/>
          </p:nvPr>
        </p:nvSpPr>
        <p:spPr/>
        <p:txBody>
          <a:bodyPr/>
          <a:lstStyle/>
          <a:p>
            <a:r>
              <a:rPr lang="en-US" dirty="0"/>
              <a:t>Monoalphabetic cipher applies the same key to every symbol</a:t>
            </a:r>
          </a:p>
          <a:p>
            <a:r>
              <a:rPr lang="en-US" dirty="0"/>
              <a:t>Polyalphabetic cipher switches between a set of keys</a:t>
            </a:r>
          </a:p>
          <a:p>
            <a:pPr lvl="1"/>
            <a:r>
              <a:rPr lang="en-US" dirty="0"/>
              <a:t>The next step up from monoalphabetic systems like Caesar’s cipher</a:t>
            </a:r>
          </a:p>
          <a:p>
            <a:r>
              <a:rPr lang="en-US" dirty="0"/>
              <a:t>We’ll look at the </a:t>
            </a:r>
            <a:r>
              <a:rPr lang="en-US" dirty="0" err="1"/>
              <a:t>Vigenère</a:t>
            </a:r>
            <a:r>
              <a:rPr lang="en-US" dirty="0"/>
              <a:t> Tableau</a:t>
            </a:r>
          </a:p>
          <a:p>
            <a:pPr lvl="1"/>
            <a:r>
              <a:rPr lang="en-US" dirty="0"/>
              <a:t>Symbols are changed exact same way as Caesar’s cipher</a:t>
            </a:r>
          </a:p>
          <a:p>
            <a:pPr lvl="1"/>
            <a:r>
              <a:rPr lang="en-US" dirty="0"/>
              <a:t>Difference is that there are multiple key </a:t>
            </a:r>
            <a:r>
              <a:rPr lang="en-US" dirty="0" smtClean="0"/>
              <a:t>symbols</a:t>
            </a:r>
            <a:endParaRPr lang="en-US" dirty="0"/>
          </a:p>
        </p:txBody>
      </p:sp>
      <p:sp>
        <p:nvSpPr>
          <p:cNvPr id="4" name="Slide Number Placeholder 3"/>
          <p:cNvSpPr>
            <a:spLocks noGrp="1"/>
          </p:cNvSpPr>
          <p:nvPr>
            <p:ph type="sldNum" sz="quarter" idx="12"/>
          </p:nvPr>
        </p:nvSpPr>
        <p:spPr/>
        <p:txBody>
          <a:bodyPr/>
          <a:lstStyle/>
          <a:p>
            <a:fld id="{87606FB4-E268-4BFF-97EA-20853DC9E11B}" type="slidenum">
              <a:rPr lang="en-US" smtClean="0"/>
              <a:t>24</a:t>
            </a:fld>
            <a:endParaRPr lang="en-US"/>
          </a:p>
        </p:txBody>
      </p:sp>
    </p:spTree>
    <p:extLst>
      <p:ext uri="{BB962C8B-B14F-4D97-AF65-F5344CB8AC3E}">
        <p14:creationId xmlns:p14="http://schemas.microsoft.com/office/powerpoint/2010/main" val="11998848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Vigenère</a:t>
            </a:r>
            <a:r>
              <a:rPr lang="en-US" dirty="0"/>
              <a:t> Tableau</a:t>
            </a:r>
          </a:p>
        </p:txBody>
      </p:sp>
      <p:sp>
        <p:nvSpPr>
          <p:cNvPr id="3" name="Content Placeholder 2"/>
          <p:cNvSpPr>
            <a:spLocks noGrp="1"/>
          </p:cNvSpPr>
          <p:nvPr>
            <p:ph idx="1"/>
          </p:nvPr>
        </p:nvSpPr>
        <p:spPr/>
        <p:txBody>
          <a:bodyPr>
            <a:normAutofit fontScale="77500" lnSpcReduction="20000"/>
          </a:bodyPr>
          <a:lstStyle/>
          <a:p>
            <a:r>
              <a:rPr lang="en-US" dirty="0"/>
              <a:t>There is a table on page 8 of the text</a:t>
            </a:r>
          </a:p>
          <a:p>
            <a:r>
              <a:rPr lang="en-US" dirty="0"/>
              <a:t>If symbols are represented numerically, can condense into a simple expression</a:t>
            </a:r>
          </a:p>
          <a:p>
            <a:pPr lvl="1"/>
            <a:r>
              <a:rPr lang="en-US" dirty="0"/>
              <a:t>P[</a:t>
            </a:r>
            <a:r>
              <a:rPr lang="en-US" dirty="0" err="1"/>
              <a:t>i</a:t>
            </a:r>
            <a:r>
              <a:rPr lang="en-US" dirty="0"/>
              <a:t>] + (k[</a:t>
            </a:r>
            <a:r>
              <a:rPr lang="en-US" dirty="0" err="1"/>
              <a:t>i</a:t>
            </a:r>
            <a:r>
              <a:rPr lang="en-US" dirty="0"/>
              <a:t> mod </a:t>
            </a:r>
            <a:r>
              <a:rPr lang="en-US" dirty="0" err="1"/>
              <a:t>len</a:t>
            </a:r>
            <a:r>
              <a:rPr lang="en-US" dirty="0"/>
              <a:t>(k)])</a:t>
            </a:r>
          </a:p>
          <a:p>
            <a:pPr lvl="2"/>
            <a:r>
              <a:rPr lang="en-US" dirty="0"/>
              <a:t>The second part selects the correct key symbol to use</a:t>
            </a:r>
          </a:p>
          <a:p>
            <a:pPr lvl="1"/>
            <a:r>
              <a:rPr lang="en-US" dirty="0"/>
              <a:t>If you do this, watch out for the spaces</a:t>
            </a:r>
          </a:p>
          <a:p>
            <a:pPr lvl="2"/>
            <a:r>
              <a:rPr lang="en-US" dirty="0"/>
              <a:t>If they aren’t in the alphabet, they should be ignored</a:t>
            </a:r>
          </a:p>
          <a:p>
            <a:r>
              <a:rPr lang="en-US" dirty="0"/>
              <a:t>Example:</a:t>
            </a:r>
          </a:p>
          <a:p>
            <a:pPr lvl="1"/>
            <a:r>
              <a:rPr lang="en-US" dirty="0"/>
              <a:t>Plaintext: “the quick brown roman fox jumped over the lazy </a:t>
            </a:r>
            <a:r>
              <a:rPr lang="en-US" dirty="0" err="1"/>
              <a:t>ostrogoth</a:t>
            </a:r>
            <a:r>
              <a:rPr lang="en-US" dirty="0"/>
              <a:t> dog”</a:t>
            </a:r>
          </a:p>
          <a:p>
            <a:pPr lvl="1"/>
            <a:r>
              <a:rPr lang="en-US" dirty="0"/>
              <a:t>Key: “</a:t>
            </a:r>
            <a:r>
              <a:rPr lang="en-US" dirty="0" err="1"/>
              <a:t>caesar</a:t>
            </a:r>
            <a:r>
              <a:rPr lang="en-US" dirty="0"/>
              <a:t>”</a:t>
            </a:r>
          </a:p>
          <a:p>
            <a:pPr lvl="1"/>
            <a:r>
              <a:rPr lang="en-US" dirty="0"/>
              <a:t>Result: “</a:t>
            </a:r>
            <a:r>
              <a:rPr lang="en-US" dirty="0" err="1"/>
              <a:t>vhi</a:t>
            </a:r>
            <a:r>
              <a:rPr lang="en-US" dirty="0"/>
              <a:t> </a:t>
            </a:r>
            <a:r>
              <a:rPr lang="en-US" dirty="0" err="1"/>
              <a:t>iuzek</a:t>
            </a:r>
            <a:r>
              <a:rPr lang="en-US" dirty="0"/>
              <a:t> </a:t>
            </a:r>
            <a:r>
              <a:rPr lang="en-US" dirty="0" err="1"/>
              <a:t>fjonp</a:t>
            </a:r>
            <a:r>
              <a:rPr lang="en-US" dirty="0"/>
              <a:t> </a:t>
            </a:r>
            <a:r>
              <a:rPr lang="en-US" dirty="0" err="1"/>
              <a:t>rseae</a:t>
            </a:r>
            <a:r>
              <a:rPr lang="en-US" dirty="0"/>
              <a:t> hob </a:t>
            </a:r>
            <a:r>
              <a:rPr lang="en-US" dirty="0" err="1"/>
              <a:t>budreh</a:t>
            </a:r>
            <a:r>
              <a:rPr lang="en-US" dirty="0"/>
              <a:t> </a:t>
            </a:r>
            <a:r>
              <a:rPr lang="en-US" dirty="0" err="1"/>
              <a:t>gvvt</a:t>
            </a:r>
            <a:r>
              <a:rPr lang="en-US" dirty="0"/>
              <a:t> </a:t>
            </a:r>
            <a:r>
              <a:rPr lang="en-US" dirty="0" err="1"/>
              <a:t>tlw</a:t>
            </a:r>
            <a:r>
              <a:rPr lang="en-US" dirty="0"/>
              <a:t> </a:t>
            </a:r>
            <a:r>
              <a:rPr lang="en-US" dirty="0" err="1"/>
              <a:t>lrby</a:t>
            </a:r>
            <a:r>
              <a:rPr lang="en-US" dirty="0"/>
              <a:t> </a:t>
            </a:r>
            <a:r>
              <a:rPr lang="en-US" dirty="0" err="1"/>
              <a:t>sktiqgslh</a:t>
            </a:r>
            <a:r>
              <a:rPr lang="en-US" dirty="0"/>
              <a:t> </a:t>
            </a:r>
            <a:r>
              <a:rPr lang="en-US" dirty="0" err="1"/>
              <a:t>uqg</a:t>
            </a:r>
            <a:r>
              <a:rPr lang="en-US" dirty="0"/>
              <a:t>”</a:t>
            </a:r>
          </a:p>
          <a:p>
            <a:r>
              <a:rPr lang="en-US" dirty="0"/>
              <a:t>Spaces may preserve plaintext word length, or may occur at fixed intervals to obscure word </a:t>
            </a:r>
            <a:r>
              <a:rPr lang="en-US" dirty="0" smtClean="0"/>
              <a:t>length</a:t>
            </a:r>
            <a:endParaRPr lang="en-US" dirty="0"/>
          </a:p>
        </p:txBody>
      </p:sp>
      <p:sp>
        <p:nvSpPr>
          <p:cNvPr id="4" name="Slide Number Placeholder 3"/>
          <p:cNvSpPr>
            <a:spLocks noGrp="1"/>
          </p:cNvSpPr>
          <p:nvPr>
            <p:ph type="sldNum" sz="quarter" idx="12"/>
          </p:nvPr>
        </p:nvSpPr>
        <p:spPr/>
        <p:txBody>
          <a:bodyPr/>
          <a:lstStyle/>
          <a:p>
            <a:fld id="{87606FB4-E268-4BFF-97EA-20853DC9E11B}" type="slidenum">
              <a:rPr lang="en-US" smtClean="0"/>
              <a:t>25</a:t>
            </a:fld>
            <a:endParaRPr lang="en-US"/>
          </a:p>
        </p:txBody>
      </p:sp>
    </p:spTree>
    <p:extLst>
      <p:ext uri="{BB962C8B-B14F-4D97-AF65-F5344CB8AC3E}">
        <p14:creationId xmlns:p14="http://schemas.microsoft.com/office/powerpoint/2010/main" val="33083536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Attacking the Tableau</a:t>
            </a:r>
          </a:p>
        </p:txBody>
      </p:sp>
      <p:sp>
        <p:nvSpPr>
          <p:cNvPr id="3" name="Content Placeholder 2"/>
          <p:cNvSpPr>
            <a:spLocks noGrp="1"/>
          </p:cNvSpPr>
          <p:nvPr>
            <p:ph idx="1"/>
          </p:nvPr>
        </p:nvSpPr>
        <p:spPr/>
        <p:txBody>
          <a:bodyPr>
            <a:normAutofit fontScale="92500" lnSpcReduction="10000"/>
          </a:bodyPr>
          <a:lstStyle/>
          <a:p>
            <a:r>
              <a:rPr lang="en-US" dirty="0"/>
              <a:t>Step 1 is to figure out the key length, n</a:t>
            </a:r>
          </a:p>
          <a:p>
            <a:r>
              <a:rPr lang="en-US" dirty="0"/>
              <a:t>Look for patterns</a:t>
            </a:r>
          </a:p>
          <a:p>
            <a:r>
              <a:rPr lang="en-US" dirty="0"/>
              <a:t>Common words are likely to be encrypted multiple times if the text is long enough</a:t>
            </a:r>
          </a:p>
          <a:p>
            <a:pPr lvl="1"/>
            <a:r>
              <a:rPr lang="en-US" dirty="0"/>
              <a:t>“the” is very common in English</a:t>
            </a:r>
          </a:p>
          <a:p>
            <a:pPr lvl="1"/>
            <a:r>
              <a:rPr lang="en-US" dirty="0"/>
              <a:t>If there are at least n occurrences of “the” in the plaintext, we can expect at least 2 to have identical ciphertext</a:t>
            </a:r>
          </a:p>
          <a:p>
            <a:r>
              <a:rPr lang="en-US" dirty="0"/>
              <a:t>When you find two words of ciphertext that you believe to encrypt the same ciphertext</a:t>
            </a:r>
          </a:p>
          <a:p>
            <a:pPr lvl="1"/>
            <a:r>
              <a:rPr lang="en-US" dirty="0"/>
              <a:t>Find the difference in position, d</a:t>
            </a:r>
          </a:p>
          <a:p>
            <a:pPr lvl="2"/>
            <a:r>
              <a:rPr lang="en-US" dirty="0" err="1"/>
              <a:t>n|d</a:t>
            </a:r>
            <a:endParaRPr lang="en-US" dirty="0"/>
          </a:p>
          <a:p>
            <a:pPr lvl="1"/>
            <a:r>
              <a:rPr lang="en-US" dirty="0"/>
              <a:t>Repeat and narrow in on n by looking for common factors</a:t>
            </a:r>
          </a:p>
          <a:p>
            <a:pPr marL="0" indent="0">
              <a:buNone/>
            </a:pPr>
            <a:endParaRPr lang="en-US" dirty="0"/>
          </a:p>
        </p:txBody>
      </p:sp>
      <p:sp>
        <p:nvSpPr>
          <p:cNvPr id="4" name="Slide Number Placeholder 3"/>
          <p:cNvSpPr>
            <a:spLocks noGrp="1"/>
          </p:cNvSpPr>
          <p:nvPr>
            <p:ph type="sldNum" sz="quarter" idx="12"/>
          </p:nvPr>
        </p:nvSpPr>
        <p:spPr/>
        <p:txBody>
          <a:bodyPr/>
          <a:lstStyle/>
          <a:p>
            <a:fld id="{87606FB4-E268-4BFF-97EA-20853DC9E11B}" type="slidenum">
              <a:rPr lang="en-US" smtClean="0"/>
              <a:t>26</a:t>
            </a:fld>
            <a:endParaRPr lang="en-US"/>
          </a:p>
        </p:txBody>
      </p:sp>
    </p:spTree>
    <p:extLst>
      <p:ext uri="{BB962C8B-B14F-4D97-AF65-F5344CB8AC3E}">
        <p14:creationId xmlns:p14="http://schemas.microsoft.com/office/powerpoint/2010/main" val="37547374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4" name="Slide Number Placeholder 3"/>
          <p:cNvSpPr>
            <a:spLocks noGrp="1"/>
          </p:cNvSpPr>
          <p:nvPr>
            <p:ph type="sldNum" sz="quarter" idx="12"/>
          </p:nvPr>
        </p:nvSpPr>
        <p:spPr/>
        <p:txBody>
          <a:bodyPr/>
          <a:lstStyle/>
          <a:p>
            <a:fld id="{87606FB4-E268-4BFF-97EA-20853DC9E11B}" type="slidenum">
              <a:rPr lang="en-US" smtClean="0"/>
              <a:t>27</a:t>
            </a:fld>
            <a:endParaRPr lang="en-US"/>
          </a:p>
        </p:txBody>
      </p:sp>
      <p:sp>
        <p:nvSpPr>
          <p:cNvPr id="5" name="Content Placeholder 2"/>
          <p:cNvSpPr>
            <a:spLocks noGrp="1"/>
          </p:cNvSpPr>
          <p:nvPr>
            <p:ph idx="1"/>
          </p:nvPr>
        </p:nvSpPr>
        <p:spPr>
          <a:xfrm>
            <a:off x="605367" y="3657600"/>
            <a:ext cx="7975600" cy="2733675"/>
          </a:xfrm>
        </p:spPr>
        <p:txBody>
          <a:bodyPr>
            <a:normAutofit fontScale="85000" lnSpcReduction="20000"/>
          </a:bodyPr>
          <a:lstStyle/>
          <a:p>
            <a:r>
              <a:rPr lang="en-US" dirty="0" smtClean="0"/>
              <a:t>Spaces occur at fixed intervals</a:t>
            </a:r>
          </a:p>
          <a:p>
            <a:r>
              <a:rPr lang="en-US" dirty="0" smtClean="0"/>
              <a:t>Look for any repeated groupings</a:t>
            </a:r>
          </a:p>
          <a:p>
            <a:pPr lvl="1"/>
            <a:r>
              <a:rPr lang="en-US" dirty="0" smtClean="0"/>
              <a:t>KKA (0,160)</a:t>
            </a:r>
          </a:p>
          <a:p>
            <a:pPr lvl="1"/>
            <a:r>
              <a:rPr lang="en-US" dirty="0" smtClean="0"/>
              <a:t>OZF (34,169)</a:t>
            </a:r>
          </a:p>
          <a:p>
            <a:pPr lvl="1"/>
            <a:r>
              <a:rPr lang="en-US" dirty="0" smtClean="0"/>
              <a:t>TDSA (61,131)</a:t>
            </a:r>
          </a:p>
          <a:p>
            <a:pPr lvl="1"/>
            <a:r>
              <a:rPr lang="en-US" dirty="0" smtClean="0"/>
              <a:t>QZJUP (99,114)</a:t>
            </a:r>
          </a:p>
          <a:p>
            <a:pPr lvl="1"/>
            <a:r>
              <a:rPr lang="en-US" dirty="0" smtClean="0"/>
              <a:t>KVQ (140,155)</a:t>
            </a:r>
          </a:p>
          <a:p>
            <a:pPr lvl="1"/>
            <a:r>
              <a:rPr lang="en-US" dirty="0" smtClean="0"/>
              <a:t>GKO (174,189)</a:t>
            </a:r>
          </a:p>
          <a:p>
            <a:endParaRPr lang="en-US" dirty="0" smtClean="0"/>
          </a:p>
          <a:p>
            <a:endParaRPr lang="en-US" dirty="0"/>
          </a:p>
          <a:p>
            <a:endParaRPr lang="en-US" dirty="0"/>
          </a:p>
          <a:p>
            <a:endParaRPr lang="en-US" dirty="0"/>
          </a:p>
        </p:txBody>
      </p:sp>
      <p:sp>
        <p:nvSpPr>
          <p:cNvPr id="6" name="TextBox 5"/>
          <p:cNvSpPr txBox="1"/>
          <p:nvPr/>
        </p:nvSpPr>
        <p:spPr>
          <a:xfrm>
            <a:off x="1600200" y="2057400"/>
            <a:ext cx="5985934" cy="1323439"/>
          </a:xfrm>
          <a:prstGeom prst="rect">
            <a:avLst/>
          </a:prstGeom>
          <a:noFill/>
        </p:spPr>
        <p:txBody>
          <a:bodyPr wrap="none" rtlCol="0">
            <a:spAutoFit/>
          </a:bodyPr>
          <a:lstStyle/>
          <a:p>
            <a:pPr algn="l"/>
            <a:r>
              <a:rPr lang="en-US" sz="1600" dirty="0" smtClean="0">
                <a:latin typeface="Courier New" pitchFamily="49" charset="0"/>
                <a:cs typeface="Courier New" pitchFamily="49" charset="0"/>
              </a:rPr>
              <a:t>KKALC LGQLC CREFC KVMPW BSURR ZUZMH PWZJO ZFHIF</a:t>
            </a:r>
          </a:p>
          <a:p>
            <a:pPr algn="l"/>
            <a:r>
              <a:rPr lang="en-US" sz="1600" dirty="0" smtClean="0">
                <a:latin typeface="Courier New" pitchFamily="49" charset="0"/>
                <a:cs typeface="Courier New" pitchFamily="49" charset="0"/>
              </a:rPr>
              <a:t>FBMAV VFQAS COKSI IGOIB VTDSA RBOMS EHSVI UUQFF</a:t>
            </a:r>
          </a:p>
          <a:p>
            <a:pPr algn="l"/>
            <a:r>
              <a:rPr lang="en-US" sz="1600" dirty="0" smtClean="0">
                <a:latin typeface="Courier New" pitchFamily="49" charset="0"/>
                <a:cs typeface="Courier New" pitchFamily="49" charset="0"/>
              </a:rPr>
              <a:t>VOWXC ESIQI KWZCK YSDIQ ZJUPP CCAHA RYQWQ ZJUPV</a:t>
            </a:r>
          </a:p>
          <a:p>
            <a:pPr algn="l"/>
            <a:r>
              <a:rPr lang="en-US" sz="1600" dirty="0" smtClean="0">
                <a:latin typeface="Courier New" pitchFamily="49" charset="0"/>
                <a:cs typeface="Courier New" pitchFamily="49" charset="0"/>
              </a:rPr>
              <a:t>RBPWI EQXIO ETDSA WCDXV KVQJO KOXPC ZBEST KVQWS</a:t>
            </a:r>
          </a:p>
          <a:p>
            <a:pPr algn="l"/>
            <a:r>
              <a:rPr lang="en-US" sz="1600" dirty="0" smtClean="0">
                <a:latin typeface="Courier New" pitchFamily="49" charset="0"/>
                <a:cs typeface="Courier New" pitchFamily="49" charset="0"/>
              </a:rPr>
              <a:t>KKAJC VGMTO ZFAJG KODGF FGEHZ FJQVG KOWIH YSUVZ</a:t>
            </a:r>
            <a:endParaRPr lang="en-US" sz="1600" dirty="0">
              <a:latin typeface="Courier New" pitchFamily="49" charset="0"/>
              <a:cs typeface="Courier New" pitchFamily="49" charset="0"/>
            </a:endParaRPr>
          </a:p>
        </p:txBody>
      </p:sp>
      <p:sp>
        <p:nvSpPr>
          <p:cNvPr id="7" name="Rectangle 6"/>
          <p:cNvSpPr/>
          <p:nvPr/>
        </p:nvSpPr>
        <p:spPr bwMode="auto">
          <a:xfrm>
            <a:off x="1676401" y="2175934"/>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p:txBody>
      </p:sp>
      <p:sp>
        <p:nvSpPr>
          <p:cNvPr id="8" name="Rectangle 7"/>
          <p:cNvSpPr/>
          <p:nvPr/>
        </p:nvSpPr>
        <p:spPr bwMode="auto">
          <a:xfrm>
            <a:off x="1676401" y="2099734"/>
            <a:ext cx="381000" cy="228600"/>
          </a:xfrm>
          <a:prstGeom prst="rect">
            <a:avLst/>
          </a:prstGeom>
          <a:noFill/>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p:txBody>
      </p:sp>
      <p:sp>
        <p:nvSpPr>
          <p:cNvPr id="9" name="Rectangle 8"/>
          <p:cNvSpPr/>
          <p:nvPr/>
        </p:nvSpPr>
        <p:spPr bwMode="auto">
          <a:xfrm>
            <a:off x="1676401" y="3098801"/>
            <a:ext cx="381000" cy="228600"/>
          </a:xfrm>
          <a:prstGeom prst="rect">
            <a:avLst/>
          </a:prstGeom>
          <a:noFill/>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p:txBody>
      </p:sp>
      <p:sp>
        <p:nvSpPr>
          <p:cNvPr id="10" name="Rectangle 9"/>
          <p:cNvSpPr/>
          <p:nvPr/>
        </p:nvSpPr>
        <p:spPr bwMode="auto">
          <a:xfrm>
            <a:off x="6553201" y="2137834"/>
            <a:ext cx="533400" cy="228600"/>
          </a:xfrm>
          <a:prstGeom prst="rect">
            <a:avLst/>
          </a:prstGeom>
          <a:noFill/>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p:txBody>
      </p:sp>
      <p:sp>
        <p:nvSpPr>
          <p:cNvPr id="11" name="Rectangle 10"/>
          <p:cNvSpPr/>
          <p:nvPr/>
        </p:nvSpPr>
        <p:spPr bwMode="auto">
          <a:xfrm>
            <a:off x="4724401" y="2366434"/>
            <a:ext cx="533400" cy="228600"/>
          </a:xfrm>
          <a:prstGeom prst="rect">
            <a:avLst/>
          </a:prstGeom>
          <a:noFill/>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p:txBody>
      </p:sp>
      <p:sp>
        <p:nvSpPr>
          <p:cNvPr id="12" name="Rectangle 11"/>
          <p:cNvSpPr/>
          <p:nvPr/>
        </p:nvSpPr>
        <p:spPr bwMode="auto">
          <a:xfrm>
            <a:off x="4326468" y="2633134"/>
            <a:ext cx="778934" cy="228600"/>
          </a:xfrm>
          <a:prstGeom prst="rect">
            <a:avLst/>
          </a:prstGeom>
          <a:noFill/>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p:txBody>
      </p:sp>
      <p:sp>
        <p:nvSpPr>
          <p:cNvPr id="13" name="Rectangle 12"/>
          <p:cNvSpPr/>
          <p:nvPr/>
        </p:nvSpPr>
        <p:spPr bwMode="auto">
          <a:xfrm>
            <a:off x="6570133" y="2645834"/>
            <a:ext cx="745067" cy="228600"/>
          </a:xfrm>
          <a:prstGeom prst="rect">
            <a:avLst/>
          </a:prstGeom>
          <a:noFill/>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p:txBody>
      </p:sp>
      <p:sp>
        <p:nvSpPr>
          <p:cNvPr id="14" name="Rectangle 13"/>
          <p:cNvSpPr/>
          <p:nvPr/>
        </p:nvSpPr>
        <p:spPr bwMode="auto">
          <a:xfrm>
            <a:off x="3276601" y="2874434"/>
            <a:ext cx="533400" cy="228600"/>
          </a:xfrm>
          <a:prstGeom prst="rect">
            <a:avLst/>
          </a:prstGeom>
          <a:noFill/>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p:txBody>
      </p:sp>
      <p:sp>
        <p:nvSpPr>
          <p:cNvPr id="15" name="Rectangle 14"/>
          <p:cNvSpPr/>
          <p:nvPr/>
        </p:nvSpPr>
        <p:spPr bwMode="auto">
          <a:xfrm>
            <a:off x="4588935" y="2891367"/>
            <a:ext cx="402166" cy="228600"/>
          </a:xfrm>
          <a:prstGeom prst="rect">
            <a:avLst/>
          </a:prstGeom>
          <a:noFill/>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p:txBody>
      </p:sp>
      <p:sp>
        <p:nvSpPr>
          <p:cNvPr id="16" name="Rectangle 15"/>
          <p:cNvSpPr/>
          <p:nvPr/>
        </p:nvSpPr>
        <p:spPr bwMode="auto">
          <a:xfrm>
            <a:off x="6781801" y="2874434"/>
            <a:ext cx="419100" cy="228600"/>
          </a:xfrm>
          <a:prstGeom prst="rect">
            <a:avLst/>
          </a:prstGeom>
          <a:noFill/>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p:txBody>
      </p:sp>
      <p:sp>
        <p:nvSpPr>
          <p:cNvPr id="17" name="Rectangle 16"/>
          <p:cNvSpPr/>
          <p:nvPr/>
        </p:nvSpPr>
        <p:spPr bwMode="auto">
          <a:xfrm>
            <a:off x="2895601" y="3119967"/>
            <a:ext cx="533400" cy="228600"/>
          </a:xfrm>
          <a:prstGeom prst="rect">
            <a:avLst/>
          </a:prstGeom>
          <a:noFill/>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p:txBody>
      </p:sp>
      <p:sp>
        <p:nvSpPr>
          <p:cNvPr id="18" name="Rectangle 17"/>
          <p:cNvSpPr/>
          <p:nvPr/>
        </p:nvSpPr>
        <p:spPr bwMode="auto">
          <a:xfrm>
            <a:off x="3657601" y="3119967"/>
            <a:ext cx="457200" cy="228600"/>
          </a:xfrm>
          <a:prstGeom prst="rect">
            <a:avLst/>
          </a:prstGeom>
          <a:noFill/>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p:txBody>
      </p:sp>
      <p:sp>
        <p:nvSpPr>
          <p:cNvPr id="19" name="Rectangle 18"/>
          <p:cNvSpPr/>
          <p:nvPr/>
        </p:nvSpPr>
        <p:spPr bwMode="auto">
          <a:xfrm>
            <a:off x="5833533" y="3124200"/>
            <a:ext cx="491067" cy="228600"/>
          </a:xfrm>
          <a:prstGeom prst="rect">
            <a:avLst/>
          </a:prstGeom>
          <a:noFill/>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438649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500"/>
                                        <p:tgtEl>
                                          <p:spTgt spid="5">
                                            <p:txEl>
                                              <p:pRg st="3" end="3"/>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animEffect transition="in" filter="fade">
                                      <p:cBhvr>
                                        <p:cTn id="39" dur="500"/>
                                        <p:tgtEl>
                                          <p:spTgt spid="5">
                                            <p:txEl>
                                              <p:pRg st="4" end="4"/>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fade">
                                      <p:cBhvr>
                                        <p:cTn id="45" dur="500"/>
                                        <p:tgtEl>
                                          <p:spTgt spid="11"/>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5">
                                            <p:txEl>
                                              <p:pRg st="5" end="5"/>
                                            </p:txEl>
                                          </p:spTgt>
                                        </p:tgtEl>
                                        <p:attrNameLst>
                                          <p:attrName>style.visibility</p:attrName>
                                        </p:attrNameLst>
                                      </p:cBhvr>
                                      <p:to>
                                        <p:strVal val="visible"/>
                                      </p:to>
                                    </p:set>
                                    <p:animEffect transition="in" filter="fade">
                                      <p:cBhvr>
                                        <p:cTn id="50" dur="500"/>
                                        <p:tgtEl>
                                          <p:spTgt spid="5">
                                            <p:txEl>
                                              <p:pRg st="5" end="5"/>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fade">
                                      <p:cBhvr>
                                        <p:cTn id="53" dur="500"/>
                                        <p:tgtEl>
                                          <p:spTgt spid="12"/>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fade">
                                      <p:cBhvr>
                                        <p:cTn id="56" dur="500"/>
                                        <p:tgtEl>
                                          <p:spTgt spid="13"/>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5">
                                            <p:txEl>
                                              <p:pRg st="6" end="6"/>
                                            </p:txEl>
                                          </p:spTgt>
                                        </p:tgtEl>
                                        <p:attrNameLst>
                                          <p:attrName>style.visibility</p:attrName>
                                        </p:attrNameLst>
                                      </p:cBhvr>
                                      <p:to>
                                        <p:strVal val="visible"/>
                                      </p:to>
                                    </p:set>
                                    <p:animEffect transition="in" filter="fade">
                                      <p:cBhvr>
                                        <p:cTn id="61" dur="500"/>
                                        <p:tgtEl>
                                          <p:spTgt spid="5">
                                            <p:txEl>
                                              <p:pRg st="6" end="6"/>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fade">
                                      <p:cBhvr>
                                        <p:cTn id="64" dur="500"/>
                                        <p:tgtEl>
                                          <p:spTgt spid="15"/>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fade">
                                      <p:cBhvr>
                                        <p:cTn id="67" dur="500"/>
                                        <p:tgtEl>
                                          <p:spTgt spid="16"/>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5">
                                            <p:txEl>
                                              <p:pRg st="7" end="7"/>
                                            </p:txEl>
                                          </p:spTgt>
                                        </p:tgtEl>
                                        <p:attrNameLst>
                                          <p:attrName>style.visibility</p:attrName>
                                        </p:attrNameLst>
                                      </p:cBhvr>
                                      <p:to>
                                        <p:strVal val="visible"/>
                                      </p:to>
                                    </p:set>
                                    <p:animEffect transition="in" filter="fade">
                                      <p:cBhvr>
                                        <p:cTn id="72" dur="500"/>
                                        <p:tgtEl>
                                          <p:spTgt spid="5">
                                            <p:txEl>
                                              <p:pRg st="7" end="7"/>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fade">
                                      <p:cBhvr>
                                        <p:cTn id="75" dur="500"/>
                                        <p:tgtEl>
                                          <p:spTgt spid="18"/>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9"/>
                                        </p:tgtEl>
                                        <p:attrNameLst>
                                          <p:attrName>style.visibility</p:attrName>
                                        </p:attrNameLst>
                                      </p:cBhvr>
                                      <p:to>
                                        <p:strVal val="visible"/>
                                      </p:to>
                                    </p:set>
                                    <p:animEffect transition="in" filter="fade">
                                      <p:cBhvr>
                                        <p:cTn id="7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(continued)</a:t>
            </a:r>
          </a:p>
        </p:txBody>
      </p:sp>
      <p:sp>
        <p:nvSpPr>
          <p:cNvPr id="3" name="Content Placeholder 2"/>
          <p:cNvSpPr>
            <a:spLocks noGrp="1"/>
          </p:cNvSpPr>
          <p:nvPr>
            <p:ph idx="1"/>
          </p:nvPr>
        </p:nvSpPr>
        <p:spPr/>
        <p:txBody>
          <a:bodyPr>
            <a:normAutofit fontScale="92500" lnSpcReduction="20000"/>
          </a:bodyPr>
          <a:lstStyle/>
          <a:p>
            <a:r>
              <a:rPr lang="en-US" dirty="0"/>
              <a:t>Find the differences between pairs and factor</a:t>
            </a:r>
          </a:p>
          <a:p>
            <a:pPr lvl="1"/>
            <a:r>
              <a:rPr lang="en-US" dirty="0"/>
              <a:t>160 – 0 = 160 = 2</a:t>
            </a:r>
            <a:r>
              <a:rPr lang="en-US" baseline="30000" dirty="0"/>
              <a:t>5</a:t>
            </a:r>
            <a:r>
              <a:rPr lang="en-US" dirty="0"/>
              <a:t> * 5</a:t>
            </a:r>
          </a:p>
          <a:p>
            <a:pPr lvl="1"/>
            <a:r>
              <a:rPr lang="en-US" dirty="0"/>
              <a:t>169 – 34 = 3</a:t>
            </a:r>
            <a:r>
              <a:rPr lang="en-US" baseline="30000" dirty="0"/>
              <a:t>3</a:t>
            </a:r>
            <a:r>
              <a:rPr lang="en-US" dirty="0"/>
              <a:t> * 5</a:t>
            </a:r>
          </a:p>
          <a:p>
            <a:pPr lvl="1"/>
            <a:r>
              <a:rPr lang="en-US" dirty="0"/>
              <a:t>131 – 61 = 70 = 2 * 5 * 7</a:t>
            </a:r>
          </a:p>
          <a:p>
            <a:pPr lvl="1"/>
            <a:r>
              <a:rPr lang="en-US" dirty="0"/>
              <a:t>114 – 99 = 155 – 140 = 189 – 174 = 15 = 3 * 5</a:t>
            </a:r>
          </a:p>
          <a:p>
            <a:r>
              <a:rPr lang="en-US" dirty="0"/>
              <a:t>Identify common factors</a:t>
            </a:r>
          </a:p>
          <a:p>
            <a:pPr lvl="1"/>
            <a:r>
              <a:rPr lang="en-US" dirty="0"/>
              <a:t>They all have 5 as a factor</a:t>
            </a:r>
          </a:p>
          <a:p>
            <a:pPr lvl="1"/>
            <a:r>
              <a:rPr lang="en-US" dirty="0"/>
              <a:t>Since 5 is a prime and the key has an integer length, we know n=5</a:t>
            </a:r>
          </a:p>
          <a:p>
            <a:pPr lvl="2"/>
            <a:r>
              <a:rPr lang="en-US" dirty="0"/>
              <a:t>If the only factor is composite, it may be the key length or a multiple of the key length</a:t>
            </a:r>
          </a:p>
          <a:p>
            <a:r>
              <a:rPr lang="en-US" dirty="0"/>
              <a:t>Split the ciphertext by key character and perform frequency analysis</a:t>
            </a:r>
          </a:p>
          <a:p>
            <a:pPr marL="0" indent="0">
              <a:buNone/>
            </a:pPr>
            <a:endParaRPr lang="en-US" dirty="0"/>
          </a:p>
        </p:txBody>
      </p:sp>
      <p:sp>
        <p:nvSpPr>
          <p:cNvPr id="4" name="Slide Number Placeholder 3"/>
          <p:cNvSpPr>
            <a:spLocks noGrp="1"/>
          </p:cNvSpPr>
          <p:nvPr>
            <p:ph type="sldNum" sz="quarter" idx="12"/>
          </p:nvPr>
        </p:nvSpPr>
        <p:spPr/>
        <p:txBody>
          <a:bodyPr/>
          <a:lstStyle/>
          <a:p>
            <a:fld id="{87606FB4-E268-4BFF-97EA-20853DC9E11B}" type="slidenum">
              <a:rPr lang="en-US" smtClean="0"/>
              <a:t>28</a:t>
            </a:fld>
            <a:endParaRPr lang="en-US"/>
          </a:p>
        </p:txBody>
      </p:sp>
    </p:spTree>
    <p:extLst>
      <p:ext uri="{BB962C8B-B14F-4D97-AF65-F5344CB8AC3E}">
        <p14:creationId xmlns:p14="http://schemas.microsoft.com/office/powerpoint/2010/main" val="4847863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(continued)</a:t>
            </a:r>
          </a:p>
        </p:txBody>
      </p:sp>
      <p:sp>
        <p:nvSpPr>
          <p:cNvPr id="3" name="Content Placeholder 2"/>
          <p:cNvSpPr>
            <a:spLocks noGrp="1"/>
          </p:cNvSpPr>
          <p:nvPr>
            <p:ph idx="1"/>
          </p:nvPr>
        </p:nvSpPr>
        <p:spPr>
          <a:xfrm>
            <a:off x="457200" y="1935480"/>
            <a:ext cx="6553200" cy="4389120"/>
          </a:xfrm>
        </p:spPr>
        <p:txBody>
          <a:bodyPr>
            <a:normAutofit fontScale="70000" lnSpcReduction="20000"/>
          </a:bodyPr>
          <a:lstStyle/>
          <a:p>
            <a:r>
              <a:rPr lang="en-US" dirty="0"/>
              <a:t>Let’s look at how to find the first letter of the key</a:t>
            </a:r>
          </a:p>
          <a:p>
            <a:pPr lvl="1"/>
            <a:r>
              <a:rPr lang="en-US" dirty="0"/>
              <a:t>Conveniently, the groupings have the same length as the key</a:t>
            </a:r>
          </a:p>
          <a:p>
            <a:pPr lvl="1"/>
            <a:r>
              <a:rPr lang="en-US" dirty="0"/>
              <a:t>Just take the first letter of each group</a:t>
            </a:r>
          </a:p>
          <a:p>
            <a:r>
              <a:rPr lang="en-US" dirty="0"/>
              <a:t>KLCKBZPZ FVCIVZREU VEKYZCRZ REEWKKZK KVZKFFKY</a:t>
            </a:r>
          </a:p>
          <a:p>
            <a:r>
              <a:rPr lang="en-US" dirty="0"/>
              <a:t>Find the frequencies and relative frequencies</a:t>
            </a:r>
          </a:p>
          <a:p>
            <a:pPr lvl="1"/>
            <a:r>
              <a:rPr lang="en-US" dirty="0"/>
              <a:t>Sort letters by most likely</a:t>
            </a:r>
          </a:p>
          <a:p>
            <a:pPr lvl="1"/>
            <a:r>
              <a:rPr lang="en-US" dirty="0"/>
              <a:t>Use a frequency table to create a short candidate list</a:t>
            </a:r>
          </a:p>
          <a:p>
            <a:pPr lvl="2"/>
            <a:r>
              <a:rPr lang="en-US" dirty="0"/>
              <a:t>e is the most common letter in English, so we expect it near the top</a:t>
            </a:r>
          </a:p>
          <a:p>
            <a:pPr lvl="3"/>
            <a:r>
              <a:rPr lang="en-US" dirty="0"/>
              <a:t>It might be mapped to k, z, e, v, c, f, or r</a:t>
            </a:r>
          </a:p>
          <a:p>
            <a:pPr lvl="3"/>
            <a:r>
              <a:rPr lang="en-US" dirty="0"/>
              <a:t>This would mean the first character of the key is g, v, a, r, y, b, or n, respectively</a:t>
            </a:r>
          </a:p>
          <a:p>
            <a:pPr lvl="2"/>
            <a:r>
              <a:rPr lang="en-US" dirty="0"/>
              <a:t>Try the same with another top letter, such as t</a:t>
            </a:r>
          </a:p>
          <a:p>
            <a:pPr lvl="3"/>
            <a:r>
              <a:rPr lang="en-US" dirty="0"/>
              <a:t>Most </a:t>
            </a:r>
            <a:r>
              <a:rPr lang="en-US" dirty="0" err="1"/>
              <a:t>likley</a:t>
            </a:r>
            <a:r>
              <a:rPr lang="en-US" dirty="0"/>
              <a:t> key letters now are r, g, l, c, j, m, y</a:t>
            </a:r>
          </a:p>
          <a:p>
            <a:pPr lvl="1"/>
            <a:r>
              <a:rPr lang="en-US" dirty="0"/>
              <a:t>Both e and t show that g, r, and y as likely for the first key </a:t>
            </a:r>
            <a:r>
              <a:rPr lang="en-US" dirty="0" smtClean="0"/>
              <a:t>letter</a:t>
            </a:r>
            <a:endParaRPr lang="en-US" dirty="0"/>
          </a:p>
        </p:txBody>
      </p:sp>
      <p:sp>
        <p:nvSpPr>
          <p:cNvPr id="4" name="Slide Number Placeholder 3"/>
          <p:cNvSpPr>
            <a:spLocks noGrp="1"/>
          </p:cNvSpPr>
          <p:nvPr>
            <p:ph type="sldNum" sz="quarter" idx="12"/>
          </p:nvPr>
        </p:nvSpPr>
        <p:spPr/>
        <p:txBody>
          <a:bodyPr/>
          <a:lstStyle/>
          <a:p>
            <a:fld id="{87606FB4-E268-4BFF-97EA-20853DC9E11B}" type="slidenum">
              <a:rPr lang="en-US" smtClean="0"/>
              <a:t>29</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355821550"/>
              </p:ext>
            </p:extLst>
          </p:nvPr>
        </p:nvGraphicFramePr>
        <p:xfrm>
          <a:off x="7162800" y="1828800"/>
          <a:ext cx="1219200" cy="4754880"/>
        </p:xfrm>
        <a:graphic>
          <a:graphicData uri="http://schemas.openxmlformats.org/drawingml/2006/table">
            <a:tbl>
              <a:tblPr>
                <a:tableStyleId>{5940675A-B579-460E-94D1-54222C63F5DA}</a:tableStyleId>
              </a:tblPr>
              <a:tblGrid>
                <a:gridCol w="609600"/>
                <a:gridCol w="609600"/>
              </a:tblGrid>
              <a:tr h="182880">
                <a:tc>
                  <a:txBody>
                    <a:bodyPr/>
                    <a:lstStyle/>
                    <a:p>
                      <a:pPr algn="l" fontAlgn="b"/>
                      <a:r>
                        <a:rPr lang="en-US" sz="1100" u="none" strike="noStrike" dirty="0">
                          <a:effectLst/>
                        </a:rPr>
                        <a:t>k</a:t>
                      </a:r>
                      <a:endParaRPr lang="en-US" sz="1100" b="0" i="0" u="none" strike="noStrike" dirty="0">
                        <a:solidFill>
                          <a:srgbClr val="000000"/>
                        </a:solidFill>
                        <a:effectLst/>
                        <a:latin typeface="Calibri"/>
                      </a:endParaRPr>
                    </a:p>
                  </a:txBody>
                  <a:tcPr marL="7620" marR="7620" marT="7620" marB="0" anchor="b"/>
                </a:tc>
                <a:tc>
                  <a:txBody>
                    <a:bodyPr/>
                    <a:lstStyle/>
                    <a:p>
                      <a:pPr algn="r" fontAlgn="b"/>
                      <a:r>
                        <a:rPr lang="en-US" sz="1100" u="none" strike="noStrike">
                          <a:effectLst/>
                        </a:rPr>
                        <a:t>0.219512</a:t>
                      </a:r>
                      <a:endParaRPr lang="en-US" sz="1100" b="0" i="0" u="none" strike="noStrike">
                        <a:solidFill>
                          <a:srgbClr val="000000"/>
                        </a:solidFill>
                        <a:effectLst/>
                        <a:latin typeface="Calibri"/>
                      </a:endParaRPr>
                    </a:p>
                  </a:txBody>
                  <a:tcPr marL="7620" marR="7620" marT="7620" marB="0" anchor="b"/>
                </a:tc>
              </a:tr>
              <a:tr h="182880">
                <a:tc>
                  <a:txBody>
                    <a:bodyPr/>
                    <a:lstStyle/>
                    <a:p>
                      <a:pPr algn="l" fontAlgn="b"/>
                      <a:r>
                        <a:rPr lang="en-US" sz="1100" u="none" strike="noStrike">
                          <a:effectLst/>
                        </a:rPr>
                        <a:t>z</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dirty="0">
                          <a:effectLst/>
                        </a:rPr>
                        <a:t>0.170732</a:t>
                      </a:r>
                      <a:endParaRPr lang="en-US" sz="1100" b="0" i="0" u="none" strike="noStrike" dirty="0">
                        <a:solidFill>
                          <a:srgbClr val="000000"/>
                        </a:solidFill>
                        <a:effectLst/>
                        <a:latin typeface="Calibri"/>
                      </a:endParaRPr>
                    </a:p>
                  </a:txBody>
                  <a:tcPr marL="7620" marR="7620" marT="7620" marB="0" anchor="b"/>
                </a:tc>
              </a:tr>
              <a:tr h="182880">
                <a:tc>
                  <a:txBody>
                    <a:bodyPr/>
                    <a:lstStyle/>
                    <a:p>
                      <a:pPr algn="l" fontAlgn="b"/>
                      <a:r>
                        <a:rPr lang="en-US" sz="1100" u="none" strike="noStrike">
                          <a:effectLst/>
                        </a:rPr>
                        <a:t>e</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0.097561</a:t>
                      </a:r>
                      <a:endParaRPr lang="en-US" sz="1100" b="0" i="0" u="none" strike="noStrike">
                        <a:solidFill>
                          <a:srgbClr val="000000"/>
                        </a:solidFill>
                        <a:effectLst/>
                        <a:latin typeface="Calibri"/>
                      </a:endParaRPr>
                    </a:p>
                  </a:txBody>
                  <a:tcPr marL="7620" marR="7620" marT="7620" marB="0" anchor="b"/>
                </a:tc>
              </a:tr>
              <a:tr h="182880">
                <a:tc>
                  <a:txBody>
                    <a:bodyPr/>
                    <a:lstStyle/>
                    <a:p>
                      <a:pPr algn="l" fontAlgn="b"/>
                      <a:r>
                        <a:rPr lang="en-US" sz="1100" u="none" strike="noStrike">
                          <a:effectLst/>
                        </a:rPr>
                        <a:t>v</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0.097561</a:t>
                      </a:r>
                      <a:endParaRPr lang="en-US" sz="1100" b="0" i="0" u="none" strike="noStrike">
                        <a:solidFill>
                          <a:srgbClr val="000000"/>
                        </a:solidFill>
                        <a:effectLst/>
                        <a:latin typeface="Calibri"/>
                      </a:endParaRPr>
                    </a:p>
                  </a:txBody>
                  <a:tcPr marL="7620" marR="7620" marT="7620" marB="0" anchor="b"/>
                </a:tc>
              </a:tr>
              <a:tr h="182880">
                <a:tc>
                  <a:txBody>
                    <a:bodyPr/>
                    <a:lstStyle/>
                    <a:p>
                      <a:pPr algn="l" fontAlgn="b"/>
                      <a:r>
                        <a:rPr lang="en-US" sz="1100" u="none" strike="noStrike">
                          <a:effectLst/>
                        </a:rPr>
                        <a:t>c</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0.073171</a:t>
                      </a:r>
                      <a:endParaRPr lang="en-US" sz="1100" b="0" i="0" u="none" strike="noStrike">
                        <a:solidFill>
                          <a:srgbClr val="000000"/>
                        </a:solidFill>
                        <a:effectLst/>
                        <a:latin typeface="Calibri"/>
                      </a:endParaRPr>
                    </a:p>
                  </a:txBody>
                  <a:tcPr marL="7620" marR="7620" marT="7620" marB="0" anchor="b"/>
                </a:tc>
              </a:tr>
              <a:tr h="182880">
                <a:tc>
                  <a:txBody>
                    <a:bodyPr/>
                    <a:lstStyle/>
                    <a:p>
                      <a:pPr algn="l" fontAlgn="b"/>
                      <a:r>
                        <a:rPr lang="en-US" sz="1100" u="none" strike="noStrike">
                          <a:effectLst/>
                        </a:rPr>
                        <a:t>f</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dirty="0">
                          <a:effectLst/>
                        </a:rPr>
                        <a:t>0.073171</a:t>
                      </a:r>
                      <a:endParaRPr lang="en-US" sz="1100" b="0" i="0" u="none" strike="noStrike" dirty="0">
                        <a:solidFill>
                          <a:srgbClr val="000000"/>
                        </a:solidFill>
                        <a:effectLst/>
                        <a:latin typeface="Calibri"/>
                      </a:endParaRPr>
                    </a:p>
                  </a:txBody>
                  <a:tcPr marL="7620" marR="7620" marT="7620" marB="0" anchor="b"/>
                </a:tc>
              </a:tr>
              <a:tr h="182880">
                <a:tc>
                  <a:txBody>
                    <a:bodyPr/>
                    <a:lstStyle/>
                    <a:p>
                      <a:pPr algn="l" fontAlgn="b"/>
                      <a:r>
                        <a:rPr lang="en-US" sz="1100" u="none" strike="noStrike">
                          <a:effectLst/>
                        </a:rPr>
                        <a:t>r</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0.073171</a:t>
                      </a:r>
                      <a:endParaRPr lang="en-US" sz="1100" b="0" i="0" u="none" strike="noStrike">
                        <a:solidFill>
                          <a:srgbClr val="000000"/>
                        </a:solidFill>
                        <a:effectLst/>
                        <a:latin typeface="Calibri"/>
                      </a:endParaRPr>
                    </a:p>
                  </a:txBody>
                  <a:tcPr marL="7620" marR="7620" marT="7620" marB="0" anchor="b"/>
                </a:tc>
              </a:tr>
              <a:tr h="182880">
                <a:tc>
                  <a:txBody>
                    <a:bodyPr/>
                    <a:lstStyle/>
                    <a:p>
                      <a:pPr algn="l" fontAlgn="b"/>
                      <a:r>
                        <a:rPr lang="en-US" sz="1100" u="none" strike="noStrike">
                          <a:effectLst/>
                        </a:rPr>
                        <a:t>y</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0.04878</a:t>
                      </a:r>
                      <a:endParaRPr lang="en-US" sz="1100" b="0" i="0" u="none" strike="noStrike">
                        <a:solidFill>
                          <a:srgbClr val="000000"/>
                        </a:solidFill>
                        <a:effectLst/>
                        <a:latin typeface="Calibri"/>
                      </a:endParaRPr>
                    </a:p>
                  </a:txBody>
                  <a:tcPr marL="7620" marR="7620" marT="7620" marB="0" anchor="b"/>
                </a:tc>
              </a:tr>
              <a:tr h="182880">
                <a:tc>
                  <a:txBody>
                    <a:bodyPr/>
                    <a:lstStyle/>
                    <a:p>
                      <a:pPr algn="l" fontAlgn="b"/>
                      <a:r>
                        <a:rPr lang="en-US" sz="1100" u="none" strike="noStrike">
                          <a:effectLst/>
                        </a:rPr>
                        <a:t>b</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0.02439</a:t>
                      </a:r>
                      <a:endParaRPr lang="en-US" sz="1100" b="0" i="0" u="none" strike="noStrike">
                        <a:solidFill>
                          <a:srgbClr val="000000"/>
                        </a:solidFill>
                        <a:effectLst/>
                        <a:latin typeface="Calibri"/>
                      </a:endParaRPr>
                    </a:p>
                  </a:txBody>
                  <a:tcPr marL="7620" marR="7620" marT="7620" marB="0" anchor="b"/>
                </a:tc>
              </a:tr>
              <a:tr h="182880">
                <a:tc>
                  <a:txBody>
                    <a:bodyPr/>
                    <a:lstStyle/>
                    <a:p>
                      <a:pPr algn="l" fontAlgn="b"/>
                      <a:r>
                        <a:rPr lang="en-US" sz="1100" u="none" strike="noStrike">
                          <a:effectLst/>
                        </a:rPr>
                        <a:t>i</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0.02439</a:t>
                      </a:r>
                      <a:endParaRPr lang="en-US" sz="1100" b="0" i="0" u="none" strike="noStrike">
                        <a:solidFill>
                          <a:srgbClr val="000000"/>
                        </a:solidFill>
                        <a:effectLst/>
                        <a:latin typeface="Calibri"/>
                      </a:endParaRPr>
                    </a:p>
                  </a:txBody>
                  <a:tcPr marL="7620" marR="7620" marT="7620" marB="0" anchor="b"/>
                </a:tc>
              </a:tr>
              <a:tr h="182880">
                <a:tc>
                  <a:txBody>
                    <a:bodyPr/>
                    <a:lstStyle/>
                    <a:p>
                      <a:pPr algn="l" fontAlgn="b"/>
                      <a:r>
                        <a:rPr lang="en-US" sz="1100" u="none" strike="noStrike">
                          <a:effectLst/>
                        </a:rPr>
                        <a:t>l</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0.02439</a:t>
                      </a:r>
                      <a:endParaRPr lang="en-US" sz="1100" b="0" i="0" u="none" strike="noStrike">
                        <a:solidFill>
                          <a:srgbClr val="000000"/>
                        </a:solidFill>
                        <a:effectLst/>
                        <a:latin typeface="Calibri"/>
                      </a:endParaRPr>
                    </a:p>
                  </a:txBody>
                  <a:tcPr marL="7620" marR="7620" marT="7620" marB="0" anchor="b"/>
                </a:tc>
              </a:tr>
              <a:tr h="182880">
                <a:tc>
                  <a:txBody>
                    <a:bodyPr/>
                    <a:lstStyle/>
                    <a:p>
                      <a:pPr algn="l" fontAlgn="b"/>
                      <a:r>
                        <a:rPr lang="en-US" sz="1100" u="none" strike="noStrike">
                          <a:effectLst/>
                        </a:rPr>
                        <a:t>p</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0.02439</a:t>
                      </a:r>
                      <a:endParaRPr lang="en-US" sz="1100" b="0" i="0" u="none" strike="noStrike">
                        <a:solidFill>
                          <a:srgbClr val="000000"/>
                        </a:solidFill>
                        <a:effectLst/>
                        <a:latin typeface="Calibri"/>
                      </a:endParaRPr>
                    </a:p>
                  </a:txBody>
                  <a:tcPr marL="7620" marR="7620" marT="7620" marB="0" anchor="b"/>
                </a:tc>
              </a:tr>
              <a:tr h="182880">
                <a:tc>
                  <a:txBody>
                    <a:bodyPr/>
                    <a:lstStyle/>
                    <a:p>
                      <a:pPr algn="l" fontAlgn="b"/>
                      <a:r>
                        <a:rPr lang="en-US" sz="1100" u="none" strike="noStrike">
                          <a:effectLst/>
                        </a:rPr>
                        <a:t>u</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0.02439</a:t>
                      </a:r>
                      <a:endParaRPr lang="en-US" sz="1100" b="0" i="0" u="none" strike="noStrike">
                        <a:solidFill>
                          <a:srgbClr val="000000"/>
                        </a:solidFill>
                        <a:effectLst/>
                        <a:latin typeface="Calibri"/>
                      </a:endParaRPr>
                    </a:p>
                  </a:txBody>
                  <a:tcPr marL="7620" marR="7620" marT="7620" marB="0" anchor="b"/>
                </a:tc>
              </a:tr>
              <a:tr h="182880">
                <a:tc>
                  <a:txBody>
                    <a:bodyPr/>
                    <a:lstStyle/>
                    <a:p>
                      <a:pPr algn="l" fontAlgn="b"/>
                      <a:r>
                        <a:rPr lang="en-US" sz="1100" u="none" strike="noStrike">
                          <a:effectLst/>
                        </a:rPr>
                        <a:t>w</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0.02439</a:t>
                      </a:r>
                      <a:endParaRPr lang="en-US" sz="1100" b="0" i="0" u="none" strike="noStrike">
                        <a:solidFill>
                          <a:srgbClr val="000000"/>
                        </a:solidFill>
                        <a:effectLst/>
                        <a:latin typeface="Calibri"/>
                      </a:endParaRPr>
                    </a:p>
                  </a:txBody>
                  <a:tcPr marL="7620" marR="7620" marT="7620" marB="0" anchor="b"/>
                </a:tc>
              </a:tr>
              <a:tr h="182880">
                <a:tc>
                  <a:txBody>
                    <a:bodyPr/>
                    <a:lstStyle/>
                    <a:p>
                      <a:pPr algn="l" fontAlgn="b"/>
                      <a:r>
                        <a:rPr lang="en-US" sz="1100" u="none" strike="noStrike">
                          <a:effectLst/>
                        </a:rPr>
                        <a:t>a</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7620" marR="7620" marT="7620" marB="0" anchor="b"/>
                </a:tc>
              </a:tr>
              <a:tr h="182880">
                <a:tc>
                  <a:txBody>
                    <a:bodyPr/>
                    <a:lstStyle/>
                    <a:p>
                      <a:pPr algn="l" fontAlgn="b"/>
                      <a:r>
                        <a:rPr lang="en-US" sz="1100" u="none" strike="noStrike">
                          <a:effectLst/>
                        </a:rPr>
                        <a:t>d</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7620" marR="7620" marT="7620" marB="0" anchor="b"/>
                </a:tc>
              </a:tr>
              <a:tr h="182880">
                <a:tc>
                  <a:txBody>
                    <a:bodyPr/>
                    <a:lstStyle/>
                    <a:p>
                      <a:pPr algn="l" fontAlgn="b"/>
                      <a:r>
                        <a:rPr lang="en-US" sz="1100" u="none" strike="noStrike">
                          <a:effectLst/>
                        </a:rPr>
                        <a:t>g</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7620" marR="7620" marT="7620" marB="0" anchor="b"/>
                </a:tc>
              </a:tr>
              <a:tr h="182880">
                <a:tc>
                  <a:txBody>
                    <a:bodyPr/>
                    <a:lstStyle/>
                    <a:p>
                      <a:pPr algn="l" fontAlgn="b"/>
                      <a:r>
                        <a:rPr lang="en-US" sz="1100" u="none" strike="noStrike">
                          <a:effectLst/>
                        </a:rPr>
                        <a:t>h</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7620" marR="7620" marT="7620" marB="0" anchor="b"/>
                </a:tc>
              </a:tr>
              <a:tr h="182880">
                <a:tc>
                  <a:txBody>
                    <a:bodyPr/>
                    <a:lstStyle/>
                    <a:p>
                      <a:pPr algn="l" fontAlgn="b"/>
                      <a:r>
                        <a:rPr lang="en-US" sz="1100" u="none" strike="noStrike">
                          <a:effectLst/>
                        </a:rPr>
                        <a:t>j</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7620" marR="7620" marT="7620" marB="0" anchor="b"/>
                </a:tc>
              </a:tr>
              <a:tr h="182880">
                <a:tc>
                  <a:txBody>
                    <a:bodyPr/>
                    <a:lstStyle/>
                    <a:p>
                      <a:pPr algn="l" fontAlgn="b"/>
                      <a:r>
                        <a:rPr lang="en-US" sz="1100" u="none" strike="noStrike">
                          <a:effectLst/>
                        </a:rPr>
                        <a:t>m</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7620" marR="7620" marT="7620" marB="0" anchor="b"/>
                </a:tc>
              </a:tr>
              <a:tr h="182880">
                <a:tc>
                  <a:txBody>
                    <a:bodyPr/>
                    <a:lstStyle/>
                    <a:p>
                      <a:pPr algn="l" fontAlgn="b"/>
                      <a:r>
                        <a:rPr lang="en-US" sz="1100" u="none" strike="noStrike">
                          <a:effectLst/>
                        </a:rPr>
                        <a:t>n</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7620" marR="7620" marT="7620" marB="0" anchor="b"/>
                </a:tc>
              </a:tr>
              <a:tr h="182880">
                <a:tc>
                  <a:txBody>
                    <a:bodyPr/>
                    <a:lstStyle/>
                    <a:p>
                      <a:pPr algn="l" fontAlgn="b"/>
                      <a:r>
                        <a:rPr lang="en-US" sz="1100" u="none" strike="noStrike">
                          <a:effectLst/>
                        </a:rPr>
                        <a:t>o</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7620" marR="7620" marT="7620" marB="0" anchor="b"/>
                </a:tc>
              </a:tr>
              <a:tr h="182880">
                <a:tc>
                  <a:txBody>
                    <a:bodyPr/>
                    <a:lstStyle/>
                    <a:p>
                      <a:pPr algn="l" fontAlgn="b"/>
                      <a:r>
                        <a:rPr lang="en-US" sz="1100" u="none" strike="noStrike">
                          <a:effectLst/>
                        </a:rPr>
                        <a:t>q</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7620" marR="7620" marT="7620" marB="0" anchor="b"/>
                </a:tc>
              </a:tr>
              <a:tr h="182880">
                <a:tc>
                  <a:txBody>
                    <a:bodyPr/>
                    <a:lstStyle/>
                    <a:p>
                      <a:pPr algn="l" fontAlgn="b"/>
                      <a:r>
                        <a:rPr lang="en-US" sz="1100" u="none" strike="noStrike">
                          <a:effectLst/>
                        </a:rPr>
                        <a:t>s</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7620" marR="7620" marT="7620" marB="0" anchor="b"/>
                </a:tc>
              </a:tr>
              <a:tr h="182880">
                <a:tc>
                  <a:txBody>
                    <a:bodyPr/>
                    <a:lstStyle/>
                    <a:p>
                      <a:pPr algn="l" fontAlgn="b"/>
                      <a:r>
                        <a:rPr lang="en-US" sz="1100" u="none" strike="noStrike">
                          <a:effectLst/>
                        </a:rPr>
                        <a:t>t</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7620" marR="7620" marT="7620" marB="0" anchor="b"/>
                </a:tc>
              </a:tr>
              <a:tr h="182880">
                <a:tc>
                  <a:txBody>
                    <a:bodyPr/>
                    <a:lstStyle/>
                    <a:p>
                      <a:pPr algn="l" fontAlgn="b"/>
                      <a:r>
                        <a:rPr lang="en-US" sz="1100" u="none" strike="noStrike">
                          <a:effectLst/>
                        </a:rPr>
                        <a:t>x</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dirty="0">
                          <a:effectLst/>
                        </a:rPr>
                        <a:t>0</a:t>
                      </a:r>
                      <a:endParaRPr lang="en-US" sz="1100" b="0" i="0" u="none" strike="noStrike" dirty="0">
                        <a:solidFill>
                          <a:srgbClr val="000000"/>
                        </a:solidFill>
                        <a:effectLst/>
                        <a:latin typeface="Calibri"/>
                      </a:endParaRPr>
                    </a:p>
                  </a:txBody>
                  <a:tcPr marL="7620" marR="7620" marT="7620" marB="0" anchor="b"/>
                </a:tc>
              </a:tr>
            </a:tbl>
          </a:graphicData>
        </a:graphic>
      </p:graphicFrame>
    </p:spTree>
    <p:extLst>
      <p:ext uri="{BB962C8B-B14F-4D97-AF65-F5344CB8AC3E}">
        <p14:creationId xmlns:p14="http://schemas.microsoft.com/office/powerpoint/2010/main" val="24644123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fontScale="85000" lnSpcReduction="20000"/>
          </a:bodyPr>
          <a:lstStyle/>
          <a:p>
            <a:r>
              <a:rPr lang="en-US" dirty="0"/>
              <a:t>Intro to this course</a:t>
            </a:r>
          </a:p>
          <a:p>
            <a:r>
              <a:rPr lang="en-US" dirty="0"/>
              <a:t>Human-computable crypto</a:t>
            </a:r>
          </a:p>
          <a:p>
            <a:r>
              <a:rPr lang="en-US" dirty="0"/>
              <a:t>Number theory and abstract algebra primer</a:t>
            </a:r>
          </a:p>
          <a:p>
            <a:r>
              <a:rPr lang="en-US" dirty="0"/>
              <a:t>Factoring attacks</a:t>
            </a:r>
          </a:p>
          <a:p>
            <a:r>
              <a:rPr lang="en-US" dirty="0"/>
              <a:t>Attacks on RSA</a:t>
            </a:r>
          </a:p>
          <a:p>
            <a:r>
              <a:rPr lang="en-US" dirty="0"/>
              <a:t>Discrete logarithm attacks</a:t>
            </a:r>
          </a:p>
          <a:p>
            <a:r>
              <a:rPr lang="en-US" dirty="0"/>
              <a:t>Symmetric system constructions</a:t>
            </a:r>
          </a:p>
          <a:p>
            <a:r>
              <a:rPr lang="en-US" dirty="0"/>
              <a:t>Generic attacks</a:t>
            </a:r>
          </a:p>
          <a:p>
            <a:r>
              <a:rPr lang="en-US" dirty="0"/>
              <a:t>Linear cryptanalysis</a:t>
            </a:r>
          </a:p>
          <a:p>
            <a:r>
              <a:rPr lang="en-US" dirty="0"/>
              <a:t>Differential cryptanalysis</a:t>
            </a:r>
          </a:p>
          <a:p>
            <a:r>
              <a:rPr lang="en-US" dirty="0"/>
              <a:t>Integral cryptanalysis on reduced AES</a:t>
            </a:r>
          </a:p>
          <a:p>
            <a:r>
              <a:rPr lang="en-US" dirty="0"/>
              <a:t>Conclusions and closing </a:t>
            </a:r>
            <a:r>
              <a:rPr lang="en-US" dirty="0" smtClean="0"/>
              <a:t>remarks</a:t>
            </a:r>
            <a:endParaRPr lang="en-US" dirty="0"/>
          </a:p>
        </p:txBody>
      </p:sp>
      <p:sp>
        <p:nvSpPr>
          <p:cNvPr id="4" name="Slide Number Placeholder 3"/>
          <p:cNvSpPr>
            <a:spLocks noGrp="1"/>
          </p:cNvSpPr>
          <p:nvPr>
            <p:ph type="sldNum" sz="quarter" idx="12"/>
          </p:nvPr>
        </p:nvSpPr>
        <p:spPr/>
        <p:txBody>
          <a:bodyPr/>
          <a:lstStyle/>
          <a:p>
            <a:fld id="{87606FB4-E268-4BFF-97EA-20853DC9E11B}" type="slidenum">
              <a:rPr lang="en-US" smtClean="0"/>
              <a:t>3</a:t>
            </a:fld>
            <a:endParaRPr lang="en-US"/>
          </a:p>
        </p:txBody>
      </p:sp>
    </p:spTree>
    <p:extLst>
      <p:ext uri="{BB962C8B-B14F-4D97-AF65-F5344CB8AC3E}">
        <p14:creationId xmlns:p14="http://schemas.microsoft.com/office/powerpoint/2010/main" val="35700593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(continued)</a:t>
            </a:r>
          </a:p>
        </p:txBody>
      </p:sp>
      <p:sp>
        <p:nvSpPr>
          <p:cNvPr id="4" name="Slide Number Placeholder 3"/>
          <p:cNvSpPr>
            <a:spLocks noGrp="1"/>
          </p:cNvSpPr>
          <p:nvPr>
            <p:ph type="sldNum" sz="quarter" idx="12"/>
          </p:nvPr>
        </p:nvSpPr>
        <p:spPr/>
        <p:txBody>
          <a:bodyPr/>
          <a:lstStyle/>
          <a:p>
            <a:fld id="{87606FB4-E268-4BFF-97EA-20853DC9E11B}" type="slidenum">
              <a:rPr lang="en-US" smtClean="0"/>
              <a:t>30</a:t>
            </a:fld>
            <a:endParaRPr lang="en-US"/>
          </a:p>
        </p:txBody>
      </p:sp>
      <p:sp>
        <p:nvSpPr>
          <p:cNvPr id="5" name="Content Placeholder 2"/>
          <p:cNvSpPr>
            <a:spLocks noGrp="1"/>
          </p:cNvSpPr>
          <p:nvPr>
            <p:ph idx="1"/>
          </p:nvPr>
        </p:nvSpPr>
        <p:spPr>
          <a:xfrm>
            <a:off x="457200" y="1981201"/>
            <a:ext cx="8229600" cy="1981200"/>
          </a:xfrm>
        </p:spPr>
        <p:txBody>
          <a:bodyPr>
            <a:normAutofit fontScale="77500" lnSpcReduction="20000"/>
          </a:bodyPr>
          <a:lstStyle/>
          <a:p>
            <a:r>
              <a:rPr lang="en-US" dirty="0" smtClean="0"/>
              <a:t>You can try this with a couple more common letters if you’d like, but this is a good short list</a:t>
            </a:r>
          </a:p>
          <a:p>
            <a:r>
              <a:rPr lang="en-US" dirty="0" smtClean="0"/>
              <a:t>Repeat this for the other four key characters and try to decrypt with different combinations of your top characters for each key position</a:t>
            </a:r>
          </a:p>
          <a:p>
            <a:r>
              <a:rPr lang="en-US" dirty="0" smtClean="0"/>
              <a:t>What you’ll find is that when you decrypt with “</a:t>
            </a:r>
            <a:r>
              <a:rPr lang="en-US" dirty="0" err="1" smtClean="0"/>
              <a:t>romeo</a:t>
            </a:r>
            <a:r>
              <a:rPr lang="en-US" dirty="0" smtClean="0"/>
              <a:t>” you get the following message</a:t>
            </a:r>
            <a:endParaRPr lang="en-US" dirty="0"/>
          </a:p>
        </p:txBody>
      </p:sp>
      <p:sp>
        <p:nvSpPr>
          <p:cNvPr id="6" name="TextBox 5"/>
          <p:cNvSpPr txBox="1"/>
          <p:nvPr/>
        </p:nvSpPr>
        <p:spPr>
          <a:xfrm>
            <a:off x="1676400" y="3657600"/>
            <a:ext cx="6109365" cy="1323439"/>
          </a:xfrm>
          <a:prstGeom prst="rect">
            <a:avLst/>
          </a:prstGeom>
          <a:noFill/>
        </p:spPr>
        <p:txBody>
          <a:bodyPr wrap="none" rtlCol="0">
            <a:spAutoFit/>
          </a:bodyPr>
          <a:lstStyle/>
          <a:p>
            <a:pPr algn="l"/>
            <a:r>
              <a:rPr lang="en-US" sz="1600" dirty="0" err="1">
                <a:latin typeface="Courier New" pitchFamily="49" charset="0"/>
                <a:cs typeface="Courier New" pitchFamily="49" charset="0"/>
              </a:rPr>
              <a:t>t</a:t>
            </a:r>
            <a:r>
              <a:rPr lang="en-US" sz="1600" dirty="0" err="1" smtClean="0">
                <a:latin typeface="Courier New" pitchFamily="49" charset="0"/>
                <a:cs typeface="Courier New" pitchFamily="49" charset="0"/>
              </a:rPr>
              <a:t>woho</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useho</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ldsbo</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thali</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keind</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ignit</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yinfa</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irver</a:t>
            </a:r>
            <a:endParaRPr lang="en-US" sz="1600" dirty="0" smtClean="0">
              <a:latin typeface="Courier New" pitchFamily="49" charset="0"/>
              <a:cs typeface="Courier New" pitchFamily="49" charset="0"/>
            </a:endParaRPr>
          </a:p>
          <a:p>
            <a:pPr algn="l"/>
            <a:r>
              <a:rPr lang="en-US" sz="1600" dirty="0" err="1">
                <a:latin typeface="Courier New" pitchFamily="49" charset="0"/>
                <a:cs typeface="Courier New" pitchFamily="49" charset="0"/>
              </a:rPr>
              <a:t>o</a:t>
            </a:r>
            <a:r>
              <a:rPr lang="en-US" sz="1600" dirty="0" err="1" smtClean="0">
                <a:latin typeface="Courier New" pitchFamily="49" charset="0"/>
                <a:cs typeface="Courier New" pitchFamily="49" charset="0"/>
              </a:rPr>
              <a:t>nawh</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erewe</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layou</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rscen</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efrom</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ancie</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ntgru</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dgebr</a:t>
            </a:r>
            <a:endParaRPr lang="en-US" sz="1600" dirty="0" smtClean="0">
              <a:latin typeface="Courier New" pitchFamily="49" charset="0"/>
              <a:cs typeface="Courier New" pitchFamily="49" charset="0"/>
            </a:endParaRPr>
          </a:p>
          <a:p>
            <a:pPr algn="l"/>
            <a:r>
              <a:rPr lang="en-US" sz="1600" dirty="0" err="1">
                <a:latin typeface="Courier New" pitchFamily="49" charset="0"/>
                <a:cs typeface="Courier New" pitchFamily="49" charset="0"/>
              </a:rPr>
              <a:t>e</a:t>
            </a:r>
            <a:r>
              <a:rPr lang="en-US" sz="1600" dirty="0" err="1" smtClean="0">
                <a:latin typeface="Courier New" pitchFamily="49" charset="0"/>
                <a:cs typeface="Courier New" pitchFamily="49" charset="0"/>
              </a:rPr>
              <a:t>akto</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newmu</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tinyw</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herec</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ivilb</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loodm</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akesc</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ivilh</a:t>
            </a:r>
            <a:endParaRPr lang="en-US" sz="1600" dirty="0" smtClean="0">
              <a:latin typeface="Courier New" pitchFamily="49" charset="0"/>
              <a:cs typeface="Courier New" pitchFamily="49" charset="0"/>
            </a:endParaRPr>
          </a:p>
          <a:p>
            <a:pPr algn="l"/>
            <a:r>
              <a:rPr lang="en-US" sz="1600" dirty="0" err="1">
                <a:latin typeface="Courier New" pitchFamily="49" charset="0"/>
                <a:cs typeface="Courier New" pitchFamily="49" charset="0"/>
              </a:rPr>
              <a:t>a</a:t>
            </a:r>
            <a:r>
              <a:rPr lang="en-US" sz="1600" dirty="0" err="1" smtClean="0">
                <a:latin typeface="Courier New" pitchFamily="49" charset="0"/>
                <a:cs typeface="Courier New" pitchFamily="49" charset="0"/>
              </a:rPr>
              <a:t>ndsu</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nclea</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nfrom</a:t>
            </a:r>
            <a:r>
              <a:rPr lang="en-US" sz="1600" dirty="0" smtClean="0">
                <a:latin typeface="Courier New" pitchFamily="49" charset="0"/>
                <a:cs typeface="Courier New" pitchFamily="49" charset="0"/>
              </a:rPr>
              <a:t> forth </a:t>
            </a:r>
            <a:r>
              <a:rPr lang="en-US" sz="1600" dirty="0" err="1" smtClean="0">
                <a:latin typeface="Courier New" pitchFamily="49" charset="0"/>
                <a:cs typeface="Courier New" pitchFamily="49" charset="0"/>
              </a:rPr>
              <a:t>thefa</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tallo</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insof</a:t>
            </a:r>
            <a:r>
              <a:rPr lang="en-US" sz="1600" dirty="0" smtClean="0">
                <a:latin typeface="Courier New" pitchFamily="49" charset="0"/>
                <a:cs typeface="Courier New" pitchFamily="49" charset="0"/>
              </a:rPr>
              <a:t> these</a:t>
            </a:r>
          </a:p>
          <a:p>
            <a:pPr algn="l"/>
            <a:r>
              <a:rPr lang="en-US" sz="1600" dirty="0" err="1">
                <a:latin typeface="Courier New" pitchFamily="49" charset="0"/>
                <a:cs typeface="Courier New" pitchFamily="49" charset="0"/>
              </a:rPr>
              <a:t>t</a:t>
            </a:r>
            <a:r>
              <a:rPr lang="en-US" sz="1600" dirty="0" err="1" smtClean="0">
                <a:latin typeface="Courier New" pitchFamily="49" charset="0"/>
                <a:cs typeface="Courier New" pitchFamily="49" charset="0"/>
              </a:rPr>
              <a:t>wofo</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esapa</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irofs</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tarcr</a:t>
            </a:r>
            <a:r>
              <a:rPr lang="en-US" sz="1600" dirty="0" smtClean="0">
                <a:latin typeface="Courier New" pitchFamily="49" charset="0"/>
                <a:cs typeface="Courier New" pitchFamily="49" charset="0"/>
              </a:rPr>
              <a:t> </a:t>
            </a:r>
            <a:r>
              <a:rPr lang="en-US" sz="1600" dirty="0" err="1">
                <a:latin typeface="Courier New" pitchFamily="49" charset="0"/>
                <a:cs typeface="Courier New" pitchFamily="49" charset="0"/>
              </a:rPr>
              <a:t>ossdl</a:t>
            </a:r>
            <a:r>
              <a:rPr lang="en-US" sz="1600" dirty="0">
                <a:latin typeface="Courier New" pitchFamily="49" charset="0"/>
                <a:cs typeface="Courier New" pitchFamily="49" charset="0"/>
              </a:rPr>
              <a:t> overs </a:t>
            </a:r>
            <a:r>
              <a:rPr lang="en-US" sz="1600" dirty="0" err="1">
                <a:latin typeface="Courier New" pitchFamily="49" charset="0"/>
                <a:cs typeface="Courier New" pitchFamily="49" charset="0"/>
              </a:rPr>
              <a:t>taket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heirl</a:t>
            </a:r>
            <a:endParaRPr lang="en-US" sz="1600" dirty="0">
              <a:latin typeface="Courier New" pitchFamily="49" charset="0"/>
              <a:cs typeface="Courier New" pitchFamily="49" charset="0"/>
            </a:endParaRPr>
          </a:p>
        </p:txBody>
      </p:sp>
      <p:sp>
        <p:nvSpPr>
          <p:cNvPr id="7" name="TextBox 6"/>
          <p:cNvSpPr txBox="1"/>
          <p:nvPr/>
        </p:nvSpPr>
        <p:spPr>
          <a:xfrm>
            <a:off x="1684867" y="5105400"/>
            <a:ext cx="6356227" cy="1323439"/>
          </a:xfrm>
          <a:prstGeom prst="rect">
            <a:avLst/>
          </a:prstGeom>
          <a:noFill/>
        </p:spPr>
        <p:txBody>
          <a:bodyPr wrap="none" rtlCol="0">
            <a:spAutoFit/>
          </a:bodyPr>
          <a:lstStyle/>
          <a:p>
            <a:pPr algn="l"/>
            <a:r>
              <a:rPr lang="en-US" sz="1600" dirty="0">
                <a:latin typeface="Courier New" pitchFamily="49" charset="0"/>
                <a:cs typeface="Courier New" pitchFamily="49" charset="0"/>
              </a:rPr>
              <a:t>t</a:t>
            </a:r>
            <a:r>
              <a:rPr lang="en-US" sz="1600" dirty="0" smtClean="0">
                <a:latin typeface="Courier New" pitchFamily="49" charset="0"/>
                <a:cs typeface="Courier New" pitchFamily="49" charset="0"/>
              </a:rPr>
              <a:t>wo households both alike in dignity in fair</a:t>
            </a:r>
          </a:p>
          <a:p>
            <a:pPr algn="l"/>
            <a:r>
              <a:rPr lang="en-US" sz="1600" dirty="0" err="1">
                <a:latin typeface="Courier New" pitchFamily="49" charset="0"/>
                <a:cs typeface="Courier New" pitchFamily="49" charset="0"/>
              </a:rPr>
              <a:t>v</a:t>
            </a:r>
            <a:r>
              <a:rPr lang="en-US" sz="1600" dirty="0" err="1" smtClean="0">
                <a:latin typeface="Courier New" pitchFamily="49" charset="0"/>
                <a:cs typeface="Courier New" pitchFamily="49" charset="0"/>
              </a:rPr>
              <a:t>erona</a:t>
            </a:r>
            <a:r>
              <a:rPr lang="en-US" sz="1600" dirty="0" smtClean="0">
                <a:latin typeface="Courier New" pitchFamily="49" charset="0"/>
                <a:cs typeface="Courier New" pitchFamily="49" charset="0"/>
              </a:rPr>
              <a:t> where we lay our scene from ancient grudge </a:t>
            </a:r>
          </a:p>
          <a:p>
            <a:pPr algn="l"/>
            <a:r>
              <a:rPr lang="en-US" sz="1600" dirty="0">
                <a:latin typeface="Courier New" pitchFamily="49" charset="0"/>
                <a:cs typeface="Courier New" pitchFamily="49" charset="0"/>
              </a:rPr>
              <a:t>b</a:t>
            </a:r>
            <a:r>
              <a:rPr lang="en-US" sz="1600" dirty="0" smtClean="0">
                <a:latin typeface="Courier New" pitchFamily="49" charset="0"/>
                <a:cs typeface="Courier New" pitchFamily="49" charset="0"/>
              </a:rPr>
              <a:t>reak to new mutiny where civil blood makes civil</a:t>
            </a:r>
          </a:p>
          <a:p>
            <a:pPr algn="l"/>
            <a:r>
              <a:rPr lang="en-US" sz="1600" dirty="0">
                <a:latin typeface="Courier New" pitchFamily="49" charset="0"/>
                <a:cs typeface="Courier New" pitchFamily="49" charset="0"/>
              </a:rPr>
              <a:t>h</a:t>
            </a:r>
            <a:r>
              <a:rPr lang="en-US" sz="1600" dirty="0" smtClean="0">
                <a:latin typeface="Courier New" pitchFamily="49" charset="0"/>
                <a:cs typeface="Courier New" pitchFamily="49" charset="0"/>
              </a:rPr>
              <a:t>ands unclean from forth the fatal loins of these</a:t>
            </a:r>
          </a:p>
          <a:p>
            <a:pPr algn="l"/>
            <a:r>
              <a:rPr lang="en-US" sz="1600" dirty="0">
                <a:latin typeface="Courier New" pitchFamily="49" charset="0"/>
                <a:cs typeface="Courier New" pitchFamily="49" charset="0"/>
              </a:rPr>
              <a:t>t</a:t>
            </a:r>
            <a:r>
              <a:rPr lang="en-US" sz="1600" dirty="0" smtClean="0">
                <a:latin typeface="Courier New" pitchFamily="49" charset="0"/>
                <a:cs typeface="Courier New" pitchFamily="49" charset="0"/>
              </a:rPr>
              <a:t>wo foes a pair of </a:t>
            </a:r>
            <a:r>
              <a:rPr lang="en-US" sz="1600" dirty="0" err="1" smtClean="0">
                <a:latin typeface="Courier New" pitchFamily="49" charset="0"/>
                <a:cs typeface="Courier New" pitchFamily="49" charset="0"/>
              </a:rPr>
              <a:t>starcrossd</a:t>
            </a:r>
            <a:r>
              <a:rPr lang="en-US" sz="1600" dirty="0" smtClean="0">
                <a:latin typeface="Courier New" pitchFamily="49" charset="0"/>
                <a:cs typeface="Courier New" pitchFamily="49" charset="0"/>
              </a:rPr>
              <a:t> lovers take their l</a:t>
            </a:r>
            <a:endParaRPr lang="en-US" sz="1600" dirty="0">
              <a:latin typeface="Courier New" pitchFamily="49" charset="0"/>
              <a:cs typeface="Courier New" pitchFamily="49" charset="0"/>
            </a:endParaRPr>
          </a:p>
        </p:txBody>
      </p:sp>
    </p:spTree>
    <p:extLst>
      <p:ext uri="{BB962C8B-B14F-4D97-AF65-F5344CB8AC3E}">
        <p14:creationId xmlns:p14="http://schemas.microsoft.com/office/powerpoint/2010/main" val="92783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normAutofit fontScale="85000" lnSpcReduction="20000"/>
          </a:bodyPr>
          <a:lstStyle/>
          <a:p>
            <a:r>
              <a:rPr lang="en-US" dirty="0"/>
              <a:t>Open tableau.py in IDLE</a:t>
            </a:r>
          </a:p>
          <a:p>
            <a:r>
              <a:rPr lang="en-US" dirty="0"/>
              <a:t>There is a string in the variable </a:t>
            </a:r>
            <a:r>
              <a:rPr lang="en-US" i="1" dirty="0"/>
              <a:t>ciphertext</a:t>
            </a:r>
          </a:p>
          <a:p>
            <a:pPr lvl="1"/>
            <a:r>
              <a:rPr lang="en-US" dirty="0"/>
              <a:t>The spaces have been preserved</a:t>
            </a:r>
          </a:p>
          <a:p>
            <a:r>
              <a:rPr lang="en-US" dirty="0"/>
              <a:t>Tasks </a:t>
            </a:r>
          </a:p>
          <a:p>
            <a:pPr lvl="1"/>
            <a:r>
              <a:rPr lang="en-US" dirty="0"/>
              <a:t>Implement </a:t>
            </a:r>
            <a:r>
              <a:rPr lang="en-US" dirty="0" err="1"/>
              <a:t>Vigenère</a:t>
            </a:r>
            <a:r>
              <a:rPr lang="en-US" dirty="0"/>
              <a:t> decryption in decrypt</a:t>
            </a:r>
          </a:p>
          <a:p>
            <a:pPr lvl="1"/>
            <a:r>
              <a:rPr lang="en-US" dirty="0"/>
              <a:t>Perform the attack just described (you may do some of it by hand)</a:t>
            </a:r>
          </a:p>
          <a:p>
            <a:r>
              <a:rPr lang="en-US" dirty="0"/>
              <a:t>Goal: find the plaintext and key</a:t>
            </a:r>
          </a:p>
          <a:p>
            <a:endParaRPr lang="en-US" dirty="0"/>
          </a:p>
          <a:p>
            <a:r>
              <a:rPr lang="en-US" dirty="0"/>
              <a:t>Hints </a:t>
            </a:r>
          </a:p>
          <a:p>
            <a:pPr lvl="1"/>
            <a:r>
              <a:rPr lang="en-US" dirty="0"/>
              <a:t>To handle the spaces, try creating a second string that is the message without spaces</a:t>
            </a:r>
          </a:p>
          <a:p>
            <a:pPr lvl="2"/>
            <a:r>
              <a:rPr lang="en-US" dirty="0"/>
              <a:t>Encrypt/decrypt using this list</a:t>
            </a:r>
          </a:p>
          <a:p>
            <a:pPr lvl="2"/>
            <a:r>
              <a:rPr lang="en-US" dirty="0"/>
              <a:t>When you output your result, use the original list to put the spaces back in</a:t>
            </a:r>
          </a:p>
          <a:p>
            <a:pPr marL="0" indent="0">
              <a:buNone/>
            </a:pPr>
            <a:endParaRPr lang="en-US" dirty="0"/>
          </a:p>
        </p:txBody>
      </p:sp>
      <p:sp>
        <p:nvSpPr>
          <p:cNvPr id="4" name="Slide Number Placeholder 3"/>
          <p:cNvSpPr>
            <a:spLocks noGrp="1"/>
          </p:cNvSpPr>
          <p:nvPr>
            <p:ph type="sldNum" sz="quarter" idx="12"/>
          </p:nvPr>
        </p:nvSpPr>
        <p:spPr/>
        <p:txBody>
          <a:bodyPr/>
          <a:lstStyle/>
          <a:p>
            <a:fld id="{87606FB4-E268-4BFF-97EA-20853DC9E11B}" type="slidenum">
              <a:rPr lang="en-US" smtClean="0"/>
              <a:t>31</a:t>
            </a:fld>
            <a:endParaRPr lang="en-US"/>
          </a:p>
        </p:txBody>
      </p:sp>
    </p:spTree>
    <p:extLst>
      <p:ext uri="{BB962C8B-B14F-4D97-AF65-F5344CB8AC3E}">
        <p14:creationId xmlns:p14="http://schemas.microsoft.com/office/powerpoint/2010/main" val="23624626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 I’m at </a:t>
            </a:r>
            <a:r>
              <a:rPr lang="en-US" dirty="0" err="1"/>
              <a:t>Shmoocon</a:t>
            </a:r>
            <a:r>
              <a:rPr lang="en-US" dirty="0"/>
              <a:t> and there’s this puzzle…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dirty="0"/>
                  <a:t>Monoalphabetic and polyalphabetic ciphers are great for conference challenges</a:t>
                </a:r>
              </a:p>
              <a:p>
                <a:pPr lvl="1"/>
                <a:r>
                  <a:rPr lang="en-US" dirty="0"/>
                  <a:t>But how can you tell which one it is?</a:t>
                </a:r>
              </a:p>
              <a:p>
                <a:r>
                  <a:rPr lang="en-US" dirty="0"/>
                  <a:t>Index of coincidence</a:t>
                </a:r>
              </a:p>
              <a:p>
                <a14:m>
                  <m:oMath xmlns:m="http://schemas.openxmlformats.org/officeDocument/2006/math">
                    <m:r>
                      <a:rPr lang="en-US" b="1">
                        <a:latin typeface="Cambria Math"/>
                      </a:rPr>
                      <m:t>𝐈</m:t>
                    </m:r>
                    <m:r>
                      <a:rPr lang="en-US" b="1">
                        <a:latin typeface="Cambria Math"/>
                      </a:rPr>
                      <m:t>=</m:t>
                    </m:r>
                    <m:nary>
                      <m:naryPr>
                        <m:chr m:val="∑"/>
                        <m:supHide m:val="on"/>
                        <m:ctrlPr>
                          <a:rPr lang="en-US" i="1">
                            <a:latin typeface="Cambria Math"/>
                          </a:rPr>
                        </m:ctrlPr>
                      </m:naryPr>
                      <m:sub>
                        <m:r>
                          <m:rPr>
                            <m:brk m:alnAt="7"/>
                          </m:rPr>
                          <a:rPr lang="en-US" b="1" i="1">
                            <a:latin typeface="Cambria Math"/>
                          </a:rPr>
                          <m:t>𝒂</m:t>
                        </m:r>
                        <m:r>
                          <a:rPr lang="en-US" b="1" i="1">
                            <a:latin typeface="Cambria Math"/>
                          </a:rPr>
                          <m:t> </m:t>
                        </m:r>
                        <m:r>
                          <a:rPr lang="en-US" b="1" i="1">
                            <a:latin typeface="Cambria Math"/>
                          </a:rPr>
                          <m:t>𝒊𝒏</m:t>
                        </m:r>
                        <m:r>
                          <a:rPr lang="en-US" b="1" i="1">
                            <a:latin typeface="Cambria Math"/>
                          </a:rPr>
                          <m:t> </m:t>
                        </m:r>
                        <m:r>
                          <a:rPr lang="en-US" b="1" i="1">
                            <a:latin typeface="Cambria Math"/>
                          </a:rPr>
                          <m:t>𝒂𝒍𝒑𝒉𝒂𝒃𝒆𝒕</m:t>
                        </m:r>
                      </m:sub>
                      <m:sup/>
                      <m:e>
                        <m:f>
                          <m:fPr>
                            <m:ctrlPr>
                              <a:rPr lang="en-US" i="1">
                                <a:latin typeface="Cambria Math"/>
                              </a:rPr>
                            </m:ctrlPr>
                          </m:fPr>
                          <m:num>
                            <m:r>
                              <a:rPr lang="en-US" b="1" i="1">
                                <a:latin typeface="Cambria Math"/>
                              </a:rPr>
                              <m:t>𝒄𝒐𝒖𝒏𝒕</m:t>
                            </m:r>
                            <m:d>
                              <m:dPr>
                                <m:ctrlPr>
                                  <a:rPr lang="en-US" b="1" i="1">
                                    <a:latin typeface="Cambria Math"/>
                                  </a:rPr>
                                </m:ctrlPr>
                              </m:dPr>
                              <m:e>
                                <m:r>
                                  <a:rPr lang="en-US" b="1" i="1">
                                    <a:latin typeface="Cambria Math"/>
                                  </a:rPr>
                                  <m:t>𝒂</m:t>
                                </m:r>
                              </m:e>
                            </m:d>
                            <m:r>
                              <a:rPr lang="en-US" b="1" i="1">
                                <a:latin typeface="Cambria Math"/>
                              </a:rPr>
                              <m:t>∗ [</m:t>
                            </m:r>
                            <m:r>
                              <a:rPr lang="en-US" b="1" i="1">
                                <a:latin typeface="Cambria Math"/>
                              </a:rPr>
                              <m:t>𝒄𝒐𝒖𝒏𝒕</m:t>
                            </m:r>
                            <m:r>
                              <a:rPr lang="en-US" b="1" i="1">
                                <a:latin typeface="Cambria Math"/>
                              </a:rPr>
                              <m:t>(</m:t>
                            </m:r>
                            <m:r>
                              <a:rPr lang="en-US" b="1" i="1">
                                <a:latin typeface="Cambria Math"/>
                              </a:rPr>
                              <m:t>𝒂</m:t>
                            </m:r>
                            <m:r>
                              <a:rPr lang="en-US" b="1" i="1">
                                <a:latin typeface="Cambria Math"/>
                              </a:rPr>
                              <m:t>)−</m:t>
                            </m:r>
                            <m:r>
                              <a:rPr lang="en-US" b="1" i="1">
                                <a:latin typeface="Cambria Math"/>
                              </a:rPr>
                              <m:t>𝟏</m:t>
                            </m:r>
                            <m:r>
                              <a:rPr lang="en-US" b="1" i="1">
                                <a:latin typeface="Cambria Math"/>
                              </a:rPr>
                              <m:t>]</m:t>
                            </m:r>
                          </m:num>
                          <m:den>
                            <m:r>
                              <a:rPr lang="en-US" b="1" i="1">
                                <a:latin typeface="Cambria Math"/>
                              </a:rPr>
                              <m:t>𝒍𝒆𝒏𝒈𝒕𝒉</m:t>
                            </m:r>
                            <m:r>
                              <a:rPr lang="en-US" b="1" i="1">
                                <a:latin typeface="Cambria Math"/>
                              </a:rPr>
                              <m:t> ∗ (</m:t>
                            </m:r>
                            <m:r>
                              <a:rPr lang="en-US" b="1" i="1">
                                <a:latin typeface="Cambria Math"/>
                              </a:rPr>
                              <m:t>𝒍𝒆𝒏𝒈𝒕𝒉</m:t>
                            </m:r>
                            <m:r>
                              <a:rPr lang="en-US" b="1" i="1">
                                <a:latin typeface="Cambria Math"/>
                              </a:rPr>
                              <m:t>−</m:t>
                            </m:r>
                            <m:r>
                              <a:rPr lang="en-US" b="1" i="1">
                                <a:latin typeface="Cambria Math"/>
                              </a:rPr>
                              <m:t>𝟏</m:t>
                            </m:r>
                            <m:r>
                              <a:rPr lang="en-US" b="1" i="1">
                                <a:latin typeface="Cambria Math"/>
                              </a:rPr>
                              <m:t>)</m:t>
                            </m:r>
                          </m:den>
                        </m:f>
                      </m:e>
                    </m:nary>
                  </m:oMath>
                </a14:m>
                <a:endParaRPr lang="en-US" dirty="0"/>
              </a:p>
              <a:p>
                <a:r>
                  <a:rPr lang="en-US" dirty="0"/>
                  <a:t>In English</a:t>
                </a:r>
              </a:p>
              <a:p>
                <a:pPr lvl="1"/>
                <a:r>
                  <a:rPr lang="en-US" dirty="0"/>
                  <a:t>For each character in the alphabet</a:t>
                </a:r>
              </a:p>
              <a:p>
                <a:pPr lvl="2"/>
                <a:r>
                  <a:rPr lang="en-US" dirty="0"/>
                  <a:t>Multiply the number of times the character appears times that number minus one</a:t>
                </a:r>
              </a:p>
              <a:p>
                <a:pPr lvl="2"/>
                <a:r>
                  <a:rPr lang="en-US" dirty="0"/>
                  <a:t>Divide by the product of ciphertext length and ciphertext length minus </a:t>
                </a:r>
                <a:r>
                  <a:rPr lang="en-US" dirty="0" smtClean="0"/>
                  <a:t>1</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741" t="-194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87606FB4-E268-4BFF-97EA-20853DC9E11B}" type="slidenum">
              <a:rPr lang="en-US" smtClean="0"/>
              <a:t>32</a:t>
            </a:fld>
            <a:endParaRPr lang="en-US"/>
          </a:p>
        </p:txBody>
      </p:sp>
    </p:spTree>
    <p:extLst>
      <p:ext uri="{BB962C8B-B14F-4D97-AF65-F5344CB8AC3E}">
        <p14:creationId xmlns:p14="http://schemas.microsoft.com/office/powerpoint/2010/main" val="14546271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 of coincidence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Its all about frequencies</a:t>
                </a:r>
              </a:p>
              <a:p>
                <a:r>
                  <a:rPr lang="en-US" dirty="0"/>
                  <a:t>A larger index of coincidence indicates a monoalphabetic cipher</a:t>
                </a:r>
              </a:p>
              <a:p>
                <a:pPr lvl="1"/>
                <a:r>
                  <a:rPr lang="en-US" dirty="0"/>
                  <a:t>Characters are not evenly distributed</a:t>
                </a:r>
              </a:p>
              <a:p>
                <a:pPr lvl="1"/>
                <a14:m>
                  <m:oMath xmlns:m="http://schemas.openxmlformats.org/officeDocument/2006/math">
                    <m:r>
                      <a:rPr lang="en-US" i="1">
                        <a:latin typeface="Cambria Math"/>
                      </a:rPr>
                      <m:t>𝐼</m:t>
                    </m:r>
                    <m:r>
                      <a:rPr lang="en-US" i="1">
                        <a:latin typeface="Cambria Math"/>
                        <a:ea typeface="Cambria Math"/>
                      </a:rPr>
                      <m:t>≈</m:t>
                    </m:r>
                    <m:r>
                      <a:rPr lang="en-US" i="1">
                        <a:latin typeface="Cambria Math"/>
                      </a:rPr>
                      <m:t> </m:t>
                    </m:r>
                    <m:nary>
                      <m:naryPr>
                        <m:chr m:val="∑"/>
                        <m:supHide m:val="on"/>
                        <m:ctrlPr>
                          <a:rPr lang="en-US" i="1">
                            <a:latin typeface="Cambria Math"/>
                          </a:rPr>
                        </m:ctrlPr>
                      </m:naryPr>
                      <m:sub>
                        <m:r>
                          <m:rPr>
                            <m:brk m:alnAt="7"/>
                          </m:rPr>
                          <a:rPr lang="en-US" i="1">
                            <a:latin typeface="Cambria Math"/>
                          </a:rPr>
                          <m:t>0</m:t>
                        </m:r>
                        <m:r>
                          <a:rPr lang="en-US" i="1">
                            <a:latin typeface="Cambria Math"/>
                          </a:rPr>
                          <m:t> </m:t>
                        </m:r>
                        <m:r>
                          <a:rPr lang="en-US" i="1">
                            <a:latin typeface="Cambria Math"/>
                            <a:ea typeface="Cambria Math"/>
                          </a:rPr>
                          <m:t>≤</m:t>
                        </m:r>
                        <m:r>
                          <a:rPr lang="en-US" i="1">
                            <a:latin typeface="Cambria Math"/>
                            <a:ea typeface="Cambria Math"/>
                          </a:rPr>
                          <m:t>𝑖</m:t>
                        </m:r>
                        <m:r>
                          <a:rPr lang="en-US" i="1">
                            <a:latin typeface="Cambria Math"/>
                            <a:ea typeface="Cambria Math"/>
                          </a:rPr>
                          <m:t> ≤25</m:t>
                        </m:r>
                      </m:sub>
                      <m:sup/>
                      <m:e>
                        <m:sSup>
                          <m:sSupPr>
                            <m:ctrlPr>
                              <a:rPr lang="en-US" i="1">
                                <a:latin typeface="Cambria Math"/>
                              </a:rPr>
                            </m:ctrlPr>
                          </m:sSupPr>
                          <m:e>
                            <m:r>
                              <m:rPr>
                                <m:sty m:val="p"/>
                              </m:rPr>
                              <a:rPr lang="en-US">
                                <a:latin typeface="Cambria Math"/>
                              </a:rPr>
                              <m:t>Pr</m:t>
                            </m:r>
                            <m:r>
                              <a:rPr lang="en-US" i="1">
                                <a:latin typeface="Cambria Math"/>
                              </a:rPr>
                              <m:t>⁡(</m:t>
                            </m:r>
                            <m:r>
                              <a:rPr lang="en-US" i="1">
                                <a:latin typeface="Cambria Math"/>
                              </a:rPr>
                              <m:t>𝑖</m:t>
                            </m:r>
                            <m:r>
                              <a:rPr lang="en-US" i="1">
                                <a:latin typeface="Cambria Math"/>
                              </a:rPr>
                              <m:t>)</m:t>
                            </m:r>
                          </m:e>
                          <m:sup>
                            <m:r>
                              <a:rPr lang="en-US" i="1">
                                <a:latin typeface="Cambria Math"/>
                              </a:rPr>
                              <m:t>2</m:t>
                            </m:r>
                          </m:sup>
                        </m:sSup>
                        <m:r>
                          <a:rPr lang="en-US" i="1">
                            <a:latin typeface="Cambria Math"/>
                            <a:ea typeface="Cambria Math"/>
                          </a:rPr>
                          <m:t>≈</m:t>
                        </m:r>
                        <m:r>
                          <a:rPr lang="en-US" i="1">
                            <a:latin typeface="Cambria Math"/>
                          </a:rPr>
                          <m:t>0.065</m:t>
                        </m:r>
                      </m:e>
                    </m:nary>
                    <m:r>
                      <a:rPr lang="en-US" i="1">
                        <a:latin typeface="Cambria Math"/>
                      </a:rPr>
                      <m:t> </m:t>
                    </m:r>
                  </m:oMath>
                </a14:m>
                <a:endParaRPr lang="en-US" dirty="0"/>
              </a:p>
              <a:p>
                <a:r>
                  <a:rPr lang="en-US" dirty="0"/>
                  <a:t>A smaller index of coincidence indicates a polyalphabetic cipher</a:t>
                </a:r>
              </a:p>
              <a:p>
                <a:pPr lvl="1"/>
                <a:r>
                  <a:rPr lang="en-US" dirty="0"/>
                  <a:t>Characters are evenly distributed</a:t>
                </a:r>
              </a:p>
              <a:p>
                <a:pPr lvl="1"/>
                <a14:m>
                  <m:oMath xmlns:m="http://schemas.openxmlformats.org/officeDocument/2006/math">
                    <m:r>
                      <a:rPr lang="en-US" i="1">
                        <a:latin typeface="Cambria Math"/>
                      </a:rPr>
                      <m:t>𝐼</m:t>
                    </m:r>
                    <m:r>
                      <a:rPr lang="en-US" i="1">
                        <a:latin typeface="Cambria Math"/>
                        <a:ea typeface="Cambria Math"/>
                      </a:rPr>
                      <m:t>≈</m:t>
                    </m:r>
                    <m:r>
                      <a:rPr lang="en-US" i="1">
                        <a:latin typeface="Cambria Math"/>
                      </a:rPr>
                      <m:t>26</m:t>
                    </m:r>
                    <m:sSup>
                      <m:sSupPr>
                        <m:ctrlPr>
                          <a:rPr lang="en-US" i="1">
                            <a:latin typeface="Cambria Math"/>
                          </a:rPr>
                        </m:ctrlPr>
                      </m:sSupPr>
                      <m:e>
                        <m:d>
                          <m:dPr>
                            <m:ctrlPr>
                              <a:rPr lang="en-US" i="1">
                                <a:latin typeface="Cambria Math"/>
                              </a:rPr>
                            </m:ctrlPr>
                          </m:dPr>
                          <m:e>
                            <m:f>
                              <m:fPr>
                                <m:ctrlPr>
                                  <a:rPr lang="en-US" i="1">
                                    <a:latin typeface="Cambria Math"/>
                                  </a:rPr>
                                </m:ctrlPr>
                              </m:fPr>
                              <m:num>
                                <m:r>
                                  <a:rPr lang="en-US" i="1">
                                    <a:latin typeface="Cambria Math"/>
                                  </a:rPr>
                                  <m:t>1</m:t>
                                </m:r>
                              </m:num>
                              <m:den>
                                <m:r>
                                  <a:rPr lang="en-US" i="1">
                                    <a:latin typeface="Cambria Math"/>
                                  </a:rPr>
                                  <m:t>26</m:t>
                                </m:r>
                              </m:den>
                            </m:f>
                          </m:e>
                        </m:d>
                      </m:e>
                      <m:sup>
                        <m:r>
                          <a:rPr lang="en-US" i="1">
                            <a:latin typeface="Cambria Math"/>
                          </a:rPr>
                          <m:t>2</m:t>
                        </m:r>
                      </m:sup>
                    </m:sSup>
                    <m:r>
                      <a:rPr lang="en-US" i="1">
                        <a:latin typeface="Cambria Math"/>
                      </a:rPr>
                      <m:t>=</m:t>
                    </m:r>
                    <m:f>
                      <m:fPr>
                        <m:ctrlPr>
                          <a:rPr lang="en-US" i="1">
                            <a:latin typeface="Cambria Math"/>
                          </a:rPr>
                        </m:ctrlPr>
                      </m:fPr>
                      <m:num>
                        <m:r>
                          <a:rPr lang="en-US" i="1">
                            <a:latin typeface="Cambria Math"/>
                          </a:rPr>
                          <m:t>1</m:t>
                        </m:r>
                      </m:num>
                      <m:den>
                        <m:r>
                          <a:rPr lang="en-US" i="1">
                            <a:latin typeface="Cambria Math"/>
                          </a:rPr>
                          <m:t>26</m:t>
                        </m:r>
                      </m:den>
                    </m:f>
                    <m:r>
                      <a:rPr lang="en-US" i="1">
                        <a:latin typeface="Cambria Math"/>
                      </a:rPr>
                      <m:t> </m:t>
                    </m:r>
                    <m:r>
                      <a:rPr lang="en-US" i="1">
                        <a:latin typeface="Cambria Math"/>
                        <a:ea typeface="Cambria Math"/>
                      </a:rPr>
                      <m:t>≈0.03846</m:t>
                    </m:r>
                  </m:oMath>
                </a14:m>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889" t="-111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87606FB4-E268-4BFF-97EA-20853DC9E11B}" type="slidenum">
              <a:rPr lang="en-US" smtClean="0"/>
              <a:t>33</a:t>
            </a:fld>
            <a:endParaRPr lang="en-US"/>
          </a:p>
        </p:txBody>
      </p:sp>
    </p:spTree>
    <p:extLst>
      <p:ext uri="{BB962C8B-B14F-4D97-AF65-F5344CB8AC3E}">
        <p14:creationId xmlns:p14="http://schemas.microsoft.com/office/powerpoint/2010/main" val="39019631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 many more!</a:t>
            </a:r>
          </a:p>
        </p:txBody>
      </p:sp>
      <p:sp>
        <p:nvSpPr>
          <p:cNvPr id="3" name="Content Placeholder 2"/>
          <p:cNvSpPr>
            <a:spLocks noGrp="1"/>
          </p:cNvSpPr>
          <p:nvPr>
            <p:ph idx="1"/>
          </p:nvPr>
        </p:nvSpPr>
        <p:spPr>
          <a:xfrm>
            <a:off x="457200" y="1935480"/>
            <a:ext cx="5715000" cy="4389120"/>
          </a:xfrm>
        </p:spPr>
        <p:txBody>
          <a:bodyPr/>
          <a:lstStyle/>
          <a:p>
            <a:r>
              <a:rPr lang="en-US" dirty="0"/>
              <a:t>Although these are probably the most likely to show up in a text book, they are not the only ones</a:t>
            </a:r>
          </a:p>
          <a:p>
            <a:pPr lvl="1"/>
            <a:r>
              <a:rPr lang="en-US" dirty="0"/>
              <a:t>There are a couple more in the course text</a:t>
            </a:r>
          </a:p>
          <a:p>
            <a:r>
              <a:rPr lang="en-US" dirty="0"/>
              <a:t>If you are interested in learning more about human-computable ciphers and attacks, check out “Cryptanalysis: a study of ciphers and their solution”</a:t>
            </a:r>
          </a:p>
          <a:p>
            <a:endParaRPr lang="en-US" dirty="0"/>
          </a:p>
        </p:txBody>
      </p:sp>
      <p:sp>
        <p:nvSpPr>
          <p:cNvPr id="4" name="Slide Number Placeholder 3"/>
          <p:cNvSpPr>
            <a:spLocks noGrp="1"/>
          </p:cNvSpPr>
          <p:nvPr>
            <p:ph type="sldNum" sz="quarter" idx="12"/>
          </p:nvPr>
        </p:nvSpPr>
        <p:spPr/>
        <p:txBody>
          <a:bodyPr/>
          <a:lstStyle/>
          <a:p>
            <a:fld id="{87606FB4-E268-4BFF-97EA-20853DC9E11B}" type="slidenum">
              <a:rPr lang="en-US" smtClean="0"/>
              <a:t>34</a:t>
            </a:fld>
            <a:endParaRPr lang="en-US"/>
          </a:p>
        </p:txBody>
      </p:sp>
      <p:pic>
        <p:nvPicPr>
          <p:cNvPr id="5" name="Picture 2" descr="Cryptanalysis: A Study of Ciphers and Their Solution">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2743200"/>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63569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Attack </a:t>
            </a:r>
            <a:r>
              <a:rPr lang="en-US" dirty="0"/>
              <a:t>Models </a:t>
            </a:r>
            <a:r>
              <a:rPr lang="en-US" dirty="0" smtClean="0"/>
              <a:t>and Metrics</a:t>
            </a:r>
            <a:endParaRPr lang="en-US" dirty="0"/>
          </a:p>
        </p:txBody>
      </p:sp>
      <p:sp>
        <p:nvSpPr>
          <p:cNvPr id="4" name="Slide Number Placeholder 3"/>
          <p:cNvSpPr>
            <a:spLocks noGrp="1"/>
          </p:cNvSpPr>
          <p:nvPr>
            <p:ph type="sldNum" sz="quarter" idx="12"/>
          </p:nvPr>
        </p:nvSpPr>
        <p:spPr/>
        <p:txBody>
          <a:bodyPr/>
          <a:lstStyle/>
          <a:p>
            <a:fld id="{87606FB4-E268-4BFF-97EA-20853DC9E11B}" type="slidenum">
              <a:rPr lang="en-US" smtClean="0"/>
              <a:t>35</a:t>
            </a:fld>
            <a:endParaRPr lang="en-US"/>
          </a:p>
        </p:txBody>
      </p:sp>
    </p:spTree>
    <p:extLst>
      <p:ext uri="{BB962C8B-B14F-4D97-AF65-F5344CB8AC3E}">
        <p14:creationId xmlns:p14="http://schemas.microsoft.com/office/powerpoint/2010/main" val="27455268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Dimensions of attacks</a:t>
            </a:r>
          </a:p>
        </p:txBody>
      </p:sp>
      <p:sp>
        <p:nvSpPr>
          <p:cNvPr id="3" name="Content Placeholder 2"/>
          <p:cNvSpPr>
            <a:spLocks noGrp="1"/>
          </p:cNvSpPr>
          <p:nvPr>
            <p:ph idx="1"/>
          </p:nvPr>
        </p:nvSpPr>
        <p:spPr/>
        <p:txBody>
          <a:bodyPr/>
          <a:lstStyle/>
          <a:p>
            <a:r>
              <a:rPr lang="en-US" dirty="0"/>
              <a:t>It can be difficult to compare attacks and definitively say that one is better than another</a:t>
            </a:r>
          </a:p>
          <a:p>
            <a:pPr lvl="1"/>
            <a:r>
              <a:rPr lang="en-US" dirty="0"/>
              <a:t>May be comparing apples to oranges</a:t>
            </a:r>
          </a:p>
          <a:p>
            <a:r>
              <a:rPr lang="en-US" dirty="0"/>
              <a:t>There are several dimensions to an attack</a:t>
            </a:r>
          </a:p>
          <a:p>
            <a:pPr lvl="1"/>
            <a:r>
              <a:rPr lang="en-US" dirty="0"/>
              <a:t>Attack model</a:t>
            </a:r>
          </a:p>
          <a:p>
            <a:pPr lvl="1"/>
            <a:r>
              <a:rPr lang="en-US" dirty="0"/>
              <a:t>Data complexity</a:t>
            </a:r>
          </a:p>
          <a:p>
            <a:pPr lvl="1"/>
            <a:r>
              <a:rPr lang="en-US" dirty="0"/>
              <a:t>Time complexity</a:t>
            </a:r>
          </a:p>
          <a:p>
            <a:pPr lvl="1"/>
            <a:r>
              <a:rPr lang="en-US" dirty="0"/>
              <a:t>Memory (space) complexity</a:t>
            </a:r>
          </a:p>
          <a:p>
            <a:endParaRPr lang="en-US" dirty="0"/>
          </a:p>
        </p:txBody>
      </p:sp>
      <p:sp>
        <p:nvSpPr>
          <p:cNvPr id="4" name="Slide Number Placeholder 3"/>
          <p:cNvSpPr>
            <a:spLocks noGrp="1"/>
          </p:cNvSpPr>
          <p:nvPr>
            <p:ph type="sldNum" sz="quarter" idx="12"/>
          </p:nvPr>
        </p:nvSpPr>
        <p:spPr/>
        <p:txBody>
          <a:bodyPr/>
          <a:lstStyle/>
          <a:p>
            <a:fld id="{87606FB4-E268-4BFF-97EA-20853DC9E11B}" type="slidenum">
              <a:rPr lang="en-US" smtClean="0"/>
              <a:t>36</a:t>
            </a:fld>
            <a:endParaRPr lang="en-US"/>
          </a:p>
        </p:txBody>
      </p:sp>
    </p:spTree>
    <p:extLst>
      <p:ext uri="{BB962C8B-B14F-4D97-AF65-F5344CB8AC3E}">
        <p14:creationId xmlns:p14="http://schemas.microsoft.com/office/powerpoint/2010/main" val="31108816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Oracles</a:t>
            </a:r>
          </a:p>
        </p:txBody>
      </p:sp>
      <p:sp>
        <p:nvSpPr>
          <p:cNvPr id="3" name="Content Placeholder 2"/>
          <p:cNvSpPr>
            <a:spLocks noGrp="1"/>
          </p:cNvSpPr>
          <p:nvPr>
            <p:ph idx="1"/>
          </p:nvPr>
        </p:nvSpPr>
        <p:spPr/>
        <p:txBody>
          <a:bodyPr>
            <a:normAutofit fontScale="92500" lnSpcReduction="10000"/>
          </a:bodyPr>
          <a:lstStyle/>
          <a:p>
            <a:r>
              <a:rPr lang="en-US" dirty="0"/>
              <a:t>Oracle</a:t>
            </a:r>
          </a:p>
          <a:p>
            <a:pPr lvl="1"/>
            <a:r>
              <a:rPr lang="en-US" dirty="0"/>
              <a:t>Something that you query, and it returns a response based on your query</a:t>
            </a:r>
          </a:p>
          <a:p>
            <a:pPr lvl="1"/>
            <a:r>
              <a:rPr lang="en-US" dirty="0"/>
              <a:t>Encryption oracle returns the ciphertext of the given plaintext</a:t>
            </a:r>
          </a:p>
          <a:p>
            <a:pPr lvl="1"/>
            <a:r>
              <a:rPr lang="en-US" dirty="0"/>
              <a:t>Decryption oracle returns the plaintext of a given ciphertext (or an error)</a:t>
            </a:r>
          </a:p>
          <a:p>
            <a:pPr lvl="1"/>
            <a:r>
              <a:rPr lang="en-US" dirty="0"/>
              <a:t>The oracle does not release the key, and the attacker need not know the key to query the oracle</a:t>
            </a:r>
          </a:p>
          <a:p>
            <a:pPr lvl="1"/>
            <a:endParaRPr lang="en-US" dirty="0"/>
          </a:p>
          <a:p>
            <a:r>
              <a:rPr lang="en-US" dirty="0"/>
              <a:t>Examples</a:t>
            </a:r>
          </a:p>
          <a:p>
            <a:pPr lvl="1"/>
            <a:r>
              <a:rPr lang="en-US" dirty="0"/>
              <a:t>Smartcards</a:t>
            </a:r>
          </a:p>
          <a:p>
            <a:pPr lvl="1"/>
            <a:r>
              <a:rPr lang="en-US" dirty="0" smtClean="0"/>
              <a:t>TPM</a:t>
            </a:r>
            <a:endParaRPr lang="en-US" dirty="0"/>
          </a:p>
        </p:txBody>
      </p:sp>
      <p:sp>
        <p:nvSpPr>
          <p:cNvPr id="4" name="Slide Number Placeholder 3"/>
          <p:cNvSpPr>
            <a:spLocks noGrp="1"/>
          </p:cNvSpPr>
          <p:nvPr>
            <p:ph type="sldNum" sz="quarter" idx="12"/>
          </p:nvPr>
        </p:nvSpPr>
        <p:spPr/>
        <p:txBody>
          <a:bodyPr/>
          <a:lstStyle/>
          <a:p>
            <a:fld id="{87606FB4-E268-4BFF-97EA-20853DC9E11B}" type="slidenum">
              <a:rPr lang="en-US" smtClean="0"/>
              <a:t>37</a:t>
            </a:fld>
            <a:endParaRPr lang="en-US"/>
          </a:p>
        </p:txBody>
      </p:sp>
    </p:spTree>
    <p:extLst>
      <p:ext uri="{BB962C8B-B14F-4D97-AF65-F5344CB8AC3E}">
        <p14:creationId xmlns:p14="http://schemas.microsoft.com/office/powerpoint/2010/main" val="328016339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an adversarial model?</a:t>
            </a:r>
            <a:endParaRPr lang="en-US" dirty="0"/>
          </a:p>
        </p:txBody>
      </p:sp>
      <p:sp>
        <p:nvSpPr>
          <p:cNvPr id="3" name="Content Placeholder 2"/>
          <p:cNvSpPr>
            <a:spLocks noGrp="1"/>
          </p:cNvSpPr>
          <p:nvPr>
            <p:ph idx="1"/>
          </p:nvPr>
        </p:nvSpPr>
        <p:spPr>
          <a:prstGeom prst="rect">
            <a:avLst/>
          </a:prstGeom>
        </p:spPr>
        <p:txBody>
          <a:bodyPr>
            <a:normAutofit fontScale="85000" lnSpcReduction="20000"/>
          </a:bodyPr>
          <a:lstStyle/>
          <a:p>
            <a:r>
              <a:rPr lang="en-US" dirty="0" smtClean="0"/>
              <a:t>Puts bounds on what the adversary can and cannot do</a:t>
            </a:r>
          </a:p>
          <a:p>
            <a:pPr lvl="1"/>
            <a:r>
              <a:rPr lang="en-US" dirty="0" smtClean="0"/>
              <a:t>Can she query an encryption or decryption oracle, or only observe?</a:t>
            </a:r>
          </a:p>
          <a:p>
            <a:pPr lvl="1"/>
            <a:r>
              <a:rPr lang="en-US" dirty="0" smtClean="0"/>
              <a:t>Can she obtain plaintext?</a:t>
            </a:r>
          </a:p>
          <a:p>
            <a:pPr lvl="1"/>
            <a:endParaRPr lang="en-US" dirty="0" smtClean="0"/>
          </a:p>
          <a:p>
            <a:r>
              <a:rPr lang="en-US" dirty="0" smtClean="0"/>
              <a:t>Known plaintext attack (KPA)</a:t>
            </a:r>
          </a:p>
          <a:p>
            <a:pPr lvl="1"/>
            <a:r>
              <a:rPr lang="en-US" dirty="0" smtClean="0"/>
              <a:t>Know plaintext and corresponding ciphertext</a:t>
            </a:r>
          </a:p>
          <a:p>
            <a:r>
              <a:rPr lang="en-US" dirty="0"/>
              <a:t>Chosen plaintext </a:t>
            </a:r>
            <a:r>
              <a:rPr lang="en-US" dirty="0" smtClean="0"/>
              <a:t>attack (CPA)</a:t>
            </a:r>
          </a:p>
          <a:p>
            <a:pPr lvl="1"/>
            <a:r>
              <a:rPr lang="en-US" dirty="0" smtClean="0"/>
              <a:t>Access to encryption oracle</a:t>
            </a:r>
          </a:p>
          <a:p>
            <a:r>
              <a:rPr lang="en-US" dirty="0"/>
              <a:t>Chosen ciphertext </a:t>
            </a:r>
            <a:r>
              <a:rPr lang="en-US" dirty="0" smtClean="0"/>
              <a:t>attack (CCA)</a:t>
            </a:r>
          </a:p>
          <a:p>
            <a:pPr lvl="1"/>
            <a:r>
              <a:rPr lang="en-US" dirty="0" smtClean="0"/>
              <a:t>Access to decryption oracle</a:t>
            </a:r>
          </a:p>
          <a:p>
            <a:r>
              <a:rPr lang="en-US" dirty="0"/>
              <a:t>Ciphertext-only </a:t>
            </a:r>
            <a:r>
              <a:rPr lang="en-US" dirty="0" smtClean="0"/>
              <a:t>attack (COA)</a:t>
            </a:r>
          </a:p>
          <a:p>
            <a:pPr lvl="1"/>
            <a:r>
              <a:rPr lang="en-US" dirty="0" smtClean="0"/>
              <a:t>No access to oracle</a:t>
            </a:r>
          </a:p>
          <a:p>
            <a:pPr lvl="1"/>
            <a:r>
              <a:rPr lang="en-US" dirty="0" smtClean="0"/>
              <a:t>No corresponding plaintext</a:t>
            </a:r>
            <a:endParaRPr lang="en-US" dirty="0"/>
          </a:p>
        </p:txBody>
      </p:sp>
      <p:sp>
        <p:nvSpPr>
          <p:cNvPr id="5" name="Slide Number Placeholder 4"/>
          <p:cNvSpPr>
            <a:spLocks noGrp="1"/>
          </p:cNvSpPr>
          <p:nvPr>
            <p:ph type="sldNum" sz="quarter" idx="12"/>
          </p:nvPr>
        </p:nvSpPr>
        <p:spPr/>
        <p:txBody>
          <a:bodyPr/>
          <a:lstStyle/>
          <a:p>
            <a:fld id="{87606FB4-E268-4BFF-97EA-20853DC9E11B}" type="slidenum">
              <a:rPr lang="en-US" smtClean="0"/>
              <a:t>38</a:t>
            </a:fld>
            <a:endParaRPr lang="en-US"/>
          </a:p>
        </p:txBody>
      </p:sp>
    </p:spTree>
    <p:extLst>
      <p:ext uri="{BB962C8B-B14F-4D97-AF65-F5344CB8AC3E}">
        <p14:creationId xmlns:p14="http://schemas.microsoft.com/office/powerpoint/2010/main" val="13434296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Ordering</a:t>
            </a:r>
            <a:endParaRPr lang="en-US" dirty="0"/>
          </a:p>
        </p:txBody>
      </p:sp>
      <p:sp>
        <p:nvSpPr>
          <p:cNvPr id="6" name="Content Placeholder 5"/>
          <p:cNvSpPr>
            <a:spLocks noGrp="1"/>
          </p:cNvSpPr>
          <p:nvPr>
            <p:ph idx="1"/>
          </p:nvPr>
        </p:nvSpPr>
        <p:spPr/>
        <p:txBody>
          <a:bodyPr>
            <a:normAutofit fontScale="92500" lnSpcReduction="20000"/>
          </a:bodyPr>
          <a:lstStyle/>
          <a:p>
            <a:r>
              <a:rPr lang="en-US" dirty="0" smtClean="0"/>
              <a:t>Intuitively, it may seem that a stronger adversary should be capable of the same attacks that a weaker adversary is</a:t>
            </a:r>
          </a:p>
          <a:p>
            <a:pPr lvl="1"/>
            <a:r>
              <a:rPr lang="en-US" dirty="0" smtClean="0"/>
              <a:t>Not necessarily true</a:t>
            </a:r>
          </a:p>
          <a:p>
            <a:r>
              <a:rPr lang="en-US" dirty="0" smtClean="0"/>
              <a:t>Example: CCA</a:t>
            </a:r>
          </a:p>
          <a:p>
            <a:pPr lvl="1"/>
            <a:r>
              <a:rPr lang="en-US" dirty="0" smtClean="0"/>
              <a:t>Some systems do not return decryption results (plaintext) if an error is detected</a:t>
            </a:r>
          </a:p>
          <a:p>
            <a:pPr lvl="1"/>
            <a:r>
              <a:rPr lang="en-US" dirty="0" smtClean="0"/>
              <a:t>Attacker can use error messages to find the key, but does not have access to plaintext</a:t>
            </a:r>
          </a:p>
          <a:p>
            <a:pPr lvl="2"/>
            <a:r>
              <a:rPr lang="en-US" dirty="0" smtClean="0"/>
              <a:t>Cannot mount a known plaintext attack</a:t>
            </a:r>
          </a:p>
          <a:p>
            <a:r>
              <a:rPr lang="en-US" dirty="0" smtClean="0"/>
              <a:t>“Stronger adversary” means the adversary has more control</a:t>
            </a:r>
          </a:p>
          <a:p>
            <a:pPr lvl="1"/>
            <a:r>
              <a:rPr lang="en-US" dirty="0" smtClean="0"/>
              <a:t>CPA adversary is stronger than KPA</a:t>
            </a:r>
          </a:p>
          <a:p>
            <a:pPr lvl="2"/>
            <a:r>
              <a:rPr lang="en-US" dirty="0" smtClean="0"/>
              <a:t>Can query oracle</a:t>
            </a:r>
          </a:p>
          <a:p>
            <a:r>
              <a:rPr lang="en-US" dirty="0" smtClean="0"/>
              <a:t>Compare by attacker capability</a:t>
            </a:r>
            <a:endParaRPr lang="en-US" dirty="0"/>
          </a:p>
        </p:txBody>
      </p:sp>
      <p:sp>
        <p:nvSpPr>
          <p:cNvPr id="2" name="Slide Number Placeholder 1"/>
          <p:cNvSpPr>
            <a:spLocks noGrp="1"/>
          </p:cNvSpPr>
          <p:nvPr>
            <p:ph type="sldNum" sz="quarter" idx="12"/>
          </p:nvPr>
        </p:nvSpPr>
        <p:spPr/>
        <p:txBody>
          <a:bodyPr/>
          <a:lstStyle/>
          <a:p>
            <a:fld id="{87606FB4-E268-4BFF-97EA-20853DC9E11B}" type="slidenum">
              <a:rPr lang="en-US" smtClean="0"/>
              <a:t>39</a:t>
            </a:fld>
            <a:endParaRPr lang="en-US"/>
          </a:p>
        </p:txBody>
      </p:sp>
    </p:spTree>
    <p:extLst>
      <p:ext uri="{BB962C8B-B14F-4D97-AF65-F5344CB8AC3E}">
        <p14:creationId xmlns:p14="http://schemas.microsoft.com/office/powerpoint/2010/main" val="33801641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normAutofit fontScale="77500" lnSpcReduction="20000"/>
          </a:bodyPr>
          <a:lstStyle/>
          <a:p>
            <a:r>
              <a:rPr lang="en-US" dirty="0"/>
              <a:t>Learn about different techniques that are used to attack modern cryptosystems</a:t>
            </a:r>
          </a:p>
          <a:p>
            <a:pPr lvl="1"/>
            <a:r>
              <a:rPr lang="en-US" dirty="0"/>
              <a:t>Focus on deterministic algorithms</a:t>
            </a:r>
          </a:p>
          <a:p>
            <a:pPr lvl="1"/>
            <a:r>
              <a:rPr lang="en-US" dirty="0"/>
              <a:t>Implementation agnostic</a:t>
            </a:r>
          </a:p>
          <a:p>
            <a:r>
              <a:rPr lang="en-US" dirty="0"/>
              <a:t>At the end of this course, you will</a:t>
            </a:r>
          </a:p>
          <a:p>
            <a:pPr lvl="1"/>
            <a:r>
              <a:rPr lang="en-US" dirty="0"/>
              <a:t>Understand foundational mathematics that drive crypto designs and attacks, including topics in number theory, abstract algebra, linear algebra, and probability</a:t>
            </a:r>
          </a:p>
          <a:p>
            <a:pPr lvl="1"/>
            <a:r>
              <a:rPr lang="en-US" dirty="0"/>
              <a:t>Be able to identify appropriate methods of analysis based on algorithm class and properties</a:t>
            </a:r>
          </a:p>
          <a:p>
            <a:r>
              <a:rPr lang="en-US" dirty="0"/>
              <a:t>This does not mean that you will be able to break everything at the end of this course</a:t>
            </a:r>
          </a:p>
          <a:p>
            <a:pPr lvl="1"/>
            <a:r>
              <a:rPr lang="en-US" dirty="0"/>
              <a:t>But you will have a better idea of what you can and cannot do</a:t>
            </a:r>
          </a:p>
          <a:p>
            <a:pPr lvl="1"/>
            <a:r>
              <a:rPr lang="en-US" dirty="0"/>
              <a:t>You will have a better understanding what the bad guy can do</a:t>
            </a:r>
          </a:p>
          <a:p>
            <a:r>
              <a:rPr lang="en-US" dirty="0"/>
              <a:t>But if I won’t be able to break things, why am I here</a:t>
            </a:r>
            <a:r>
              <a:rPr lang="en-US" dirty="0" smtClean="0"/>
              <a:t>?</a:t>
            </a:r>
            <a:endParaRPr lang="en-US" dirty="0"/>
          </a:p>
        </p:txBody>
      </p:sp>
      <p:sp>
        <p:nvSpPr>
          <p:cNvPr id="4" name="Slide Number Placeholder 3"/>
          <p:cNvSpPr>
            <a:spLocks noGrp="1"/>
          </p:cNvSpPr>
          <p:nvPr>
            <p:ph type="sldNum" sz="quarter" idx="12"/>
          </p:nvPr>
        </p:nvSpPr>
        <p:spPr/>
        <p:txBody>
          <a:bodyPr/>
          <a:lstStyle/>
          <a:p>
            <a:fld id="{87606FB4-E268-4BFF-97EA-20853DC9E11B}" type="slidenum">
              <a:rPr lang="en-US" smtClean="0"/>
              <a:t>4</a:t>
            </a:fld>
            <a:endParaRPr lang="en-US"/>
          </a:p>
        </p:txBody>
      </p:sp>
    </p:spTree>
    <p:extLst>
      <p:ext uri="{BB962C8B-B14F-4D97-AF65-F5344CB8AC3E}">
        <p14:creationId xmlns:p14="http://schemas.microsoft.com/office/powerpoint/2010/main" val="29828915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are attacks compared?</a:t>
            </a:r>
          </a:p>
        </p:txBody>
      </p:sp>
      <p:sp>
        <p:nvSpPr>
          <p:cNvPr id="3" name="Content Placeholder 2"/>
          <p:cNvSpPr>
            <a:spLocks noGrp="1"/>
          </p:cNvSpPr>
          <p:nvPr>
            <p:ph idx="1"/>
          </p:nvPr>
        </p:nvSpPr>
        <p:spPr/>
        <p:txBody>
          <a:bodyPr>
            <a:normAutofit fontScale="77500" lnSpcReduction="20000"/>
          </a:bodyPr>
          <a:lstStyle/>
          <a:p>
            <a:r>
              <a:rPr lang="en-US" dirty="0"/>
              <a:t>Adversarial model is only one part</a:t>
            </a:r>
          </a:p>
          <a:p>
            <a:r>
              <a:rPr lang="en-US" dirty="0"/>
              <a:t>Three other factors used to compare:</a:t>
            </a:r>
          </a:p>
          <a:p>
            <a:pPr lvl="1"/>
            <a:r>
              <a:rPr lang="en-US" dirty="0"/>
              <a:t>Time</a:t>
            </a:r>
          </a:p>
          <a:p>
            <a:pPr lvl="2"/>
            <a:r>
              <a:rPr lang="en-US" dirty="0"/>
              <a:t>Number of evaluations of the function required (e.g. # times encrypt(x) is called)</a:t>
            </a:r>
          </a:p>
          <a:p>
            <a:pPr lvl="1"/>
            <a:r>
              <a:rPr lang="en-US" dirty="0"/>
              <a:t>Memory</a:t>
            </a:r>
          </a:p>
          <a:p>
            <a:pPr lvl="2"/>
            <a:r>
              <a:rPr lang="en-US" dirty="0"/>
              <a:t>How many cipher states and/or candidate keys need to be stored?</a:t>
            </a:r>
          </a:p>
          <a:p>
            <a:pPr lvl="1"/>
            <a:r>
              <a:rPr lang="en-US" dirty="0"/>
              <a:t>Data</a:t>
            </a:r>
          </a:p>
          <a:p>
            <a:pPr lvl="2"/>
            <a:r>
              <a:rPr lang="en-US" dirty="0"/>
              <a:t>How many ciphertexts or plaintext-ciphertext pairs are needed?</a:t>
            </a:r>
          </a:p>
          <a:p>
            <a:pPr lvl="2"/>
            <a:endParaRPr lang="en-US" dirty="0"/>
          </a:p>
          <a:p>
            <a:r>
              <a:rPr lang="en-US" dirty="0"/>
              <a:t>In cryptanalysis research, may also be a parameter for rounds</a:t>
            </a:r>
          </a:p>
          <a:p>
            <a:pPr lvl="1"/>
            <a:r>
              <a:rPr lang="en-US" dirty="0"/>
              <a:t>How much the cipher was </a:t>
            </a:r>
            <a:r>
              <a:rPr lang="en-US" dirty="0" smtClean="0"/>
              <a:t>reduced to </a:t>
            </a:r>
            <a:r>
              <a:rPr lang="en-US" dirty="0"/>
              <a:t>perform analysis</a:t>
            </a:r>
          </a:p>
          <a:p>
            <a:pPr lvl="2"/>
            <a:r>
              <a:rPr lang="en-US" dirty="0"/>
              <a:t>Start with </a:t>
            </a:r>
            <a:r>
              <a:rPr lang="en-US" dirty="0" smtClean="0"/>
              <a:t>significant reduction, </a:t>
            </a:r>
            <a:r>
              <a:rPr lang="en-US" dirty="0"/>
              <a:t>progress to full cipher</a:t>
            </a:r>
          </a:p>
          <a:p>
            <a:pPr lvl="1"/>
            <a:r>
              <a:rPr lang="en-US" dirty="0"/>
              <a:t>Useful in research, but not as important in practice</a:t>
            </a:r>
          </a:p>
          <a:p>
            <a:pPr lvl="2"/>
            <a:r>
              <a:rPr lang="en-US" dirty="0"/>
              <a:t>When  attacks get close to full cipher, then becomes </a:t>
            </a:r>
            <a:r>
              <a:rPr lang="en-US" dirty="0" smtClean="0"/>
              <a:t>important</a:t>
            </a:r>
            <a:endParaRPr lang="en-US" dirty="0"/>
          </a:p>
        </p:txBody>
      </p:sp>
      <p:sp>
        <p:nvSpPr>
          <p:cNvPr id="4" name="Slide Number Placeholder 3"/>
          <p:cNvSpPr>
            <a:spLocks noGrp="1"/>
          </p:cNvSpPr>
          <p:nvPr>
            <p:ph type="sldNum" sz="quarter" idx="12"/>
          </p:nvPr>
        </p:nvSpPr>
        <p:spPr/>
        <p:txBody>
          <a:bodyPr/>
          <a:lstStyle/>
          <a:p>
            <a:fld id="{87606FB4-E268-4BFF-97EA-20853DC9E11B}" type="slidenum">
              <a:rPr lang="en-US" smtClean="0"/>
              <a:t>40</a:t>
            </a:fld>
            <a:endParaRPr lang="en-US"/>
          </a:p>
        </p:txBody>
      </p:sp>
    </p:spTree>
    <p:extLst>
      <p:ext uri="{BB962C8B-B14F-4D97-AF65-F5344CB8AC3E}">
        <p14:creationId xmlns:p14="http://schemas.microsoft.com/office/powerpoint/2010/main" val="159961487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is better?</a:t>
            </a:r>
            <a:endParaRPr lang="en-US" dirty="0"/>
          </a:p>
        </p:txBody>
      </p:sp>
      <p:sp>
        <p:nvSpPr>
          <p:cNvPr id="3" name="Content Placeholder 2"/>
          <p:cNvSpPr>
            <a:spLocks noGrp="1"/>
          </p:cNvSpPr>
          <p:nvPr>
            <p:ph idx="1"/>
          </p:nvPr>
        </p:nvSpPr>
        <p:spPr>
          <a:xfrm>
            <a:off x="533400" y="3962400"/>
            <a:ext cx="7975600" cy="2209800"/>
          </a:xfrm>
        </p:spPr>
        <p:txBody>
          <a:bodyPr>
            <a:normAutofit fontScale="85000" lnSpcReduction="20000"/>
          </a:bodyPr>
          <a:lstStyle/>
          <a:p>
            <a:r>
              <a:rPr lang="en-US" dirty="0" smtClean="0"/>
              <a:t>Attacks in one model are not always directly comparable to those in another model</a:t>
            </a:r>
          </a:p>
          <a:p>
            <a:pPr lvl="1"/>
            <a:r>
              <a:rPr lang="en-US" dirty="0" smtClean="0"/>
              <a:t>Adversary has different abilities </a:t>
            </a:r>
          </a:p>
          <a:p>
            <a:r>
              <a:rPr lang="en-US" dirty="0" smtClean="0"/>
              <a:t>Between attacks in same model, different dimensions are better than others</a:t>
            </a:r>
          </a:p>
          <a:p>
            <a:pPr lvl="1"/>
            <a:r>
              <a:rPr lang="en-US" dirty="0" smtClean="0"/>
              <a:t>The best attack in a particular situation depends on what you have available to you</a:t>
            </a:r>
            <a:endParaRPr lang="en-US" dirty="0"/>
          </a:p>
        </p:txBody>
      </p:sp>
      <p:graphicFrame>
        <p:nvGraphicFramePr>
          <p:cNvPr id="5" name="Content Placeholder 5"/>
          <p:cNvGraphicFramePr>
            <a:graphicFrameLocks/>
          </p:cNvGraphicFramePr>
          <p:nvPr>
            <p:extLst>
              <p:ext uri="{D42A27DB-BD31-4B8C-83A1-F6EECF244321}">
                <p14:modId xmlns:p14="http://schemas.microsoft.com/office/powerpoint/2010/main" val="2607823240"/>
              </p:ext>
            </p:extLst>
          </p:nvPr>
        </p:nvGraphicFramePr>
        <p:xfrm>
          <a:off x="1066800" y="2057400"/>
          <a:ext cx="7077075" cy="1828800"/>
        </p:xfrm>
        <a:graphic>
          <a:graphicData uri="http://schemas.openxmlformats.org/drawingml/2006/table">
            <a:tbl>
              <a:tblPr firstRow="1" bandRow="1">
                <a:tableStyleId>{5C22544A-7EE6-4342-B048-85BDC9FD1C3A}</a:tableStyleId>
              </a:tblPr>
              <a:tblGrid>
                <a:gridCol w="1415415"/>
                <a:gridCol w="1415415"/>
                <a:gridCol w="1415415"/>
                <a:gridCol w="1415415"/>
                <a:gridCol w="1415415"/>
              </a:tblGrid>
              <a:tr h="257669">
                <a:tc>
                  <a:txBody>
                    <a:bodyPr/>
                    <a:lstStyle/>
                    <a:p>
                      <a:endParaRPr lang="en-US" dirty="0"/>
                    </a:p>
                  </a:txBody>
                  <a:tcPr/>
                </a:tc>
                <a:tc>
                  <a:txBody>
                    <a:bodyPr/>
                    <a:lstStyle/>
                    <a:p>
                      <a:r>
                        <a:rPr lang="en-US" dirty="0" smtClean="0"/>
                        <a:t>Model</a:t>
                      </a:r>
                      <a:endParaRPr lang="en-US" dirty="0"/>
                    </a:p>
                  </a:txBody>
                  <a:tcPr/>
                </a:tc>
                <a:tc>
                  <a:txBody>
                    <a:bodyPr/>
                    <a:lstStyle/>
                    <a:p>
                      <a:r>
                        <a:rPr lang="en-US" dirty="0" smtClean="0"/>
                        <a:t>Time</a:t>
                      </a:r>
                      <a:endParaRPr lang="en-US" dirty="0"/>
                    </a:p>
                  </a:txBody>
                  <a:tcPr/>
                </a:tc>
                <a:tc>
                  <a:txBody>
                    <a:bodyPr/>
                    <a:lstStyle/>
                    <a:p>
                      <a:r>
                        <a:rPr lang="en-US" dirty="0" smtClean="0"/>
                        <a:t>Memory</a:t>
                      </a:r>
                      <a:endParaRPr lang="en-US" dirty="0"/>
                    </a:p>
                  </a:txBody>
                  <a:tcPr/>
                </a:tc>
                <a:tc>
                  <a:txBody>
                    <a:bodyPr/>
                    <a:lstStyle/>
                    <a:p>
                      <a:r>
                        <a:rPr lang="en-US" dirty="0" smtClean="0"/>
                        <a:t>Data</a:t>
                      </a:r>
                      <a:endParaRPr lang="en-US" dirty="0"/>
                    </a:p>
                  </a:txBody>
                  <a:tcPr/>
                </a:tc>
              </a:tr>
              <a:tr h="253986">
                <a:tc>
                  <a:txBody>
                    <a:bodyPr/>
                    <a:lstStyle/>
                    <a:p>
                      <a:r>
                        <a:rPr lang="en-US" dirty="0" smtClean="0"/>
                        <a:t>Attack1</a:t>
                      </a:r>
                      <a:endParaRPr lang="en-US" dirty="0"/>
                    </a:p>
                  </a:txBody>
                  <a:tcPr/>
                </a:tc>
                <a:tc>
                  <a:txBody>
                    <a:bodyPr/>
                    <a:lstStyle/>
                    <a:p>
                      <a:r>
                        <a:rPr lang="en-US" dirty="0" smtClean="0"/>
                        <a:t>CPA</a:t>
                      </a:r>
                      <a:endParaRPr lang="en-US" dirty="0"/>
                    </a:p>
                  </a:txBody>
                  <a:tcPr/>
                </a:tc>
                <a:tc>
                  <a:txBody>
                    <a:bodyPr/>
                    <a:lstStyle/>
                    <a:p>
                      <a:r>
                        <a:rPr lang="en-US" dirty="0" smtClean="0"/>
                        <a:t>2</a:t>
                      </a:r>
                      <a:r>
                        <a:rPr lang="en-US" baseline="30000" dirty="0" smtClean="0"/>
                        <a:t>32</a:t>
                      </a:r>
                      <a:endParaRPr lang="en-US" baseline="30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a:t>
                      </a:r>
                      <a:r>
                        <a:rPr lang="en-US" baseline="30000" dirty="0" smtClean="0"/>
                        <a:t>64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a:t>
                      </a:r>
                      <a:r>
                        <a:rPr lang="en-US" baseline="30000" dirty="0" smtClean="0"/>
                        <a:t>49</a:t>
                      </a:r>
                    </a:p>
                  </a:txBody>
                  <a:tcPr/>
                </a:tc>
              </a:tr>
              <a:tr h="25398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Attack2</a:t>
                      </a:r>
                    </a:p>
                  </a:txBody>
                  <a:tcPr/>
                </a:tc>
                <a:tc>
                  <a:txBody>
                    <a:bodyPr/>
                    <a:lstStyle/>
                    <a:p>
                      <a:r>
                        <a:rPr lang="en-US" dirty="0" smtClean="0"/>
                        <a:t>CPA</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a:t>
                      </a:r>
                      <a:r>
                        <a:rPr lang="en-US" baseline="30000" dirty="0" smtClean="0"/>
                        <a:t>31.5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a:t>
                      </a:r>
                      <a:r>
                        <a:rPr lang="en-US" baseline="30000" dirty="0" smtClean="0"/>
                        <a:t>75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a:t>
                      </a:r>
                      <a:r>
                        <a:rPr lang="en-US" baseline="30000" dirty="0" smtClean="0"/>
                        <a:t>50</a:t>
                      </a:r>
                    </a:p>
                  </a:txBody>
                  <a:tcPr/>
                </a:tc>
              </a:tr>
              <a:tr h="253986">
                <a:tc>
                  <a:txBody>
                    <a:bodyPr/>
                    <a:lstStyle/>
                    <a:p>
                      <a:r>
                        <a:rPr lang="en-US" dirty="0" smtClean="0"/>
                        <a:t>Attack3</a:t>
                      </a:r>
                      <a:endParaRPr lang="en-US" dirty="0"/>
                    </a:p>
                  </a:txBody>
                  <a:tcPr/>
                </a:tc>
                <a:tc>
                  <a:txBody>
                    <a:bodyPr/>
                    <a:lstStyle/>
                    <a:p>
                      <a:r>
                        <a:rPr lang="en-US" dirty="0" smtClean="0"/>
                        <a:t>KPA</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a:t>
                      </a:r>
                      <a:r>
                        <a:rPr lang="en-US" baseline="30000" dirty="0" smtClean="0"/>
                        <a:t>85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a:t>
                      </a:r>
                      <a:r>
                        <a:rPr lang="en-US" baseline="30000" dirty="0" smtClean="0"/>
                        <a:t>130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a:t>
                      </a:r>
                      <a:r>
                        <a:rPr lang="en-US" baseline="30000" dirty="0" smtClean="0"/>
                        <a:t>32</a:t>
                      </a:r>
                    </a:p>
                  </a:txBody>
                  <a:tcPr/>
                </a:tc>
              </a:tr>
              <a:tr h="253986">
                <a:tc>
                  <a:txBody>
                    <a:bodyPr/>
                    <a:lstStyle/>
                    <a:p>
                      <a:r>
                        <a:rPr lang="en-US" dirty="0" smtClean="0"/>
                        <a:t>Attack4</a:t>
                      </a:r>
                      <a:endParaRPr lang="en-US" dirty="0"/>
                    </a:p>
                  </a:txBody>
                  <a:tcPr/>
                </a:tc>
                <a:tc>
                  <a:txBody>
                    <a:bodyPr/>
                    <a:lstStyle/>
                    <a:p>
                      <a:r>
                        <a:rPr lang="en-US" dirty="0" smtClean="0"/>
                        <a:t>KPA</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a:t>
                      </a:r>
                      <a:r>
                        <a:rPr lang="en-US" baseline="30000" dirty="0" smtClean="0"/>
                        <a:t>120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a:t>
                      </a:r>
                      <a:r>
                        <a:rPr lang="en-US" baseline="30000" dirty="0" smtClean="0"/>
                        <a:t>10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a:t>
                      </a:r>
                      <a:r>
                        <a:rPr lang="en-US" baseline="30000" dirty="0" smtClean="0"/>
                        <a:t>180</a:t>
                      </a:r>
                    </a:p>
                  </a:txBody>
                  <a:tcPr/>
                </a:tc>
              </a:tr>
            </a:tbl>
          </a:graphicData>
        </a:graphic>
      </p:graphicFrame>
      <p:sp>
        <p:nvSpPr>
          <p:cNvPr id="6" name="Slide Number Placeholder 5"/>
          <p:cNvSpPr>
            <a:spLocks noGrp="1"/>
          </p:cNvSpPr>
          <p:nvPr>
            <p:ph type="sldNum" sz="quarter" idx="12"/>
          </p:nvPr>
        </p:nvSpPr>
        <p:spPr/>
        <p:txBody>
          <a:bodyPr/>
          <a:lstStyle/>
          <a:p>
            <a:fld id="{87606FB4-E268-4BFF-97EA-20853DC9E11B}" type="slidenum">
              <a:rPr lang="en-US" smtClean="0"/>
              <a:t>41</a:t>
            </a:fld>
            <a:endParaRPr lang="en-US"/>
          </a:p>
        </p:txBody>
      </p:sp>
    </p:spTree>
    <p:extLst>
      <p:ext uri="{BB962C8B-B14F-4D97-AF65-F5344CB8AC3E}">
        <p14:creationId xmlns:p14="http://schemas.microsoft.com/office/powerpoint/2010/main" val="47715380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You do not look for “the best” attack and try to meet its requirements</a:t>
            </a:r>
          </a:p>
          <a:p>
            <a:r>
              <a:rPr lang="en-US" dirty="0" smtClean="0"/>
              <a:t>You look at the best you can do given your limits</a:t>
            </a:r>
          </a:p>
          <a:p>
            <a:pPr lvl="1"/>
            <a:r>
              <a:rPr lang="en-US" dirty="0"/>
              <a:t>W</a:t>
            </a:r>
            <a:r>
              <a:rPr lang="en-US" dirty="0" smtClean="0"/>
              <a:t>hat your capabilities are</a:t>
            </a:r>
          </a:p>
          <a:p>
            <a:pPr lvl="2"/>
            <a:r>
              <a:rPr lang="en-US" dirty="0" smtClean="0"/>
              <a:t>Choose corresponding model</a:t>
            </a:r>
          </a:p>
          <a:p>
            <a:pPr lvl="1"/>
            <a:r>
              <a:rPr lang="en-US" dirty="0" smtClean="0"/>
              <a:t>What data you have or can obtain</a:t>
            </a:r>
          </a:p>
          <a:p>
            <a:pPr lvl="2"/>
            <a:r>
              <a:rPr lang="en-US" dirty="0" smtClean="0"/>
              <a:t>Gives you max data complexity</a:t>
            </a:r>
          </a:p>
          <a:p>
            <a:pPr lvl="1"/>
            <a:r>
              <a:rPr lang="en-US" dirty="0" smtClean="0"/>
              <a:t>How much memory do you have available</a:t>
            </a:r>
          </a:p>
          <a:p>
            <a:pPr lvl="2"/>
            <a:r>
              <a:rPr lang="en-US" dirty="0" smtClean="0"/>
              <a:t>Gives you max memory complexity</a:t>
            </a:r>
          </a:p>
          <a:p>
            <a:pPr lvl="3"/>
            <a:r>
              <a:rPr lang="en-US" dirty="0" smtClean="0"/>
              <a:t>This often not in bytes, but in keys or states (multiple bytes)</a:t>
            </a:r>
          </a:p>
          <a:p>
            <a:pPr lvl="4"/>
            <a:r>
              <a:rPr lang="en-US" dirty="0" smtClean="0"/>
              <a:t>Be sure to adjust accordingly</a:t>
            </a:r>
          </a:p>
          <a:p>
            <a:pPr lvl="1"/>
            <a:r>
              <a:rPr lang="en-US" dirty="0" smtClean="0"/>
              <a:t>Then all that is left is time complexity</a:t>
            </a:r>
          </a:p>
          <a:p>
            <a:pPr lvl="1"/>
            <a:endParaRPr lang="en-US" dirty="0"/>
          </a:p>
        </p:txBody>
      </p:sp>
      <p:sp>
        <p:nvSpPr>
          <p:cNvPr id="5" name="Slide Number Placeholder 4"/>
          <p:cNvSpPr>
            <a:spLocks noGrp="1"/>
          </p:cNvSpPr>
          <p:nvPr>
            <p:ph type="sldNum" sz="quarter" idx="12"/>
          </p:nvPr>
        </p:nvSpPr>
        <p:spPr/>
        <p:txBody>
          <a:bodyPr/>
          <a:lstStyle/>
          <a:p>
            <a:fld id="{87606FB4-E268-4BFF-97EA-20853DC9E11B}" type="slidenum">
              <a:rPr lang="en-US" smtClean="0"/>
              <a:t>42</a:t>
            </a:fld>
            <a:endParaRPr lang="en-US"/>
          </a:p>
        </p:txBody>
      </p:sp>
    </p:spTree>
    <p:extLst>
      <p:ext uri="{BB962C8B-B14F-4D97-AF65-F5344CB8AC3E}">
        <p14:creationId xmlns:p14="http://schemas.microsoft.com/office/powerpoint/2010/main" val="429158370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theory &amp; abstract Algebra</a:t>
            </a:r>
            <a:endParaRPr lang="en-US" dirty="0"/>
          </a:p>
        </p:txBody>
      </p:sp>
      <p:sp>
        <p:nvSpPr>
          <p:cNvPr id="3" name="Text Placeholder 2"/>
          <p:cNvSpPr>
            <a:spLocks noGrp="1"/>
          </p:cNvSpPr>
          <p:nvPr>
            <p:ph type="body" idx="1"/>
          </p:nvPr>
        </p:nvSpPr>
        <p:spPr/>
        <p:txBody>
          <a:bodyPr/>
          <a:lstStyle/>
          <a:p>
            <a:r>
              <a:rPr lang="en-US" dirty="0" smtClean="0"/>
              <a:t>A brief introduction</a:t>
            </a:r>
            <a:endParaRPr lang="en-US" dirty="0"/>
          </a:p>
        </p:txBody>
      </p:sp>
      <p:sp>
        <p:nvSpPr>
          <p:cNvPr id="5" name="Slide Number Placeholder 4"/>
          <p:cNvSpPr>
            <a:spLocks noGrp="1"/>
          </p:cNvSpPr>
          <p:nvPr>
            <p:ph type="sldNum" sz="quarter" idx="12"/>
          </p:nvPr>
        </p:nvSpPr>
        <p:spPr/>
        <p:txBody>
          <a:bodyPr/>
          <a:lstStyle/>
          <a:p>
            <a:fld id="{87606FB4-E268-4BFF-97EA-20853DC9E11B}" type="slidenum">
              <a:rPr lang="en-US" smtClean="0"/>
              <a:t>43</a:t>
            </a:fld>
            <a:endParaRPr lang="en-US"/>
          </a:p>
        </p:txBody>
      </p:sp>
    </p:spTree>
    <p:extLst>
      <p:ext uri="{BB962C8B-B14F-4D97-AF65-F5344CB8AC3E}">
        <p14:creationId xmlns:p14="http://schemas.microsoft.com/office/powerpoint/2010/main" val="333326996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basics</a:t>
            </a:r>
            <a:endParaRPr lang="en-US" dirty="0"/>
          </a:p>
        </p:txBody>
      </p:sp>
      <p:sp>
        <p:nvSpPr>
          <p:cNvPr id="3" name="Content Placeholder 2"/>
          <p:cNvSpPr>
            <a:spLocks noGrp="1"/>
          </p:cNvSpPr>
          <p:nvPr>
            <p:ph idx="1"/>
          </p:nvPr>
        </p:nvSpPr>
        <p:spPr/>
        <p:txBody>
          <a:bodyPr>
            <a:normAutofit/>
          </a:bodyPr>
          <a:lstStyle/>
          <a:p>
            <a:r>
              <a:rPr lang="en-US" dirty="0" smtClean="0"/>
              <a:t>Prime and composite</a:t>
            </a:r>
          </a:p>
          <a:p>
            <a:r>
              <a:rPr lang="en-US" dirty="0" smtClean="0"/>
              <a:t>Divisibility</a:t>
            </a:r>
          </a:p>
          <a:p>
            <a:r>
              <a:rPr lang="en-US" dirty="0" smtClean="0"/>
              <a:t>Greatest common divisor (GCD)</a:t>
            </a:r>
            <a:endParaRPr lang="en-US" dirty="0"/>
          </a:p>
          <a:p>
            <a:r>
              <a:rPr lang="en-US" dirty="0" smtClean="0"/>
              <a:t>Congruence</a:t>
            </a:r>
          </a:p>
          <a:p>
            <a:r>
              <a:rPr lang="en-US" dirty="0" smtClean="0"/>
              <a:t>Groups, rings, fields</a:t>
            </a:r>
          </a:p>
          <a:p>
            <a:pPr marL="0" indent="0">
              <a:buNone/>
            </a:pPr>
            <a:endParaRPr lang="en-US" dirty="0" smtClean="0"/>
          </a:p>
          <a:p>
            <a:endParaRPr lang="en-US" dirty="0"/>
          </a:p>
          <a:p>
            <a:r>
              <a:rPr lang="en-US" dirty="0" smtClean="0"/>
              <a:t>Unless otherwise specified, we’ll be working with integers</a:t>
            </a:r>
          </a:p>
          <a:p>
            <a:pPr marL="0" indent="0">
              <a:buNone/>
            </a:pPr>
            <a:endParaRPr lang="en-US" dirty="0"/>
          </a:p>
        </p:txBody>
      </p:sp>
      <p:sp>
        <p:nvSpPr>
          <p:cNvPr id="5" name="Slide Number Placeholder 4"/>
          <p:cNvSpPr>
            <a:spLocks noGrp="1"/>
          </p:cNvSpPr>
          <p:nvPr>
            <p:ph type="sldNum" sz="quarter" idx="12"/>
          </p:nvPr>
        </p:nvSpPr>
        <p:spPr/>
        <p:txBody>
          <a:bodyPr/>
          <a:lstStyle/>
          <a:p>
            <a:fld id="{87606FB4-E268-4BFF-97EA-20853DC9E11B}" type="slidenum">
              <a:rPr lang="en-US" smtClean="0"/>
              <a:t>44</a:t>
            </a:fld>
            <a:endParaRPr lang="en-US"/>
          </a:p>
        </p:txBody>
      </p:sp>
    </p:spTree>
    <p:extLst>
      <p:ext uri="{BB962C8B-B14F-4D97-AF65-F5344CB8AC3E}">
        <p14:creationId xmlns:p14="http://schemas.microsoft.com/office/powerpoint/2010/main" val="48161313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3" name="Content Placeholder 2"/>
          <p:cNvSpPr>
            <a:spLocks noGrp="1"/>
          </p:cNvSpPr>
          <p:nvPr>
            <p:ph idx="1"/>
          </p:nvPr>
        </p:nvSpPr>
        <p:spPr/>
        <p:txBody>
          <a:bodyPr/>
          <a:lstStyle/>
          <a:p>
            <a:r>
              <a:rPr lang="en-US" dirty="0" smtClean="0"/>
              <a:t>Let’s begin by answering the following questions to make sure that we’re all speaking the same language</a:t>
            </a:r>
          </a:p>
          <a:p>
            <a:endParaRPr lang="en-US" dirty="0" smtClean="0"/>
          </a:p>
          <a:p>
            <a:r>
              <a:rPr lang="en-US" dirty="0" smtClean="0"/>
              <a:t>What is a prime?</a:t>
            </a:r>
          </a:p>
          <a:p>
            <a:r>
              <a:rPr lang="en-US" dirty="0" smtClean="0"/>
              <a:t>What is a composite?</a:t>
            </a:r>
          </a:p>
          <a:p>
            <a:r>
              <a:rPr lang="en-US" dirty="0" smtClean="0"/>
              <a:t>Is 1 prime, composite, or am I being tricky?</a:t>
            </a:r>
            <a:endParaRPr lang="en-US" dirty="0"/>
          </a:p>
        </p:txBody>
      </p:sp>
      <p:sp>
        <p:nvSpPr>
          <p:cNvPr id="5" name="Slide Number Placeholder 4"/>
          <p:cNvSpPr>
            <a:spLocks noGrp="1"/>
          </p:cNvSpPr>
          <p:nvPr>
            <p:ph type="sldNum" sz="quarter" idx="12"/>
          </p:nvPr>
        </p:nvSpPr>
        <p:spPr/>
        <p:txBody>
          <a:bodyPr/>
          <a:lstStyle/>
          <a:p>
            <a:fld id="{87606FB4-E268-4BFF-97EA-20853DC9E11B}" type="slidenum">
              <a:rPr lang="en-US" smtClean="0"/>
              <a:t>45</a:t>
            </a:fld>
            <a:endParaRPr lang="en-US"/>
          </a:p>
        </p:txBody>
      </p:sp>
    </p:spTree>
    <p:extLst>
      <p:ext uri="{BB962C8B-B14F-4D97-AF65-F5344CB8AC3E}">
        <p14:creationId xmlns:p14="http://schemas.microsoft.com/office/powerpoint/2010/main" val="73606996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 answers</a:t>
            </a:r>
            <a:endParaRPr lang="en-US" dirty="0"/>
          </a:p>
        </p:txBody>
      </p:sp>
      <p:sp>
        <p:nvSpPr>
          <p:cNvPr id="3" name="Content Placeholder 2"/>
          <p:cNvSpPr>
            <a:spLocks noGrp="1"/>
          </p:cNvSpPr>
          <p:nvPr>
            <p:ph idx="1"/>
          </p:nvPr>
        </p:nvSpPr>
        <p:spPr/>
        <p:txBody>
          <a:bodyPr/>
          <a:lstStyle/>
          <a:p>
            <a:r>
              <a:rPr lang="en-US" dirty="0" smtClean="0"/>
              <a:t>A prime is a natural number </a:t>
            </a:r>
            <a:r>
              <a:rPr lang="en-US" u="sng" dirty="0" smtClean="0"/>
              <a:t>greater than one</a:t>
            </a:r>
            <a:r>
              <a:rPr lang="en-US" dirty="0" smtClean="0"/>
              <a:t> that cannot be expressed as a product of any numbers other than one and itself</a:t>
            </a:r>
          </a:p>
          <a:p>
            <a:r>
              <a:rPr lang="en-US" dirty="0" smtClean="0"/>
              <a:t>A composite is a natural number that is a product of primes, rather than being a prime</a:t>
            </a:r>
          </a:p>
          <a:p>
            <a:r>
              <a:rPr lang="en-US" dirty="0" smtClean="0"/>
              <a:t>One is neither a prime nor a composite</a:t>
            </a:r>
          </a:p>
          <a:p>
            <a:pPr lvl="1"/>
            <a:r>
              <a:rPr lang="en-US" dirty="0" smtClean="0"/>
              <a:t>It is a special number called the unit</a:t>
            </a:r>
          </a:p>
          <a:p>
            <a:pPr lvl="1"/>
            <a:r>
              <a:rPr lang="en-US" dirty="0" smtClean="0"/>
              <a:t>In number theory, and therefore cryptology, it is not</a:t>
            </a:r>
            <a:endParaRPr lang="en-US" dirty="0"/>
          </a:p>
        </p:txBody>
      </p:sp>
      <p:sp>
        <p:nvSpPr>
          <p:cNvPr id="5" name="Slide Number Placeholder 4"/>
          <p:cNvSpPr>
            <a:spLocks noGrp="1"/>
          </p:cNvSpPr>
          <p:nvPr>
            <p:ph type="sldNum" sz="quarter" idx="12"/>
          </p:nvPr>
        </p:nvSpPr>
        <p:spPr/>
        <p:txBody>
          <a:bodyPr/>
          <a:lstStyle/>
          <a:p>
            <a:fld id="{87606FB4-E268-4BFF-97EA-20853DC9E11B}" type="slidenum">
              <a:rPr lang="en-US" smtClean="0"/>
              <a:t>46</a:t>
            </a:fld>
            <a:endParaRPr lang="en-US"/>
          </a:p>
        </p:txBody>
      </p:sp>
    </p:spTree>
    <p:extLst>
      <p:ext uri="{BB962C8B-B14F-4D97-AF65-F5344CB8AC3E}">
        <p14:creationId xmlns:p14="http://schemas.microsoft.com/office/powerpoint/2010/main" val="204943393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Divisibility</a:t>
            </a:r>
            <a:endParaRPr lang="en-US" dirty="0"/>
          </a:p>
        </p:txBody>
      </p:sp>
      <p:sp>
        <p:nvSpPr>
          <p:cNvPr id="3" name="Content Placeholder 2"/>
          <p:cNvSpPr>
            <a:spLocks noGrp="1"/>
          </p:cNvSpPr>
          <p:nvPr>
            <p:ph idx="1"/>
          </p:nvPr>
        </p:nvSpPr>
        <p:spPr/>
        <p:txBody>
          <a:bodyPr>
            <a:normAutofit/>
          </a:bodyPr>
          <a:lstStyle/>
          <a:p>
            <a:r>
              <a:rPr lang="en-US" dirty="0" smtClean="0"/>
              <a:t>A/B, B&gt;0</a:t>
            </a:r>
          </a:p>
          <a:p>
            <a:r>
              <a:rPr lang="en-US" dirty="0" smtClean="0"/>
              <a:t>A = </a:t>
            </a:r>
            <a:r>
              <a:rPr lang="en-US" dirty="0" err="1" smtClean="0"/>
              <a:t>qB</a:t>
            </a:r>
            <a:r>
              <a:rPr lang="en-US" dirty="0" smtClean="0"/>
              <a:t> + r</a:t>
            </a:r>
          </a:p>
          <a:p>
            <a:pPr lvl="1"/>
            <a:r>
              <a:rPr lang="en-US" dirty="0" smtClean="0"/>
              <a:t>Integer quotient q </a:t>
            </a:r>
          </a:p>
          <a:p>
            <a:pPr lvl="1"/>
            <a:r>
              <a:rPr lang="en-US" dirty="0" smtClean="0"/>
              <a:t>Integer remainder r (0 ≤ r &lt; B)</a:t>
            </a:r>
          </a:p>
          <a:p>
            <a:pPr lvl="1"/>
            <a:r>
              <a:rPr lang="en-US" dirty="0" smtClean="0"/>
              <a:t>This is the division theorem</a:t>
            </a:r>
          </a:p>
          <a:p>
            <a:r>
              <a:rPr lang="en-US" dirty="0" smtClean="0"/>
              <a:t>If r = 0, then </a:t>
            </a:r>
            <a:r>
              <a:rPr lang="en-US" dirty="0"/>
              <a:t>A = </a:t>
            </a:r>
            <a:r>
              <a:rPr lang="en-US" dirty="0" err="1"/>
              <a:t>qB</a:t>
            </a:r>
            <a:endParaRPr lang="en-US" dirty="0"/>
          </a:p>
          <a:p>
            <a:pPr lvl="1"/>
            <a:r>
              <a:rPr lang="en-US" dirty="0" smtClean="0"/>
              <a:t>B divides A</a:t>
            </a:r>
          </a:p>
          <a:p>
            <a:pPr lvl="2"/>
            <a:r>
              <a:rPr lang="en-US" dirty="0" smtClean="0"/>
              <a:t>Written B|A</a:t>
            </a:r>
          </a:p>
          <a:p>
            <a:pPr lvl="2"/>
            <a:endParaRPr lang="en-US" dirty="0"/>
          </a:p>
          <a:p>
            <a:pPr lvl="1"/>
            <a:endParaRPr lang="en-US" dirty="0" smtClean="0"/>
          </a:p>
        </p:txBody>
      </p:sp>
      <p:sp>
        <p:nvSpPr>
          <p:cNvPr id="5" name="Slide Number Placeholder 4"/>
          <p:cNvSpPr>
            <a:spLocks noGrp="1"/>
          </p:cNvSpPr>
          <p:nvPr>
            <p:ph type="sldNum" sz="quarter" idx="12"/>
          </p:nvPr>
        </p:nvSpPr>
        <p:spPr/>
        <p:txBody>
          <a:bodyPr/>
          <a:lstStyle/>
          <a:p>
            <a:fld id="{87606FB4-E268-4BFF-97EA-20853DC9E11B}" type="slidenum">
              <a:rPr lang="en-US" smtClean="0"/>
              <a:t>47</a:t>
            </a:fld>
            <a:endParaRPr lang="en-US"/>
          </a:p>
        </p:txBody>
      </p:sp>
    </p:spTree>
    <p:extLst>
      <p:ext uri="{BB962C8B-B14F-4D97-AF65-F5344CB8AC3E}">
        <p14:creationId xmlns:p14="http://schemas.microsoft.com/office/powerpoint/2010/main" val="82215457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properties</a:t>
            </a:r>
            <a:endParaRPr lang="en-US" dirty="0"/>
          </a:p>
        </p:txBody>
      </p:sp>
      <p:sp>
        <p:nvSpPr>
          <p:cNvPr id="3" name="Content Placeholder 2"/>
          <p:cNvSpPr>
            <a:spLocks noGrp="1"/>
          </p:cNvSpPr>
          <p:nvPr>
            <p:ph idx="1"/>
          </p:nvPr>
        </p:nvSpPr>
        <p:spPr/>
        <p:txBody>
          <a:bodyPr/>
          <a:lstStyle/>
          <a:p>
            <a:r>
              <a:rPr lang="en-US" dirty="0"/>
              <a:t>Divisibility is transitive</a:t>
            </a:r>
          </a:p>
          <a:p>
            <a:r>
              <a:rPr lang="en-US" dirty="0"/>
              <a:t>If </a:t>
            </a:r>
            <a:r>
              <a:rPr lang="en-US" dirty="0" err="1"/>
              <a:t>a|b</a:t>
            </a:r>
            <a:r>
              <a:rPr lang="en-US" dirty="0"/>
              <a:t> and </a:t>
            </a:r>
            <a:r>
              <a:rPr lang="en-US" dirty="0" err="1"/>
              <a:t>b|c</a:t>
            </a:r>
            <a:r>
              <a:rPr lang="en-US" dirty="0"/>
              <a:t>, then </a:t>
            </a:r>
            <a:r>
              <a:rPr lang="en-US" dirty="0" err="1"/>
              <a:t>a|c</a:t>
            </a:r>
            <a:endParaRPr lang="en-US" dirty="0"/>
          </a:p>
          <a:p>
            <a:pPr lvl="1"/>
            <a:r>
              <a:rPr lang="en-US" dirty="0"/>
              <a:t>b = q</a:t>
            </a:r>
            <a:r>
              <a:rPr lang="en-US" baseline="-25000" dirty="0"/>
              <a:t>1</a:t>
            </a:r>
            <a:r>
              <a:rPr lang="en-US" dirty="0"/>
              <a:t>a, c = q</a:t>
            </a:r>
            <a:r>
              <a:rPr lang="en-US" baseline="-25000" dirty="0"/>
              <a:t>2</a:t>
            </a:r>
            <a:r>
              <a:rPr lang="en-US" dirty="0"/>
              <a:t>b</a:t>
            </a:r>
          </a:p>
          <a:p>
            <a:pPr lvl="1"/>
            <a:r>
              <a:rPr lang="en-US" dirty="0"/>
              <a:t>c = q</a:t>
            </a:r>
            <a:r>
              <a:rPr lang="en-US" baseline="-25000" dirty="0"/>
              <a:t>2</a:t>
            </a:r>
            <a:r>
              <a:rPr lang="en-US" dirty="0"/>
              <a:t>q</a:t>
            </a:r>
            <a:r>
              <a:rPr lang="en-US" baseline="-25000" dirty="0"/>
              <a:t>1</a:t>
            </a:r>
            <a:r>
              <a:rPr lang="en-US" dirty="0"/>
              <a:t>a</a:t>
            </a:r>
          </a:p>
          <a:p>
            <a:pPr lvl="1"/>
            <a:r>
              <a:rPr lang="en-US" dirty="0"/>
              <a:t>c = </a:t>
            </a:r>
            <a:r>
              <a:rPr lang="en-US" dirty="0" err="1"/>
              <a:t>qa</a:t>
            </a:r>
            <a:r>
              <a:rPr lang="en-US" dirty="0"/>
              <a:t>    (here q=q</a:t>
            </a:r>
            <a:r>
              <a:rPr lang="en-US" baseline="-25000" dirty="0"/>
              <a:t>2</a:t>
            </a:r>
            <a:r>
              <a:rPr lang="en-US" dirty="0"/>
              <a:t>q</a:t>
            </a:r>
            <a:r>
              <a:rPr lang="en-US" baseline="-25000" dirty="0"/>
              <a:t>1</a:t>
            </a:r>
            <a:r>
              <a:rPr lang="en-US" dirty="0" smtClean="0"/>
              <a:t>)</a:t>
            </a:r>
          </a:p>
          <a:p>
            <a:endParaRPr lang="en-US" dirty="0"/>
          </a:p>
          <a:p>
            <a:r>
              <a:rPr lang="en-US" dirty="0" smtClean="0"/>
              <a:t>If </a:t>
            </a:r>
            <a:r>
              <a:rPr lang="en-US" dirty="0" err="1" smtClean="0"/>
              <a:t>a|bc</a:t>
            </a:r>
            <a:r>
              <a:rPr lang="en-US" dirty="0" smtClean="0"/>
              <a:t>, must it also be true that </a:t>
            </a:r>
            <a:r>
              <a:rPr lang="en-US" dirty="0" err="1" smtClean="0"/>
              <a:t>a|b</a:t>
            </a:r>
            <a:r>
              <a:rPr lang="en-US" dirty="0" smtClean="0"/>
              <a:t> or </a:t>
            </a:r>
            <a:r>
              <a:rPr lang="en-US" dirty="0" err="1"/>
              <a:t>a</a:t>
            </a:r>
            <a:r>
              <a:rPr lang="en-US" dirty="0" err="1" smtClean="0"/>
              <a:t>|c</a:t>
            </a:r>
            <a:r>
              <a:rPr lang="en-US" dirty="0" smtClean="0"/>
              <a:t>?</a:t>
            </a:r>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87606FB4-E268-4BFF-97EA-20853DC9E11B}" type="slidenum">
              <a:rPr lang="en-US" smtClean="0"/>
              <a:t>48</a:t>
            </a:fld>
            <a:endParaRPr lang="en-US"/>
          </a:p>
        </p:txBody>
      </p:sp>
    </p:spTree>
    <p:extLst>
      <p:ext uri="{BB962C8B-B14F-4D97-AF65-F5344CB8AC3E}">
        <p14:creationId xmlns:p14="http://schemas.microsoft.com/office/powerpoint/2010/main" val="427646230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Divisibility of products</a:t>
            </a:r>
            <a:endParaRPr lang="en-US" dirty="0"/>
          </a:p>
        </p:txBody>
      </p:sp>
      <p:sp>
        <p:nvSpPr>
          <p:cNvPr id="3" name="Content Placeholder 2"/>
          <p:cNvSpPr>
            <a:spLocks noGrp="1"/>
          </p:cNvSpPr>
          <p:nvPr>
            <p:ph idx="1"/>
          </p:nvPr>
        </p:nvSpPr>
        <p:spPr/>
        <p:txBody>
          <a:bodyPr>
            <a:normAutofit fontScale="85000" lnSpcReduction="20000"/>
          </a:bodyPr>
          <a:lstStyle/>
          <a:p>
            <a:r>
              <a:rPr lang="en-US" dirty="0"/>
              <a:t>If </a:t>
            </a:r>
            <a:r>
              <a:rPr lang="en-US" dirty="0" err="1"/>
              <a:t>a|bc</a:t>
            </a:r>
            <a:r>
              <a:rPr lang="en-US" dirty="0"/>
              <a:t>, must it also be true that </a:t>
            </a:r>
            <a:r>
              <a:rPr lang="en-US" dirty="0" err="1"/>
              <a:t>a|b</a:t>
            </a:r>
            <a:r>
              <a:rPr lang="en-US" dirty="0"/>
              <a:t> or </a:t>
            </a:r>
            <a:r>
              <a:rPr lang="en-US" dirty="0" err="1"/>
              <a:t>a|c</a:t>
            </a:r>
            <a:r>
              <a:rPr lang="en-US" dirty="0" smtClean="0"/>
              <a:t>?</a:t>
            </a:r>
          </a:p>
          <a:p>
            <a:r>
              <a:rPr lang="en-US" dirty="0" smtClean="0"/>
              <a:t>Let’s get a feel for this by examples</a:t>
            </a:r>
          </a:p>
          <a:p>
            <a:r>
              <a:rPr lang="en-US" dirty="0" smtClean="0"/>
              <a:t>Example 1: a=2, b=2, and c=10</a:t>
            </a:r>
          </a:p>
          <a:p>
            <a:pPr lvl="1"/>
            <a:r>
              <a:rPr lang="en-US" dirty="0"/>
              <a:t>It is true that </a:t>
            </a:r>
            <a:r>
              <a:rPr lang="en-US" dirty="0" smtClean="0"/>
              <a:t>2|20</a:t>
            </a:r>
          </a:p>
          <a:p>
            <a:pPr lvl="1"/>
            <a:r>
              <a:rPr lang="en-US" dirty="0" smtClean="0"/>
              <a:t>It is true that 2|2 and that 2|10</a:t>
            </a:r>
          </a:p>
          <a:p>
            <a:pPr lvl="1"/>
            <a:r>
              <a:rPr lang="en-US" dirty="0" smtClean="0"/>
              <a:t>So far, it looks good</a:t>
            </a:r>
          </a:p>
          <a:p>
            <a:r>
              <a:rPr lang="en-US" dirty="0" smtClean="0"/>
              <a:t>Example 2: a=4, b=2, and c=10</a:t>
            </a:r>
          </a:p>
          <a:p>
            <a:pPr lvl="1"/>
            <a:r>
              <a:rPr lang="en-US" dirty="0" smtClean="0"/>
              <a:t>It is true that 4|20</a:t>
            </a:r>
          </a:p>
          <a:p>
            <a:pPr lvl="1"/>
            <a:r>
              <a:rPr lang="en-US" dirty="0" smtClean="0"/>
              <a:t>It is not true that 4|2 or 4|10</a:t>
            </a:r>
          </a:p>
          <a:p>
            <a:pPr lvl="1"/>
            <a:r>
              <a:rPr lang="en-US" dirty="0" smtClean="0"/>
              <a:t>Ok, so clearly it isn’t always true</a:t>
            </a:r>
          </a:p>
          <a:p>
            <a:r>
              <a:rPr lang="en-US" dirty="0" smtClean="0"/>
              <a:t>As it turns out, </a:t>
            </a:r>
            <a:r>
              <a:rPr lang="en-US" dirty="0" err="1" smtClean="0"/>
              <a:t>a|bc</a:t>
            </a:r>
            <a:r>
              <a:rPr lang="en-US" dirty="0" smtClean="0"/>
              <a:t> implies </a:t>
            </a:r>
            <a:r>
              <a:rPr lang="en-US" dirty="0"/>
              <a:t>that </a:t>
            </a:r>
            <a:r>
              <a:rPr lang="en-US" dirty="0" err="1"/>
              <a:t>a|b</a:t>
            </a:r>
            <a:r>
              <a:rPr lang="en-US" dirty="0"/>
              <a:t> or </a:t>
            </a:r>
            <a:r>
              <a:rPr lang="en-US" dirty="0" err="1" smtClean="0"/>
              <a:t>a|c</a:t>
            </a:r>
            <a:r>
              <a:rPr lang="en-US" dirty="0" smtClean="0"/>
              <a:t> only when a is a prime</a:t>
            </a:r>
          </a:p>
          <a:p>
            <a:pPr lvl="1"/>
            <a:r>
              <a:rPr lang="en-US" dirty="0" smtClean="0"/>
              <a:t>We saw in example 2 that when a is composite, its primes may be split between b and c</a:t>
            </a:r>
            <a:endParaRPr lang="en-US" dirty="0"/>
          </a:p>
        </p:txBody>
      </p:sp>
      <p:sp>
        <p:nvSpPr>
          <p:cNvPr id="5" name="Slide Number Placeholder 4"/>
          <p:cNvSpPr>
            <a:spLocks noGrp="1"/>
          </p:cNvSpPr>
          <p:nvPr>
            <p:ph type="sldNum" sz="quarter" idx="12"/>
          </p:nvPr>
        </p:nvSpPr>
        <p:spPr/>
        <p:txBody>
          <a:bodyPr/>
          <a:lstStyle/>
          <a:p>
            <a:fld id="{87606FB4-E268-4BFF-97EA-20853DC9E11B}" type="slidenum">
              <a:rPr lang="en-US" smtClean="0"/>
              <a:t>49</a:t>
            </a:fld>
            <a:endParaRPr lang="en-US"/>
          </a:p>
        </p:txBody>
      </p:sp>
    </p:spTree>
    <p:extLst>
      <p:ext uri="{BB962C8B-B14F-4D97-AF65-F5344CB8AC3E}">
        <p14:creationId xmlns:p14="http://schemas.microsoft.com/office/powerpoint/2010/main" val="1172325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
                                            <p:txEl>
                                              <p:pRg st="11" end="11"/>
                                            </p:txEl>
                                          </p:spTgt>
                                        </p:tgtEl>
                                        <p:attrNameLst>
                                          <p:attrName>style.visibility</p:attrName>
                                        </p:attrNameLst>
                                      </p:cBhvr>
                                      <p:to>
                                        <p:strVal val="visible"/>
                                      </p:to>
                                    </p:set>
                                    <p:animEffect transition="in" filter="fade">
                                      <p:cBhvr>
                                        <p:cTn id="60"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real story</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t>“In theory, theory and practice are the same. In practice, they are not.” (thank you Einstein)</a:t>
            </a:r>
            <a:br>
              <a:rPr lang="en-US" dirty="0"/>
            </a:br>
            <a:endParaRPr lang="en-US" dirty="0"/>
          </a:p>
          <a:p>
            <a:r>
              <a:rPr lang="en-US" dirty="0"/>
              <a:t>Cryptologists work very hard to analyze systems in theoretical frameworks</a:t>
            </a:r>
          </a:p>
          <a:p>
            <a:pPr lvl="1"/>
            <a:r>
              <a:rPr lang="en-US" dirty="0"/>
              <a:t>Working under certain assumptions</a:t>
            </a:r>
          </a:p>
          <a:p>
            <a:r>
              <a:rPr lang="en-US" dirty="0"/>
              <a:t>Never underestimate people’s ability to do it wrong in practice</a:t>
            </a:r>
          </a:p>
          <a:p>
            <a:pPr lvl="1"/>
            <a:r>
              <a:rPr lang="en-US" dirty="0"/>
              <a:t>Poor parameter choices</a:t>
            </a:r>
          </a:p>
          <a:p>
            <a:pPr lvl="1"/>
            <a:r>
              <a:rPr lang="en-US" dirty="0"/>
              <a:t>Sacrifice something for better performance</a:t>
            </a:r>
          </a:p>
          <a:p>
            <a:pPr lvl="1"/>
            <a:r>
              <a:rPr lang="en-US" dirty="0"/>
              <a:t>Dependency on biased random number generator</a:t>
            </a:r>
          </a:p>
          <a:p>
            <a:pPr lvl="1"/>
            <a:r>
              <a:rPr lang="en-US" dirty="0"/>
              <a:t>Reuse of things that should never be reused</a:t>
            </a:r>
          </a:p>
          <a:p>
            <a:pPr lvl="1"/>
            <a:r>
              <a:rPr lang="en-US" dirty="0"/>
              <a:t>In general, break the assumptions under which the system was shown to be sufficiently secure</a:t>
            </a:r>
          </a:p>
          <a:p>
            <a:r>
              <a:rPr lang="en-US" dirty="0"/>
              <a:t>The “custom” crypto/obfuscation technique</a:t>
            </a:r>
          </a:p>
          <a:p>
            <a:pPr lvl="1"/>
            <a:r>
              <a:rPr lang="en-US" dirty="0"/>
              <a:t>Often weaker than their well-studied </a:t>
            </a:r>
            <a:r>
              <a:rPr lang="en-US" dirty="0" smtClean="0"/>
              <a:t>counterparts</a:t>
            </a:r>
            <a:endParaRPr lang="en-US" dirty="0"/>
          </a:p>
        </p:txBody>
      </p:sp>
      <p:sp>
        <p:nvSpPr>
          <p:cNvPr id="4" name="Slide Number Placeholder 3"/>
          <p:cNvSpPr>
            <a:spLocks noGrp="1"/>
          </p:cNvSpPr>
          <p:nvPr>
            <p:ph type="sldNum" sz="quarter" idx="12"/>
          </p:nvPr>
        </p:nvSpPr>
        <p:spPr/>
        <p:txBody>
          <a:bodyPr/>
          <a:lstStyle/>
          <a:p>
            <a:fld id="{87606FB4-E268-4BFF-97EA-20853DC9E11B}" type="slidenum">
              <a:rPr lang="en-US" smtClean="0"/>
              <a:t>5</a:t>
            </a:fld>
            <a:endParaRPr lang="en-US"/>
          </a:p>
        </p:txBody>
      </p:sp>
    </p:spTree>
    <p:extLst>
      <p:ext uri="{BB962C8B-B14F-4D97-AF65-F5344CB8AC3E}">
        <p14:creationId xmlns:p14="http://schemas.microsoft.com/office/powerpoint/2010/main" val="195485544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GCD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Greatest common divisor, written </a:t>
            </a:r>
            <a:r>
              <a:rPr lang="en-US" dirty="0" err="1" smtClean="0"/>
              <a:t>gcd</a:t>
            </a:r>
            <a:r>
              <a:rPr lang="en-US" dirty="0" smtClean="0"/>
              <a:t>(</a:t>
            </a:r>
            <a:r>
              <a:rPr lang="en-US" dirty="0" err="1" smtClean="0"/>
              <a:t>a,b</a:t>
            </a:r>
            <a:r>
              <a:rPr lang="en-US" dirty="0" smtClean="0"/>
              <a:t>)</a:t>
            </a:r>
          </a:p>
          <a:p>
            <a:pPr lvl="1"/>
            <a:r>
              <a:rPr lang="en-US" dirty="0" smtClean="0"/>
              <a:t>Largest number g such that </a:t>
            </a:r>
            <a:r>
              <a:rPr lang="en-US" dirty="0" err="1" smtClean="0"/>
              <a:t>g|a</a:t>
            </a:r>
            <a:r>
              <a:rPr lang="en-US" dirty="0" smtClean="0"/>
              <a:t> and </a:t>
            </a:r>
            <a:r>
              <a:rPr lang="en-US" dirty="0" err="1" smtClean="0"/>
              <a:t>g|b</a:t>
            </a:r>
            <a:endParaRPr lang="en-US" dirty="0" smtClean="0"/>
          </a:p>
          <a:p>
            <a:pPr lvl="1"/>
            <a:r>
              <a:rPr lang="en-US" dirty="0" smtClean="0"/>
              <a:t>Always positive</a:t>
            </a:r>
          </a:p>
          <a:p>
            <a:pPr lvl="1"/>
            <a:r>
              <a:rPr lang="en-US" dirty="0" smtClean="0"/>
              <a:t>May be any natural number</a:t>
            </a:r>
          </a:p>
          <a:p>
            <a:endParaRPr lang="en-US" dirty="0" smtClean="0"/>
          </a:p>
          <a:p>
            <a:r>
              <a:rPr lang="en-US" dirty="0" smtClean="0"/>
              <a:t>Trick questions</a:t>
            </a:r>
          </a:p>
          <a:p>
            <a:pPr lvl="1"/>
            <a:r>
              <a:rPr lang="en-US" dirty="0" err="1"/>
              <a:t>g</a:t>
            </a:r>
            <a:r>
              <a:rPr lang="en-US" dirty="0" err="1" smtClean="0"/>
              <a:t>cd</a:t>
            </a:r>
            <a:r>
              <a:rPr lang="en-US" dirty="0" smtClean="0"/>
              <a:t>(-x, x) = x</a:t>
            </a:r>
          </a:p>
          <a:p>
            <a:pPr lvl="1"/>
            <a:r>
              <a:rPr lang="en-US" dirty="0" err="1" smtClean="0"/>
              <a:t>gcd</a:t>
            </a:r>
            <a:r>
              <a:rPr lang="en-US" dirty="0" smtClean="0"/>
              <a:t>(-5, -10) = 5</a:t>
            </a:r>
          </a:p>
          <a:p>
            <a:pPr lvl="1"/>
            <a:r>
              <a:rPr lang="en-US" dirty="0" err="1" smtClean="0"/>
              <a:t>gcd</a:t>
            </a:r>
            <a:r>
              <a:rPr lang="en-US" dirty="0" smtClean="0"/>
              <a:t>(0,0) = ?</a:t>
            </a:r>
          </a:p>
          <a:p>
            <a:pPr lvl="2"/>
            <a:r>
              <a:rPr lang="en-US" dirty="0" smtClean="0"/>
              <a:t>This one may vary by the rules you are following</a:t>
            </a:r>
          </a:p>
          <a:p>
            <a:pPr lvl="3"/>
            <a:r>
              <a:rPr lang="en-US" dirty="0" smtClean="0"/>
              <a:t>Undefined or 0</a:t>
            </a:r>
          </a:p>
        </p:txBody>
      </p:sp>
      <p:sp>
        <p:nvSpPr>
          <p:cNvPr id="5" name="Slide Number Placeholder 4"/>
          <p:cNvSpPr>
            <a:spLocks noGrp="1"/>
          </p:cNvSpPr>
          <p:nvPr>
            <p:ph type="sldNum" sz="quarter" idx="12"/>
          </p:nvPr>
        </p:nvSpPr>
        <p:spPr/>
        <p:txBody>
          <a:bodyPr/>
          <a:lstStyle/>
          <a:p>
            <a:fld id="{87606FB4-E268-4BFF-97EA-20853DC9E11B}" type="slidenum">
              <a:rPr lang="en-US" smtClean="0"/>
              <a:t>50</a:t>
            </a:fld>
            <a:endParaRPr lang="en-US"/>
          </a:p>
        </p:txBody>
      </p:sp>
    </p:spTree>
    <p:extLst>
      <p:ext uri="{BB962C8B-B14F-4D97-AF65-F5344CB8AC3E}">
        <p14:creationId xmlns:p14="http://schemas.microsoft.com/office/powerpoint/2010/main" val="140587517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Congruence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Computers implement finite number systems</a:t>
            </a:r>
          </a:p>
          <a:p>
            <a:pPr lvl="1"/>
            <a:r>
              <a:rPr lang="en-US" dirty="0" smtClean="0"/>
              <a:t>A byte can only store {0,…,255}</a:t>
            </a:r>
          </a:p>
          <a:p>
            <a:pPr lvl="1"/>
            <a:r>
              <a:rPr lang="en-US" dirty="0" smtClean="0"/>
              <a:t>A 32-bit word can only store {0,…,2</a:t>
            </a:r>
            <a:r>
              <a:rPr lang="en-US" baseline="30000" dirty="0" smtClean="0"/>
              <a:t>32</a:t>
            </a:r>
            <a:r>
              <a:rPr lang="en-US" dirty="0" smtClean="0"/>
              <a:t>-1}</a:t>
            </a:r>
          </a:p>
          <a:p>
            <a:pPr lvl="1"/>
            <a:r>
              <a:rPr lang="en-US" dirty="0" smtClean="0"/>
              <a:t>BIGNUM is limited to available memory</a:t>
            </a:r>
          </a:p>
          <a:p>
            <a:r>
              <a:rPr lang="en-US" dirty="0" smtClean="0"/>
              <a:t>What happens to numbers outside those ranges?</a:t>
            </a:r>
          </a:p>
          <a:p>
            <a:pPr lvl="1"/>
            <a:r>
              <a:rPr lang="en-US" dirty="0" smtClean="0"/>
              <a:t>Mapped to a congruent value</a:t>
            </a:r>
          </a:p>
          <a:p>
            <a:r>
              <a:rPr lang="en-US" dirty="0" smtClean="0"/>
              <a:t>a and b are congruent mod n </a:t>
            </a:r>
            <a:r>
              <a:rPr lang="en-US" dirty="0" err="1" smtClean="0"/>
              <a:t>iff</a:t>
            </a:r>
            <a:r>
              <a:rPr lang="en-US" dirty="0" smtClean="0"/>
              <a:t> n|(a-b)</a:t>
            </a:r>
          </a:p>
          <a:p>
            <a:pPr lvl="1"/>
            <a:r>
              <a:rPr lang="en-US" dirty="0" smtClean="0"/>
              <a:t>The distance between a and b on the number line is a multiple of n</a:t>
            </a:r>
          </a:p>
          <a:p>
            <a:pPr lvl="1"/>
            <a:r>
              <a:rPr lang="en-US" dirty="0" smtClean="0"/>
              <a:t>Write a ≡ b (mod n)</a:t>
            </a:r>
          </a:p>
          <a:p>
            <a:pPr lvl="1"/>
            <a:r>
              <a:rPr lang="en-US" dirty="0" smtClean="0"/>
              <a:t>n is called the modulus</a:t>
            </a:r>
          </a:p>
          <a:p>
            <a:r>
              <a:rPr lang="en-US" dirty="0" smtClean="0"/>
              <a:t>If </a:t>
            </a:r>
            <a:r>
              <a:rPr lang="en-US" dirty="0"/>
              <a:t>a ≡ b (mod n</a:t>
            </a:r>
            <a:r>
              <a:rPr lang="en-US" dirty="0" smtClean="0"/>
              <a:t>), then (a-b) = </a:t>
            </a:r>
            <a:r>
              <a:rPr lang="en-US" dirty="0" err="1" smtClean="0"/>
              <a:t>qn</a:t>
            </a:r>
            <a:r>
              <a:rPr lang="en-US" dirty="0" smtClean="0"/>
              <a:t> by division theorem</a:t>
            </a:r>
          </a:p>
        </p:txBody>
      </p:sp>
      <p:sp>
        <p:nvSpPr>
          <p:cNvPr id="5" name="Slide Number Placeholder 4"/>
          <p:cNvSpPr>
            <a:spLocks noGrp="1"/>
          </p:cNvSpPr>
          <p:nvPr>
            <p:ph type="sldNum" sz="quarter" idx="12"/>
          </p:nvPr>
        </p:nvSpPr>
        <p:spPr/>
        <p:txBody>
          <a:bodyPr/>
          <a:lstStyle/>
          <a:p>
            <a:fld id="{87606FB4-E268-4BFF-97EA-20853DC9E11B}" type="slidenum">
              <a:rPr lang="en-US" smtClean="0"/>
              <a:t>51</a:t>
            </a:fld>
            <a:endParaRPr lang="en-US"/>
          </a:p>
        </p:txBody>
      </p:sp>
    </p:spTree>
    <p:extLst>
      <p:ext uri="{BB962C8B-B14F-4D97-AF65-F5344CB8AC3E}">
        <p14:creationId xmlns:p14="http://schemas.microsoft.com/office/powerpoint/2010/main" val="412032031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Congruence examples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Let n=3</a:t>
            </a:r>
          </a:p>
          <a:p>
            <a:r>
              <a:rPr lang="en-US" dirty="0" smtClean="0"/>
              <a:t>Then:</a:t>
            </a:r>
          </a:p>
          <a:p>
            <a:pPr lvl="1"/>
            <a:r>
              <a:rPr lang="en-US" dirty="0" smtClean="0"/>
              <a:t>{…,-9,-6,-3,</a:t>
            </a:r>
            <a:r>
              <a:rPr lang="en-US" b="1" u="sng" dirty="0" smtClean="0"/>
              <a:t>0</a:t>
            </a:r>
            <a:r>
              <a:rPr lang="en-US" dirty="0" smtClean="0"/>
              <a:t>,3,6,9,…}</a:t>
            </a:r>
          </a:p>
          <a:p>
            <a:pPr lvl="2"/>
            <a:r>
              <a:rPr lang="en-US" dirty="0" smtClean="0"/>
              <a:t>3q+0</a:t>
            </a:r>
          </a:p>
          <a:p>
            <a:pPr lvl="1"/>
            <a:r>
              <a:rPr lang="en-US" dirty="0" smtClean="0"/>
              <a:t>{…,-8,-5,-2,</a:t>
            </a:r>
            <a:r>
              <a:rPr lang="en-US" b="1" u="sng" dirty="0" smtClean="0"/>
              <a:t>1</a:t>
            </a:r>
            <a:r>
              <a:rPr lang="en-US" dirty="0" smtClean="0"/>
              <a:t>,4,7,10,…}</a:t>
            </a:r>
          </a:p>
          <a:p>
            <a:pPr lvl="2"/>
            <a:r>
              <a:rPr lang="en-US" dirty="0" smtClean="0"/>
              <a:t>3q+1</a:t>
            </a:r>
          </a:p>
          <a:p>
            <a:pPr lvl="1"/>
            <a:r>
              <a:rPr lang="en-US" dirty="0" smtClean="0"/>
              <a:t>{…,-7,-4,-1,</a:t>
            </a:r>
            <a:r>
              <a:rPr lang="en-US" b="1" u="sng" dirty="0" smtClean="0"/>
              <a:t>2</a:t>
            </a:r>
            <a:r>
              <a:rPr lang="en-US" dirty="0" smtClean="0"/>
              <a:t>,5,8,11,…}</a:t>
            </a:r>
          </a:p>
          <a:p>
            <a:pPr lvl="2"/>
            <a:r>
              <a:rPr lang="en-US" dirty="0" smtClean="0"/>
              <a:t>3q+2</a:t>
            </a:r>
            <a:endParaRPr lang="en-US" dirty="0"/>
          </a:p>
          <a:p>
            <a:r>
              <a:rPr lang="en-US" dirty="0" smtClean="0"/>
              <a:t>-9 ≡ 6 (mod 3)</a:t>
            </a:r>
          </a:p>
          <a:p>
            <a:pPr lvl="1"/>
            <a:r>
              <a:rPr lang="en-US" dirty="0" smtClean="0"/>
              <a:t>They are in the same congruency class</a:t>
            </a:r>
          </a:p>
          <a:p>
            <a:pPr lvl="1"/>
            <a:r>
              <a:rPr lang="en-US" dirty="0" smtClean="0"/>
              <a:t>6 – (-9) =15 is a multiple of 3</a:t>
            </a:r>
          </a:p>
          <a:p>
            <a:r>
              <a:rPr lang="en-US" dirty="0"/>
              <a:t>8</a:t>
            </a:r>
            <a:r>
              <a:rPr lang="en-US" dirty="0" smtClean="0"/>
              <a:t> </a:t>
            </a:r>
            <a:r>
              <a:rPr lang="en-US" dirty="0"/>
              <a:t>≡ </a:t>
            </a:r>
            <a:r>
              <a:rPr lang="en-US" dirty="0" smtClean="0"/>
              <a:t>11 </a:t>
            </a:r>
            <a:r>
              <a:rPr lang="en-US" dirty="0"/>
              <a:t>(mod 3</a:t>
            </a:r>
            <a:r>
              <a:rPr lang="en-US" dirty="0" smtClean="0"/>
              <a:t>)</a:t>
            </a:r>
          </a:p>
          <a:p>
            <a:r>
              <a:rPr lang="en-US" dirty="0" smtClean="0"/>
              <a:t>Each class is represented by the remainder (or residue): 0, 1, or 2</a:t>
            </a:r>
          </a:p>
          <a:p>
            <a:pPr lvl="1"/>
            <a:r>
              <a:rPr lang="en-US" dirty="0" smtClean="0"/>
              <a:t>8 mod 3 = 2</a:t>
            </a:r>
            <a:endParaRPr lang="en-US" dirty="0"/>
          </a:p>
          <a:p>
            <a:endParaRPr lang="en-US" dirty="0"/>
          </a:p>
        </p:txBody>
      </p:sp>
      <p:sp>
        <p:nvSpPr>
          <p:cNvPr id="5" name="Slide Number Placeholder 4"/>
          <p:cNvSpPr>
            <a:spLocks noGrp="1"/>
          </p:cNvSpPr>
          <p:nvPr>
            <p:ph type="sldNum" sz="quarter" idx="12"/>
          </p:nvPr>
        </p:nvSpPr>
        <p:spPr/>
        <p:txBody>
          <a:bodyPr/>
          <a:lstStyle/>
          <a:p>
            <a:fld id="{87606FB4-E268-4BFF-97EA-20853DC9E11B}" type="slidenum">
              <a:rPr lang="en-US" smtClean="0"/>
              <a:t>52</a:t>
            </a:fld>
            <a:endParaRPr lang="en-US"/>
          </a:p>
        </p:txBody>
      </p:sp>
    </p:spTree>
    <p:extLst>
      <p:ext uri="{BB962C8B-B14F-4D97-AF65-F5344CB8AC3E}">
        <p14:creationId xmlns:p14="http://schemas.microsoft.com/office/powerpoint/2010/main" val="229076288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Congruence and operations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Can use congruent numbers interchangeably in calculations</a:t>
            </a:r>
          </a:p>
          <a:p>
            <a:r>
              <a:rPr lang="en-US" dirty="0" smtClean="0"/>
              <a:t>Let n=25</a:t>
            </a:r>
          </a:p>
          <a:p>
            <a:pPr lvl="1"/>
            <a:r>
              <a:rPr lang="en-US" dirty="0" smtClean="0"/>
              <a:t>94+20 mod 25 = 14</a:t>
            </a:r>
          </a:p>
          <a:p>
            <a:pPr lvl="1"/>
            <a:r>
              <a:rPr lang="en-US" dirty="0" smtClean="0"/>
              <a:t>94 ≡ 19 (mod 25), 19+20 mod 25 = 39 mod 25 = 14</a:t>
            </a:r>
          </a:p>
          <a:p>
            <a:pPr lvl="1"/>
            <a:endParaRPr lang="en-US" dirty="0"/>
          </a:p>
          <a:p>
            <a:pPr lvl="1"/>
            <a:r>
              <a:rPr lang="en-US" dirty="0" smtClean="0"/>
              <a:t>94-20 </a:t>
            </a:r>
            <a:r>
              <a:rPr lang="en-US" dirty="0"/>
              <a:t>mod 25 = </a:t>
            </a:r>
            <a:r>
              <a:rPr lang="en-US" dirty="0" smtClean="0"/>
              <a:t>24</a:t>
            </a:r>
            <a:endParaRPr lang="en-US" dirty="0"/>
          </a:p>
          <a:p>
            <a:pPr lvl="1"/>
            <a:r>
              <a:rPr lang="en-US" dirty="0" smtClean="0"/>
              <a:t>19-20 </a:t>
            </a:r>
            <a:r>
              <a:rPr lang="en-US" dirty="0"/>
              <a:t>mod 25 = </a:t>
            </a:r>
            <a:r>
              <a:rPr lang="en-US" dirty="0" smtClean="0"/>
              <a:t>-1 mod </a:t>
            </a:r>
            <a:r>
              <a:rPr lang="en-US" dirty="0"/>
              <a:t>25 = </a:t>
            </a:r>
            <a:r>
              <a:rPr lang="en-US" dirty="0" smtClean="0"/>
              <a:t>24</a:t>
            </a:r>
            <a:endParaRPr lang="en-US" dirty="0"/>
          </a:p>
          <a:p>
            <a:pPr marL="341312" lvl="1" indent="0">
              <a:buNone/>
            </a:pPr>
            <a:endParaRPr lang="en-US" dirty="0"/>
          </a:p>
          <a:p>
            <a:pPr lvl="1"/>
            <a:r>
              <a:rPr lang="en-US" dirty="0" smtClean="0"/>
              <a:t>94*20 mod 25 = 5</a:t>
            </a:r>
          </a:p>
          <a:p>
            <a:pPr lvl="1"/>
            <a:r>
              <a:rPr lang="en-US" dirty="0" smtClean="0"/>
              <a:t>19*20 mod 25 = 380 mod 25 = 5</a:t>
            </a:r>
          </a:p>
          <a:p>
            <a:pPr lvl="1"/>
            <a:endParaRPr lang="en-US" dirty="0" smtClean="0"/>
          </a:p>
          <a:p>
            <a:pPr lvl="1"/>
            <a:r>
              <a:rPr lang="en-US" dirty="0" smtClean="0"/>
              <a:t>80/20 mod 25 = 4</a:t>
            </a:r>
          </a:p>
          <a:p>
            <a:pPr lvl="1"/>
            <a:r>
              <a:rPr lang="en-US" dirty="0" smtClean="0"/>
              <a:t>80 ≡ 5 (mod </a:t>
            </a:r>
            <a:r>
              <a:rPr lang="en-US" dirty="0"/>
              <a:t>25), </a:t>
            </a:r>
            <a:r>
              <a:rPr lang="en-US" dirty="0" smtClean="0"/>
              <a:t>5/20 ≠ 4</a:t>
            </a:r>
          </a:p>
          <a:p>
            <a:pPr lvl="1"/>
            <a:r>
              <a:rPr lang="en-US" dirty="0" smtClean="0"/>
              <a:t>Huh. Why didn’t this work?</a:t>
            </a:r>
            <a:endParaRPr lang="en-US" dirty="0"/>
          </a:p>
          <a:p>
            <a:pPr lvl="1"/>
            <a:endParaRPr lang="en-US" dirty="0"/>
          </a:p>
        </p:txBody>
      </p:sp>
      <p:sp>
        <p:nvSpPr>
          <p:cNvPr id="5" name="Slide Number Placeholder 4"/>
          <p:cNvSpPr>
            <a:spLocks noGrp="1"/>
          </p:cNvSpPr>
          <p:nvPr>
            <p:ph type="sldNum" sz="quarter" idx="12"/>
          </p:nvPr>
        </p:nvSpPr>
        <p:spPr/>
        <p:txBody>
          <a:bodyPr/>
          <a:lstStyle/>
          <a:p>
            <a:fld id="{87606FB4-E268-4BFF-97EA-20853DC9E11B}" type="slidenum">
              <a:rPr lang="en-US" smtClean="0"/>
              <a:t>53</a:t>
            </a:fld>
            <a:endParaRPr lang="en-US"/>
          </a:p>
        </p:txBody>
      </p:sp>
    </p:spTree>
    <p:extLst>
      <p:ext uri="{BB962C8B-B14F-4D97-AF65-F5344CB8AC3E}">
        <p14:creationId xmlns:p14="http://schemas.microsoft.com/office/powerpoint/2010/main" val="426025359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WARNING: Invalid operation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People sometimes make the mistake of thinking that if multiplication is available, so is division</a:t>
            </a:r>
          </a:p>
          <a:p>
            <a:pPr lvl="1"/>
            <a:r>
              <a:rPr lang="en-US" dirty="0" smtClean="0"/>
              <a:t>After all, it is the inverse, right?</a:t>
            </a:r>
          </a:p>
          <a:p>
            <a:r>
              <a:rPr lang="en-US" dirty="0" smtClean="0"/>
              <a:t>Integers (Z) are not closed under division</a:t>
            </a:r>
          </a:p>
          <a:p>
            <a:pPr lvl="1"/>
            <a:r>
              <a:rPr lang="en-US" dirty="0" smtClean="0"/>
              <a:t>4/2 = 2 is in Z</a:t>
            </a:r>
          </a:p>
          <a:p>
            <a:pPr lvl="1"/>
            <a:r>
              <a:rPr lang="en-US" dirty="0" smtClean="0"/>
              <a:t>2/4 = 0.5 is not in Z</a:t>
            </a:r>
          </a:p>
          <a:p>
            <a:r>
              <a:rPr lang="en-US" dirty="0" smtClean="0"/>
              <a:t>In Z</a:t>
            </a:r>
            <a:r>
              <a:rPr lang="en-US" baseline="-25000" dirty="0" smtClean="0"/>
              <a:t>n</a:t>
            </a:r>
            <a:r>
              <a:rPr lang="en-US" dirty="0" smtClean="0"/>
              <a:t>, the set of integers mod n, results of division are meaningless</a:t>
            </a:r>
          </a:p>
          <a:p>
            <a:pPr lvl="1"/>
            <a:r>
              <a:rPr lang="en-US" dirty="0" smtClean="0"/>
              <a:t>As we just saw, they are not necessarily correct</a:t>
            </a:r>
          </a:p>
          <a:p>
            <a:pPr lvl="1"/>
            <a:endParaRPr lang="en-US" dirty="0"/>
          </a:p>
          <a:p>
            <a:r>
              <a:rPr lang="en-US" dirty="0" smtClean="0"/>
              <a:t>When working in Z or a finite subset of Z, division is not a valid operation</a:t>
            </a:r>
          </a:p>
          <a:p>
            <a:r>
              <a:rPr lang="en-US" dirty="0" smtClean="0"/>
              <a:t>Let’s abstract this a bit</a:t>
            </a:r>
          </a:p>
        </p:txBody>
      </p:sp>
      <p:sp>
        <p:nvSpPr>
          <p:cNvPr id="5" name="Slide Number Placeholder 4"/>
          <p:cNvSpPr>
            <a:spLocks noGrp="1"/>
          </p:cNvSpPr>
          <p:nvPr>
            <p:ph type="sldNum" sz="quarter" idx="12"/>
          </p:nvPr>
        </p:nvSpPr>
        <p:spPr/>
        <p:txBody>
          <a:bodyPr/>
          <a:lstStyle/>
          <a:p>
            <a:fld id="{87606FB4-E268-4BFF-97EA-20853DC9E11B}" type="slidenum">
              <a:rPr lang="en-US" smtClean="0"/>
              <a:t>54</a:t>
            </a:fld>
            <a:endParaRPr lang="en-US"/>
          </a:p>
        </p:txBody>
      </p:sp>
    </p:spTree>
    <p:extLst>
      <p:ext uri="{BB962C8B-B14F-4D97-AF65-F5344CB8AC3E}">
        <p14:creationId xmlns:p14="http://schemas.microsoft.com/office/powerpoint/2010/main" val="232847039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Set S with a binary operation ◊</a:t>
            </a:r>
          </a:p>
          <a:p>
            <a:r>
              <a:rPr lang="en-US" dirty="0" smtClean="0"/>
              <a:t>(S,</a:t>
            </a:r>
            <a:r>
              <a:rPr lang="en-US" dirty="0"/>
              <a:t> </a:t>
            </a:r>
            <a:r>
              <a:rPr lang="en-US" dirty="0" smtClean="0"/>
              <a:t>◊) is a group </a:t>
            </a:r>
            <a:r>
              <a:rPr lang="en-US" dirty="0" err="1"/>
              <a:t>iff</a:t>
            </a:r>
            <a:endParaRPr lang="en-US" dirty="0"/>
          </a:p>
          <a:p>
            <a:pPr lvl="1"/>
            <a:r>
              <a:rPr lang="en-US" dirty="0"/>
              <a:t>S is closed under ◊</a:t>
            </a:r>
          </a:p>
          <a:p>
            <a:pPr lvl="2"/>
            <a:r>
              <a:rPr lang="en-US" dirty="0"/>
              <a:t>For all x and y in S, </a:t>
            </a:r>
            <a:r>
              <a:rPr lang="en-US" dirty="0" err="1"/>
              <a:t>x◊y</a:t>
            </a:r>
            <a:r>
              <a:rPr lang="en-US" dirty="0"/>
              <a:t> is in </a:t>
            </a:r>
            <a:r>
              <a:rPr lang="en-US" dirty="0" smtClean="0"/>
              <a:t>S</a:t>
            </a:r>
          </a:p>
          <a:p>
            <a:pPr lvl="1"/>
            <a:r>
              <a:rPr lang="en-US" dirty="0" smtClean="0"/>
              <a:t>◊ is associative</a:t>
            </a:r>
          </a:p>
          <a:p>
            <a:pPr lvl="2"/>
            <a:r>
              <a:rPr lang="en-US" dirty="0" smtClean="0"/>
              <a:t>(</a:t>
            </a:r>
            <a:r>
              <a:rPr lang="en-US" dirty="0" err="1"/>
              <a:t>x</a:t>
            </a:r>
            <a:r>
              <a:rPr lang="en-US" dirty="0" err="1" smtClean="0"/>
              <a:t>◊</a:t>
            </a:r>
            <a:r>
              <a:rPr lang="en-US" dirty="0" err="1"/>
              <a:t>y</a:t>
            </a:r>
            <a:r>
              <a:rPr lang="en-US" dirty="0" smtClean="0"/>
              <a:t>)◊z = x◊(</a:t>
            </a:r>
            <a:r>
              <a:rPr lang="en-US" dirty="0" err="1"/>
              <a:t>y</a:t>
            </a:r>
            <a:r>
              <a:rPr lang="en-US" dirty="0" err="1" smtClean="0"/>
              <a:t>◊</a:t>
            </a:r>
            <a:r>
              <a:rPr lang="en-US" dirty="0" err="1"/>
              <a:t>z</a:t>
            </a:r>
            <a:r>
              <a:rPr lang="en-US" dirty="0" smtClean="0"/>
              <a:t>) </a:t>
            </a:r>
          </a:p>
          <a:p>
            <a:pPr lvl="1"/>
            <a:r>
              <a:rPr lang="en-US" dirty="0" smtClean="0"/>
              <a:t>S has an identity, e</a:t>
            </a:r>
          </a:p>
          <a:p>
            <a:pPr lvl="2"/>
            <a:r>
              <a:rPr lang="en-US" dirty="0" smtClean="0"/>
              <a:t>For all x in S, </a:t>
            </a:r>
            <a:r>
              <a:rPr lang="en-US" dirty="0" err="1"/>
              <a:t>x</a:t>
            </a:r>
            <a:r>
              <a:rPr lang="en-US" dirty="0" err="1" smtClean="0"/>
              <a:t>◊e</a:t>
            </a:r>
            <a:r>
              <a:rPr lang="en-US" dirty="0" smtClean="0"/>
              <a:t> = </a:t>
            </a:r>
            <a:r>
              <a:rPr lang="en-US" dirty="0" err="1" smtClean="0"/>
              <a:t>e◊x</a:t>
            </a:r>
            <a:r>
              <a:rPr lang="en-US" dirty="0" smtClean="0"/>
              <a:t> = x</a:t>
            </a:r>
          </a:p>
          <a:p>
            <a:pPr lvl="1"/>
            <a:r>
              <a:rPr lang="en-US" dirty="0" smtClean="0"/>
              <a:t>All elements have inverses</a:t>
            </a:r>
          </a:p>
          <a:p>
            <a:pPr lvl="2"/>
            <a:r>
              <a:rPr lang="en-US" dirty="0" smtClean="0"/>
              <a:t>For all x in S, there is a x’ </a:t>
            </a:r>
            <a:r>
              <a:rPr lang="en-US" dirty="0" err="1"/>
              <a:t>x</a:t>
            </a:r>
            <a:r>
              <a:rPr lang="en-US" dirty="0" err="1" smtClean="0"/>
              <a:t>◊x</a:t>
            </a:r>
            <a:r>
              <a:rPr lang="en-US" dirty="0" smtClean="0"/>
              <a:t>’ = </a:t>
            </a:r>
            <a:r>
              <a:rPr lang="en-US" dirty="0" err="1" smtClean="0"/>
              <a:t>x’◊x</a:t>
            </a:r>
            <a:r>
              <a:rPr lang="en-US" dirty="0" smtClean="0"/>
              <a:t> = e</a:t>
            </a:r>
          </a:p>
          <a:p>
            <a:pPr lvl="2"/>
            <a:endParaRPr lang="en-US" dirty="0"/>
          </a:p>
          <a:p>
            <a:r>
              <a:rPr lang="en-US" dirty="0" smtClean="0"/>
              <a:t>If </a:t>
            </a:r>
            <a:r>
              <a:rPr lang="en-US" dirty="0" err="1"/>
              <a:t>x◊</a:t>
            </a:r>
            <a:r>
              <a:rPr lang="en-US" dirty="0" err="1" smtClean="0"/>
              <a:t>y</a:t>
            </a:r>
            <a:r>
              <a:rPr lang="en-US" dirty="0" smtClean="0"/>
              <a:t> = </a:t>
            </a:r>
            <a:r>
              <a:rPr lang="en-US" dirty="0" err="1" smtClean="0"/>
              <a:t>y◊x</a:t>
            </a:r>
            <a:r>
              <a:rPr lang="en-US" dirty="0" smtClean="0"/>
              <a:t> (◊ is commutative) as well, then (S,</a:t>
            </a:r>
            <a:r>
              <a:rPr lang="en-US" dirty="0"/>
              <a:t> </a:t>
            </a:r>
            <a:r>
              <a:rPr lang="en-US" dirty="0" smtClean="0"/>
              <a:t>◊) is an abelian group</a:t>
            </a:r>
          </a:p>
          <a:p>
            <a:endParaRPr lang="en-US" dirty="0"/>
          </a:p>
        </p:txBody>
      </p:sp>
      <p:sp>
        <p:nvSpPr>
          <p:cNvPr id="5" name="Slide Number Placeholder 4"/>
          <p:cNvSpPr>
            <a:spLocks noGrp="1"/>
          </p:cNvSpPr>
          <p:nvPr>
            <p:ph type="sldNum" sz="quarter" idx="12"/>
          </p:nvPr>
        </p:nvSpPr>
        <p:spPr/>
        <p:txBody>
          <a:bodyPr/>
          <a:lstStyle/>
          <a:p>
            <a:fld id="{87606FB4-E268-4BFF-97EA-20853DC9E11B}" type="slidenum">
              <a:rPr lang="en-US" smtClean="0"/>
              <a:t>55</a:t>
            </a:fld>
            <a:endParaRPr lang="en-US"/>
          </a:p>
        </p:txBody>
      </p:sp>
    </p:spTree>
    <p:extLst>
      <p:ext uri="{BB962C8B-B14F-4D97-AF65-F5344CB8AC3E}">
        <p14:creationId xmlns:p14="http://schemas.microsoft.com/office/powerpoint/2010/main" val="120744492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Bad math joke</a:t>
            </a:r>
            <a:endParaRPr lang="en-US" dirty="0"/>
          </a:p>
        </p:txBody>
      </p:sp>
      <p:sp>
        <p:nvSpPr>
          <p:cNvPr id="3" name="Content Placeholder 2"/>
          <p:cNvSpPr>
            <a:spLocks noGrp="1"/>
          </p:cNvSpPr>
          <p:nvPr>
            <p:ph idx="1"/>
          </p:nvPr>
        </p:nvSpPr>
        <p:spPr/>
        <p:txBody>
          <a:bodyPr/>
          <a:lstStyle/>
          <a:p>
            <a:r>
              <a:rPr lang="en-US" dirty="0" smtClean="0"/>
              <a:t>What’s purple and commutes?</a:t>
            </a:r>
          </a:p>
          <a:p>
            <a:endParaRPr lang="en-US" dirty="0" smtClean="0"/>
          </a:p>
        </p:txBody>
      </p:sp>
      <p:pic>
        <p:nvPicPr>
          <p:cNvPr id="2050" name="Picture 2" descr="C:\Users\kmckay\AppData\Local\Microsoft\Windows\Temporary Internet Files\Content.IE5\564H999J\MC900383592[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4038600" y="3691467"/>
            <a:ext cx="1727200" cy="2060779"/>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ular Callout 4"/>
          <p:cNvSpPr/>
          <p:nvPr/>
        </p:nvSpPr>
        <p:spPr bwMode="auto">
          <a:xfrm>
            <a:off x="3124200" y="2743200"/>
            <a:ext cx="1600200" cy="914400"/>
          </a:xfrm>
          <a:prstGeom prst="wedgeRoundRectCallout">
            <a:avLst>
              <a:gd name="adj1" fmla="val 53241"/>
              <a:gd name="adj2" fmla="val 72024"/>
              <a:gd name="adj3" fmla="val 16667"/>
            </a:avLst>
          </a:prstGeom>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a:r>
              <a:rPr lang="en-US" sz="2000" dirty="0"/>
              <a:t>An abelian grape!</a:t>
            </a:r>
          </a:p>
        </p:txBody>
      </p:sp>
      <p:sp>
        <p:nvSpPr>
          <p:cNvPr id="6" name="Slide Number Placeholder 5"/>
          <p:cNvSpPr>
            <a:spLocks noGrp="1"/>
          </p:cNvSpPr>
          <p:nvPr>
            <p:ph type="sldNum" sz="quarter" idx="12"/>
          </p:nvPr>
        </p:nvSpPr>
        <p:spPr/>
        <p:txBody>
          <a:bodyPr/>
          <a:lstStyle/>
          <a:p>
            <a:fld id="{87606FB4-E268-4BFF-97EA-20853DC9E11B}" type="slidenum">
              <a:rPr lang="en-US" smtClean="0"/>
              <a:t>56</a:t>
            </a:fld>
            <a:endParaRPr lang="en-US"/>
          </a:p>
        </p:txBody>
      </p:sp>
    </p:spTree>
    <p:extLst>
      <p:ext uri="{BB962C8B-B14F-4D97-AF65-F5344CB8AC3E}">
        <p14:creationId xmlns:p14="http://schemas.microsoft.com/office/powerpoint/2010/main" val="3283007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nodeType="with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fade">
                                      <p:cBhvr>
                                        <p:cTn id="15"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examples</a:t>
            </a:r>
            <a:endParaRPr lang="en-US" dirty="0"/>
          </a:p>
        </p:txBody>
      </p:sp>
      <p:sp>
        <p:nvSpPr>
          <p:cNvPr id="3" name="Content Placeholder 2"/>
          <p:cNvSpPr>
            <a:spLocks noGrp="1"/>
          </p:cNvSpPr>
          <p:nvPr>
            <p:ph idx="1"/>
          </p:nvPr>
        </p:nvSpPr>
        <p:spPr/>
        <p:txBody>
          <a:bodyPr/>
          <a:lstStyle/>
          <a:p>
            <a:r>
              <a:rPr lang="en-US" dirty="0"/>
              <a:t>◊ </a:t>
            </a:r>
            <a:r>
              <a:rPr lang="en-US" dirty="0" smtClean="0"/>
              <a:t>= addition mod n, S = Z</a:t>
            </a:r>
            <a:r>
              <a:rPr lang="en-US" baseline="-25000" dirty="0" smtClean="0"/>
              <a:t>n</a:t>
            </a:r>
            <a:r>
              <a:rPr lang="en-US" dirty="0"/>
              <a:t> </a:t>
            </a:r>
            <a:r>
              <a:rPr lang="en-US" dirty="0" smtClean="0"/>
              <a:t>= {0,…,n-1}</a:t>
            </a:r>
          </a:p>
          <a:p>
            <a:pPr lvl="1"/>
            <a:r>
              <a:rPr lang="en-US" dirty="0" smtClean="0"/>
              <a:t>Addition is associative</a:t>
            </a:r>
          </a:p>
          <a:p>
            <a:pPr lvl="1"/>
            <a:r>
              <a:rPr lang="en-US" dirty="0" smtClean="0"/>
              <a:t>S is closed under addition mod n</a:t>
            </a:r>
          </a:p>
          <a:p>
            <a:pPr lvl="1"/>
            <a:r>
              <a:rPr lang="en-US" dirty="0" smtClean="0"/>
              <a:t>0 is the identity</a:t>
            </a:r>
          </a:p>
          <a:p>
            <a:pPr lvl="1"/>
            <a:r>
              <a:rPr lang="en-US" dirty="0" smtClean="0"/>
              <a:t>The inverse of x is n-x</a:t>
            </a:r>
          </a:p>
          <a:p>
            <a:pPr lvl="2"/>
            <a:r>
              <a:rPr lang="en-US" dirty="0" err="1" smtClean="0"/>
              <a:t>x+n-x</a:t>
            </a:r>
            <a:r>
              <a:rPr lang="en-US" dirty="0" smtClean="0"/>
              <a:t> = n ≡ 0 (mod n)</a:t>
            </a:r>
          </a:p>
          <a:p>
            <a:pPr lvl="1"/>
            <a:endParaRPr lang="en-US" dirty="0"/>
          </a:p>
        </p:txBody>
      </p:sp>
      <p:sp>
        <p:nvSpPr>
          <p:cNvPr id="5" name="Slide Number Placeholder 4"/>
          <p:cNvSpPr>
            <a:spLocks noGrp="1"/>
          </p:cNvSpPr>
          <p:nvPr>
            <p:ph type="sldNum" sz="quarter" idx="12"/>
          </p:nvPr>
        </p:nvSpPr>
        <p:spPr/>
        <p:txBody>
          <a:bodyPr/>
          <a:lstStyle/>
          <a:p>
            <a:fld id="{87606FB4-E268-4BFF-97EA-20853DC9E11B}" type="slidenum">
              <a:rPr lang="en-US" smtClean="0"/>
              <a:t>57</a:t>
            </a:fld>
            <a:endParaRPr lang="en-US"/>
          </a:p>
        </p:txBody>
      </p:sp>
    </p:spTree>
    <p:extLst>
      <p:ext uri="{BB962C8B-B14F-4D97-AF65-F5344CB8AC3E}">
        <p14:creationId xmlns:p14="http://schemas.microsoft.com/office/powerpoint/2010/main" val="321155790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Multiplicative groups</a:t>
            </a:r>
            <a:endParaRPr lang="en-US" dirty="0"/>
          </a:p>
        </p:txBody>
      </p:sp>
      <p:sp>
        <p:nvSpPr>
          <p:cNvPr id="3" name="Content Placeholder 2"/>
          <p:cNvSpPr>
            <a:spLocks noGrp="1"/>
          </p:cNvSpPr>
          <p:nvPr>
            <p:ph idx="1"/>
          </p:nvPr>
        </p:nvSpPr>
        <p:spPr/>
        <p:txBody>
          <a:bodyPr>
            <a:normAutofit fontScale="92500" lnSpcReduction="10000"/>
          </a:bodyPr>
          <a:lstStyle/>
          <a:p>
            <a:r>
              <a:rPr lang="en-US" dirty="0"/>
              <a:t>◊ = multiplication mod n, S = Z*</a:t>
            </a:r>
            <a:r>
              <a:rPr lang="en-US" baseline="-25000" dirty="0"/>
              <a:t>n</a:t>
            </a:r>
            <a:r>
              <a:rPr lang="en-US" dirty="0"/>
              <a:t> = {1,…,n-1}</a:t>
            </a:r>
          </a:p>
          <a:p>
            <a:pPr lvl="1"/>
            <a:r>
              <a:rPr lang="en-US" dirty="0"/>
              <a:t>Multiplication is associative</a:t>
            </a:r>
          </a:p>
          <a:p>
            <a:pPr lvl="1"/>
            <a:r>
              <a:rPr lang="en-US" dirty="0"/>
              <a:t>S is closed under multiplication mod n</a:t>
            </a:r>
          </a:p>
          <a:p>
            <a:pPr lvl="1"/>
            <a:r>
              <a:rPr lang="en-US" dirty="0"/>
              <a:t>a is the identity</a:t>
            </a:r>
          </a:p>
          <a:p>
            <a:pPr lvl="1"/>
            <a:r>
              <a:rPr lang="en-US" dirty="0"/>
              <a:t>The inverse of x is </a:t>
            </a:r>
            <a:r>
              <a:rPr lang="en-US" dirty="0" smtClean="0"/>
              <a:t>x</a:t>
            </a:r>
            <a:r>
              <a:rPr lang="en-US" baseline="30000" dirty="0" smtClean="0"/>
              <a:t>-1</a:t>
            </a:r>
          </a:p>
          <a:p>
            <a:pPr lvl="2"/>
            <a:r>
              <a:rPr lang="en-US" dirty="0" smtClean="0"/>
              <a:t>x</a:t>
            </a:r>
            <a:r>
              <a:rPr lang="en-US" dirty="0"/>
              <a:t> ◊ </a:t>
            </a:r>
            <a:r>
              <a:rPr lang="en-US" dirty="0" smtClean="0"/>
              <a:t>x</a:t>
            </a:r>
            <a:r>
              <a:rPr lang="en-US" baseline="30000" dirty="0" smtClean="0"/>
              <a:t>-1</a:t>
            </a:r>
            <a:r>
              <a:rPr lang="en-US" dirty="0" smtClean="0"/>
              <a:t> mod n = 1</a:t>
            </a:r>
            <a:endParaRPr lang="en-US" dirty="0"/>
          </a:p>
          <a:p>
            <a:pPr lvl="2"/>
            <a:r>
              <a:rPr lang="en-US" dirty="0" smtClean="0"/>
              <a:t>Exists if and only </a:t>
            </a:r>
            <a:r>
              <a:rPr lang="en-US" dirty="0"/>
              <a:t>if </a:t>
            </a:r>
            <a:r>
              <a:rPr lang="en-US" dirty="0" err="1"/>
              <a:t>gcd</a:t>
            </a:r>
            <a:r>
              <a:rPr lang="en-US" dirty="0"/>
              <a:t>(</a:t>
            </a:r>
            <a:r>
              <a:rPr lang="en-US" dirty="0" err="1"/>
              <a:t>n,x</a:t>
            </a:r>
            <a:r>
              <a:rPr lang="en-US" dirty="0"/>
              <a:t>)=1</a:t>
            </a:r>
          </a:p>
          <a:p>
            <a:r>
              <a:rPr lang="en-US" dirty="0"/>
              <a:t>For S = Z*</a:t>
            </a:r>
            <a:r>
              <a:rPr lang="en-US" baseline="-25000" dirty="0"/>
              <a:t>n</a:t>
            </a:r>
            <a:r>
              <a:rPr lang="en-US" dirty="0"/>
              <a:t>, if n is not prime, then </a:t>
            </a:r>
            <a:r>
              <a:rPr lang="en-US" dirty="0" smtClean="0"/>
              <a:t>there will be elements with no inverse</a:t>
            </a:r>
          </a:p>
          <a:p>
            <a:r>
              <a:rPr lang="en-US" dirty="0" smtClean="0"/>
              <a:t>If </a:t>
            </a:r>
            <a:r>
              <a:rPr lang="en-US" dirty="0"/>
              <a:t>S only contains elements that are relatively prime to n, </a:t>
            </a:r>
            <a:r>
              <a:rPr lang="en-US" dirty="0" smtClean="0"/>
              <a:t>maybe it is a group</a:t>
            </a:r>
            <a:endParaRPr lang="en-US" dirty="0"/>
          </a:p>
          <a:p>
            <a:pPr lvl="1"/>
            <a:r>
              <a:rPr lang="en-US" dirty="0"/>
              <a:t>Check for </a:t>
            </a:r>
            <a:r>
              <a:rPr lang="en-US" dirty="0" smtClean="0"/>
              <a:t>closure and the rest</a:t>
            </a:r>
            <a:endParaRPr lang="en-US" dirty="0"/>
          </a:p>
          <a:p>
            <a:endParaRPr lang="en-US" dirty="0"/>
          </a:p>
        </p:txBody>
      </p:sp>
      <p:sp>
        <p:nvSpPr>
          <p:cNvPr id="5" name="Slide Number Placeholder 4"/>
          <p:cNvSpPr>
            <a:spLocks noGrp="1"/>
          </p:cNvSpPr>
          <p:nvPr>
            <p:ph type="sldNum" sz="quarter" idx="12"/>
          </p:nvPr>
        </p:nvSpPr>
        <p:spPr/>
        <p:txBody>
          <a:bodyPr/>
          <a:lstStyle/>
          <a:p>
            <a:fld id="{87606FB4-E268-4BFF-97EA-20853DC9E11B}" type="slidenum">
              <a:rPr lang="en-US" smtClean="0"/>
              <a:t>58</a:t>
            </a:fld>
            <a:endParaRPr lang="en-US"/>
          </a:p>
        </p:txBody>
      </p:sp>
    </p:spTree>
    <p:extLst>
      <p:ext uri="{BB962C8B-B14F-4D97-AF65-F5344CB8AC3E}">
        <p14:creationId xmlns:p14="http://schemas.microsoft.com/office/powerpoint/2010/main" val="330402321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Rings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ring consists of</a:t>
            </a:r>
          </a:p>
          <a:p>
            <a:pPr lvl="1"/>
            <a:r>
              <a:rPr lang="en-US" dirty="0" smtClean="0"/>
              <a:t>A set G and two operations ◊ and ○</a:t>
            </a:r>
          </a:p>
          <a:p>
            <a:pPr lvl="1"/>
            <a:r>
              <a:rPr lang="en-US" dirty="0" smtClean="0"/>
              <a:t>(G, ◊) is an abelian group</a:t>
            </a:r>
          </a:p>
          <a:p>
            <a:pPr lvl="1"/>
            <a:r>
              <a:rPr lang="en-US" dirty="0" smtClean="0"/>
              <a:t>(G, ○) isn’t quite a group</a:t>
            </a:r>
          </a:p>
          <a:p>
            <a:pPr lvl="2"/>
            <a:r>
              <a:rPr lang="en-US" dirty="0" smtClean="0"/>
              <a:t>○ is associative</a:t>
            </a:r>
          </a:p>
          <a:p>
            <a:pPr lvl="2"/>
            <a:r>
              <a:rPr lang="en-US" dirty="0" smtClean="0"/>
              <a:t>Closure is satisfied</a:t>
            </a:r>
            <a:endParaRPr lang="en-US" dirty="0"/>
          </a:p>
          <a:p>
            <a:pPr lvl="2"/>
            <a:r>
              <a:rPr lang="en-US" dirty="0" smtClean="0"/>
              <a:t>The identity property is satisfied</a:t>
            </a:r>
          </a:p>
          <a:p>
            <a:pPr lvl="2"/>
            <a:r>
              <a:rPr lang="en-US" dirty="0" smtClean="0"/>
              <a:t>All elements do </a:t>
            </a:r>
            <a:r>
              <a:rPr lang="en-US" i="1" dirty="0" smtClean="0"/>
              <a:t>not</a:t>
            </a:r>
            <a:r>
              <a:rPr lang="en-US" dirty="0" smtClean="0"/>
              <a:t> need inverses</a:t>
            </a:r>
          </a:p>
          <a:p>
            <a:pPr lvl="1"/>
            <a:r>
              <a:rPr lang="en-US" dirty="0" smtClean="0"/>
              <a:t>○ distributes over ◊</a:t>
            </a:r>
          </a:p>
          <a:p>
            <a:pPr lvl="2"/>
            <a:r>
              <a:rPr lang="en-US" dirty="0" smtClean="0"/>
              <a:t>(a ◊ b) ○ c = (a ○ c) ◊ (b ○ c) </a:t>
            </a:r>
          </a:p>
          <a:p>
            <a:pPr lvl="2"/>
            <a:r>
              <a:rPr lang="en-US" dirty="0"/>
              <a:t>c</a:t>
            </a:r>
            <a:r>
              <a:rPr lang="en-US" dirty="0" smtClean="0"/>
              <a:t> ○ (</a:t>
            </a:r>
            <a:r>
              <a:rPr lang="en-US" dirty="0"/>
              <a:t>a ◊ b) </a:t>
            </a:r>
            <a:r>
              <a:rPr lang="en-US" dirty="0" smtClean="0"/>
              <a:t> </a:t>
            </a:r>
            <a:r>
              <a:rPr lang="en-US" dirty="0"/>
              <a:t>= </a:t>
            </a:r>
            <a:r>
              <a:rPr lang="en-US" dirty="0" smtClean="0"/>
              <a:t>(c </a:t>
            </a:r>
            <a:r>
              <a:rPr lang="en-US" dirty="0"/>
              <a:t>○ </a:t>
            </a:r>
            <a:r>
              <a:rPr lang="en-US" dirty="0" smtClean="0"/>
              <a:t>a) </a:t>
            </a:r>
            <a:r>
              <a:rPr lang="en-US" dirty="0"/>
              <a:t>◊ </a:t>
            </a:r>
            <a:r>
              <a:rPr lang="en-US" dirty="0" smtClean="0"/>
              <a:t>(c </a:t>
            </a:r>
            <a:r>
              <a:rPr lang="en-US" dirty="0"/>
              <a:t>○ </a:t>
            </a:r>
            <a:r>
              <a:rPr lang="en-US" dirty="0" smtClean="0"/>
              <a:t>b) </a:t>
            </a:r>
          </a:p>
          <a:p>
            <a:r>
              <a:rPr lang="en-US" dirty="0" smtClean="0"/>
              <a:t>Think of </a:t>
            </a:r>
            <a:r>
              <a:rPr lang="en-US" dirty="0"/>
              <a:t>◊ </a:t>
            </a:r>
            <a:r>
              <a:rPr lang="en-US" dirty="0" smtClean="0"/>
              <a:t>as addition and ○ as multiplication</a:t>
            </a:r>
            <a:endParaRPr lang="en-US" dirty="0"/>
          </a:p>
          <a:p>
            <a:pPr lvl="1"/>
            <a:endParaRPr lang="en-US" dirty="0" smtClean="0"/>
          </a:p>
          <a:p>
            <a:endParaRPr lang="en-US" dirty="0"/>
          </a:p>
        </p:txBody>
      </p:sp>
      <p:sp>
        <p:nvSpPr>
          <p:cNvPr id="5" name="Slide Number Placeholder 4"/>
          <p:cNvSpPr>
            <a:spLocks noGrp="1"/>
          </p:cNvSpPr>
          <p:nvPr>
            <p:ph type="sldNum" sz="quarter" idx="12"/>
          </p:nvPr>
        </p:nvSpPr>
        <p:spPr/>
        <p:txBody>
          <a:bodyPr/>
          <a:lstStyle/>
          <a:p>
            <a:fld id="{87606FB4-E268-4BFF-97EA-20853DC9E11B}" type="slidenum">
              <a:rPr lang="en-US" smtClean="0"/>
              <a:t>59</a:t>
            </a:fld>
            <a:endParaRPr lang="en-US"/>
          </a:p>
        </p:txBody>
      </p:sp>
    </p:spTree>
    <p:extLst>
      <p:ext uri="{BB962C8B-B14F-4D97-AF65-F5344CB8AC3E}">
        <p14:creationId xmlns:p14="http://schemas.microsoft.com/office/powerpoint/2010/main" val="17783614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bottom line</a:t>
            </a:r>
          </a:p>
        </p:txBody>
      </p:sp>
      <p:sp>
        <p:nvSpPr>
          <p:cNvPr id="3" name="Content Placeholder 2"/>
          <p:cNvSpPr>
            <a:spLocks noGrp="1"/>
          </p:cNvSpPr>
          <p:nvPr>
            <p:ph idx="1"/>
          </p:nvPr>
        </p:nvSpPr>
        <p:spPr/>
        <p:txBody>
          <a:bodyPr/>
          <a:lstStyle/>
          <a:p>
            <a:r>
              <a:rPr lang="en-US" dirty="0"/>
              <a:t>You may be able to find the key or message in some scenarios</a:t>
            </a:r>
          </a:p>
          <a:p>
            <a:r>
              <a:rPr lang="en-US" dirty="0"/>
              <a:t>You will be able to better assess </a:t>
            </a:r>
          </a:p>
          <a:p>
            <a:pPr lvl="1"/>
            <a:r>
              <a:rPr lang="en-US" dirty="0"/>
              <a:t>Your needs when considering algorithms</a:t>
            </a:r>
          </a:p>
          <a:p>
            <a:pPr lvl="1"/>
            <a:r>
              <a:rPr lang="en-US" dirty="0"/>
              <a:t>Where a system’s security is lacking with respect to crypto</a:t>
            </a:r>
          </a:p>
          <a:p>
            <a:endParaRPr lang="en-US" dirty="0"/>
          </a:p>
        </p:txBody>
      </p:sp>
      <p:sp>
        <p:nvSpPr>
          <p:cNvPr id="4" name="Slide Number Placeholder 3"/>
          <p:cNvSpPr>
            <a:spLocks noGrp="1"/>
          </p:cNvSpPr>
          <p:nvPr>
            <p:ph type="sldNum" sz="quarter" idx="12"/>
          </p:nvPr>
        </p:nvSpPr>
        <p:spPr/>
        <p:txBody>
          <a:bodyPr/>
          <a:lstStyle/>
          <a:p>
            <a:fld id="{87606FB4-E268-4BFF-97EA-20853DC9E11B}" type="slidenum">
              <a:rPr lang="en-US" smtClean="0"/>
              <a:t>6</a:t>
            </a:fld>
            <a:endParaRPr lang="en-US"/>
          </a:p>
        </p:txBody>
      </p:sp>
    </p:spTree>
    <p:extLst>
      <p:ext uri="{BB962C8B-B14F-4D97-AF65-F5344CB8AC3E}">
        <p14:creationId xmlns:p14="http://schemas.microsoft.com/office/powerpoint/2010/main" val="276516855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Field</a:t>
            </a:r>
            <a:endParaRPr lang="en-US" dirty="0"/>
          </a:p>
        </p:txBody>
      </p:sp>
      <p:sp>
        <p:nvSpPr>
          <p:cNvPr id="3" name="Content Placeholder 2"/>
          <p:cNvSpPr>
            <a:spLocks noGrp="1"/>
          </p:cNvSpPr>
          <p:nvPr>
            <p:ph idx="1"/>
          </p:nvPr>
        </p:nvSpPr>
        <p:spPr/>
        <p:txBody>
          <a:bodyPr/>
          <a:lstStyle/>
          <a:p>
            <a:r>
              <a:rPr lang="en-US" dirty="0" smtClean="0"/>
              <a:t>A field satisfies all the properties of a ring, plus more</a:t>
            </a:r>
          </a:p>
          <a:p>
            <a:pPr lvl="1"/>
            <a:r>
              <a:rPr lang="en-US" dirty="0" smtClean="0"/>
              <a:t>Only the identity under </a:t>
            </a:r>
            <a:r>
              <a:rPr lang="en-US" dirty="0"/>
              <a:t>◊, e</a:t>
            </a:r>
            <a:r>
              <a:rPr lang="en-US" baseline="-25000" dirty="0"/>
              <a:t>◊</a:t>
            </a:r>
            <a:r>
              <a:rPr lang="en-US" dirty="0" smtClean="0"/>
              <a:t>, does not have an inverse under ○</a:t>
            </a:r>
          </a:p>
          <a:p>
            <a:pPr lvl="1"/>
            <a:r>
              <a:rPr lang="en-US" dirty="0" smtClean="0"/>
              <a:t>(G\{e</a:t>
            </a:r>
            <a:r>
              <a:rPr lang="en-US" baseline="-25000" dirty="0" smtClean="0"/>
              <a:t>◊</a:t>
            </a:r>
            <a:r>
              <a:rPr lang="en-US" dirty="0" smtClean="0"/>
              <a:t>}, ○) is an abelian group</a:t>
            </a:r>
            <a:endParaRPr lang="en-US" dirty="0"/>
          </a:p>
          <a:p>
            <a:r>
              <a:rPr lang="en-US" dirty="0" smtClean="0"/>
              <a:t>Z</a:t>
            </a:r>
            <a:r>
              <a:rPr lang="en-US" baseline="-25000" dirty="0"/>
              <a:t>3</a:t>
            </a:r>
            <a:r>
              <a:rPr lang="en-US" dirty="0" smtClean="0"/>
              <a:t> with operations modular addition and modular multiplication is a field</a:t>
            </a:r>
          </a:p>
          <a:p>
            <a:pPr lvl="1"/>
            <a:r>
              <a:rPr lang="en-US" dirty="0" smtClean="0"/>
              <a:t>(Z</a:t>
            </a:r>
            <a:r>
              <a:rPr lang="en-US" baseline="-25000" dirty="0" smtClean="0"/>
              <a:t>3</a:t>
            </a:r>
            <a:r>
              <a:rPr lang="en-US" dirty="0" smtClean="0"/>
              <a:t>,+) is a group</a:t>
            </a:r>
          </a:p>
          <a:p>
            <a:pPr lvl="1"/>
            <a:r>
              <a:rPr lang="en-US" dirty="0"/>
              <a:t>(</a:t>
            </a:r>
            <a:r>
              <a:rPr lang="en-US" dirty="0" smtClean="0"/>
              <a:t>Z</a:t>
            </a:r>
            <a:r>
              <a:rPr lang="en-US" baseline="-25000" dirty="0" smtClean="0"/>
              <a:t>3</a:t>
            </a:r>
            <a:r>
              <a:rPr lang="en-US" dirty="0" smtClean="0"/>
              <a:t>\{0}, x) </a:t>
            </a:r>
            <a:r>
              <a:rPr lang="en-US" dirty="0"/>
              <a:t>is a </a:t>
            </a:r>
            <a:r>
              <a:rPr lang="en-US" dirty="0" smtClean="0"/>
              <a:t>group     </a:t>
            </a:r>
          </a:p>
          <a:p>
            <a:pPr lvl="2"/>
            <a:r>
              <a:rPr lang="en-US" dirty="0"/>
              <a:t>T</a:t>
            </a:r>
            <a:r>
              <a:rPr lang="en-US" dirty="0" smtClean="0"/>
              <a:t>his is Z</a:t>
            </a:r>
            <a:r>
              <a:rPr lang="en-US" baseline="-25000" dirty="0" smtClean="0"/>
              <a:t>3</a:t>
            </a:r>
            <a:r>
              <a:rPr lang="en-US" dirty="0" smtClean="0"/>
              <a:t> without the 0</a:t>
            </a:r>
          </a:p>
          <a:p>
            <a:pPr lvl="2"/>
            <a:r>
              <a:rPr lang="en-US" dirty="0" smtClean="0"/>
              <a:t>It is the set Z*</a:t>
            </a:r>
            <a:r>
              <a:rPr lang="en-US" baseline="-25000" dirty="0" smtClean="0"/>
              <a:t>3</a:t>
            </a:r>
            <a:r>
              <a:rPr lang="en-US" dirty="0" smtClean="0"/>
              <a:t> </a:t>
            </a:r>
            <a:endParaRPr lang="en-US" dirty="0"/>
          </a:p>
        </p:txBody>
      </p:sp>
      <p:sp>
        <p:nvSpPr>
          <p:cNvPr id="5" name="Slide Number Placeholder 4"/>
          <p:cNvSpPr>
            <a:spLocks noGrp="1"/>
          </p:cNvSpPr>
          <p:nvPr>
            <p:ph type="sldNum" sz="quarter" idx="12"/>
          </p:nvPr>
        </p:nvSpPr>
        <p:spPr/>
        <p:txBody>
          <a:bodyPr/>
          <a:lstStyle/>
          <a:p>
            <a:fld id="{87606FB4-E268-4BFF-97EA-20853DC9E11B}" type="slidenum">
              <a:rPr lang="en-US" smtClean="0"/>
              <a:t>60</a:t>
            </a:fld>
            <a:endParaRPr lang="en-US"/>
          </a:p>
        </p:txBody>
      </p:sp>
    </p:spTree>
    <p:extLst>
      <p:ext uri="{BB962C8B-B14F-4D97-AF65-F5344CB8AC3E}">
        <p14:creationId xmlns:p14="http://schemas.microsoft.com/office/powerpoint/2010/main" val="50626965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Ready?</a:t>
            </a:r>
            <a:endParaRPr lang="en-US" dirty="0"/>
          </a:p>
        </p:txBody>
      </p:sp>
      <p:sp>
        <p:nvSpPr>
          <p:cNvPr id="3" name="Content Placeholder 2"/>
          <p:cNvSpPr>
            <a:spLocks noGrp="1"/>
          </p:cNvSpPr>
          <p:nvPr>
            <p:ph idx="1"/>
          </p:nvPr>
        </p:nvSpPr>
        <p:spPr/>
        <p:txBody>
          <a:bodyPr/>
          <a:lstStyle/>
          <a:p>
            <a:r>
              <a:rPr lang="en-US" dirty="0" smtClean="0"/>
              <a:t>Wasn’t that fun? </a:t>
            </a:r>
          </a:p>
          <a:p>
            <a:r>
              <a:rPr lang="en-US" dirty="0" smtClean="0"/>
              <a:t>Now let’s put it to good use </a:t>
            </a:r>
            <a:r>
              <a:rPr lang="en-US" dirty="0" smtClean="0">
                <a:sym typeface="Wingdings" pitchFamily="2" charset="2"/>
              </a:rPr>
              <a:t></a:t>
            </a:r>
            <a:endParaRPr lang="en-US" dirty="0"/>
          </a:p>
        </p:txBody>
      </p:sp>
      <p:sp>
        <p:nvSpPr>
          <p:cNvPr id="5" name="Slide Number Placeholder 4"/>
          <p:cNvSpPr>
            <a:spLocks noGrp="1"/>
          </p:cNvSpPr>
          <p:nvPr>
            <p:ph type="sldNum" sz="quarter" idx="12"/>
          </p:nvPr>
        </p:nvSpPr>
        <p:spPr/>
        <p:txBody>
          <a:bodyPr/>
          <a:lstStyle/>
          <a:p>
            <a:fld id="{87606FB4-E268-4BFF-97EA-20853DC9E11B}" type="slidenum">
              <a:rPr lang="en-US" smtClean="0"/>
              <a:t>61</a:t>
            </a:fld>
            <a:endParaRPr lang="en-US"/>
          </a:p>
        </p:txBody>
      </p:sp>
    </p:spTree>
    <p:extLst>
      <p:ext uri="{BB962C8B-B14F-4D97-AF65-F5344CB8AC3E}">
        <p14:creationId xmlns:p14="http://schemas.microsoft.com/office/powerpoint/2010/main" val="7016617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FACTORING</a:t>
            </a:r>
            <a:endParaRPr lang="en-US" dirty="0"/>
          </a:p>
        </p:txBody>
      </p:sp>
      <p:sp>
        <p:nvSpPr>
          <p:cNvPr id="3" name="Text Placeholder 2"/>
          <p:cNvSpPr>
            <a:spLocks noGrp="1"/>
          </p:cNvSpPr>
          <p:nvPr>
            <p:ph type="body" idx="1"/>
          </p:nvPr>
        </p:nvSpPr>
        <p:spPr/>
        <p:txBody>
          <a:bodyPr/>
          <a:lstStyle/>
          <a:p>
            <a:r>
              <a:rPr lang="en-US" dirty="0" smtClean="0"/>
              <a:t>Asymmetric systems</a:t>
            </a:r>
            <a:endParaRPr lang="en-US" dirty="0"/>
          </a:p>
        </p:txBody>
      </p:sp>
      <p:sp>
        <p:nvSpPr>
          <p:cNvPr id="5" name="Slide Number Placeholder 4"/>
          <p:cNvSpPr>
            <a:spLocks noGrp="1"/>
          </p:cNvSpPr>
          <p:nvPr>
            <p:ph type="sldNum" sz="quarter" idx="12"/>
          </p:nvPr>
        </p:nvSpPr>
        <p:spPr/>
        <p:txBody>
          <a:bodyPr/>
          <a:lstStyle/>
          <a:p>
            <a:fld id="{87606FB4-E268-4BFF-97EA-20853DC9E11B}" type="slidenum">
              <a:rPr lang="en-US" smtClean="0"/>
              <a:t>62</a:t>
            </a:fld>
            <a:endParaRPr lang="en-US"/>
          </a:p>
        </p:txBody>
      </p:sp>
    </p:spTree>
    <p:extLst>
      <p:ext uri="{BB962C8B-B14F-4D97-AF65-F5344CB8AC3E}">
        <p14:creationId xmlns:p14="http://schemas.microsoft.com/office/powerpoint/2010/main" val="255015063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Asymmetric construction</a:t>
            </a:r>
            <a:endParaRPr lang="en-US" dirty="0"/>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normAutofit fontScale="85000" lnSpcReduction="20000"/>
              </a:bodyPr>
              <a:lstStyle/>
              <a:p>
                <a:r>
                  <a:rPr lang="en-US" dirty="0" smtClean="0"/>
                  <a:t>Asymmetric algorithms use different keys for encryption and decryption</a:t>
                </a:r>
              </a:p>
              <a:p>
                <a:pPr lvl="1"/>
                <a:r>
                  <a:rPr lang="en-US" dirty="0" smtClean="0"/>
                  <a:t>Algorithms are based on hard problems</a:t>
                </a:r>
              </a:p>
              <a:p>
                <a:r>
                  <a:rPr lang="en-US" dirty="0" smtClean="0"/>
                  <a:t>Factoring is one such problem</a:t>
                </a:r>
              </a:p>
              <a:p>
                <a:pPr lvl="1"/>
                <a:r>
                  <a:rPr lang="en-US" dirty="0" smtClean="0"/>
                  <a:t>Given a very large integer n with large factors, it is difficult to find the factors</a:t>
                </a:r>
              </a:p>
              <a:p>
                <a:r>
                  <a:rPr lang="en-US" dirty="0"/>
                  <a:t>The fundamental theorem of arithmetic states that all integers can be written as a unique product of primes</a:t>
                </a:r>
              </a:p>
              <a:p>
                <a:pPr lvl="1"/>
                <a:r>
                  <a:rPr lang="en-US" dirty="0"/>
                  <a:t>N = </a:t>
                </a:r>
                <a14:m>
                  <m:oMath xmlns:m="http://schemas.openxmlformats.org/officeDocument/2006/math">
                    <m:nary>
                      <m:naryPr>
                        <m:chr m:val="∏"/>
                        <m:supHide m:val="on"/>
                        <m:ctrlPr>
                          <a:rPr lang="en-US" i="1">
                            <a:latin typeface="Cambria Math"/>
                          </a:rPr>
                        </m:ctrlPr>
                      </m:naryPr>
                      <m:sub>
                        <m:r>
                          <m:rPr>
                            <m:brk m:alnAt="7"/>
                          </m:rPr>
                          <a:rPr lang="en-US" i="1">
                            <a:latin typeface="Cambria Math"/>
                          </a:rPr>
                          <m:t>𝑖</m:t>
                        </m:r>
                      </m:sub>
                      <m:sup/>
                      <m:e>
                        <m:sSubSup>
                          <m:sSubSupPr>
                            <m:ctrlPr>
                              <a:rPr lang="en-US" i="1">
                                <a:latin typeface="Cambria Math"/>
                              </a:rPr>
                            </m:ctrlPr>
                          </m:sSubSupPr>
                          <m:e>
                            <m:sSubSup>
                              <m:sSubSupPr>
                                <m:ctrlPr>
                                  <a:rPr lang="en-US" i="1">
                                    <a:latin typeface="Cambria Math"/>
                                  </a:rPr>
                                </m:ctrlPr>
                              </m:sSubSupPr>
                              <m:e>
                                <m:r>
                                  <a:rPr lang="en-US" i="1">
                                    <a:latin typeface="Cambria Math"/>
                                  </a:rPr>
                                  <m:t>𝑝</m:t>
                                </m:r>
                              </m:e>
                              <m:sub>
                                <m:r>
                                  <a:rPr lang="en-US" i="1">
                                    <a:latin typeface="Cambria Math"/>
                                  </a:rPr>
                                  <m:t>𝑖</m:t>
                                </m:r>
                              </m:sub>
                              <m:sup/>
                            </m:sSubSup>
                          </m:e>
                          <m:sub/>
                          <m:sup>
                            <m:r>
                              <a:rPr lang="en-US" i="1">
                                <a:latin typeface="Cambria Math"/>
                              </a:rPr>
                              <m:t>𝑘</m:t>
                            </m:r>
                          </m:sup>
                        </m:sSubSup>
                      </m:e>
                    </m:nary>
                  </m:oMath>
                </a14:m>
                <a:r>
                  <a:rPr lang="en-US" dirty="0"/>
                  <a:t> , where </a:t>
                </a:r>
                <a14:m>
                  <m:oMath xmlns:m="http://schemas.openxmlformats.org/officeDocument/2006/math">
                    <m:r>
                      <a:rPr lang="en-US" i="1">
                        <a:latin typeface="Cambria Math"/>
                      </a:rPr>
                      <m:t>𝑝</m:t>
                    </m:r>
                    <m:r>
                      <a:rPr lang="en-US" i="1">
                        <a:latin typeface="Cambria Math"/>
                      </a:rPr>
                      <m:t>&lt;</m:t>
                    </m:r>
                    <m:r>
                      <a:rPr lang="en-US" i="1">
                        <a:latin typeface="Cambria Math"/>
                      </a:rPr>
                      <m:t>𝑁</m:t>
                    </m:r>
                  </m:oMath>
                </a14:m>
                <a:r>
                  <a:rPr lang="en-US" dirty="0"/>
                  <a:t>, </a:t>
                </a:r>
                <a14:m>
                  <m:oMath xmlns:m="http://schemas.openxmlformats.org/officeDocument/2006/math">
                    <m:sSub>
                      <m:sSubPr>
                        <m:ctrlPr>
                          <a:rPr lang="en-US" i="1">
                            <a:latin typeface="Cambria Math"/>
                          </a:rPr>
                        </m:ctrlPr>
                      </m:sSubPr>
                      <m:e>
                        <m:r>
                          <a:rPr lang="en-US" i="1">
                            <a:latin typeface="Cambria Math"/>
                          </a:rPr>
                          <m:t>𝑝</m:t>
                        </m:r>
                      </m:e>
                      <m:sub>
                        <m:r>
                          <a:rPr lang="en-US" i="1">
                            <a:latin typeface="Cambria Math"/>
                          </a:rPr>
                          <m:t>𝑖</m:t>
                        </m:r>
                      </m:sub>
                    </m:sSub>
                  </m:oMath>
                </a14:m>
                <a:r>
                  <a:rPr lang="en-US" dirty="0"/>
                  <a:t> is a distinct prime, and </a:t>
                </a:r>
                <a14:m>
                  <m:oMath xmlns:m="http://schemas.openxmlformats.org/officeDocument/2006/math">
                    <m:r>
                      <a:rPr lang="en-US" i="1">
                        <a:latin typeface="Cambria Math"/>
                      </a:rPr>
                      <m:t>𝑘</m:t>
                    </m:r>
                    <m:r>
                      <a:rPr lang="en-US" i="1">
                        <a:latin typeface="Cambria Math"/>
                      </a:rPr>
                      <m:t>&gt;0</m:t>
                    </m:r>
                  </m:oMath>
                </a14:m>
                <a:endParaRPr lang="en-US" dirty="0" smtClean="0"/>
              </a:p>
              <a:p>
                <a:pPr lvl="1"/>
                <a:r>
                  <a:rPr lang="en-US" dirty="0" smtClean="0"/>
                  <a:t>(this is why 1 can’t be a prime in number theory)</a:t>
                </a:r>
                <a:endParaRPr lang="en-US" dirty="0"/>
              </a:p>
              <a:p>
                <a:pPr lvl="1"/>
                <a:endParaRPr lang="en-US" dirty="0"/>
              </a:p>
              <a:p>
                <a:r>
                  <a:rPr lang="en-US" dirty="0" smtClean="0"/>
                  <a:t>Difficulty depends on what the factors are</a:t>
                </a:r>
              </a:p>
              <a:p>
                <a:pPr lvl="1"/>
                <a:r>
                  <a:rPr lang="en-US" dirty="0" smtClean="0"/>
                  <a:t>2 is pretty easy to find</a:t>
                </a:r>
              </a:p>
              <a:p>
                <a:pPr lvl="1"/>
                <a:r>
                  <a:rPr lang="en-US" dirty="0" smtClean="0"/>
                  <a:t>So is 10</a:t>
                </a:r>
              </a:p>
              <a:p>
                <a:pPr lvl="1"/>
                <a:endParaRPr lang="en-US" dirty="0"/>
              </a:p>
              <a:p>
                <a:pPr lvl="1"/>
                <a:endParaRPr lang="en-US"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rotWithShape="1">
                <a:blip r:embed="rId3"/>
                <a:stretch>
                  <a:fillRect l="-593" t="-2222" b="-1250"/>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87606FB4-E268-4BFF-97EA-20853DC9E11B}" type="slidenum">
              <a:rPr lang="en-US" smtClean="0"/>
              <a:t>63</a:t>
            </a:fld>
            <a:endParaRPr lang="en-US"/>
          </a:p>
        </p:txBody>
      </p:sp>
    </p:spTree>
    <p:extLst>
      <p:ext uri="{BB962C8B-B14F-4D97-AF65-F5344CB8AC3E}">
        <p14:creationId xmlns:p14="http://schemas.microsoft.com/office/powerpoint/2010/main" val="289167505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Naïve method (brute force)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If N is composite, then it must be the product of at least two primes</a:t>
                </a:r>
              </a:p>
              <a:p>
                <a:pPr lvl="1"/>
                <a:r>
                  <a:rPr lang="en-US" dirty="0" smtClean="0"/>
                  <a:t>If p is the smallest factor of N, then N &gt; p</a:t>
                </a:r>
                <a:r>
                  <a:rPr lang="en-US" baseline="30000" dirty="0" smtClean="0"/>
                  <a:t>2</a:t>
                </a:r>
              </a:p>
              <a:p>
                <a:r>
                  <a:rPr lang="en-US" dirty="0" smtClean="0"/>
                  <a:t>Trial division by at most </a:t>
                </a:r>
                <a14:m>
                  <m:oMath xmlns:m="http://schemas.openxmlformats.org/officeDocument/2006/math">
                    <m:rad>
                      <m:radPr>
                        <m:degHide m:val="on"/>
                        <m:ctrlPr>
                          <a:rPr lang="en-US" i="1" smtClean="0">
                            <a:latin typeface="Cambria Math"/>
                          </a:rPr>
                        </m:ctrlPr>
                      </m:radPr>
                      <m:deg/>
                      <m:e>
                        <m:r>
                          <a:rPr lang="en-US" b="1" i="1" smtClean="0">
                            <a:latin typeface="Cambria Math"/>
                          </a:rPr>
                          <m:t>𝑵</m:t>
                        </m:r>
                      </m:e>
                    </m:rad>
                  </m:oMath>
                </a14:m>
                <a:r>
                  <a:rPr lang="en-US" dirty="0" smtClean="0"/>
                  <a:t> integers</a:t>
                </a:r>
              </a:p>
              <a:p>
                <a:endParaRPr lang="en-US" dirty="0"/>
              </a:p>
              <a:p>
                <a:r>
                  <a:rPr lang="en-US" dirty="0" smtClean="0"/>
                  <a:t> </a:t>
                </a:r>
                <a:r>
                  <a:rPr lang="en-US" dirty="0"/>
                  <a:t>W</a:t>
                </a:r>
                <a:r>
                  <a:rPr lang="en-US" dirty="0" smtClean="0"/>
                  <a:t>orks great for small N, but what about N with 1024 bits?</a:t>
                </a:r>
                <a:endParaRPr lang="en-US" dirty="0"/>
              </a:p>
            </p:txBody>
          </p:sp>
        </mc:Choice>
        <mc:Fallback xmlns:mv="urn:schemas-microsoft-com:mac:vml"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53" t="-507"/>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87606FB4-E268-4BFF-97EA-20853DC9E11B}" type="slidenum">
              <a:rPr lang="en-US" smtClean="0"/>
              <a:t>64</a:t>
            </a:fld>
            <a:endParaRPr lang="en-US"/>
          </a:p>
        </p:txBody>
      </p:sp>
    </p:spTree>
    <p:extLst>
      <p:ext uri="{BB962C8B-B14F-4D97-AF65-F5344CB8AC3E}">
        <p14:creationId xmlns:p14="http://schemas.microsoft.com/office/powerpoint/2010/main" val="111068228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approach</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N is composite, let p be the smallest prime factor of N</a:t>
            </a:r>
          </a:p>
          <a:p>
            <a:r>
              <a:rPr lang="en-US" dirty="0" smtClean="0"/>
              <a:t>If </a:t>
            </a:r>
            <a:r>
              <a:rPr lang="en-US" i="1" dirty="0" smtClean="0"/>
              <a:t>x ≠ x’</a:t>
            </a:r>
            <a:r>
              <a:rPr lang="en-US" dirty="0" smtClean="0"/>
              <a:t> and </a:t>
            </a:r>
            <a:r>
              <a:rPr lang="en-US" i="1" dirty="0" smtClean="0"/>
              <a:t>x ≡ x’ </a:t>
            </a:r>
            <a:r>
              <a:rPr lang="en-US" dirty="0" smtClean="0"/>
              <a:t>(mod p), then p ≤ </a:t>
            </a:r>
            <a:r>
              <a:rPr lang="en-US" dirty="0" err="1" smtClean="0"/>
              <a:t>gcd</a:t>
            </a:r>
            <a:r>
              <a:rPr lang="en-US" dirty="0" smtClean="0"/>
              <a:t>(</a:t>
            </a:r>
            <a:r>
              <a:rPr lang="en-US" i="1" dirty="0" smtClean="0"/>
              <a:t>x – x’</a:t>
            </a:r>
            <a:r>
              <a:rPr lang="en-US" dirty="0" smtClean="0"/>
              <a:t>,</a:t>
            </a:r>
            <a:r>
              <a:rPr lang="en-US" i="1" dirty="0" smtClean="0"/>
              <a:t> </a:t>
            </a:r>
            <a:r>
              <a:rPr lang="en-US" dirty="0" smtClean="0"/>
              <a:t>N) &lt; N</a:t>
            </a:r>
          </a:p>
          <a:p>
            <a:r>
              <a:rPr lang="en-US" dirty="0" smtClean="0"/>
              <a:t>Can find p by finding collision </a:t>
            </a:r>
          </a:p>
          <a:p>
            <a:pPr lvl="1"/>
            <a:r>
              <a:rPr lang="en-US" i="1" dirty="0"/>
              <a:t>x ≡ x’ </a:t>
            </a:r>
            <a:r>
              <a:rPr lang="en-US" dirty="0"/>
              <a:t>(mod </a:t>
            </a:r>
            <a:r>
              <a:rPr lang="en-US" dirty="0" smtClean="0"/>
              <a:t>N)</a:t>
            </a:r>
          </a:p>
          <a:p>
            <a:pPr marL="0" indent="0">
              <a:buNone/>
            </a:pPr>
            <a:endParaRPr lang="en-US" dirty="0" smtClean="0"/>
          </a:p>
          <a:p>
            <a:r>
              <a:rPr lang="en-US" dirty="0" smtClean="0"/>
              <a:t>Why should this work?</a:t>
            </a:r>
          </a:p>
          <a:p>
            <a:pPr lvl="1"/>
            <a:r>
              <a:rPr lang="en-US" dirty="0" err="1" smtClean="0"/>
              <a:t>p|N</a:t>
            </a:r>
            <a:endParaRPr lang="en-US" dirty="0" smtClean="0"/>
          </a:p>
          <a:p>
            <a:pPr lvl="1"/>
            <a:r>
              <a:rPr lang="en-US" dirty="0"/>
              <a:t>p</a:t>
            </a:r>
            <a:r>
              <a:rPr lang="en-US" dirty="0" smtClean="0"/>
              <a:t>|(</a:t>
            </a:r>
            <a:r>
              <a:rPr lang="en-US" i="1" dirty="0"/>
              <a:t>x – x</a:t>
            </a:r>
            <a:r>
              <a:rPr lang="en-US" i="1" dirty="0" smtClean="0"/>
              <a:t>’</a:t>
            </a:r>
            <a:r>
              <a:rPr lang="en-US" dirty="0" smtClean="0"/>
              <a:t>) </a:t>
            </a:r>
          </a:p>
          <a:p>
            <a:pPr lvl="1"/>
            <a:r>
              <a:rPr lang="en-US" dirty="0" smtClean="0"/>
              <a:t>If </a:t>
            </a:r>
            <a:r>
              <a:rPr lang="en-US" i="1" dirty="0"/>
              <a:t>x ≡ x’ </a:t>
            </a:r>
            <a:r>
              <a:rPr lang="en-US" dirty="0"/>
              <a:t>(mod N</a:t>
            </a:r>
            <a:r>
              <a:rPr lang="en-US" dirty="0" smtClean="0"/>
              <a:t>), then </a:t>
            </a:r>
            <a:r>
              <a:rPr lang="en-US" dirty="0"/>
              <a:t>(</a:t>
            </a:r>
            <a:r>
              <a:rPr lang="en-US" i="1" dirty="0"/>
              <a:t>x – x’</a:t>
            </a:r>
            <a:r>
              <a:rPr lang="en-US" dirty="0"/>
              <a:t>)|</a:t>
            </a:r>
            <a:r>
              <a:rPr lang="en-US" dirty="0" smtClean="0"/>
              <a:t>N</a:t>
            </a:r>
          </a:p>
          <a:p>
            <a:pPr lvl="1"/>
            <a:r>
              <a:rPr lang="en-US" dirty="0" err="1" smtClean="0"/>
              <a:t>gcd</a:t>
            </a:r>
            <a:r>
              <a:rPr lang="en-US" dirty="0" smtClean="0"/>
              <a:t>(</a:t>
            </a:r>
            <a:r>
              <a:rPr lang="en-US" i="1" dirty="0" smtClean="0"/>
              <a:t>x </a:t>
            </a:r>
            <a:r>
              <a:rPr lang="en-US" i="1" dirty="0"/>
              <a:t>– x’</a:t>
            </a:r>
            <a:r>
              <a:rPr lang="en-US" dirty="0"/>
              <a:t>,</a:t>
            </a:r>
            <a:r>
              <a:rPr lang="en-US" i="1" dirty="0"/>
              <a:t> </a:t>
            </a:r>
            <a:r>
              <a:rPr lang="en-US" dirty="0"/>
              <a:t>N) </a:t>
            </a:r>
            <a:r>
              <a:rPr lang="en-US" dirty="0" smtClean="0"/>
              <a:t>is a factor of N</a:t>
            </a:r>
          </a:p>
          <a:p>
            <a:pPr lvl="2"/>
            <a:r>
              <a:rPr lang="en-US" dirty="0" smtClean="0"/>
              <a:t>1,N, and N’s prime factors</a:t>
            </a:r>
          </a:p>
          <a:p>
            <a:r>
              <a:rPr lang="en-US" dirty="0" smtClean="0"/>
              <a:t>So if 1 </a:t>
            </a:r>
            <a:r>
              <a:rPr lang="en-US" dirty="0"/>
              <a:t>&lt; </a:t>
            </a:r>
            <a:r>
              <a:rPr lang="en-US" dirty="0" err="1"/>
              <a:t>gcd</a:t>
            </a:r>
            <a:r>
              <a:rPr lang="en-US" dirty="0"/>
              <a:t>(</a:t>
            </a:r>
            <a:r>
              <a:rPr lang="en-US" i="1" dirty="0"/>
              <a:t>x – x’</a:t>
            </a:r>
            <a:r>
              <a:rPr lang="en-US" dirty="0"/>
              <a:t>,</a:t>
            </a:r>
            <a:r>
              <a:rPr lang="en-US" i="1" dirty="0"/>
              <a:t> </a:t>
            </a:r>
            <a:r>
              <a:rPr lang="en-US" dirty="0"/>
              <a:t>N) &lt; </a:t>
            </a:r>
            <a:r>
              <a:rPr lang="en-US" dirty="0" smtClean="0"/>
              <a:t>N, then </a:t>
            </a:r>
            <a:r>
              <a:rPr lang="en-US" dirty="0" err="1"/>
              <a:t>gcd</a:t>
            </a:r>
            <a:r>
              <a:rPr lang="en-US" dirty="0"/>
              <a:t>(</a:t>
            </a:r>
            <a:r>
              <a:rPr lang="en-US" i="1" dirty="0"/>
              <a:t>x – x’</a:t>
            </a:r>
            <a:r>
              <a:rPr lang="en-US" dirty="0"/>
              <a:t>,</a:t>
            </a:r>
            <a:r>
              <a:rPr lang="en-US" i="1" dirty="0"/>
              <a:t> </a:t>
            </a:r>
            <a:r>
              <a:rPr lang="en-US" dirty="0"/>
              <a:t>N</a:t>
            </a:r>
            <a:r>
              <a:rPr lang="en-US" dirty="0" smtClean="0"/>
              <a:t>) is a prime factor of N</a:t>
            </a:r>
            <a:endParaRPr lang="en-US" dirty="0"/>
          </a:p>
        </p:txBody>
      </p:sp>
      <p:sp>
        <p:nvSpPr>
          <p:cNvPr id="5" name="Slide Number Placeholder 4"/>
          <p:cNvSpPr>
            <a:spLocks noGrp="1"/>
          </p:cNvSpPr>
          <p:nvPr>
            <p:ph type="sldNum" sz="quarter" idx="12"/>
          </p:nvPr>
        </p:nvSpPr>
        <p:spPr/>
        <p:txBody>
          <a:bodyPr/>
          <a:lstStyle/>
          <a:p>
            <a:fld id="{87606FB4-E268-4BFF-97EA-20853DC9E11B}" type="slidenum">
              <a:rPr lang="en-US" smtClean="0"/>
              <a:t>65</a:t>
            </a:fld>
            <a:endParaRPr lang="en-US"/>
          </a:p>
        </p:txBody>
      </p:sp>
    </p:spTree>
    <p:extLst>
      <p:ext uri="{BB962C8B-B14F-4D97-AF65-F5344CB8AC3E}">
        <p14:creationId xmlns:p14="http://schemas.microsoft.com/office/powerpoint/2010/main" val="154336619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Pollard’s Rho</a:t>
            </a:r>
            <a:endParaRPr lang="en-US" dirty="0"/>
          </a:p>
        </p:txBody>
      </p:sp>
      <p:sp>
        <p:nvSpPr>
          <p:cNvPr id="3" name="Content Placeholder 2"/>
          <p:cNvSpPr>
            <a:spLocks noGrp="1"/>
          </p:cNvSpPr>
          <p:nvPr>
            <p:ph idx="1"/>
          </p:nvPr>
        </p:nvSpPr>
        <p:spPr>
          <a:xfrm>
            <a:off x="568325" y="1981200"/>
            <a:ext cx="7975600" cy="2057400"/>
          </a:xfrm>
        </p:spPr>
        <p:txBody>
          <a:bodyPr>
            <a:normAutofit fontScale="92500" lnSpcReduction="10000"/>
          </a:bodyPr>
          <a:lstStyle/>
          <a:p>
            <a:r>
              <a:rPr lang="en-US" dirty="0" smtClean="0"/>
              <a:t>Algorithm for finding cycles in number patterns</a:t>
            </a:r>
          </a:p>
          <a:p>
            <a:r>
              <a:rPr lang="en-US" dirty="0" smtClean="0"/>
              <a:t>Two variables moving at different speeds</a:t>
            </a:r>
          </a:p>
          <a:p>
            <a:pPr lvl="1"/>
            <a:r>
              <a:rPr lang="en-US" dirty="0" smtClean="0"/>
              <a:t>A = f(A)</a:t>
            </a:r>
          </a:p>
          <a:p>
            <a:pPr lvl="1"/>
            <a:r>
              <a:rPr lang="en-US" dirty="0" smtClean="0"/>
              <a:t>B = f(f(B))</a:t>
            </a:r>
          </a:p>
          <a:p>
            <a:r>
              <a:rPr lang="en-US" dirty="0" smtClean="0"/>
              <a:t>Graph looks like the symbol rho</a:t>
            </a:r>
            <a:endParaRPr lang="en-US" dirty="0"/>
          </a:p>
        </p:txBody>
      </p:sp>
      <p:sp>
        <p:nvSpPr>
          <p:cNvPr id="6" name="Oval 5"/>
          <p:cNvSpPr/>
          <p:nvPr/>
        </p:nvSpPr>
        <p:spPr bwMode="auto">
          <a:xfrm>
            <a:off x="3346263" y="5951048"/>
            <a:ext cx="304800" cy="304800"/>
          </a:xfrm>
          <a:prstGeom prst="ellipse">
            <a:avLst/>
          </a:prstGeom>
          <a:solidFill>
            <a:schemeClr val="accent1"/>
          </a:solidFill>
          <a:ln>
            <a:noFill/>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p:txBody>
      </p:sp>
      <p:sp>
        <p:nvSpPr>
          <p:cNvPr id="7" name="Oval 6"/>
          <p:cNvSpPr/>
          <p:nvPr/>
        </p:nvSpPr>
        <p:spPr bwMode="auto">
          <a:xfrm>
            <a:off x="3364524" y="5362696"/>
            <a:ext cx="304800" cy="304800"/>
          </a:xfrm>
          <a:prstGeom prst="ellipse">
            <a:avLst/>
          </a:prstGeom>
          <a:solidFill>
            <a:schemeClr val="accent1"/>
          </a:solidFill>
          <a:ln>
            <a:noFill/>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p:txBody>
      </p:sp>
      <p:sp>
        <p:nvSpPr>
          <p:cNvPr id="8" name="Oval 7"/>
          <p:cNvSpPr/>
          <p:nvPr/>
        </p:nvSpPr>
        <p:spPr bwMode="auto">
          <a:xfrm>
            <a:off x="3390900" y="4471683"/>
            <a:ext cx="304800" cy="304800"/>
          </a:xfrm>
          <a:prstGeom prst="ellipse">
            <a:avLst/>
          </a:prstGeom>
          <a:solidFill>
            <a:schemeClr val="accent1"/>
          </a:solidFill>
          <a:ln>
            <a:noFill/>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p:txBody>
      </p:sp>
      <p:sp>
        <p:nvSpPr>
          <p:cNvPr id="9" name="Oval 8"/>
          <p:cNvSpPr/>
          <p:nvPr/>
        </p:nvSpPr>
        <p:spPr bwMode="auto">
          <a:xfrm>
            <a:off x="3821723" y="4133178"/>
            <a:ext cx="304800" cy="304800"/>
          </a:xfrm>
          <a:prstGeom prst="ellipse">
            <a:avLst/>
          </a:prstGeom>
          <a:solidFill>
            <a:schemeClr val="accent1"/>
          </a:solidFill>
          <a:ln>
            <a:noFill/>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p:txBody>
      </p:sp>
      <p:sp>
        <p:nvSpPr>
          <p:cNvPr id="10" name="Oval 9"/>
          <p:cNvSpPr/>
          <p:nvPr/>
        </p:nvSpPr>
        <p:spPr bwMode="auto">
          <a:xfrm>
            <a:off x="4375976" y="4363920"/>
            <a:ext cx="304800" cy="304800"/>
          </a:xfrm>
          <a:prstGeom prst="ellipse">
            <a:avLst/>
          </a:prstGeom>
          <a:solidFill>
            <a:schemeClr val="accent1"/>
          </a:solidFill>
          <a:ln>
            <a:noFill/>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p:txBody>
      </p:sp>
      <p:sp>
        <p:nvSpPr>
          <p:cNvPr id="11" name="Oval 10"/>
          <p:cNvSpPr/>
          <p:nvPr/>
        </p:nvSpPr>
        <p:spPr bwMode="auto">
          <a:xfrm>
            <a:off x="4229775" y="4863730"/>
            <a:ext cx="304800" cy="304800"/>
          </a:xfrm>
          <a:prstGeom prst="ellipse">
            <a:avLst/>
          </a:prstGeom>
          <a:solidFill>
            <a:schemeClr val="accent1"/>
          </a:solidFill>
          <a:ln>
            <a:noFill/>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p:txBody>
      </p:sp>
      <p:sp>
        <p:nvSpPr>
          <p:cNvPr id="12" name="Oval 11"/>
          <p:cNvSpPr/>
          <p:nvPr/>
        </p:nvSpPr>
        <p:spPr bwMode="auto">
          <a:xfrm>
            <a:off x="3669323" y="4878385"/>
            <a:ext cx="304800" cy="304800"/>
          </a:xfrm>
          <a:prstGeom prst="ellipse">
            <a:avLst/>
          </a:prstGeom>
          <a:solidFill>
            <a:schemeClr val="accent1"/>
          </a:solidFill>
          <a:ln>
            <a:noFill/>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p:txBody>
      </p:sp>
      <p:cxnSp>
        <p:nvCxnSpPr>
          <p:cNvPr id="14" name="Straight Arrow Connector 13"/>
          <p:cNvCxnSpPr>
            <a:stCxn id="6" idx="0"/>
            <a:endCxn id="7" idx="4"/>
          </p:cNvCxnSpPr>
          <p:nvPr/>
        </p:nvCxnSpPr>
        <p:spPr bwMode="auto">
          <a:xfrm flipV="1">
            <a:off x="3498663" y="5667496"/>
            <a:ext cx="18261" cy="283552"/>
          </a:xfrm>
          <a:prstGeom prst="straightConnector1">
            <a:avLst/>
          </a:prstGeom>
          <a:noFill/>
          <a:ln w="9525" cap="flat" cmpd="sng" algn="ctr">
            <a:solidFill>
              <a:srgbClr val="0070C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Arrow Connector 14"/>
          <p:cNvCxnSpPr>
            <a:stCxn id="7" idx="0"/>
            <a:endCxn id="8" idx="4"/>
          </p:cNvCxnSpPr>
          <p:nvPr/>
        </p:nvCxnSpPr>
        <p:spPr bwMode="auto">
          <a:xfrm flipV="1">
            <a:off x="3516924" y="4776483"/>
            <a:ext cx="26376" cy="586213"/>
          </a:xfrm>
          <a:prstGeom prst="straightConnector1">
            <a:avLst/>
          </a:prstGeom>
          <a:noFill/>
          <a:ln w="9525" cap="flat" cmpd="sng" algn="ctr">
            <a:solidFill>
              <a:srgbClr val="0070C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Straight Arrow Connector 27"/>
          <p:cNvCxnSpPr>
            <a:stCxn id="8" idx="7"/>
            <a:endCxn id="9" idx="3"/>
          </p:cNvCxnSpPr>
          <p:nvPr/>
        </p:nvCxnSpPr>
        <p:spPr bwMode="auto">
          <a:xfrm flipV="1">
            <a:off x="3651063" y="4393341"/>
            <a:ext cx="215297" cy="122979"/>
          </a:xfrm>
          <a:prstGeom prst="straightConnector1">
            <a:avLst/>
          </a:prstGeom>
          <a:noFill/>
          <a:ln w="9525" cap="flat" cmpd="sng" algn="ctr">
            <a:solidFill>
              <a:srgbClr val="0070C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Straight Arrow Connector 31"/>
          <p:cNvCxnSpPr>
            <a:stCxn id="10" idx="1"/>
            <a:endCxn id="9" idx="6"/>
          </p:cNvCxnSpPr>
          <p:nvPr/>
        </p:nvCxnSpPr>
        <p:spPr bwMode="auto">
          <a:xfrm flipH="1" flipV="1">
            <a:off x="4126523" y="4285578"/>
            <a:ext cx="294090" cy="122979"/>
          </a:xfrm>
          <a:prstGeom prst="straightConnector1">
            <a:avLst/>
          </a:prstGeom>
          <a:noFill/>
          <a:ln w="9525" cap="flat" cmpd="sng" algn="ctr">
            <a:solidFill>
              <a:srgbClr val="0070C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Straight Arrow Connector 35"/>
          <p:cNvCxnSpPr>
            <a:stCxn id="11" idx="7"/>
            <a:endCxn id="10" idx="4"/>
          </p:cNvCxnSpPr>
          <p:nvPr/>
        </p:nvCxnSpPr>
        <p:spPr bwMode="auto">
          <a:xfrm flipV="1">
            <a:off x="4489938" y="4668720"/>
            <a:ext cx="38438" cy="239647"/>
          </a:xfrm>
          <a:prstGeom prst="straightConnector1">
            <a:avLst/>
          </a:prstGeom>
          <a:noFill/>
          <a:ln w="9525" cap="flat" cmpd="sng" algn="ctr">
            <a:solidFill>
              <a:srgbClr val="0070C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Straight Arrow Connector 39"/>
          <p:cNvCxnSpPr>
            <a:stCxn id="12" idx="1"/>
            <a:endCxn id="8" idx="5"/>
          </p:cNvCxnSpPr>
          <p:nvPr/>
        </p:nvCxnSpPr>
        <p:spPr bwMode="auto">
          <a:xfrm flipH="1" flipV="1">
            <a:off x="3651063" y="4731846"/>
            <a:ext cx="62897" cy="191176"/>
          </a:xfrm>
          <a:prstGeom prst="straightConnector1">
            <a:avLst/>
          </a:prstGeom>
          <a:noFill/>
          <a:ln w="9525" cap="flat" cmpd="sng" algn="ctr">
            <a:solidFill>
              <a:srgbClr val="0070C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Straight Arrow Connector 45"/>
          <p:cNvCxnSpPr>
            <a:stCxn id="12" idx="6"/>
            <a:endCxn id="11" idx="2"/>
          </p:cNvCxnSpPr>
          <p:nvPr/>
        </p:nvCxnSpPr>
        <p:spPr bwMode="auto">
          <a:xfrm flipV="1">
            <a:off x="3974123" y="5016130"/>
            <a:ext cx="255652" cy="14655"/>
          </a:xfrm>
          <a:prstGeom prst="straightConnector1">
            <a:avLst/>
          </a:prstGeom>
          <a:noFill/>
          <a:ln w="9525" cap="flat" cmpd="sng" algn="ctr">
            <a:solidFill>
              <a:srgbClr val="0070C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TextBox 28"/>
          <p:cNvSpPr txBox="1"/>
          <p:nvPr/>
        </p:nvSpPr>
        <p:spPr>
          <a:xfrm>
            <a:off x="5103347" y="4516320"/>
            <a:ext cx="567784" cy="276999"/>
          </a:xfrm>
          <a:prstGeom prst="rect">
            <a:avLst/>
          </a:prstGeom>
          <a:noFill/>
        </p:spPr>
        <p:txBody>
          <a:bodyPr wrap="none" rtlCol="0">
            <a:spAutoFit/>
          </a:bodyPr>
          <a:lstStyle/>
          <a:p>
            <a:r>
              <a:rPr lang="en-US" dirty="0"/>
              <a:t>C</a:t>
            </a:r>
            <a:r>
              <a:rPr lang="en-US" dirty="0" smtClean="0"/>
              <a:t>ycle</a:t>
            </a:r>
            <a:endParaRPr lang="en-US" dirty="0"/>
          </a:p>
        </p:txBody>
      </p:sp>
      <p:sp>
        <p:nvSpPr>
          <p:cNvPr id="30" name="TextBox 29"/>
          <p:cNvSpPr txBox="1"/>
          <p:nvPr/>
        </p:nvSpPr>
        <p:spPr>
          <a:xfrm>
            <a:off x="4593363" y="5674049"/>
            <a:ext cx="414472" cy="276999"/>
          </a:xfrm>
          <a:prstGeom prst="rect">
            <a:avLst/>
          </a:prstGeom>
          <a:noFill/>
        </p:spPr>
        <p:txBody>
          <a:bodyPr wrap="none" rtlCol="0">
            <a:spAutoFit/>
          </a:bodyPr>
          <a:lstStyle/>
          <a:p>
            <a:r>
              <a:rPr lang="en-US" dirty="0" smtClean="0"/>
              <a:t>Tail</a:t>
            </a:r>
          </a:p>
        </p:txBody>
      </p:sp>
      <p:sp>
        <p:nvSpPr>
          <p:cNvPr id="38" name="Right Arrow 37"/>
          <p:cNvSpPr/>
          <p:nvPr/>
        </p:nvSpPr>
        <p:spPr bwMode="auto">
          <a:xfrm rot="10800000">
            <a:off x="4800600" y="4624083"/>
            <a:ext cx="336410" cy="95588"/>
          </a:xfrm>
          <a:prstGeom prst="rightArrow">
            <a:avLst/>
          </a:prstGeom>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p:txBody>
      </p:sp>
      <p:sp>
        <p:nvSpPr>
          <p:cNvPr id="41" name="Right Arrow 40"/>
          <p:cNvSpPr/>
          <p:nvPr/>
        </p:nvSpPr>
        <p:spPr bwMode="auto">
          <a:xfrm rot="10800000">
            <a:off x="4229775" y="5761478"/>
            <a:ext cx="336410" cy="95588"/>
          </a:xfrm>
          <a:prstGeom prst="rightArrow">
            <a:avLst/>
          </a:prstGeom>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p:txBody>
      </p:sp>
      <p:sp>
        <p:nvSpPr>
          <p:cNvPr id="5" name="Slide Number Placeholder 4"/>
          <p:cNvSpPr>
            <a:spLocks noGrp="1"/>
          </p:cNvSpPr>
          <p:nvPr>
            <p:ph type="sldNum" sz="quarter" idx="12"/>
          </p:nvPr>
        </p:nvSpPr>
        <p:spPr/>
        <p:txBody>
          <a:bodyPr/>
          <a:lstStyle/>
          <a:p>
            <a:fld id="{87606FB4-E268-4BFF-97EA-20853DC9E11B}" type="slidenum">
              <a:rPr lang="en-US" smtClean="0"/>
              <a:t>66</a:t>
            </a:fld>
            <a:endParaRPr lang="en-US"/>
          </a:p>
        </p:txBody>
      </p:sp>
    </p:spTree>
    <p:extLst>
      <p:ext uri="{BB962C8B-B14F-4D97-AF65-F5344CB8AC3E}">
        <p14:creationId xmlns:p14="http://schemas.microsoft.com/office/powerpoint/2010/main" val="2675757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fade">
                                      <p:cBhvr>
                                        <p:cTn id="1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8" grpId="0" animBg="1"/>
      <p:bldP spid="41"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533400" y="1990725"/>
            <a:ext cx="7975600" cy="1514475"/>
          </a:xfrm>
        </p:spPr>
        <p:txBody>
          <a:bodyPr>
            <a:normAutofit fontScale="92500" lnSpcReduction="20000"/>
          </a:bodyPr>
          <a:lstStyle/>
          <a:p>
            <a:r>
              <a:rPr lang="en-US" dirty="0"/>
              <a:t>N = 1517</a:t>
            </a:r>
          </a:p>
          <a:p>
            <a:r>
              <a:rPr lang="en-US" dirty="0" smtClean="0"/>
              <a:t>Let f(x</a:t>
            </a:r>
            <a:r>
              <a:rPr lang="en-US" dirty="0"/>
              <a:t>) = (x</a:t>
            </a:r>
            <a:r>
              <a:rPr lang="en-US" baseline="30000" dirty="0"/>
              <a:t>2</a:t>
            </a:r>
            <a:r>
              <a:rPr lang="en-US" dirty="0"/>
              <a:t> + </a:t>
            </a:r>
            <a:r>
              <a:rPr lang="en-US" dirty="0" smtClean="0"/>
              <a:t>1) mod N</a:t>
            </a:r>
          </a:p>
          <a:p>
            <a:r>
              <a:rPr lang="en-US" dirty="0" smtClean="0"/>
              <a:t>Start at A=134</a:t>
            </a:r>
          </a:p>
          <a:p>
            <a:r>
              <a:rPr lang="en-US" dirty="0" smtClean="0"/>
              <a:t>Sequence A = f(A) is</a:t>
            </a:r>
            <a:endParaRPr lang="en-US" dirty="0"/>
          </a:p>
          <a:p>
            <a:endParaRPr lang="en-US" dirty="0"/>
          </a:p>
        </p:txBody>
      </p:sp>
      <p:sp>
        <p:nvSpPr>
          <p:cNvPr id="8" name="TextBox 7"/>
          <p:cNvSpPr txBox="1"/>
          <p:nvPr/>
        </p:nvSpPr>
        <p:spPr>
          <a:xfrm>
            <a:off x="1752601" y="3686838"/>
            <a:ext cx="699230" cy="461665"/>
          </a:xfrm>
          <a:prstGeom prst="rect">
            <a:avLst/>
          </a:prstGeom>
          <a:noFill/>
        </p:spPr>
        <p:txBody>
          <a:bodyPr wrap="none" rtlCol="0">
            <a:spAutoFit/>
          </a:bodyPr>
          <a:lstStyle/>
          <a:p>
            <a:r>
              <a:rPr lang="en-US" sz="2400" dirty="0" smtClean="0"/>
              <a:t>134</a:t>
            </a:r>
            <a:endParaRPr lang="en-US" sz="2400" dirty="0"/>
          </a:p>
        </p:txBody>
      </p:sp>
      <p:sp>
        <p:nvSpPr>
          <p:cNvPr id="10" name="TextBox 9"/>
          <p:cNvSpPr txBox="1"/>
          <p:nvPr/>
        </p:nvSpPr>
        <p:spPr>
          <a:xfrm>
            <a:off x="2590801" y="3686841"/>
            <a:ext cx="870751" cy="461665"/>
          </a:xfrm>
          <a:prstGeom prst="rect">
            <a:avLst/>
          </a:prstGeom>
          <a:noFill/>
        </p:spPr>
        <p:txBody>
          <a:bodyPr wrap="none" rtlCol="0">
            <a:spAutoFit/>
          </a:bodyPr>
          <a:lstStyle/>
          <a:p>
            <a:r>
              <a:rPr lang="en-US" sz="2400" dirty="0" smtClean="0"/>
              <a:t>1270</a:t>
            </a:r>
            <a:endParaRPr lang="en-US" sz="2400" dirty="0"/>
          </a:p>
        </p:txBody>
      </p:sp>
      <p:sp>
        <p:nvSpPr>
          <p:cNvPr id="11" name="TextBox 10"/>
          <p:cNvSpPr txBox="1"/>
          <p:nvPr/>
        </p:nvSpPr>
        <p:spPr>
          <a:xfrm>
            <a:off x="5638801" y="3686837"/>
            <a:ext cx="699230" cy="461665"/>
          </a:xfrm>
          <a:prstGeom prst="rect">
            <a:avLst/>
          </a:prstGeom>
          <a:noFill/>
        </p:spPr>
        <p:txBody>
          <a:bodyPr wrap="none" rtlCol="0">
            <a:spAutoFit/>
          </a:bodyPr>
          <a:lstStyle/>
          <a:p>
            <a:r>
              <a:rPr lang="en-US" sz="2400" dirty="0" smtClean="0"/>
              <a:t>841</a:t>
            </a:r>
            <a:endParaRPr lang="en-US" sz="2400" dirty="0"/>
          </a:p>
        </p:txBody>
      </p:sp>
      <p:sp>
        <p:nvSpPr>
          <p:cNvPr id="12" name="TextBox 11"/>
          <p:cNvSpPr txBox="1"/>
          <p:nvPr/>
        </p:nvSpPr>
        <p:spPr>
          <a:xfrm>
            <a:off x="6553201" y="3686836"/>
            <a:ext cx="699230" cy="461665"/>
          </a:xfrm>
          <a:prstGeom prst="rect">
            <a:avLst/>
          </a:prstGeom>
          <a:noFill/>
        </p:spPr>
        <p:txBody>
          <a:bodyPr wrap="none" rtlCol="0">
            <a:spAutoFit/>
          </a:bodyPr>
          <a:lstStyle/>
          <a:p>
            <a:r>
              <a:rPr lang="en-US" sz="2400" dirty="0" smtClean="0"/>
              <a:t>360</a:t>
            </a:r>
            <a:endParaRPr lang="en-US" sz="2400" dirty="0"/>
          </a:p>
        </p:txBody>
      </p:sp>
      <p:sp>
        <p:nvSpPr>
          <p:cNvPr id="13" name="TextBox 12"/>
          <p:cNvSpPr txBox="1"/>
          <p:nvPr/>
        </p:nvSpPr>
        <p:spPr>
          <a:xfrm>
            <a:off x="3668492" y="3686840"/>
            <a:ext cx="699230" cy="461665"/>
          </a:xfrm>
          <a:prstGeom prst="rect">
            <a:avLst/>
          </a:prstGeom>
          <a:noFill/>
        </p:spPr>
        <p:txBody>
          <a:bodyPr wrap="none" rtlCol="0">
            <a:spAutoFit/>
          </a:bodyPr>
          <a:lstStyle/>
          <a:p>
            <a:r>
              <a:rPr lang="en-US" sz="2400" dirty="0" smtClean="0"/>
              <a:t>330</a:t>
            </a:r>
            <a:endParaRPr lang="en-US" sz="2400" dirty="0"/>
          </a:p>
        </p:txBody>
      </p:sp>
      <p:sp>
        <p:nvSpPr>
          <p:cNvPr id="14" name="TextBox 13"/>
          <p:cNvSpPr txBox="1"/>
          <p:nvPr/>
        </p:nvSpPr>
        <p:spPr>
          <a:xfrm>
            <a:off x="4544245" y="3686839"/>
            <a:ext cx="847924" cy="461665"/>
          </a:xfrm>
          <a:prstGeom prst="rect">
            <a:avLst/>
          </a:prstGeom>
          <a:noFill/>
        </p:spPr>
        <p:txBody>
          <a:bodyPr wrap="none" rtlCol="0">
            <a:spAutoFit/>
          </a:bodyPr>
          <a:lstStyle/>
          <a:p>
            <a:r>
              <a:rPr lang="en-US" sz="2400" dirty="0" smtClean="0"/>
              <a:t>1194</a:t>
            </a:r>
          </a:p>
        </p:txBody>
      </p:sp>
      <p:sp>
        <p:nvSpPr>
          <p:cNvPr id="17" name="TextBox 16"/>
          <p:cNvSpPr txBox="1"/>
          <p:nvPr/>
        </p:nvSpPr>
        <p:spPr>
          <a:xfrm>
            <a:off x="1752601" y="4387333"/>
            <a:ext cx="699230" cy="461665"/>
          </a:xfrm>
          <a:prstGeom prst="rect">
            <a:avLst/>
          </a:prstGeom>
          <a:noFill/>
        </p:spPr>
        <p:txBody>
          <a:bodyPr wrap="none" rtlCol="0">
            <a:spAutoFit/>
          </a:bodyPr>
          <a:lstStyle/>
          <a:p>
            <a:r>
              <a:rPr lang="en-US" sz="2400" dirty="0" smtClean="0"/>
              <a:t>656</a:t>
            </a:r>
            <a:endParaRPr lang="en-US" sz="2400" dirty="0"/>
          </a:p>
        </p:txBody>
      </p:sp>
      <p:sp>
        <p:nvSpPr>
          <p:cNvPr id="18" name="TextBox 17"/>
          <p:cNvSpPr txBox="1"/>
          <p:nvPr/>
        </p:nvSpPr>
        <p:spPr>
          <a:xfrm>
            <a:off x="2590800" y="4387333"/>
            <a:ext cx="870751" cy="461665"/>
          </a:xfrm>
          <a:prstGeom prst="rect">
            <a:avLst/>
          </a:prstGeom>
          <a:noFill/>
        </p:spPr>
        <p:txBody>
          <a:bodyPr wrap="none" rtlCol="0">
            <a:spAutoFit/>
          </a:bodyPr>
          <a:lstStyle/>
          <a:p>
            <a:r>
              <a:rPr lang="en-US" sz="2400" dirty="0" smtClean="0"/>
              <a:t>1026</a:t>
            </a:r>
            <a:endParaRPr lang="en-US" sz="2400" dirty="0"/>
          </a:p>
        </p:txBody>
      </p:sp>
      <p:sp>
        <p:nvSpPr>
          <p:cNvPr id="19" name="TextBox 18"/>
          <p:cNvSpPr txBox="1"/>
          <p:nvPr/>
        </p:nvSpPr>
        <p:spPr>
          <a:xfrm>
            <a:off x="3582731" y="4387331"/>
            <a:ext cx="870751" cy="461665"/>
          </a:xfrm>
          <a:prstGeom prst="rect">
            <a:avLst/>
          </a:prstGeom>
          <a:noFill/>
        </p:spPr>
        <p:txBody>
          <a:bodyPr wrap="none" rtlCol="0">
            <a:spAutoFit/>
          </a:bodyPr>
          <a:lstStyle/>
          <a:p>
            <a:pPr algn="ctr"/>
            <a:r>
              <a:rPr lang="en-US" sz="2400" dirty="0" smtClean="0"/>
              <a:t>1396</a:t>
            </a:r>
            <a:endParaRPr lang="en-US" sz="2400" dirty="0"/>
          </a:p>
        </p:txBody>
      </p:sp>
      <p:sp>
        <p:nvSpPr>
          <p:cNvPr id="20" name="TextBox 19"/>
          <p:cNvSpPr txBox="1"/>
          <p:nvPr/>
        </p:nvSpPr>
        <p:spPr>
          <a:xfrm>
            <a:off x="4618592" y="4387330"/>
            <a:ext cx="699230" cy="461665"/>
          </a:xfrm>
          <a:prstGeom prst="rect">
            <a:avLst/>
          </a:prstGeom>
          <a:noFill/>
        </p:spPr>
        <p:txBody>
          <a:bodyPr wrap="none" rtlCol="0">
            <a:spAutoFit/>
          </a:bodyPr>
          <a:lstStyle/>
          <a:p>
            <a:pPr algn="ctr"/>
            <a:r>
              <a:rPr lang="en-US" sz="2400" dirty="0" smtClean="0"/>
              <a:t>989</a:t>
            </a:r>
            <a:endParaRPr lang="en-US" sz="2400" dirty="0"/>
          </a:p>
        </p:txBody>
      </p:sp>
      <p:sp>
        <p:nvSpPr>
          <p:cNvPr id="21" name="TextBox 20"/>
          <p:cNvSpPr txBox="1"/>
          <p:nvPr/>
        </p:nvSpPr>
        <p:spPr>
          <a:xfrm>
            <a:off x="5564454" y="4387333"/>
            <a:ext cx="847925" cy="461665"/>
          </a:xfrm>
          <a:prstGeom prst="rect">
            <a:avLst/>
          </a:prstGeom>
          <a:noFill/>
        </p:spPr>
        <p:txBody>
          <a:bodyPr wrap="none" rtlCol="0">
            <a:spAutoFit/>
          </a:bodyPr>
          <a:lstStyle/>
          <a:p>
            <a:pPr algn="ctr"/>
            <a:r>
              <a:rPr lang="en-US" sz="2400" dirty="0" smtClean="0"/>
              <a:t>1174</a:t>
            </a:r>
            <a:endParaRPr lang="en-US" sz="2400" dirty="0"/>
          </a:p>
        </p:txBody>
      </p:sp>
      <p:sp>
        <p:nvSpPr>
          <p:cNvPr id="22" name="TextBox 21"/>
          <p:cNvSpPr txBox="1"/>
          <p:nvPr/>
        </p:nvSpPr>
        <p:spPr>
          <a:xfrm>
            <a:off x="1752600" y="5102314"/>
            <a:ext cx="699230" cy="461665"/>
          </a:xfrm>
          <a:prstGeom prst="rect">
            <a:avLst/>
          </a:prstGeom>
          <a:noFill/>
        </p:spPr>
        <p:txBody>
          <a:bodyPr wrap="none" rtlCol="0">
            <a:spAutoFit/>
          </a:bodyPr>
          <a:lstStyle/>
          <a:p>
            <a:pPr algn="ctr"/>
            <a:r>
              <a:rPr lang="en-US" sz="2400" dirty="0" smtClean="0"/>
              <a:t>360</a:t>
            </a:r>
            <a:endParaRPr lang="en-US" sz="2400" dirty="0"/>
          </a:p>
        </p:txBody>
      </p:sp>
      <p:sp>
        <p:nvSpPr>
          <p:cNvPr id="23" name="TextBox 22"/>
          <p:cNvSpPr txBox="1"/>
          <p:nvPr/>
        </p:nvSpPr>
        <p:spPr>
          <a:xfrm>
            <a:off x="6553201" y="4396858"/>
            <a:ext cx="699230" cy="461665"/>
          </a:xfrm>
          <a:prstGeom prst="rect">
            <a:avLst/>
          </a:prstGeom>
          <a:noFill/>
        </p:spPr>
        <p:txBody>
          <a:bodyPr wrap="none" rtlCol="0">
            <a:spAutoFit/>
          </a:bodyPr>
          <a:lstStyle/>
          <a:p>
            <a:pPr algn="ctr"/>
            <a:r>
              <a:rPr lang="en-US" sz="2400" dirty="0" smtClean="0"/>
              <a:t>841</a:t>
            </a:r>
            <a:endParaRPr lang="en-US" sz="2400" dirty="0"/>
          </a:p>
        </p:txBody>
      </p:sp>
      <p:sp>
        <p:nvSpPr>
          <p:cNvPr id="24" name="TextBox 23"/>
          <p:cNvSpPr txBox="1"/>
          <p:nvPr/>
        </p:nvSpPr>
        <p:spPr>
          <a:xfrm>
            <a:off x="2676559" y="5102306"/>
            <a:ext cx="699230" cy="461665"/>
          </a:xfrm>
          <a:prstGeom prst="rect">
            <a:avLst/>
          </a:prstGeom>
          <a:noFill/>
        </p:spPr>
        <p:txBody>
          <a:bodyPr wrap="none" rtlCol="0">
            <a:spAutoFit/>
          </a:bodyPr>
          <a:lstStyle/>
          <a:p>
            <a:r>
              <a:rPr lang="en-US" sz="2400" dirty="0" smtClean="0"/>
              <a:t>656</a:t>
            </a:r>
            <a:endParaRPr lang="en-US" sz="2400" dirty="0"/>
          </a:p>
        </p:txBody>
      </p:sp>
      <p:sp>
        <p:nvSpPr>
          <p:cNvPr id="25" name="TextBox 24"/>
          <p:cNvSpPr txBox="1"/>
          <p:nvPr/>
        </p:nvSpPr>
        <p:spPr>
          <a:xfrm>
            <a:off x="3582730" y="5073134"/>
            <a:ext cx="870751" cy="461665"/>
          </a:xfrm>
          <a:prstGeom prst="rect">
            <a:avLst/>
          </a:prstGeom>
          <a:noFill/>
        </p:spPr>
        <p:txBody>
          <a:bodyPr wrap="none" rtlCol="0">
            <a:spAutoFit/>
          </a:bodyPr>
          <a:lstStyle/>
          <a:p>
            <a:r>
              <a:rPr lang="en-US" sz="2400" dirty="0" smtClean="0"/>
              <a:t>1026</a:t>
            </a:r>
            <a:endParaRPr lang="en-US" sz="2400" dirty="0"/>
          </a:p>
        </p:txBody>
      </p:sp>
      <p:sp>
        <p:nvSpPr>
          <p:cNvPr id="26" name="TextBox 25"/>
          <p:cNvSpPr txBox="1"/>
          <p:nvPr/>
        </p:nvSpPr>
        <p:spPr>
          <a:xfrm>
            <a:off x="4532830" y="5073133"/>
            <a:ext cx="870751" cy="461665"/>
          </a:xfrm>
          <a:prstGeom prst="rect">
            <a:avLst/>
          </a:prstGeom>
          <a:noFill/>
        </p:spPr>
        <p:txBody>
          <a:bodyPr wrap="none" rtlCol="0">
            <a:spAutoFit/>
          </a:bodyPr>
          <a:lstStyle/>
          <a:p>
            <a:pPr algn="ctr"/>
            <a:r>
              <a:rPr lang="en-US" sz="2400" dirty="0" smtClean="0"/>
              <a:t>1396</a:t>
            </a:r>
            <a:endParaRPr lang="en-US" sz="2400" dirty="0"/>
          </a:p>
        </p:txBody>
      </p:sp>
      <p:sp>
        <p:nvSpPr>
          <p:cNvPr id="27" name="TextBox 26"/>
          <p:cNvSpPr txBox="1"/>
          <p:nvPr/>
        </p:nvSpPr>
        <p:spPr>
          <a:xfrm>
            <a:off x="5638800" y="5072527"/>
            <a:ext cx="699230" cy="461665"/>
          </a:xfrm>
          <a:prstGeom prst="rect">
            <a:avLst/>
          </a:prstGeom>
          <a:noFill/>
        </p:spPr>
        <p:txBody>
          <a:bodyPr wrap="none" rtlCol="0">
            <a:spAutoFit/>
          </a:bodyPr>
          <a:lstStyle/>
          <a:p>
            <a:pPr algn="ctr"/>
            <a:r>
              <a:rPr lang="en-US" sz="2400" dirty="0" smtClean="0"/>
              <a:t>989</a:t>
            </a:r>
            <a:endParaRPr lang="en-US" sz="2400" dirty="0"/>
          </a:p>
        </p:txBody>
      </p:sp>
      <p:sp>
        <p:nvSpPr>
          <p:cNvPr id="28" name="TextBox 27"/>
          <p:cNvSpPr txBox="1"/>
          <p:nvPr/>
        </p:nvSpPr>
        <p:spPr>
          <a:xfrm>
            <a:off x="6478852" y="5072526"/>
            <a:ext cx="847925" cy="461665"/>
          </a:xfrm>
          <a:prstGeom prst="rect">
            <a:avLst/>
          </a:prstGeom>
          <a:noFill/>
        </p:spPr>
        <p:txBody>
          <a:bodyPr wrap="none" rtlCol="0">
            <a:spAutoFit/>
          </a:bodyPr>
          <a:lstStyle/>
          <a:p>
            <a:pPr algn="ctr"/>
            <a:r>
              <a:rPr lang="en-US" sz="2400" dirty="0" smtClean="0"/>
              <a:t>1174</a:t>
            </a:r>
            <a:endParaRPr lang="en-US" sz="2400" dirty="0"/>
          </a:p>
        </p:txBody>
      </p:sp>
      <p:sp>
        <p:nvSpPr>
          <p:cNvPr id="5" name="TextBox 4"/>
          <p:cNvSpPr txBox="1"/>
          <p:nvPr/>
        </p:nvSpPr>
        <p:spPr>
          <a:xfrm>
            <a:off x="4544245" y="5858646"/>
            <a:ext cx="2762295"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pPr algn="l"/>
            <a:r>
              <a:rPr lang="en-US" sz="1800" dirty="0" smtClean="0"/>
              <a:t>Sequence repeats at 841</a:t>
            </a:r>
            <a:endParaRPr lang="en-US" sz="1800" dirty="0"/>
          </a:p>
        </p:txBody>
      </p:sp>
      <p:sp>
        <p:nvSpPr>
          <p:cNvPr id="6" name="Slide Number Placeholder 5"/>
          <p:cNvSpPr>
            <a:spLocks noGrp="1"/>
          </p:cNvSpPr>
          <p:nvPr>
            <p:ph type="sldNum" sz="quarter" idx="12"/>
          </p:nvPr>
        </p:nvSpPr>
        <p:spPr/>
        <p:txBody>
          <a:bodyPr/>
          <a:lstStyle/>
          <a:p>
            <a:fld id="{87606FB4-E268-4BFF-97EA-20853DC9E11B}" type="slidenum">
              <a:rPr lang="en-US" smtClean="0"/>
              <a:t>67</a:t>
            </a:fld>
            <a:endParaRPr lang="en-US"/>
          </a:p>
        </p:txBody>
      </p:sp>
    </p:spTree>
    <p:extLst>
      <p:ext uri="{BB962C8B-B14F-4D97-AF65-F5344CB8AC3E}">
        <p14:creationId xmlns:p14="http://schemas.microsoft.com/office/powerpoint/2010/main" val="3820079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500"/>
                                        <p:tgtEl>
                                          <p:spTgt spid="20"/>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500"/>
                                        <p:tgtEl>
                                          <p:spTgt spid="21"/>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fade">
                                      <p:cBhvr>
                                        <p:cTn id="51" dur="500"/>
                                        <p:tgtEl>
                                          <p:spTgt spid="23"/>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500"/>
                                        <p:tgtEl>
                                          <p:spTgt spid="22"/>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500"/>
                                        <p:tgtEl>
                                          <p:spTgt spid="24"/>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fade">
                                      <p:cBhvr>
                                        <p:cTn id="63" dur="500"/>
                                        <p:tgtEl>
                                          <p:spTgt spid="25"/>
                                        </p:tgtEl>
                                      </p:cBhvr>
                                    </p:animEffect>
                                  </p:childTnLst>
                                </p:cTn>
                              </p:par>
                            </p:childTnLst>
                          </p:cTn>
                        </p:par>
                        <p:par>
                          <p:cTn id="64" fill="hold">
                            <p:stCondLst>
                              <p:cond delay="7500"/>
                            </p:stCondLst>
                            <p:childTnLst>
                              <p:par>
                                <p:cTn id="65" presetID="10" presetClass="entr" presetSubtype="0" fill="hold" grpId="0" nodeType="after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fade">
                                      <p:cBhvr>
                                        <p:cTn id="67" dur="500"/>
                                        <p:tgtEl>
                                          <p:spTgt spid="26"/>
                                        </p:tgtEl>
                                      </p:cBhvr>
                                    </p:animEffect>
                                  </p:childTnLst>
                                </p:cTn>
                              </p:par>
                            </p:childTnLst>
                          </p:cTn>
                        </p:par>
                        <p:par>
                          <p:cTn id="68" fill="hold">
                            <p:stCondLst>
                              <p:cond delay="8000"/>
                            </p:stCondLst>
                            <p:childTnLst>
                              <p:par>
                                <p:cTn id="69" presetID="10" presetClass="entr" presetSubtype="0" fill="hold" grpId="0" nodeType="afterEffect">
                                  <p:stCondLst>
                                    <p:cond delay="0"/>
                                  </p:stCondLst>
                                  <p:childTnLst>
                                    <p:set>
                                      <p:cBhvr>
                                        <p:cTn id="70" dur="1" fill="hold">
                                          <p:stCondLst>
                                            <p:cond delay="0"/>
                                          </p:stCondLst>
                                        </p:cTn>
                                        <p:tgtEl>
                                          <p:spTgt spid="27"/>
                                        </p:tgtEl>
                                        <p:attrNameLst>
                                          <p:attrName>style.visibility</p:attrName>
                                        </p:attrNameLst>
                                      </p:cBhvr>
                                      <p:to>
                                        <p:strVal val="visible"/>
                                      </p:to>
                                    </p:set>
                                    <p:animEffect transition="in" filter="fade">
                                      <p:cBhvr>
                                        <p:cTn id="71" dur="500"/>
                                        <p:tgtEl>
                                          <p:spTgt spid="27"/>
                                        </p:tgtEl>
                                      </p:cBhvr>
                                    </p:animEffect>
                                  </p:childTnLst>
                                </p:cTn>
                              </p:par>
                            </p:childTnLst>
                          </p:cTn>
                        </p:par>
                        <p:par>
                          <p:cTn id="72" fill="hold">
                            <p:stCondLst>
                              <p:cond delay="8500"/>
                            </p:stCondLst>
                            <p:childTnLst>
                              <p:par>
                                <p:cTn id="73" presetID="10" presetClass="entr" presetSubtype="0" fill="hold" grpId="0" nodeType="afterEffect">
                                  <p:stCondLst>
                                    <p:cond delay="0"/>
                                  </p:stCondLst>
                                  <p:childTnLst>
                                    <p:set>
                                      <p:cBhvr>
                                        <p:cTn id="74" dur="1" fill="hold">
                                          <p:stCondLst>
                                            <p:cond delay="0"/>
                                          </p:stCondLst>
                                        </p:cTn>
                                        <p:tgtEl>
                                          <p:spTgt spid="28"/>
                                        </p:tgtEl>
                                        <p:attrNameLst>
                                          <p:attrName>style.visibility</p:attrName>
                                        </p:attrNameLst>
                                      </p:cBhvr>
                                      <p:to>
                                        <p:strVal val="visible"/>
                                      </p:to>
                                    </p:set>
                                    <p:animEffect transition="in" filter="fade">
                                      <p:cBhvr>
                                        <p:cTn id="75" dur="500"/>
                                        <p:tgtEl>
                                          <p:spTgt spid="28"/>
                                        </p:tgtEl>
                                      </p:cBhvr>
                                    </p:animEffect>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grpId="0" nodeType="clickEffect">
                                  <p:stCondLst>
                                    <p:cond delay="0"/>
                                  </p:stCondLst>
                                  <p:childTnLst>
                                    <p:set>
                                      <p:cBhvr>
                                        <p:cTn id="79" dur="1" fill="hold">
                                          <p:stCondLst>
                                            <p:cond delay="0"/>
                                          </p:stCondLst>
                                        </p:cTn>
                                        <p:tgtEl>
                                          <p:spTgt spid="5"/>
                                        </p:tgtEl>
                                        <p:attrNameLst>
                                          <p:attrName>style.visibility</p:attrName>
                                        </p:attrNameLst>
                                      </p:cBhvr>
                                      <p:to>
                                        <p:strVal val="visible"/>
                                      </p:to>
                                    </p:set>
                                    <p:anim calcmode="lin" valueType="num">
                                      <p:cBhvr additive="base">
                                        <p:cTn id="80" dur="500" fill="hold"/>
                                        <p:tgtEl>
                                          <p:spTgt spid="5"/>
                                        </p:tgtEl>
                                        <p:attrNameLst>
                                          <p:attrName>ppt_x</p:attrName>
                                        </p:attrNameLst>
                                      </p:cBhvr>
                                      <p:tavLst>
                                        <p:tav tm="0">
                                          <p:val>
                                            <p:strVal val="#ppt_x"/>
                                          </p:val>
                                        </p:tav>
                                        <p:tav tm="100000">
                                          <p:val>
                                            <p:strVal val="#ppt_x"/>
                                          </p:val>
                                        </p:tav>
                                      </p:tavLst>
                                    </p:anim>
                                    <p:anim calcmode="lin" valueType="num">
                                      <p:cBhvr additive="base">
                                        <p:cTn id="8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P spid="12" grpId="0"/>
      <p:bldP spid="13" grpId="0"/>
      <p:bldP spid="14" grpId="0"/>
      <p:bldP spid="17" grpId="0"/>
      <p:bldP spid="18" grpId="0"/>
      <p:bldP spid="19" grpId="0"/>
      <p:bldP spid="20" grpId="0"/>
      <p:bldP spid="21" grpId="0"/>
      <p:bldP spid="22" grpId="0"/>
      <p:bldP spid="23" grpId="0"/>
      <p:bldP spid="24" grpId="0"/>
      <p:bldP spid="25" grpId="0"/>
      <p:bldP spid="26" grpId="0"/>
      <p:bldP spid="27" grpId="0"/>
      <p:bldP spid="28" grpId="0"/>
      <p:bldP spid="5"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568325" y="1981200"/>
            <a:ext cx="7975600" cy="1514475"/>
          </a:xfrm>
        </p:spPr>
        <p:txBody>
          <a:bodyPr/>
          <a:lstStyle/>
          <a:p>
            <a:r>
              <a:rPr lang="en-US" dirty="0"/>
              <a:t>N = 1517</a:t>
            </a:r>
          </a:p>
          <a:p>
            <a:r>
              <a:rPr lang="en-US" dirty="0" smtClean="0"/>
              <a:t>Let f(x</a:t>
            </a:r>
            <a:r>
              <a:rPr lang="en-US" dirty="0"/>
              <a:t>) = (x</a:t>
            </a:r>
            <a:r>
              <a:rPr lang="en-US" baseline="30000" dirty="0"/>
              <a:t>2</a:t>
            </a:r>
            <a:r>
              <a:rPr lang="en-US" dirty="0"/>
              <a:t> + </a:t>
            </a:r>
            <a:r>
              <a:rPr lang="en-US" dirty="0" smtClean="0"/>
              <a:t>1) mod N</a:t>
            </a:r>
          </a:p>
          <a:p>
            <a:r>
              <a:rPr lang="en-US" dirty="0" smtClean="0"/>
              <a:t>Start at A=134</a:t>
            </a:r>
            <a:endParaRPr lang="en-US" dirty="0"/>
          </a:p>
          <a:p>
            <a:endParaRPr lang="en-US" dirty="0"/>
          </a:p>
        </p:txBody>
      </p:sp>
      <p:sp>
        <p:nvSpPr>
          <p:cNvPr id="8" name="TextBox 7"/>
          <p:cNvSpPr txBox="1"/>
          <p:nvPr/>
        </p:nvSpPr>
        <p:spPr>
          <a:xfrm>
            <a:off x="1741024" y="3581402"/>
            <a:ext cx="699230" cy="461665"/>
          </a:xfrm>
          <a:prstGeom prst="rect">
            <a:avLst/>
          </a:prstGeom>
          <a:noFill/>
        </p:spPr>
        <p:txBody>
          <a:bodyPr wrap="none" rtlCol="0">
            <a:spAutoFit/>
          </a:bodyPr>
          <a:lstStyle/>
          <a:p>
            <a:r>
              <a:rPr lang="en-US" sz="2400" dirty="0" smtClean="0"/>
              <a:t>134</a:t>
            </a:r>
            <a:endParaRPr lang="en-US" sz="2400" dirty="0"/>
          </a:p>
        </p:txBody>
      </p:sp>
      <p:sp>
        <p:nvSpPr>
          <p:cNvPr id="10" name="TextBox 9"/>
          <p:cNvSpPr txBox="1"/>
          <p:nvPr/>
        </p:nvSpPr>
        <p:spPr>
          <a:xfrm>
            <a:off x="2579224" y="3581405"/>
            <a:ext cx="870751" cy="461665"/>
          </a:xfrm>
          <a:prstGeom prst="rect">
            <a:avLst/>
          </a:prstGeom>
          <a:noFill/>
        </p:spPr>
        <p:txBody>
          <a:bodyPr wrap="none" rtlCol="0">
            <a:spAutoFit/>
          </a:bodyPr>
          <a:lstStyle/>
          <a:p>
            <a:r>
              <a:rPr lang="en-US" sz="2400" dirty="0" smtClean="0"/>
              <a:t>1270</a:t>
            </a:r>
            <a:endParaRPr lang="en-US" sz="2400" dirty="0"/>
          </a:p>
        </p:txBody>
      </p:sp>
      <p:sp>
        <p:nvSpPr>
          <p:cNvPr id="11" name="TextBox 10"/>
          <p:cNvSpPr txBox="1"/>
          <p:nvPr/>
        </p:nvSpPr>
        <p:spPr>
          <a:xfrm>
            <a:off x="5627224" y="3581401"/>
            <a:ext cx="699230" cy="461665"/>
          </a:xfrm>
          <a:prstGeom prst="rect">
            <a:avLst/>
          </a:prstGeom>
          <a:noFill/>
        </p:spPr>
        <p:txBody>
          <a:bodyPr wrap="none" rtlCol="0">
            <a:spAutoFit/>
          </a:bodyPr>
          <a:lstStyle/>
          <a:p>
            <a:r>
              <a:rPr lang="en-US" sz="2400" dirty="0" smtClean="0"/>
              <a:t>841</a:t>
            </a:r>
            <a:endParaRPr lang="en-US" sz="2400" dirty="0"/>
          </a:p>
        </p:txBody>
      </p:sp>
      <p:sp>
        <p:nvSpPr>
          <p:cNvPr id="12" name="TextBox 11"/>
          <p:cNvSpPr txBox="1"/>
          <p:nvPr/>
        </p:nvSpPr>
        <p:spPr>
          <a:xfrm>
            <a:off x="6541624" y="3581400"/>
            <a:ext cx="699230" cy="461665"/>
          </a:xfrm>
          <a:prstGeom prst="rect">
            <a:avLst/>
          </a:prstGeom>
          <a:noFill/>
        </p:spPr>
        <p:txBody>
          <a:bodyPr wrap="none" rtlCol="0">
            <a:spAutoFit/>
          </a:bodyPr>
          <a:lstStyle/>
          <a:p>
            <a:r>
              <a:rPr lang="en-US" sz="2400" dirty="0" smtClean="0"/>
              <a:t>360</a:t>
            </a:r>
            <a:endParaRPr lang="en-US" sz="2400" dirty="0"/>
          </a:p>
        </p:txBody>
      </p:sp>
      <p:sp>
        <p:nvSpPr>
          <p:cNvPr id="13" name="TextBox 12"/>
          <p:cNvSpPr txBox="1"/>
          <p:nvPr/>
        </p:nvSpPr>
        <p:spPr>
          <a:xfrm>
            <a:off x="3656915" y="3581404"/>
            <a:ext cx="699230" cy="461665"/>
          </a:xfrm>
          <a:prstGeom prst="rect">
            <a:avLst/>
          </a:prstGeom>
          <a:noFill/>
        </p:spPr>
        <p:txBody>
          <a:bodyPr wrap="none" rtlCol="0">
            <a:spAutoFit/>
          </a:bodyPr>
          <a:lstStyle/>
          <a:p>
            <a:r>
              <a:rPr lang="en-US" sz="2400" dirty="0" smtClean="0"/>
              <a:t>330</a:t>
            </a:r>
            <a:endParaRPr lang="en-US" sz="2400" dirty="0"/>
          </a:p>
        </p:txBody>
      </p:sp>
      <p:sp>
        <p:nvSpPr>
          <p:cNvPr id="14" name="TextBox 13"/>
          <p:cNvSpPr txBox="1"/>
          <p:nvPr/>
        </p:nvSpPr>
        <p:spPr>
          <a:xfrm>
            <a:off x="4532668" y="3581403"/>
            <a:ext cx="847924" cy="461665"/>
          </a:xfrm>
          <a:prstGeom prst="rect">
            <a:avLst/>
          </a:prstGeom>
          <a:noFill/>
        </p:spPr>
        <p:txBody>
          <a:bodyPr wrap="none" rtlCol="0">
            <a:spAutoFit/>
          </a:bodyPr>
          <a:lstStyle/>
          <a:p>
            <a:r>
              <a:rPr lang="en-US" sz="2400" dirty="0" smtClean="0"/>
              <a:t>1194</a:t>
            </a:r>
          </a:p>
        </p:txBody>
      </p:sp>
      <p:sp>
        <p:nvSpPr>
          <p:cNvPr id="17" name="TextBox 16"/>
          <p:cNvSpPr txBox="1"/>
          <p:nvPr/>
        </p:nvSpPr>
        <p:spPr>
          <a:xfrm>
            <a:off x="1741024" y="4281897"/>
            <a:ext cx="699230" cy="461665"/>
          </a:xfrm>
          <a:prstGeom prst="rect">
            <a:avLst/>
          </a:prstGeom>
          <a:noFill/>
        </p:spPr>
        <p:txBody>
          <a:bodyPr wrap="none" rtlCol="0">
            <a:spAutoFit/>
          </a:bodyPr>
          <a:lstStyle/>
          <a:p>
            <a:r>
              <a:rPr lang="en-US" sz="2400" dirty="0" smtClean="0"/>
              <a:t>656</a:t>
            </a:r>
            <a:endParaRPr lang="en-US" sz="2400" dirty="0"/>
          </a:p>
        </p:txBody>
      </p:sp>
      <p:sp>
        <p:nvSpPr>
          <p:cNvPr id="18" name="TextBox 17"/>
          <p:cNvSpPr txBox="1"/>
          <p:nvPr/>
        </p:nvSpPr>
        <p:spPr>
          <a:xfrm>
            <a:off x="2579223" y="4281897"/>
            <a:ext cx="870751" cy="461665"/>
          </a:xfrm>
          <a:prstGeom prst="rect">
            <a:avLst/>
          </a:prstGeom>
          <a:noFill/>
        </p:spPr>
        <p:txBody>
          <a:bodyPr wrap="none" rtlCol="0">
            <a:spAutoFit/>
          </a:bodyPr>
          <a:lstStyle/>
          <a:p>
            <a:r>
              <a:rPr lang="en-US" sz="2400" dirty="0" smtClean="0"/>
              <a:t>1026</a:t>
            </a:r>
            <a:endParaRPr lang="en-US" sz="2400" dirty="0"/>
          </a:p>
        </p:txBody>
      </p:sp>
      <p:sp>
        <p:nvSpPr>
          <p:cNvPr id="19" name="TextBox 18"/>
          <p:cNvSpPr txBox="1"/>
          <p:nvPr/>
        </p:nvSpPr>
        <p:spPr>
          <a:xfrm>
            <a:off x="3571154" y="4281895"/>
            <a:ext cx="870751" cy="461665"/>
          </a:xfrm>
          <a:prstGeom prst="rect">
            <a:avLst/>
          </a:prstGeom>
          <a:noFill/>
        </p:spPr>
        <p:txBody>
          <a:bodyPr wrap="none" rtlCol="0">
            <a:spAutoFit/>
          </a:bodyPr>
          <a:lstStyle/>
          <a:p>
            <a:pPr algn="ctr"/>
            <a:r>
              <a:rPr lang="en-US" sz="2400" dirty="0" smtClean="0"/>
              <a:t>1396</a:t>
            </a:r>
            <a:endParaRPr lang="en-US" sz="2400" dirty="0"/>
          </a:p>
        </p:txBody>
      </p:sp>
      <p:sp>
        <p:nvSpPr>
          <p:cNvPr id="20" name="TextBox 19"/>
          <p:cNvSpPr txBox="1"/>
          <p:nvPr/>
        </p:nvSpPr>
        <p:spPr>
          <a:xfrm>
            <a:off x="4607015" y="4281894"/>
            <a:ext cx="699230" cy="461665"/>
          </a:xfrm>
          <a:prstGeom prst="rect">
            <a:avLst/>
          </a:prstGeom>
          <a:noFill/>
        </p:spPr>
        <p:txBody>
          <a:bodyPr wrap="none" rtlCol="0">
            <a:spAutoFit/>
          </a:bodyPr>
          <a:lstStyle/>
          <a:p>
            <a:pPr algn="ctr"/>
            <a:r>
              <a:rPr lang="en-US" sz="2400" dirty="0" smtClean="0"/>
              <a:t>989</a:t>
            </a:r>
            <a:endParaRPr lang="en-US" sz="2400" dirty="0"/>
          </a:p>
        </p:txBody>
      </p:sp>
      <p:sp>
        <p:nvSpPr>
          <p:cNvPr id="21" name="TextBox 20"/>
          <p:cNvSpPr txBox="1"/>
          <p:nvPr/>
        </p:nvSpPr>
        <p:spPr>
          <a:xfrm>
            <a:off x="5552877" y="4281897"/>
            <a:ext cx="847925" cy="461665"/>
          </a:xfrm>
          <a:prstGeom prst="rect">
            <a:avLst/>
          </a:prstGeom>
          <a:noFill/>
        </p:spPr>
        <p:txBody>
          <a:bodyPr wrap="none" rtlCol="0">
            <a:spAutoFit/>
          </a:bodyPr>
          <a:lstStyle/>
          <a:p>
            <a:pPr algn="ctr"/>
            <a:r>
              <a:rPr lang="en-US" sz="2400" dirty="0" smtClean="0"/>
              <a:t>1174</a:t>
            </a:r>
            <a:endParaRPr lang="en-US" sz="2400" dirty="0"/>
          </a:p>
        </p:txBody>
      </p:sp>
      <p:sp>
        <p:nvSpPr>
          <p:cNvPr id="22" name="TextBox 21"/>
          <p:cNvSpPr txBox="1"/>
          <p:nvPr/>
        </p:nvSpPr>
        <p:spPr>
          <a:xfrm>
            <a:off x="1741023" y="4996878"/>
            <a:ext cx="699230" cy="461665"/>
          </a:xfrm>
          <a:prstGeom prst="rect">
            <a:avLst/>
          </a:prstGeom>
          <a:noFill/>
        </p:spPr>
        <p:txBody>
          <a:bodyPr wrap="none" rtlCol="0">
            <a:spAutoFit/>
          </a:bodyPr>
          <a:lstStyle/>
          <a:p>
            <a:pPr algn="ctr"/>
            <a:r>
              <a:rPr lang="en-US" sz="2400" dirty="0" smtClean="0"/>
              <a:t>360</a:t>
            </a:r>
            <a:endParaRPr lang="en-US" sz="2400" dirty="0"/>
          </a:p>
        </p:txBody>
      </p:sp>
      <p:sp>
        <p:nvSpPr>
          <p:cNvPr id="23" name="TextBox 22"/>
          <p:cNvSpPr txBox="1"/>
          <p:nvPr/>
        </p:nvSpPr>
        <p:spPr>
          <a:xfrm>
            <a:off x="6541624" y="4291422"/>
            <a:ext cx="699230" cy="461665"/>
          </a:xfrm>
          <a:prstGeom prst="rect">
            <a:avLst/>
          </a:prstGeom>
          <a:noFill/>
        </p:spPr>
        <p:txBody>
          <a:bodyPr wrap="none" rtlCol="0">
            <a:spAutoFit/>
          </a:bodyPr>
          <a:lstStyle/>
          <a:p>
            <a:pPr algn="ctr"/>
            <a:r>
              <a:rPr lang="en-US" sz="2400" dirty="0" smtClean="0"/>
              <a:t>841</a:t>
            </a:r>
            <a:endParaRPr lang="en-US" sz="2400" dirty="0"/>
          </a:p>
        </p:txBody>
      </p:sp>
      <p:sp>
        <p:nvSpPr>
          <p:cNvPr id="24" name="TextBox 23"/>
          <p:cNvSpPr txBox="1"/>
          <p:nvPr/>
        </p:nvSpPr>
        <p:spPr>
          <a:xfrm>
            <a:off x="2664982" y="4996870"/>
            <a:ext cx="699230" cy="461665"/>
          </a:xfrm>
          <a:prstGeom prst="rect">
            <a:avLst/>
          </a:prstGeom>
          <a:noFill/>
        </p:spPr>
        <p:txBody>
          <a:bodyPr wrap="none" rtlCol="0">
            <a:spAutoFit/>
          </a:bodyPr>
          <a:lstStyle/>
          <a:p>
            <a:r>
              <a:rPr lang="en-US" sz="2400" dirty="0" smtClean="0"/>
              <a:t>656</a:t>
            </a:r>
            <a:endParaRPr lang="en-US" sz="2400" dirty="0"/>
          </a:p>
        </p:txBody>
      </p:sp>
      <p:sp>
        <p:nvSpPr>
          <p:cNvPr id="25" name="TextBox 24"/>
          <p:cNvSpPr txBox="1"/>
          <p:nvPr/>
        </p:nvSpPr>
        <p:spPr>
          <a:xfrm>
            <a:off x="3571153" y="4967698"/>
            <a:ext cx="870751" cy="461665"/>
          </a:xfrm>
          <a:prstGeom prst="rect">
            <a:avLst/>
          </a:prstGeom>
          <a:noFill/>
        </p:spPr>
        <p:txBody>
          <a:bodyPr wrap="none" rtlCol="0">
            <a:spAutoFit/>
          </a:bodyPr>
          <a:lstStyle/>
          <a:p>
            <a:r>
              <a:rPr lang="en-US" sz="2400" dirty="0" smtClean="0"/>
              <a:t>1026</a:t>
            </a:r>
            <a:endParaRPr lang="en-US" sz="2400" dirty="0"/>
          </a:p>
        </p:txBody>
      </p:sp>
      <p:sp>
        <p:nvSpPr>
          <p:cNvPr id="26" name="TextBox 25"/>
          <p:cNvSpPr txBox="1"/>
          <p:nvPr/>
        </p:nvSpPr>
        <p:spPr>
          <a:xfrm>
            <a:off x="4521253" y="4967697"/>
            <a:ext cx="870751" cy="461665"/>
          </a:xfrm>
          <a:prstGeom prst="rect">
            <a:avLst/>
          </a:prstGeom>
          <a:noFill/>
        </p:spPr>
        <p:txBody>
          <a:bodyPr wrap="none" rtlCol="0">
            <a:spAutoFit/>
          </a:bodyPr>
          <a:lstStyle/>
          <a:p>
            <a:pPr algn="ctr"/>
            <a:r>
              <a:rPr lang="en-US" sz="2400" dirty="0" smtClean="0"/>
              <a:t>1396</a:t>
            </a:r>
            <a:endParaRPr lang="en-US" sz="2400" dirty="0"/>
          </a:p>
        </p:txBody>
      </p:sp>
      <p:sp>
        <p:nvSpPr>
          <p:cNvPr id="27" name="TextBox 26"/>
          <p:cNvSpPr txBox="1"/>
          <p:nvPr/>
        </p:nvSpPr>
        <p:spPr>
          <a:xfrm>
            <a:off x="5627223" y="4967091"/>
            <a:ext cx="699230" cy="461665"/>
          </a:xfrm>
          <a:prstGeom prst="rect">
            <a:avLst/>
          </a:prstGeom>
          <a:noFill/>
        </p:spPr>
        <p:txBody>
          <a:bodyPr wrap="none" rtlCol="0">
            <a:spAutoFit/>
          </a:bodyPr>
          <a:lstStyle/>
          <a:p>
            <a:pPr algn="ctr"/>
            <a:r>
              <a:rPr lang="en-US" sz="2400" dirty="0" smtClean="0"/>
              <a:t>989</a:t>
            </a:r>
            <a:endParaRPr lang="en-US" sz="2400" dirty="0"/>
          </a:p>
        </p:txBody>
      </p:sp>
      <p:sp>
        <p:nvSpPr>
          <p:cNvPr id="28" name="TextBox 27"/>
          <p:cNvSpPr txBox="1"/>
          <p:nvPr/>
        </p:nvSpPr>
        <p:spPr>
          <a:xfrm>
            <a:off x="6467275" y="4967090"/>
            <a:ext cx="847925" cy="461665"/>
          </a:xfrm>
          <a:prstGeom prst="rect">
            <a:avLst/>
          </a:prstGeom>
          <a:noFill/>
        </p:spPr>
        <p:txBody>
          <a:bodyPr wrap="none" rtlCol="0">
            <a:spAutoFit/>
          </a:bodyPr>
          <a:lstStyle/>
          <a:p>
            <a:pPr algn="ctr"/>
            <a:r>
              <a:rPr lang="en-US" sz="2400" dirty="0" smtClean="0"/>
              <a:t>1174</a:t>
            </a:r>
            <a:endParaRPr lang="en-US" sz="2400" dirty="0"/>
          </a:p>
        </p:txBody>
      </p:sp>
      <p:sp>
        <p:nvSpPr>
          <p:cNvPr id="5" name="Slide Number Placeholder 4"/>
          <p:cNvSpPr>
            <a:spLocks noGrp="1"/>
          </p:cNvSpPr>
          <p:nvPr>
            <p:ph type="sldNum" sz="quarter" idx="12"/>
          </p:nvPr>
        </p:nvSpPr>
        <p:spPr/>
        <p:txBody>
          <a:bodyPr/>
          <a:lstStyle/>
          <a:p>
            <a:fld id="{87606FB4-E268-4BFF-97EA-20853DC9E11B}" type="slidenum">
              <a:rPr lang="en-US" smtClean="0"/>
              <a:t>68</a:t>
            </a:fld>
            <a:endParaRPr lang="en-US"/>
          </a:p>
        </p:txBody>
      </p:sp>
    </p:spTree>
    <p:extLst>
      <p:ext uri="{BB962C8B-B14F-4D97-AF65-F5344CB8AC3E}">
        <p14:creationId xmlns:p14="http://schemas.microsoft.com/office/powerpoint/2010/main" val="2508890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afterEffect">
                                  <p:stCondLst>
                                    <p:cond delay="0"/>
                                  </p:stCondLst>
                                  <p:childTnLst>
                                    <p:animMotion origin="layout" path="M -3.33333E-6 2.22222E-6 L 0.04514 0.07963 " pathEditMode="relative" rAng="0" ptsTypes="AA">
                                      <p:cBhvr>
                                        <p:cTn id="6" dur="2000" fill="hold"/>
                                        <p:tgtEl>
                                          <p:spTgt spid="12"/>
                                        </p:tgtEl>
                                        <p:attrNameLst>
                                          <p:attrName>ppt_x</p:attrName>
                                          <p:attrName>ppt_y</p:attrName>
                                        </p:attrNameLst>
                                      </p:cBhvr>
                                      <p:rCtr x="2257" y="3981"/>
                                    </p:animMotion>
                                  </p:childTnLst>
                                </p:cTn>
                              </p:par>
                              <p:par>
                                <p:cTn id="7" presetID="42" presetClass="path" presetSubtype="0" accel="50000" decel="50000" fill="hold" grpId="0" nodeType="withEffect">
                                  <p:stCondLst>
                                    <p:cond delay="0"/>
                                  </p:stCondLst>
                                  <p:childTnLst>
                                    <p:animMotion origin="layout" path="M -4.44444E-6 -3.7037E-7 L 0.59514 0.1331 " pathEditMode="relative" rAng="0" ptsTypes="AA">
                                      <p:cBhvr>
                                        <p:cTn id="8" dur="2000" fill="hold"/>
                                        <p:tgtEl>
                                          <p:spTgt spid="17"/>
                                        </p:tgtEl>
                                        <p:attrNameLst>
                                          <p:attrName>ppt_x</p:attrName>
                                          <p:attrName>ppt_y</p:attrName>
                                        </p:attrNameLst>
                                      </p:cBhvr>
                                      <p:rCtr x="29757" y="6644"/>
                                    </p:animMotion>
                                  </p:childTnLst>
                                </p:cTn>
                              </p:par>
                              <p:par>
                                <p:cTn id="9" presetID="42" presetClass="path" presetSubtype="0" accel="50000" decel="50000" fill="hold" grpId="0" nodeType="withEffect">
                                  <p:stCondLst>
                                    <p:cond delay="0"/>
                                  </p:stCondLst>
                                  <p:childTnLst>
                                    <p:animMotion origin="layout" path="M 3.88889E-6 -3.7037E-7 L 0.42743 0.24421 " pathEditMode="relative" rAng="0" ptsTypes="AA">
                                      <p:cBhvr>
                                        <p:cTn id="10" dur="2000" fill="hold"/>
                                        <p:tgtEl>
                                          <p:spTgt spid="18"/>
                                        </p:tgtEl>
                                        <p:attrNameLst>
                                          <p:attrName>ppt_x</p:attrName>
                                          <p:attrName>ppt_y</p:attrName>
                                        </p:attrNameLst>
                                      </p:cBhvr>
                                      <p:rCtr x="21372" y="12199"/>
                                    </p:animMotion>
                                  </p:childTnLst>
                                </p:cTn>
                              </p:par>
                              <p:par>
                                <p:cTn id="11" presetID="42" presetClass="path" presetSubtype="0" accel="50000" decel="50000" fill="hold" grpId="0" nodeType="withEffect">
                                  <p:stCondLst>
                                    <p:cond delay="0"/>
                                  </p:stCondLst>
                                  <p:childTnLst>
                                    <p:animMotion origin="layout" path="M -3.05556E-6 -3.7037E-7 L 0.15226 0.2331 " pathEditMode="relative" rAng="0" ptsTypes="AA">
                                      <p:cBhvr>
                                        <p:cTn id="12" dur="2000" fill="hold"/>
                                        <p:tgtEl>
                                          <p:spTgt spid="19"/>
                                        </p:tgtEl>
                                        <p:attrNameLst>
                                          <p:attrName>ppt_x</p:attrName>
                                          <p:attrName>ppt_y</p:attrName>
                                        </p:attrNameLst>
                                      </p:cBhvr>
                                      <p:rCtr x="7604" y="11644"/>
                                    </p:animMotion>
                                  </p:childTnLst>
                                </p:cTn>
                              </p:par>
                              <p:par>
                                <p:cTn id="13" presetID="42" presetClass="path" presetSubtype="0" accel="50000" decel="50000" fill="hold" grpId="0" nodeType="withEffect">
                                  <p:stCondLst>
                                    <p:cond delay="0"/>
                                  </p:stCondLst>
                                  <p:childTnLst>
                                    <p:animMotion origin="layout" path="M -2.5E-6 -3.7037E-7 L -0.05156 0.1331 " pathEditMode="relative" rAng="0" ptsTypes="AA">
                                      <p:cBhvr>
                                        <p:cTn id="14" dur="2000" fill="hold"/>
                                        <p:tgtEl>
                                          <p:spTgt spid="20"/>
                                        </p:tgtEl>
                                        <p:attrNameLst>
                                          <p:attrName>ppt_x</p:attrName>
                                          <p:attrName>ppt_y</p:attrName>
                                        </p:attrNameLst>
                                      </p:cBhvr>
                                      <p:rCtr x="-2587" y="6644"/>
                                    </p:animMotion>
                                  </p:childTnLst>
                                </p:cTn>
                              </p:par>
                              <p:par>
                                <p:cTn id="15" presetID="42" presetClass="path" presetSubtype="0" accel="50000" decel="50000" fill="hold" grpId="0" nodeType="withEffect">
                                  <p:stCondLst>
                                    <p:cond delay="0"/>
                                  </p:stCondLst>
                                  <p:childTnLst>
                                    <p:animMotion origin="layout" path="M 3.33333E-6 1.11111E-6 L -0.11511 0.00023 " pathEditMode="relative" rAng="0" ptsTypes="AA">
                                      <p:cBhvr>
                                        <p:cTn id="16" dur="2000" fill="hold"/>
                                        <p:tgtEl>
                                          <p:spTgt spid="21"/>
                                        </p:tgtEl>
                                        <p:attrNameLst>
                                          <p:attrName>ppt_x</p:attrName>
                                          <p:attrName>ppt_y</p:attrName>
                                        </p:attrNameLst>
                                      </p:cBhvr>
                                      <p:rCtr x="-5764" y="0"/>
                                    </p:animMotion>
                                  </p:childTnLst>
                                </p:cTn>
                              </p:par>
                              <p:par>
                                <p:cTn id="17" presetID="10" presetClass="exit" presetSubtype="0" fill="hold" grpId="0" nodeType="withEffect">
                                  <p:stCondLst>
                                    <p:cond delay="0"/>
                                  </p:stCondLst>
                                  <p:childTnLst>
                                    <p:animEffect transition="out" filter="fade">
                                      <p:cBhvr>
                                        <p:cTn id="18" dur="500"/>
                                        <p:tgtEl>
                                          <p:spTgt spid="23"/>
                                        </p:tgtEl>
                                      </p:cBhvr>
                                    </p:animEffect>
                                    <p:set>
                                      <p:cBhvr>
                                        <p:cTn id="19" dur="1" fill="hold">
                                          <p:stCondLst>
                                            <p:cond delay="499"/>
                                          </p:stCondLst>
                                        </p:cTn>
                                        <p:tgtEl>
                                          <p:spTgt spid="23"/>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22"/>
                                        </p:tgtEl>
                                      </p:cBhvr>
                                    </p:animEffect>
                                    <p:set>
                                      <p:cBhvr>
                                        <p:cTn id="22" dur="1" fill="hold">
                                          <p:stCondLst>
                                            <p:cond delay="499"/>
                                          </p:stCondLst>
                                        </p:cTn>
                                        <p:tgtEl>
                                          <p:spTgt spid="22"/>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24"/>
                                        </p:tgtEl>
                                      </p:cBhvr>
                                    </p:animEffect>
                                    <p:set>
                                      <p:cBhvr>
                                        <p:cTn id="25" dur="1" fill="hold">
                                          <p:stCondLst>
                                            <p:cond delay="499"/>
                                          </p:stCondLst>
                                        </p:cTn>
                                        <p:tgtEl>
                                          <p:spTgt spid="24"/>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25"/>
                                        </p:tgtEl>
                                      </p:cBhvr>
                                    </p:animEffect>
                                    <p:set>
                                      <p:cBhvr>
                                        <p:cTn id="28" dur="1" fill="hold">
                                          <p:stCondLst>
                                            <p:cond delay="499"/>
                                          </p:stCondLst>
                                        </p:cTn>
                                        <p:tgtEl>
                                          <p:spTgt spid="25"/>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26"/>
                                        </p:tgtEl>
                                      </p:cBhvr>
                                    </p:animEffect>
                                    <p:set>
                                      <p:cBhvr>
                                        <p:cTn id="31" dur="1" fill="hold">
                                          <p:stCondLst>
                                            <p:cond delay="499"/>
                                          </p:stCondLst>
                                        </p:cTn>
                                        <p:tgtEl>
                                          <p:spTgt spid="26"/>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27"/>
                                        </p:tgtEl>
                                      </p:cBhvr>
                                    </p:animEffect>
                                    <p:set>
                                      <p:cBhvr>
                                        <p:cTn id="34" dur="1" fill="hold">
                                          <p:stCondLst>
                                            <p:cond delay="499"/>
                                          </p:stCondLst>
                                        </p:cTn>
                                        <p:tgtEl>
                                          <p:spTgt spid="27"/>
                                        </p:tgtEl>
                                        <p:attrNameLst>
                                          <p:attrName>style.visibility</p:attrName>
                                        </p:attrNameLst>
                                      </p:cBhvr>
                                      <p:to>
                                        <p:strVal val="hidden"/>
                                      </p:to>
                                    </p:set>
                                  </p:childTnLst>
                                </p:cTn>
                              </p:par>
                              <p:par>
                                <p:cTn id="35" presetID="10" presetClass="exit" presetSubtype="0" fill="hold" grpId="0" nodeType="withEffect">
                                  <p:stCondLst>
                                    <p:cond delay="0"/>
                                  </p:stCondLst>
                                  <p:childTnLst>
                                    <p:animEffect transition="out" filter="fade">
                                      <p:cBhvr>
                                        <p:cTn id="36" dur="500"/>
                                        <p:tgtEl>
                                          <p:spTgt spid="28"/>
                                        </p:tgtEl>
                                      </p:cBhvr>
                                    </p:animEffect>
                                    <p:set>
                                      <p:cBhvr>
                                        <p:cTn id="37" dur="1" fill="hold">
                                          <p:stCondLst>
                                            <p:cond delay="499"/>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7" grpId="0"/>
      <p:bldP spid="18" grpId="0"/>
      <p:bldP spid="19" grpId="0"/>
      <p:bldP spid="20" grpId="0"/>
      <p:bldP spid="21" grpId="0"/>
      <p:bldP spid="22" grpId="0"/>
      <p:bldP spid="23" grpId="0"/>
      <p:bldP spid="24" grpId="0"/>
      <p:bldP spid="25" grpId="0"/>
      <p:bldP spid="26" grpId="0"/>
      <p:bldP spid="27" grpId="0"/>
      <p:bldP spid="28"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568325" y="1914525"/>
            <a:ext cx="7975600" cy="1514475"/>
          </a:xfrm>
        </p:spPr>
        <p:txBody>
          <a:bodyPr/>
          <a:lstStyle/>
          <a:p>
            <a:r>
              <a:rPr lang="en-US" dirty="0"/>
              <a:t>N = 1517</a:t>
            </a:r>
          </a:p>
          <a:p>
            <a:r>
              <a:rPr lang="en-US" dirty="0" smtClean="0"/>
              <a:t>Let f(x</a:t>
            </a:r>
            <a:r>
              <a:rPr lang="en-US" dirty="0"/>
              <a:t>) = (x</a:t>
            </a:r>
            <a:r>
              <a:rPr lang="en-US" baseline="30000" dirty="0"/>
              <a:t>2</a:t>
            </a:r>
            <a:r>
              <a:rPr lang="en-US" dirty="0"/>
              <a:t> + </a:t>
            </a:r>
            <a:r>
              <a:rPr lang="en-US" dirty="0" smtClean="0"/>
              <a:t>1) mod N</a:t>
            </a:r>
          </a:p>
          <a:p>
            <a:r>
              <a:rPr lang="en-US" dirty="0" smtClean="0"/>
              <a:t>Start at A=134</a:t>
            </a:r>
            <a:endParaRPr lang="en-US" dirty="0"/>
          </a:p>
          <a:p>
            <a:endParaRPr lang="en-US" dirty="0"/>
          </a:p>
        </p:txBody>
      </p:sp>
      <p:sp>
        <p:nvSpPr>
          <p:cNvPr id="8" name="TextBox 7"/>
          <p:cNvSpPr txBox="1"/>
          <p:nvPr/>
        </p:nvSpPr>
        <p:spPr>
          <a:xfrm>
            <a:off x="1719913" y="3562239"/>
            <a:ext cx="699230" cy="461665"/>
          </a:xfrm>
          <a:prstGeom prst="rect">
            <a:avLst/>
          </a:prstGeom>
          <a:noFill/>
        </p:spPr>
        <p:txBody>
          <a:bodyPr wrap="none" rtlCol="0">
            <a:spAutoFit/>
          </a:bodyPr>
          <a:lstStyle/>
          <a:p>
            <a:r>
              <a:rPr lang="en-US" sz="2400" dirty="0" smtClean="0"/>
              <a:t>134</a:t>
            </a:r>
            <a:endParaRPr lang="en-US" sz="2400" dirty="0"/>
          </a:p>
        </p:txBody>
      </p:sp>
      <p:sp>
        <p:nvSpPr>
          <p:cNvPr id="10" name="TextBox 9"/>
          <p:cNvSpPr txBox="1"/>
          <p:nvPr/>
        </p:nvSpPr>
        <p:spPr>
          <a:xfrm>
            <a:off x="2558113" y="3562242"/>
            <a:ext cx="870751" cy="461665"/>
          </a:xfrm>
          <a:prstGeom prst="rect">
            <a:avLst/>
          </a:prstGeom>
          <a:noFill/>
        </p:spPr>
        <p:txBody>
          <a:bodyPr wrap="none" rtlCol="0">
            <a:spAutoFit/>
          </a:bodyPr>
          <a:lstStyle/>
          <a:p>
            <a:r>
              <a:rPr lang="en-US" sz="2400" dirty="0" smtClean="0"/>
              <a:t>1270</a:t>
            </a:r>
            <a:endParaRPr lang="en-US" sz="2400" dirty="0"/>
          </a:p>
        </p:txBody>
      </p:sp>
      <p:sp>
        <p:nvSpPr>
          <p:cNvPr id="11" name="TextBox 10"/>
          <p:cNvSpPr txBox="1"/>
          <p:nvPr/>
        </p:nvSpPr>
        <p:spPr>
          <a:xfrm>
            <a:off x="5606113" y="3562238"/>
            <a:ext cx="699230" cy="461665"/>
          </a:xfrm>
          <a:prstGeom prst="rect">
            <a:avLst/>
          </a:prstGeom>
          <a:noFill/>
        </p:spPr>
        <p:txBody>
          <a:bodyPr wrap="none" rtlCol="0">
            <a:spAutoFit/>
          </a:bodyPr>
          <a:lstStyle/>
          <a:p>
            <a:r>
              <a:rPr lang="en-US" sz="2400" dirty="0" smtClean="0"/>
              <a:t>841</a:t>
            </a:r>
            <a:endParaRPr lang="en-US" sz="2400" dirty="0"/>
          </a:p>
        </p:txBody>
      </p:sp>
      <p:sp>
        <p:nvSpPr>
          <p:cNvPr id="12" name="TextBox 11"/>
          <p:cNvSpPr txBox="1"/>
          <p:nvPr/>
        </p:nvSpPr>
        <p:spPr>
          <a:xfrm>
            <a:off x="6866430" y="4046714"/>
            <a:ext cx="699230" cy="461665"/>
          </a:xfrm>
          <a:prstGeom prst="rect">
            <a:avLst/>
          </a:prstGeom>
          <a:noFill/>
        </p:spPr>
        <p:txBody>
          <a:bodyPr wrap="none" rtlCol="0">
            <a:spAutoFit/>
          </a:bodyPr>
          <a:lstStyle/>
          <a:p>
            <a:r>
              <a:rPr lang="en-US" sz="2400" dirty="0" smtClean="0"/>
              <a:t>360</a:t>
            </a:r>
            <a:endParaRPr lang="en-US" sz="2400" dirty="0"/>
          </a:p>
        </p:txBody>
      </p:sp>
      <p:sp>
        <p:nvSpPr>
          <p:cNvPr id="13" name="TextBox 12"/>
          <p:cNvSpPr txBox="1"/>
          <p:nvPr/>
        </p:nvSpPr>
        <p:spPr>
          <a:xfrm>
            <a:off x="3635804" y="3562241"/>
            <a:ext cx="699230" cy="461665"/>
          </a:xfrm>
          <a:prstGeom prst="rect">
            <a:avLst/>
          </a:prstGeom>
          <a:noFill/>
        </p:spPr>
        <p:txBody>
          <a:bodyPr wrap="none" rtlCol="0">
            <a:spAutoFit/>
          </a:bodyPr>
          <a:lstStyle/>
          <a:p>
            <a:r>
              <a:rPr lang="en-US" sz="2400" dirty="0" smtClean="0"/>
              <a:t>330</a:t>
            </a:r>
            <a:endParaRPr lang="en-US" sz="2400" dirty="0"/>
          </a:p>
        </p:txBody>
      </p:sp>
      <p:sp>
        <p:nvSpPr>
          <p:cNvPr id="14" name="TextBox 13"/>
          <p:cNvSpPr txBox="1"/>
          <p:nvPr/>
        </p:nvSpPr>
        <p:spPr>
          <a:xfrm>
            <a:off x="4511557" y="3562240"/>
            <a:ext cx="847924" cy="461665"/>
          </a:xfrm>
          <a:prstGeom prst="rect">
            <a:avLst/>
          </a:prstGeom>
          <a:noFill/>
        </p:spPr>
        <p:txBody>
          <a:bodyPr wrap="none" rtlCol="0">
            <a:spAutoFit/>
          </a:bodyPr>
          <a:lstStyle/>
          <a:p>
            <a:r>
              <a:rPr lang="en-US" sz="2400" dirty="0" smtClean="0"/>
              <a:t>1194</a:t>
            </a:r>
          </a:p>
        </p:txBody>
      </p:sp>
      <p:sp>
        <p:nvSpPr>
          <p:cNvPr id="17" name="TextBox 16"/>
          <p:cNvSpPr txBox="1"/>
          <p:nvPr/>
        </p:nvSpPr>
        <p:spPr>
          <a:xfrm>
            <a:off x="7225570" y="5178756"/>
            <a:ext cx="699230" cy="461665"/>
          </a:xfrm>
          <a:prstGeom prst="rect">
            <a:avLst/>
          </a:prstGeom>
          <a:noFill/>
        </p:spPr>
        <p:txBody>
          <a:bodyPr wrap="none" rtlCol="0">
            <a:spAutoFit/>
          </a:bodyPr>
          <a:lstStyle/>
          <a:p>
            <a:r>
              <a:rPr lang="en-US" sz="2400" dirty="0" smtClean="0"/>
              <a:t>656</a:t>
            </a:r>
            <a:endParaRPr lang="en-US" sz="2400" dirty="0"/>
          </a:p>
        </p:txBody>
      </p:sp>
      <p:sp>
        <p:nvSpPr>
          <p:cNvPr id="18" name="TextBox 17"/>
          <p:cNvSpPr txBox="1"/>
          <p:nvPr/>
        </p:nvSpPr>
        <p:spPr>
          <a:xfrm>
            <a:off x="6474739" y="5939135"/>
            <a:ext cx="870751" cy="461665"/>
          </a:xfrm>
          <a:prstGeom prst="rect">
            <a:avLst/>
          </a:prstGeom>
          <a:noFill/>
        </p:spPr>
        <p:txBody>
          <a:bodyPr wrap="none" rtlCol="0">
            <a:spAutoFit/>
          </a:bodyPr>
          <a:lstStyle/>
          <a:p>
            <a:r>
              <a:rPr lang="en-US" sz="2400" dirty="0" smtClean="0"/>
              <a:t>1026</a:t>
            </a:r>
            <a:endParaRPr lang="en-US" sz="2400" dirty="0"/>
          </a:p>
        </p:txBody>
      </p:sp>
      <p:sp>
        <p:nvSpPr>
          <p:cNvPr id="19" name="TextBox 18"/>
          <p:cNvSpPr txBox="1"/>
          <p:nvPr/>
        </p:nvSpPr>
        <p:spPr>
          <a:xfrm>
            <a:off x="4935517" y="5862935"/>
            <a:ext cx="870751" cy="461665"/>
          </a:xfrm>
          <a:prstGeom prst="rect">
            <a:avLst/>
          </a:prstGeom>
          <a:noFill/>
        </p:spPr>
        <p:txBody>
          <a:bodyPr wrap="none" rtlCol="0">
            <a:spAutoFit/>
          </a:bodyPr>
          <a:lstStyle/>
          <a:p>
            <a:pPr algn="ctr"/>
            <a:r>
              <a:rPr lang="en-US" sz="2400" dirty="0" smtClean="0"/>
              <a:t>1396</a:t>
            </a:r>
            <a:endParaRPr lang="en-US" sz="2400" dirty="0"/>
          </a:p>
        </p:txBody>
      </p:sp>
      <p:sp>
        <p:nvSpPr>
          <p:cNvPr id="20" name="TextBox 19"/>
          <p:cNvSpPr txBox="1"/>
          <p:nvPr/>
        </p:nvSpPr>
        <p:spPr>
          <a:xfrm>
            <a:off x="4144883" y="5170853"/>
            <a:ext cx="699230" cy="461665"/>
          </a:xfrm>
          <a:prstGeom prst="rect">
            <a:avLst/>
          </a:prstGeom>
          <a:noFill/>
        </p:spPr>
        <p:txBody>
          <a:bodyPr wrap="none" rtlCol="0">
            <a:spAutoFit/>
          </a:bodyPr>
          <a:lstStyle/>
          <a:p>
            <a:pPr algn="ctr"/>
            <a:r>
              <a:rPr lang="en-US" sz="2400" dirty="0" smtClean="0"/>
              <a:t>989</a:t>
            </a:r>
            <a:endParaRPr lang="en-US" sz="2400" dirty="0"/>
          </a:p>
        </p:txBody>
      </p:sp>
      <p:sp>
        <p:nvSpPr>
          <p:cNvPr id="21" name="TextBox 20"/>
          <p:cNvSpPr txBox="1"/>
          <p:nvPr/>
        </p:nvSpPr>
        <p:spPr>
          <a:xfrm>
            <a:off x="4431728" y="4277546"/>
            <a:ext cx="847925" cy="461665"/>
          </a:xfrm>
          <a:prstGeom prst="rect">
            <a:avLst/>
          </a:prstGeom>
          <a:noFill/>
        </p:spPr>
        <p:txBody>
          <a:bodyPr wrap="none" rtlCol="0">
            <a:spAutoFit/>
          </a:bodyPr>
          <a:lstStyle/>
          <a:p>
            <a:pPr algn="ctr"/>
            <a:r>
              <a:rPr lang="en-US" sz="2400" dirty="0" smtClean="0"/>
              <a:t>1174</a:t>
            </a:r>
            <a:endParaRPr lang="en-US" sz="2400" dirty="0"/>
          </a:p>
        </p:txBody>
      </p:sp>
      <p:sp>
        <p:nvSpPr>
          <p:cNvPr id="5" name="TextBox 4"/>
          <p:cNvSpPr txBox="1"/>
          <p:nvPr/>
        </p:nvSpPr>
        <p:spPr>
          <a:xfrm>
            <a:off x="6019800" y="2140803"/>
            <a:ext cx="2222083" cy="830997"/>
          </a:xfrm>
          <a:prstGeom prst="rect">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rtlCol="0">
            <a:spAutoFit/>
          </a:bodyPr>
          <a:lstStyle/>
          <a:p>
            <a:pPr algn="l"/>
            <a:r>
              <a:rPr lang="en-US" sz="2400" dirty="0" smtClean="0"/>
              <a:t>Tail length: 4</a:t>
            </a:r>
          </a:p>
          <a:p>
            <a:pPr algn="l"/>
            <a:r>
              <a:rPr lang="en-US" sz="2400" dirty="0" smtClean="0"/>
              <a:t>Cycle length: 7</a:t>
            </a:r>
            <a:endParaRPr lang="en-US" sz="2400" dirty="0"/>
          </a:p>
        </p:txBody>
      </p:sp>
      <p:sp>
        <p:nvSpPr>
          <p:cNvPr id="6" name="Slide Number Placeholder 5"/>
          <p:cNvSpPr>
            <a:spLocks noGrp="1"/>
          </p:cNvSpPr>
          <p:nvPr>
            <p:ph type="sldNum" sz="quarter" idx="12"/>
          </p:nvPr>
        </p:nvSpPr>
        <p:spPr/>
        <p:txBody>
          <a:bodyPr/>
          <a:lstStyle/>
          <a:p>
            <a:fld id="{87606FB4-E268-4BFF-97EA-20853DC9E11B}" type="slidenum">
              <a:rPr lang="en-US" smtClean="0"/>
              <a:t>69</a:t>
            </a:fld>
            <a:endParaRPr lang="en-US"/>
          </a:p>
        </p:txBody>
      </p:sp>
    </p:spTree>
    <p:extLst>
      <p:ext uri="{BB962C8B-B14F-4D97-AF65-F5344CB8AC3E}">
        <p14:creationId xmlns:p14="http://schemas.microsoft.com/office/powerpoint/2010/main" val="34592873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to expect</a:t>
            </a:r>
          </a:p>
        </p:txBody>
      </p:sp>
      <p:sp>
        <p:nvSpPr>
          <p:cNvPr id="3" name="Content Placeholder 2"/>
          <p:cNvSpPr>
            <a:spLocks noGrp="1"/>
          </p:cNvSpPr>
          <p:nvPr>
            <p:ph idx="1"/>
          </p:nvPr>
        </p:nvSpPr>
        <p:spPr/>
        <p:txBody>
          <a:bodyPr>
            <a:normAutofit fontScale="92500" lnSpcReduction="20000"/>
          </a:bodyPr>
          <a:lstStyle/>
          <a:p>
            <a:r>
              <a:rPr lang="en-US" dirty="0"/>
              <a:t>We’ll start with a some human computable ciphers</a:t>
            </a:r>
          </a:p>
          <a:p>
            <a:r>
              <a:rPr lang="en-US" dirty="0"/>
              <a:t>Next we’ll jump into a brief math background</a:t>
            </a:r>
          </a:p>
          <a:p>
            <a:pPr lvl="1"/>
            <a:r>
              <a:rPr lang="en-US" dirty="0"/>
              <a:t>Hours of undergrad math condensed into a few slides</a:t>
            </a:r>
          </a:p>
          <a:p>
            <a:pPr lvl="1"/>
            <a:r>
              <a:rPr lang="en-US" dirty="0"/>
              <a:t>If you need your coffee to jump start your brain in the morning, you may want to fill that cup</a:t>
            </a:r>
          </a:p>
          <a:p>
            <a:r>
              <a:rPr lang="en-US" dirty="0"/>
              <a:t>We’ll be focusing mainly on generic methods of analysis</a:t>
            </a:r>
          </a:p>
          <a:p>
            <a:pPr lvl="1"/>
            <a:r>
              <a:rPr lang="en-US" dirty="0"/>
              <a:t>Widest application</a:t>
            </a:r>
          </a:p>
          <a:p>
            <a:r>
              <a:rPr lang="en-US" dirty="0"/>
              <a:t>There will be specific attacks as well</a:t>
            </a:r>
          </a:p>
          <a:p>
            <a:pPr lvl="1"/>
            <a:r>
              <a:rPr lang="en-US" dirty="0"/>
              <a:t>RSA is widely used and will be for a long time</a:t>
            </a:r>
          </a:p>
          <a:p>
            <a:pPr lvl="2"/>
            <a:r>
              <a:rPr lang="en-US" dirty="0"/>
              <a:t>Can keep increasing key length without changing algorithm design</a:t>
            </a:r>
          </a:p>
          <a:p>
            <a:pPr lvl="1"/>
            <a:r>
              <a:rPr lang="en-US" dirty="0"/>
              <a:t>Attack on reduced AES</a:t>
            </a:r>
          </a:p>
          <a:p>
            <a:pPr lvl="2"/>
            <a:r>
              <a:rPr lang="en-US" dirty="0"/>
              <a:t>This won’t work on the full </a:t>
            </a:r>
            <a:r>
              <a:rPr lang="en-US" dirty="0" smtClean="0"/>
              <a:t>version</a:t>
            </a:r>
            <a:endParaRPr lang="en-US" dirty="0"/>
          </a:p>
        </p:txBody>
      </p:sp>
      <p:sp>
        <p:nvSpPr>
          <p:cNvPr id="4" name="Slide Number Placeholder 3"/>
          <p:cNvSpPr>
            <a:spLocks noGrp="1"/>
          </p:cNvSpPr>
          <p:nvPr>
            <p:ph type="sldNum" sz="quarter" idx="12"/>
          </p:nvPr>
        </p:nvSpPr>
        <p:spPr/>
        <p:txBody>
          <a:bodyPr/>
          <a:lstStyle/>
          <a:p>
            <a:fld id="{87606FB4-E268-4BFF-97EA-20853DC9E11B}" type="slidenum">
              <a:rPr lang="en-US" smtClean="0"/>
              <a:t>7</a:t>
            </a:fld>
            <a:endParaRPr lang="en-US"/>
          </a:p>
        </p:txBody>
      </p:sp>
    </p:spTree>
    <p:extLst>
      <p:ext uri="{BB962C8B-B14F-4D97-AF65-F5344CB8AC3E}">
        <p14:creationId xmlns:p14="http://schemas.microsoft.com/office/powerpoint/2010/main" val="382230661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Pollard’s Rho</a:t>
            </a:r>
            <a:endParaRPr lang="en-US" dirty="0"/>
          </a:p>
        </p:txBody>
      </p:sp>
      <p:sp>
        <p:nvSpPr>
          <p:cNvPr id="3" name="Content Placeholder 2"/>
          <p:cNvSpPr>
            <a:spLocks noGrp="1"/>
          </p:cNvSpPr>
          <p:nvPr>
            <p:ph idx="1"/>
          </p:nvPr>
        </p:nvSpPr>
        <p:spPr/>
        <p:txBody>
          <a:bodyPr>
            <a:normAutofit/>
          </a:bodyPr>
          <a:lstStyle/>
          <a:p>
            <a:pPr marL="0" indent="0">
              <a:buNone/>
            </a:pPr>
            <a:r>
              <a:rPr lang="en-US" sz="1400" dirty="0" smtClean="0"/>
              <a:t>Input: composite N, </a:t>
            </a:r>
          </a:p>
          <a:p>
            <a:pPr marL="0" indent="0">
              <a:buNone/>
            </a:pPr>
            <a:r>
              <a:rPr lang="en-US" sz="1400" dirty="0" smtClean="0"/>
              <a:t>           external </a:t>
            </a:r>
            <a:r>
              <a:rPr lang="en-US" sz="1400" dirty="0"/>
              <a:t>function f(x) = (x</a:t>
            </a:r>
            <a:r>
              <a:rPr lang="en-US" sz="1400" baseline="30000" dirty="0"/>
              <a:t>2</a:t>
            </a:r>
            <a:r>
              <a:rPr lang="en-US" sz="1400" dirty="0"/>
              <a:t> + a) mod N, where a is a small </a:t>
            </a:r>
            <a:r>
              <a:rPr lang="en-US" sz="1400" dirty="0" smtClean="0"/>
              <a:t>integer</a:t>
            </a:r>
          </a:p>
          <a:p>
            <a:pPr marL="0" indent="0">
              <a:buNone/>
            </a:pPr>
            <a:r>
              <a:rPr lang="en-US" sz="1400" dirty="0" smtClean="0"/>
              <a:t>Output: prime factor of N, or fail</a:t>
            </a:r>
          </a:p>
          <a:p>
            <a:pPr marL="0" indent="0">
              <a:buNone/>
            </a:pPr>
            <a:endParaRPr lang="en-US" sz="1400" dirty="0"/>
          </a:p>
          <a:p>
            <a:pPr marL="0" indent="0">
              <a:buNone/>
            </a:pPr>
            <a:r>
              <a:rPr lang="en-US" sz="1400" dirty="0" smtClean="0"/>
              <a:t>A = rand(0,N-1)</a:t>
            </a:r>
          </a:p>
          <a:p>
            <a:pPr marL="0" indent="0">
              <a:buNone/>
            </a:pPr>
            <a:r>
              <a:rPr lang="en-US" sz="1400" dirty="0" smtClean="0"/>
              <a:t>B = A</a:t>
            </a:r>
          </a:p>
          <a:p>
            <a:pPr marL="0" indent="0">
              <a:buNone/>
            </a:pPr>
            <a:r>
              <a:rPr lang="en-US" sz="1400" dirty="0" smtClean="0"/>
              <a:t>g=1</a:t>
            </a:r>
          </a:p>
          <a:p>
            <a:pPr marL="0" indent="0">
              <a:buNone/>
            </a:pPr>
            <a:r>
              <a:rPr lang="en-US" sz="1400" dirty="0" smtClean="0"/>
              <a:t>while g=1 do</a:t>
            </a:r>
          </a:p>
          <a:p>
            <a:pPr marL="0" indent="0">
              <a:buNone/>
            </a:pPr>
            <a:r>
              <a:rPr lang="en-US" sz="1400" dirty="0"/>
              <a:t>	</a:t>
            </a:r>
            <a:r>
              <a:rPr lang="en-US" sz="1400" dirty="0" smtClean="0"/>
              <a:t>A = f(A)</a:t>
            </a:r>
          </a:p>
          <a:p>
            <a:pPr marL="0" indent="0">
              <a:buNone/>
            </a:pPr>
            <a:r>
              <a:rPr lang="en-US" sz="1400" dirty="0"/>
              <a:t>	</a:t>
            </a:r>
            <a:r>
              <a:rPr lang="en-US" sz="1400" dirty="0" smtClean="0"/>
              <a:t>B = f(f(B))</a:t>
            </a:r>
          </a:p>
          <a:p>
            <a:pPr marL="0" indent="0">
              <a:buNone/>
            </a:pPr>
            <a:r>
              <a:rPr lang="en-US" sz="1400" dirty="0"/>
              <a:t>	</a:t>
            </a:r>
            <a:r>
              <a:rPr lang="en-US" sz="1400" dirty="0" smtClean="0"/>
              <a:t>g = </a:t>
            </a:r>
            <a:r>
              <a:rPr lang="en-US" sz="1400" dirty="0" err="1" smtClean="0"/>
              <a:t>gcd</a:t>
            </a:r>
            <a:r>
              <a:rPr lang="en-US" sz="1400" dirty="0" smtClean="0"/>
              <a:t>(A – B, N)</a:t>
            </a:r>
          </a:p>
          <a:p>
            <a:pPr marL="0" indent="0">
              <a:buNone/>
            </a:pPr>
            <a:r>
              <a:rPr lang="en-US" sz="1400" dirty="0" smtClean="0"/>
              <a:t>if g &lt; N </a:t>
            </a:r>
          </a:p>
          <a:p>
            <a:pPr marL="0" indent="0">
              <a:buNone/>
            </a:pPr>
            <a:r>
              <a:rPr lang="en-US" sz="1400" dirty="0"/>
              <a:t>	</a:t>
            </a:r>
            <a:r>
              <a:rPr lang="en-US" sz="1400" dirty="0" smtClean="0"/>
              <a:t>return g</a:t>
            </a:r>
          </a:p>
          <a:p>
            <a:pPr marL="0" indent="0">
              <a:buNone/>
            </a:pPr>
            <a:r>
              <a:rPr lang="en-US" sz="1400" dirty="0" smtClean="0"/>
              <a:t>else</a:t>
            </a:r>
          </a:p>
          <a:p>
            <a:pPr marL="0" indent="0">
              <a:buNone/>
            </a:pPr>
            <a:r>
              <a:rPr lang="en-US" sz="1400" dirty="0"/>
              <a:t>	</a:t>
            </a:r>
            <a:r>
              <a:rPr lang="en-US" sz="1400" dirty="0" smtClean="0"/>
              <a:t>fail</a:t>
            </a:r>
            <a:endParaRPr lang="en-US" sz="1400" dirty="0"/>
          </a:p>
        </p:txBody>
      </p:sp>
      <p:sp>
        <p:nvSpPr>
          <p:cNvPr id="5" name="Slide Number Placeholder 4"/>
          <p:cNvSpPr>
            <a:spLocks noGrp="1"/>
          </p:cNvSpPr>
          <p:nvPr>
            <p:ph type="sldNum" sz="quarter" idx="12"/>
          </p:nvPr>
        </p:nvSpPr>
        <p:spPr/>
        <p:txBody>
          <a:bodyPr/>
          <a:lstStyle/>
          <a:p>
            <a:fld id="{87606FB4-E268-4BFF-97EA-20853DC9E11B}" type="slidenum">
              <a:rPr lang="en-US" smtClean="0"/>
              <a:t>70</a:t>
            </a:fld>
            <a:endParaRPr lang="en-US"/>
          </a:p>
        </p:txBody>
      </p:sp>
    </p:spTree>
    <p:extLst>
      <p:ext uri="{BB962C8B-B14F-4D97-AF65-F5344CB8AC3E}">
        <p14:creationId xmlns:p14="http://schemas.microsoft.com/office/powerpoint/2010/main" val="22316342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331104275"/>
              </p:ext>
            </p:extLst>
          </p:nvPr>
        </p:nvGraphicFramePr>
        <p:xfrm>
          <a:off x="838199" y="2133599"/>
          <a:ext cx="7705724" cy="4389120"/>
        </p:xfrm>
        <a:graphic>
          <a:graphicData uri="http://schemas.openxmlformats.org/drawingml/2006/table">
            <a:tbl>
              <a:tblPr firstRow="1" bandRow="1">
                <a:tableStyleId>{5C22544A-7EE6-4342-B048-85BDC9FD1C3A}</a:tableStyleId>
              </a:tblPr>
              <a:tblGrid>
                <a:gridCol w="1926431"/>
                <a:gridCol w="1926431"/>
                <a:gridCol w="1926431"/>
                <a:gridCol w="1926431"/>
              </a:tblGrid>
              <a:tr h="355270">
                <a:tc>
                  <a:txBody>
                    <a:bodyPr/>
                    <a:lstStyle/>
                    <a:p>
                      <a:r>
                        <a:rPr lang="en-US" dirty="0" smtClean="0"/>
                        <a:t>Step</a:t>
                      </a:r>
                      <a:endParaRPr lang="en-US" dirty="0"/>
                    </a:p>
                  </a:txBody>
                  <a:tcPr/>
                </a:tc>
                <a:tc>
                  <a:txBody>
                    <a:bodyPr/>
                    <a:lstStyle/>
                    <a:p>
                      <a:r>
                        <a:rPr lang="en-US" dirty="0" smtClean="0"/>
                        <a:t>A</a:t>
                      </a:r>
                      <a:endParaRPr lang="en-US" dirty="0"/>
                    </a:p>
                  </a:txBody>
                  <a:tcPr/>
                </a:tc>
                <a:tc>
                  <a:txBody>
                    <a:bodyPr/>
                    <a:lstStyle/>
                    <a:p>
                      <a:r>
                        <a:rPr lang="en-US" dirty="0" smtClean="0"/>
                        <a:t>B</a:t>
                      </a:r>
                      <a:endParaRPr lang="en-US" dirty="0"/>
                    </a:p>
                  </a:txBody>
                  <a:tcPr/>
                </a:tc>
                <a:tc>
                  <a:txBody>
                    <a:bodyPr/>
                    <a:lstStyle/>
                    <a:p>
                      <a:r>
                        <a:rPr lang="en-US" dirty="0" smtClean="0"/>
                        <a:t>GCD(A-B, N)</a:t>
                      </a:r>
                      <a:endParaRPr lang="en-US" dirty="0"/>
                    </a:p>
                  </a:txBody>
                  <a:tcPr/>
                </a:tc>
              </a:tr>
              <a:tr h="355270">
                <a:tc>
                  <a:txBody>
                    <a:bodyPr/>
                    <a:lstStyle/>
                    <a:p>
                      <a:r>
                        <a:rPr lang="en-US" dirty="0" smtClean="0"/>
                        <a:t>0</a:t>
                      </a:r>
                      <a:endParaRPr lang="en-US" dirty="0"/>
                    </a:p>
                  </a:txBody>
                  <a:tcPr/>
                </a:tc>
                <a:tc>
                  <a:txBody>
                    <a:bodyPr/>
                    <a:lstStyle/>
                    <a:p>
                      <a:r>
                        <a:rPr lang="en-US" dirty="0" smtClean="0"/>
                        <a:t>2</a:t>
                      </a:r>
                      <a:endParaRPr lang="en-US" dirty="0"/>
                    </a:p>
                  </a:txBody>
                  <a:tcPr/>
                </a:tc>
                <a:tc>
                  <a:txBody>
                    <a:bodyPr/>
                    <a:lstStyle/>
                    <a:p>
                      <a:r>
                        <a:rPr lang="en-US" dirty="0" smtClean="0"/>
                        <a:t>2</a:t>
                      </a:r>
                      <a:endParaRPr lang="en-US" dirty="0"/>
                    </a:p>
                  </a:txBody>
                  <a:tcPr/>
                </a:tc>
                <a:tc>
                  <a:txBody>
                    <a:bodyPr/>
                    <a:lstStyle/>
                    <a:p>
                      <a:r>
                        <a:rPr lang="en-US" dirty="0" smtClean="0"/>
                        <a:t>1</a:t>
                      </a:r>
                      <a:endParaRPr lang="en-US" dirty="0"/>
                    </a:p>
                  </a:txBody>
                  <a:tcPr/>
                </a:tc>
              </a:tr>
              <a:tr h="355270">
                <a:tc>
                  <a:txBody>
                    <a:bodyPr/>
                    <a:lstStyle/>
                    <a:p>
                      <a:r>
                        <a:rPr lang="en-US" dirty="0" smtClean="0"/>
                        <a:t>1</a:t>
                      </a:r>
                      <a:endParaRPr lang="en-US" dirty="0"/>
                    </a:p>
                  </a:txBody>
                  <a:tcPr/>
                </a:tc>
                <a:tc>
                  <a:txBody>
                    <a:bodyPr/>
                    <a:lstStyle/>
                    <a:p>
                      <a:r>
                        <a:rPr lang="en-US" dirty="0" smtClean="0"/>
                        <a:t>7</a:t>
                      </a:r>
                      <a:endParaRPr lang="en-US" dirty="0"/>
                    </a:p>
                  </a:txBody>
                  <a:tcPr/>
                </a:tc>
                <a:tc>
                  <a:txBody>
                    <a:bodyPr/>
                    <a:lstStyle/>
                    <a:p>
                      <a:r>
                        <a:rPr lang="en-US" dirty="0" smtClean="0"/>
                        <a:t>52</a:t>
                      </a:r>
                      <a:endParaRPr lang="en-US" dirty="0"/>
                    </a:p>
                  </a:txBody>
                  <a:tcPr/>
                </a:tc>
                <a:tc>
                  <a:txBody>
                    <a:bodyPr/>
                    <a:lstStyle/>
                    <a:p>
                      <a:r>
                        <a:rPr lang="en-US" dirty="0" smtClean="0"/>
                        <a:t>1</a:t>
                      </a:r>
                      <a:endParaRPr lang="en-US" dirty="0"/>
                    </a:p>
                  </a:txBody>
                  <a:tcPr/>
                </a:tc>
              </a:tr>
              <a:tr h="355270">
                <a:tc>
                  <a:txBody>
                    <a:bodyPr/>
                    <a:lstStyle/>
                    <a:p>
                      <a:r>
                        <a:rPr lang="en-US" dirty="0" smtClean="0"/>
                        <a:t>2</a:t>
                      </a:r>
                      <a:endParaRPr lang="en-US" dirty="0"/>
                    </a:p>
                  </a:txBody>
                  <a:tcPr/>
                </a:tc>
                <a:tc>
                  <a:txBody>
                    <a:bodyPr/>
                    <a:lstStyle/>
                    <a:p>
                      <a:r>
                        <a:rPr lang="en-US" dirty="0" smtClean="0"/>
                        <a:t>52</a:t>
                      </a:r>
                      <a:endParaRPr lang="en-US" dirty="0"/>
                    </a:p>
                  </a:txBody>
                  <a:tcPr/>
                </a:tc>
                <a:tc>
                  <a:txBody>
                    <a:bodyPr/>
                    <a:lstStyle/>
                    <a:p>
                      <a:r>
                        <a:rPr lang="en-US" dirty="0" smtClean="0"/>
                        <a:t>742</a:t>
                      </a:r>
                      <a:endParaRPr lang="en-US" dirty="0"/>
                    </a:p>
                  </a:txBody>
                  <a:tcPr/>
                </a:tc>
                <a:tc>
                  <a:txBody>
                    <a:bodyPr/>
                    <a:lstStyle/>
                    <a:p>
                      <a:r>
                        <a:rPr lang="en-US" dirty="0" smtClean="0"/>
                        <a:t>1</a:t>
                      </a:r>
                      <a:endParaRPr lang="en-US" dirty="0"/>
                    </a:p>
                  </a:txBody>
                  <a:tcPr/>
                </a:tc>
              </a:tr>
              <a:tr h="355270">
                <a:tc>
                  <a:txBody>
                    <a:bodyPr/>
                    <a:lstStyle/>
                    <a:p>
                      <a:r>
                        <a:rPr lang="en-US" dirty="0" smtClean="0"/>
                        <a:t>3</a:t>
                      </a:r>
                      <a:endParaRPr lang="en-US" dirty="0"/>
                    </a:p>
                  </a:txBody>
                  <a:tcPr/>
                </a:tc>
                <a:tc>
                  <a:txBody>
                    <a:bodyPr/>
                    <a:lstStyle/>
                    <a:p>
                      <a:r>
                        <a:rPr lang="en-US" dirty="0" smtClean="0"/>
                        <a:t>1190</a:t>
                      </a:r>
                      <a:endParaRPr lang="en-US" dirty="0"/>
                    </a:p>
                  </a:txBody>
                  <a:tcPr/>
                </a:tc>
                <a:tc>
                  <a:txBody>
                    <a:bodyPr/>
                    <a:lstStyle/>
                    <a:p>
                      <a:r>
                        <a:rPr lang="en-US" dirty="0" smtClean="0"/>
                        <a:t>200</a:t>
                      </a:r>
                      <a:endParaRPr lang="en-US" dirty="0"/>
                    </a:p>
                  </a:txBody>
                  <a:tcPr/>
                </a:tc>
                <a:tc>
                  <a:txBody>
                    <a:bodyPr/>
                    <a:lstStyle/>
                    <a:p>
                      <a:r>
                        <a:rPr lang="en-US" dirty="0" smtClean="0"/>
                        <a:t>1</a:t>
                      </a:r>
                      <a:endParaRPr lang="en-US" dirty="0"/>
                    </a:p>
                  </a:txBody>
                  <a:tcPr/>
                </a:tc>
              </a:tr>
              <a:tr h="355270">
                <a:tc>
                  <a:txBody>
                    <a:bodyPr/>
                    <a:lstStyle/>
                    <a:p>
                      <a:r>
                        <a:rPr lang="en-US" dirty="0" smtClean="0"/>
                        <a:t>4</a:t>
                      </a:r>
                      <a:endParaRPr lang="en-US" dirty="0"/>
                    </a:p>
                  </a:txBody>
                  <a:tcPr/>
                </a:tc>
                <a:tc>
                  <a:txBody>
                    <a:bodyPr/>
                    <a:lstStyle/>
                    <a:p>
                      <a:r>
                        <a:rPr lang="en-US" dirty="0" smtClean="0"/>
                        <a:t>742</a:t>
                      </a:r>
                      <a:endParaRPr lang="en-US" dirty="0"/>
                    </a:p>
                  </a:txBody>
                  <a:tcPr/>
                </a:tc>
                <a:tc>
                  <a:txBody>
                    <a:bodyPr/>
                    <a:lstStyle/>
                    <a:p>
                      <a:r>
                        <a:rPr lang="en-US" dirty="0" smtClean="0"/>
                        <a:t>705</a:t>
                      </a:r>
                      <a:endParaRPr lang="en-US" dirty="0"/>
                    </a:p>
                  </a:txBody>
                  <a:tcPr/>
                </a:tc>
                <a:tc>
                  <a:txBody>
                    <a:bodyPr/>
                    <a:lstStyle/>
                    <a:p>
                      <a:r>
                        <a:rPr lang="en-US" dirty="0" smtClean="0"/>
                        <a:t>37</a:t>
                      </a:r>
                      <a:endParaRPr lang="en-US" dirty="0"/>
                    </a:p>
                  </a:txBody>
                  <a:tcPr/>
                </a:tc>
              </a:tr>
              <a:tr h="355270">
                <a:tc>
                  <a:txBody>
                    <a:bodyPr/>
                    <a:lstStyle/>
                    <a:p>
                      <a:r>
                        <a:rPr lang="en-US" dirty="0" smtClean="0"/>
                        <a:t>5</a:t>
                      </a:r>
                      <a:endParaRPr lang="en-US" dirty="0"/>
                    </a:p>
                  </a:txBody>
                  <a:tcPr/>
                </a:tc>
                <a:tc>
                  <a:txBody>
                    <a:bodyPr/>
                    <a:lstStyle/>
                    <a:p>
                      <a:r>
                        <a:rPr lang="en-US" dirty="0" smtClean="0"/>
                        <a:t>1413</a:t>
                      </a:r>
                      <a:endParaRPr lang="en-US" dirty="0"/>
                    </a:p>
                  </a:txBody>
                  <a:tcPr/>
                </a:tc>
                <a:tc>
                  <a:txBody>
                    <a:bodyPr/>
                    <a:lstStyle/>
                    <a:p>
                      <a:r>
                        <a:rPr lang="en-US" dirty="0" smtClean="0"/>
                        <a:t>1458</a:t>
                      </a:r>
                      <a:endParaRPr lang="en-US" dirty="0"/>
                    </a:p>
                  </a:txBody>
                  <a:tcPr/>
                </a:tc>
                <a:tc>
                  <a:txBody>
                    <a:bodyPr/>
                    <a:lstStyle/>
                    <a:p>
                      <a:r>
                        <a:rPr lang="en-US" dirty="0" smtClean="0"/>
                        <a:t>1</a:t>
                      </a:r>
                      <a:endParaRPr lang="en-US" dirty="0"/>
                    </a:p>
                  </a:txBody>
                  <a:tcPr/>
                </a:tc>
              </a:tr>
              <a:tr h="355270">
                <a:tc>
                  <a:txBody>
                    <a:bodyPr/>
                    <a:lstStyle/>
                    <a:p>
                      <a:r>
                        <a:rPr lang="en-US" dirty="0" smtClean="0"/>
                        <a:t>6</a:t>
                      </a:r>
                      <a:endParaRPr lang="en-US" dirty="0"/>
                    </a:p>
                  </a:txBody>
                  <a:tcPr/>
                </a:tc>
                <a:tc>
                  <a:txBody>
                    <a:bodyPr/>
                    <a:lstStyle/>
                    <a:p>
                      <a:r>
                        <a:rPr lang="en-US" dirty="0" smtClean="0"/>
                        <a:t>200</a:t>
                      </a:r>
                      <a:endParaRPr lang="en-US" dirty="0"/>
                    </a:p>
                  </a:txBody>
                  <a:tcPr/>
                </a:tc>
                <a:tc>
                  <a:txBody>
                    <a:bodyPr/>
                    <a:lstStyle/>
                    <a:p>
                      <a:r>
                        <a:rPr lang="en-US" dirty="0" smtClean="0"/>
                        <a:t>742</a:t>
                      </a:r>
                      <a:endParaRPr lang="en-US" dirty="0"/>
                    </a:p>
                  </a:txBody>
                  <a:tcPr/>
                </a:tc>
                <a:tc>
                  <a:txBody>
                    <a:bodyPr/>
                    <a:lstStyle/>
                    <a:p>
                      <a:r>
                        <a:rPr lang="en-US" dirty="0" smtClean="0"/>
                        <a:t>1</a:t>
                      </a:r>
                      <a:endParaRPr lang="en-US" dirty="0"/>
                    </a:p>
                  </a:txBody>
                  <a:tcPr/>
                </a:tc>
              </a:tr>
              <a:tr h="355270">
                <a:tc>
                  <a:txBody>
                    <a:bodyPr/>
                    <a:lstStyle/>
                    <a:p>
                      <a:r>
                        <a:rPr lang="en-US" dirty="0" smtClean="0"/>
                        <a:t>7</a:t>
                      </a:r>
                      <a:endParaRPr lang="en-US" dirty="0"/>
                    </a:p>
                  </a:txBody>
                  <a:tcPr/>
                </a:tc>
                <a:tc>
                  <a:txBody>
                    <a:bodyPr/>
                    <a:lstStyle/>
                    <a:p>
                      <a:r>
                        <a:rPr lang="en-US" dirty="0" smtClean="0"/>
                        <a:t>561</a:t>
                      </a:r>
                      <a:endParaRPr lang="en-US" dirty="0"/>
                    </a:p>
                  </a:txBody>
                  <a:tcPr/>
                </a:tc>
                <a:tc>
                  <a:txBody>
                    <a:bodyPr/>
                    <a:lstStyle/>
                    <a:p>
                      <a:r>
                        <a:rPr lang="en-US" dirty="0" smtClean="0"/>
                        <a:t>200</a:t>
                      </a:r>
                      <a:endParaRPr lang="en-US" dirty="0"/>
                    </a:p>
                  </a:txBody>
                  <a:tcPr/>
                </a:tc>
                <a:tc>
                  <a:txBody>
                    <a:bodyPr/>
                    <a:lstStyle/>
                    <a:p>
                      <a:r>
                        <a:rPr lang="en-US" dirty="0" smtClean="0"/>
                        <a:t>1</a:t>
                      </a:r>
                      <a:endParaRPr lang="en-US" dirty="0"/>
                    </a:p>
                  </a:txBody>
                  <a:tcPr/>
                </a:tc>
              </a:tr>
              <a:tr h="355270">
                <a:tc>
                  <a:txBody>
                    <a:bodyPr/>
                    <a:lstStyle/>
                    <a:p>
                      <a:r>
                        <a:rPr lang="en-US" dirty="0" smtClean="0"/>
                        <a:t>8</a:t>
                      </a:r>
                      <a:endParaRPr lang="en-US" dirty="0"/>
                    </a:p>
                  </a:txBody>
                  <a:tcPr/>
                </a:tc>
                <a:tc>
                  <a:txBody>
                    <a:bodyPr/>
                    <a:lstStyle/>
                    <a:p>
                      <a:r>
                        <a:rPr lang="en-US" dirty="0" smtClean="0"/>
                        <a:t>705</a:t>
                      </a:r>
                      <a:endParaRPr lang="en-US" dirty="0"/>
                    </a:p>
                  </a:txBody>
                  <a:tcPr/>
                </a:tc>
                <a:tc>
                  <a:txBody>
                    <a:bodyPr/>
                    <a:lstStyle/>
                    <a:p>
                      <a:r>
                        <a:rPr lang="en-US" dirty="0" smtClean="0"/>
                        <a:t>705</a:t>
                      </a:r>
                      <a:endParaRPr lang="en-US" dirty="0"/>
                    </a:p>
                  </a:txBody>
                  <a:tcPr/>
                </a:tc>
                <a:tc>
                  <a:txBody>
                    <a:bodyPr/>
                    <a:lstStyle/>
                    <a:p>
                      <a:r>
                        <a:rPr lang="en-US" dirty="0" smtClean="0"/>
                        <a:t>1517</a:t>
                      </a:r>
                      <a:endParaRPr lang="en-US" dirty="0"/>
                    </a:p>
                  </a:txBody>
                  <a:tcPr/>
                </a:tc>
              </a:tr>
              <a:tr h="355270">
                <a:tc>
                  <a:txBody>
                    <a:bodyPr/>
                    <a:lstStyle/>
                    <a:p>
                      <a:r>
                        <a:rPr lang="en-US" dirty="0" smtClean="0"/>
                        <a:t>9</a:t>
                      </a:r>
                      <a:endParaRPr lang="en-US" dirty="0"/>
                    </a:p>
                  </a:txBody>
                  <a:tcPr/>
                </a:tc>
                <a:tc>
                  <a:txBody>
                    <a:bodyPr/>
                    <a:lstStyle/>
                    <a:p>
                      <a:r>
                        <a:rPr lang="en-US" dirty="0" smtClean="0"/>
                        <a:t>969</a:t>
                      </a:r>
                      <a:endParaRPr lang="en-US" dirty="0"/>
                    </a:p>
                  </a:txBody>
                  <a:tcPr/>
                </a:tc>
                <a:tc>
                  <a:txBody>
                    <a:bodyPr/>
                    <a:lstStyle/>
                    <a:p>
                      <a:r>
                        <a:rPr lang="en-US" dirty="0" smtClean="0"/>
                        <a:t>1458</a:t>
                      </a:r>
                      <a:endParaRPr lang="en-US" dirty="0"/>
                    </a:p>
                  </a:txBody>
                  <a:tcPr/>
                </a:tc>
                <a:tc>
                  <a:txBody>
                    <a:bodyPr/>
                    <a:lstStyle/>
                    <a:p>
                      <a:r>
                        <a:rPr lang="en-US" dirty="0" smtClean="0"/>
                        <a:t>1</a:t>
                      </a:r>
                      <a:endParaRPr lang="en-US" dirty="0"/>
                    </a:p>
                  </a:txBody>
                  <a:tcPr/>
                </a:tc>
              </a:tr>
              <a:tr h="355270">
                <a:tc>
                  <a:txBody>
                    <a:bodyPr/>
                    <a:lstStyle/>
                    <a:p>
                      <a:r>
                        <a:rPr lang="en-US" dirty="0" smtClean="0"/>
                        <a:t>10</a:t>
                      </a:r>
                      <a:endParaRPr lang="en-US" dirty="0"/>
                    </a:p>
                  </a:txBody>
                  <a:tcPr/>
                </a:tc>
                <a:tc>
                  <a:txBody>
                    <a:bodyPr/>
                    <a:lstStyle/>
                    <a:p>
                      <a:r>
                        <a:rPr lang="en-US" dirty="0" smtClean="0"/>
                        <a:t>1458</a:t>
                      </a:r>
                      <a:endParaRPr lang="en-US" dirty="0"/>
                    </a:p>
                  </a:txBody>
                  <a:tcPr/>
                </a:tc>
                <a:tc>
                  <a:txBody>
                    <a:bodyPr/>
                    <a:lstStyle/>
                    <a:p>
                      <a:r>
                        <a:rPr lang="en-US" dirty="0" smtClean="0"/>
                        <a:t>742</a:t>
                      </a:r>
                      <a:endParaRPr lang="en-US" dirty="0"/>
                    </a:p>
                  </a:txBody>
                  <a:tcPr/>
                </a:tc>
                <a:tc>
                  <a:txBody>
                    <a:bodyPr/>
                    <a:lstStyle/>
                    <a:p>
                      <a:r>
                        <a:rPr lang="en-US" dirty="0" smtClean="0"/>
                        <a:t>1</a:t>
                      </a:r>
                      <a:endParaRPr lang="en-US" dirty="0"/>
                    </a:p>
                  </a:txBody>
                  <a:tcPr/>
                </a:tc>
              </a:tr>
            </a:tbl>
          </a:graphicData>
        </a:graphic>
      </p:graphicFrame>
      <p:sp>
        <p:nvSpPr>
          <p:cNvPr id="6" name="Oval 5"/>
          <p:cNvSpPr/>
          <p:nvPr/>
        </p:nvSpPr>
        <p:spPr bwMode="auto">
          <a:xfrm>
            <a:off x="4419600" y="3080238"/>
            <a:ext cx="838200" cy="3048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p:txBody>
      </p:sp>
      <p:sp>
        <p:nvSpPr>
          <p:cNvPr id="8" name="Oval 7"/>
          <p:cNvSpPr/>
          <p:nvPr/>
        </p:nvSpPr>
        <p:spPr bwMode="auto">
          <a:xfrm>
            <a:off x="4604238" y="6172200"/>
            <a:ext cx="729762" cy="381000"/>
          </a:xfrm>
          <a:prstGeom prst="ellipse">
            <a:avLst/>
          </a:prstGeom>
          <a:noFill/>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p:txBody>
      </p:sp>
      <p:sp>
        <p:nvSpPr>
          <p:cNvPr id="9" name="Oval 8"/>
          <p:cNvSpPr/>
          <p:nvPr/>
        </p:nvSpPr>
        <p:spPr bwMode="auto">
          <a:xfrm>
            <a:off x="4604238" y="3200400"/>
            <a:ext cx="729762" cy="381000"/>
          </a:xfrm>
          <a:prstGeom prst="ellipse">
            <a:avLst/>
          </a:prstGeom>
          <a:noFill/>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p:txBody>
      </p:sp>
      <p:sp>
        <p:nvSpPr>
          <p:cNvPr id="10" name="Oval 9"/>
          <p:cNvSpPr/>
          <p:nvPr/>
        </p:nvSpPr>
        <p:spPr bwMode="auto">
          <a:xfrm>
            <a:off x="4604238" y="4724400"/>
            <a:ext cx="729762" cy="381000"/>
          </a:xfrm>
          <a:prstGeom prst="ellipse">
            <a:avLst/>
          </a:prstGeom>
          <a:noFill/>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p:txBody>
      </p:sp>
      <p:sp>
        <p:nvSpPr>
          <p:cNvPr id="11" name="Oval 10"/>
          <p:cNvSpPr/>
          <p:nvPr/>
        </p:nvSpPr>
        <p:spPr bwMode="auto">
          <a:xfrm>
            <a:off x="2667000" y="4724400"/>
            <a:ext cx="729762" cy="381000"/>
          </a:xfrm>
          <a:prstGeom prst="ellipse">
            <a:avLst/>
          </a:prstGeom>
          <a:noFill/>
          <a:ln>
            <a:solidFill>
              <a:srgbClr val="C00000"/>
            </a:solidFill>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p:txBody>
      </p:sp>
      <p:sp>
        <p:nvSpPr>
          <p:cNvPr id="12" name="Oval 11"/>
          <p:cNvSpPr/>
          <p:nvPr/>
        </p:nvSpPr>
        <p:spPr bwMode="auto">
          <a:xfrm>
            <a:off x="4604238" y="5029200"/>
            <a:ext cx="729762" cy="381000"/>
          </a:xfrm>
          <a:prstGeom prst="ellipse">
            <a:avLst/>
          </a:prstGeom>
          <a:noFill/>
          <a:ln>
            <a:solidFill>
              <a:srgbClr val="C00000"/>
            </a:solidFill>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p:txBody>
      </p:sp>
      <p:sp>
        <p:nvSpPr>
          <p:cNvPr id="13" name="Oval 12"/>
          <p:cNvSpPr/>
          <p:nvPr/>
        </p:nvSpPr>
        <p:spPr bwMode="auto">
          <a:xfrm>
            <a:off x="4604238" y="3581400"/>
            <a:ext cx="729762" cy="381000"/>
          </a:xfrm>
          <a:prstGeom prst="ellipse">
            <a:avLst/>
          </a:prstGeom>
          <a:noFill/>
          <a:ln>
            <a:solidFill>
              <a:srgbClr val="C00000"/>
            </a:solidFill>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p:txBody>
      </p:sp>
      <p:sp>
        <p:nvSpPr>
          <p:cNvPr id="14" name="Oval 13"/>
          <p:cNvSpPr/>
          <p:nvPr/>
        </p:nvSpPr>
        <p:spPr bwMode="auto">
          <a:xfrm>
            <a:off x="2667000" y="3962400"/>
            <a:ext cx="729762" cy="381000"/>
          </a:xfrm>
          <a:prstGeom prst="ellipse">
            <a:avLst/>
          </a:prstGeom>
          <a:noFill/>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p:txBody>
      </p:sp>
      <p:sp>
        <p:nvSpPr>
          <p:cNvPr id="15" name="Oval 14"/>
          <p:cNvSpPr/>
          <p:nvPr/>
        </p:nvSpPr>
        <p:spPr bwMode="auto">
          <a:xfrm>
            <a:off x="4604238" y="3962400"/>
            <a:ext cx="729762" cy="381000"/>
          </a:xfrm>
          <a:prstGeom prst="ellipse">
            <a:avLst/>
          </a:prstGeom>
          <a:noFill/>
          <a:ln>
            <a:solidFill>
              <a:srgbClr val="FFC000"/>
            </a:solidFill>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p:txBody>
      </p:sp>
      <p:sp>
        <p:nvSpPr>
          <p:cNvPr id="16" name="Oval 15"/>
          <p:cNvSpPr/>
          <p:nvPr/>
        </p:nvSpPr>
        <p:spPr bwMode="auto">
          <a:xfrm>
            <a:off x="4604238" y="5410200"/>
            <a:ext cx="729762" cy="381000"/>
          </a:xfrm>
          <a:prstGeom prst="ellipse">
            <a:avLst/>
          </a:prstGeom>
          <a:noFill/>
          <a:ln>
            <a:solidFill>
              <a:srgbClr val="FFC000"/>
            </a:solidFill>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p:txBody>
      </p:sp>
      <p:sp>
        <p:nvSpPr>
          <p:cNvPr id="17" name="Oval 16"/>
          <p:cNvSpPr/>
          <p:nvPr/>
        </p:nvSpPr>
        <p:spPr bwMode="auto">
          <a:xfrm>
            <a:off x="2667000" y="5410200"/>
            <a:ext cx="729762" cy="381000"/>
          </a:xfrm>
          <a:prstGeom prst="ellipse">
            <a:avLst/>
          </a:prstGeom>
          <a:noFill/>
          <a:ln>
            <a:solidFill>
              <a:srgbClr val="FFC000"/>
            </a:solidFill>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p:txBody>
      </p:sp>
      <p:sp>
        <p:nvSpPr>
          <p:cNvPr id="18" name="Oval 17"/>
          <p:cNvSpPr/>
          <p:nvPr/>
        </p:nvSpPr>
        <p:spPr bwMode="auto">
          <a:xfrm>
            <a:off x="4604238" y="5791200"/>
            <a:ext cx="729762" cy="381000"/>
          </a:xfrm>
          <a:prstGeom prst="ellipse">
            <a:avLst/>
          </a:prstGeom>
          <a:noFill/>
          <a:ln>
            <a:solidFill>
              <a:schemeClr val="accent1">
                <a:lumMod val="50000"/>
              </a:schemeClr>
            </a:solidFill>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p:txBody>
      </p:sp>
      <p:sp>
        <p:nvSpPr>
          <p:cNvPr id="19" name="Oval 18"/>
          <p:cNvSpPr/>
          <p:nvPr/>
        </p:nvSpPr>
        <p:spPr bwMode="auto">
          <a:xfrm>
            <a:off x="2699238" y="6172200"/>
            <a:ext cx="729762" cy="381000"/>
          </a:xfrm>
          <a:prstGeom prst="ellipse">
            <a:avLst/>
          </a:prstGeom>
          <a:noFill/>
          <a:ln>
            <a:solidFill>
              <a:schemeClr val="accent1">
                <a:lumMod val="50000"/>
              </a:schemeClr>
            </a:solidFill>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p:txBody>
      </p:sp>
      <p:sp>
        <p:nvSpPr>
          <p:cNvPr id="20" name="Oval 19"/>
          <p:cNvSpPr/>
          <p:nvPr/>
        </p:nvSpPr>
        <p:spPr bwMode="auto">
          <a:xfrm>
            <a:off x="4604238" y="4343400"/>
            <a:ext cx="729762" cy="381000"/>
          </a:xfrm>
          <a:prstGeom prst="ellipse">
            <a:avLst/>
          </a:prstGeom>
          <a:noFill/>
          <a:ln>
            <a:solidFill>
              <a:schemeClr val="accent1">
                <a:lumMod val="50000"/>
              </a:schemeClr>
            </a:solidFill>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p:txBody>
      </p:sp>
      <p:grpSp>
        <p:nvGrpSpPr>
          <p:cNvPr id="23" name="Group 22"/>
          <p:cNvGrpSpPr/>
          <p:nvPr/>
        </p:nvGrpSpPr>
        <p:grpSpPr>
          <a:xfrm>
            <a:off x="5410200" y="2465529"/>
            <a:ext cx="770304" cy="762000"/>
            <a:chOff x="5410200" y="1676400"/>
            <a:chExt cx="600040" cy="762000"/>
          </a:xfrm>
        </p:grpSpPr>
        <p:sp>
          <p:nvSpPr>
            <p:cNvPr id="21" name="Right Brace 20"/>
            <p:cNvSpPr/>
            <p:nvPr/>
          </p:nvSpPr>
          <p:spPr bwMode="auto">
            <a:xfrm>
              <a:off x="5410200" y="1676400"/>
              <a:ext cx="228600" cy="762000"/>
            </a:xfrm>
            <a:prstGeom prst="rightBrac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p:txBody>
        </p:sp>
        <p:sp>
          <p:nvSpPr>
            <p:cNvPr id="22" name="TextBox 21"/>
            <p:cNvSpPr txBox="1"/>
            <p:nvPr/>
          </p:nvSpPr>
          <p:spPr>
            <a:xfrm>
              <a:off x="5630008" y="1927692"/>
              <a:ext cx="380232" cy="276999"/>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tail</a:t>
              </a:r>
              <a:endParaRPr lang="en-US" dirty="0"/>
            </a:p>
          </p:txBody>
        </p:sp>
      </p:grpSp>
      <p:grpSp>
        <p:nvGrpSpPr>
          <p:cNvPr id="27" name="Group 26"/>
          <p:cNvGrpSpPr/>
          <p:nvPr/>
        </p:nvGrpSpPr>
        <p:grpSpPr>
          <a:xfrm>
            <a:off x="5410200" y="3232638"/>
            <a:ext cx="990600" cy="3320562"/>
            <a:chOff x="5410200" y="2441330"/>
            <a:chExt cx="770304" cy="3317631"/>
          </a:xfrm>
        </p:grpSpPr>
        <p:sp>
          <p:nvSpPr>
            <p:cNvPr id="25" name="Right Brace 24"/>
            <p:cNvSpPr/>
            <p:nvPr/>
          </p:nvSpPr>
          <p:spPr bwMode="auto">
            <a:xfrm>
              <a:off x="5410200" y="2441330"/>
              <a:ext cx="228600" cy="3317631"/>
            </a:xfrm>
            <a:prstGeom prst="rightBrac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p:txBody>
        </p:sp>
        <p:sp>
          <p:nvSpPr>
            <p:cNvPr id="26" name="TextBox 25"/>
            <p:cNvSpPr txBox="1"/>
            <p:nvPr/>
          </p:nvSpPr>
          <p:spPr>
            <a:xfrm>
              <a:off x="5646383" y="3966240"/>
              <a:ext cx="534121" cy="276999"/>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cycle</a:t>
              </a:r>
              <a:endParaRPr lang="en-US" dirty="0"/>
            </a:p>
          </p:txBody>
        </p:sp>
      </p:grpSp>
      <p:sp>
        <p:nvSpPr>
          <p:cNvPr id="3" name="TextBox 2"/>
          <p:cNvSpPr txBox="1"/>
          <p:nvPr/>
        </p:nvSpPr>
        <p:spPr>
          <a:xfrm>
            <a:off x="550741" y="1780401"/>
            <a:ext cx="2252540" cy="276999"/>
          </a:xfrm>
          <a:prstGeom prst="rect">
            <a:avLst/>
          </a:prstGeom>
          <a:noFill/>
        </p:spPr>
        <p:txBody>
          <a:bodyPr wrap="none" rtlCol="0">
            <a:spAutoFit/>
          </a:bodyPr>
          <a:lstStyle/>
          <a:p>
            <a:pPr algn="l"/>
            <a:r>
              <a:rPr lang="en-US" dirty="0" smtClean="0"/>
              <a:t>Suppose f(x) = (x</a:t>
            </a:r>
            <a:r>
              <a:rPr lang="en-US" baseline="30000" dirty="0" smtClean="0"/>
              <a:t>2</a:t>
            </a:r>
            <a:r>
              <a:rPr lang="en-US" dirty="0" smtClean="0"/>
              <a:t> + 3) mod N</a:t>
            </a:r>
            <a:endParaRPr lang="en-US" dirty="0"/>
          </a:p>
        </p:txBody>
      </p:sp>
      <p:sp>
        <p:nvSpPr>
          <p:cNvPr id="7" name="Slide Number Placeholder 6"/>
          <p:cNvSpPr>
            <a:spLocks noGrp="1"/>
          </p:cNvSpPr>
          <p:nvPr>
            <p:ph type="sldNum" sz="quarter" idx="12"/>
          </p:nvPr>
        </p:nvSpPr>
        <p:spPr/>
        <p:txBody>
          <a:bodyPr/>
          <a:lstStyle/>
          <a:p>
            <a:fld id="{87606FB4-E268-4BFF-97EA-20853DC9E11B}" type="slidenum">
              <a:rPr lang="en-US" smtClean="0"/>
              <a:t>71</a:t>
            </a:fld>
            <a:endParaRPr lang="en-US"/>
          </a:p>
        </p:txBody>
      </p:sp>
    </p:spTree>
    <p:extLst>
      <p:ext uri="{BB962C8B-B14F-4D97-AF65-F5344CB8AC3E}">
        <p14:creationId xmlns:p14="http://schemas.microsoft.com/office/powerpoint/2010/main" val="1886759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down)">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down)">
                                      <p:cBhvr>
                                        <p:cTn id="21" dur="500"/>
                                        <p:tgtEl>
                                          <p:spTgt spid="11"/>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down)">
                                      <p:cBhvr>
                                        <p:cTn id="24" dur="500"/>
                                        <p:tgtEl>
                                          <p:spTgt spid="12"/>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down)">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down)">
                                      <p:cBhvr>
                                        <p:cTn id="32" dur="500"/>
                                        <p:tgtEl>
                                          <p:spTgt spid="15"/>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wipe(down)">
                                      <p:cBhvr>
                                        <p:cTn id="35" dur="500"/>
                                        <p:tgtEl>
                                          <p:spTgt spid="16"/>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wipe(down)">
                                      <p:cBhvr>
                                        <p:cTn id="38" dur="500"/>
                                        <p:tgtEl>
                                          <p:spTgt spid="1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wipe(down)">
                                      <p:cBhvr>
                                        <p:cTn id="43" dur="500"/>
                                        <p:tgtEl>
                                          <p:spTgt spid="18"/>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wipe(down)">
                                      <p:cBhvr>
                                        <p:cTn id="46" dur="500"/>
                                        <p:tgtEl>
                                          <p:spTgt spid="19"/>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wipe(down)">
                                      <p:cBhvr>
                                        <p:cTn id="49" dur="500"/>
                                        <p:tgtEl>
                                          <p:spTgt spid="20"/>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23"/>
                                        </p:tgtEl>
                                        <p:attrNameLst>
                                          <p:attrName>style.visibility</p:attrName>
                                        </p:attrNameLst>
                                      </p:cBhvr>
                                      <p:to>
                                        <p:strVal val="visible"/>
                                      </p:to>
                                    </p:set>
                                    <p:anim calcmode="lin" valueType="num">
                                      <p:cBhvr additive="base">
                                        <p:cTn id="54" dur="500" fill="hold"/>
                                        <p:tgtEl>
                                          <p:spTgt spid="23"/>
                                        </p:tgtEl>
                                        <p:attrNameLst>
                                          <p:attrName>ppt_x</p:attrName>
                                        </p:attrNameLst>
                                      </p:cBhvr>
                                      <p:tavLst>
                                        <p:tav tm="0">
                                          <p:val>
                                            <p:strVal val="#ppt_x"/>
                                          </p:val>
                                        </p:tav>
                                        <p:tav tm="100000">
                                          <p:val>
                                            <p:strVal val="#ppt_x"/>
                                          </p:val>
                                        </p:tav>
                                      </p:tavLst>
                                    </p:anim>
                                    <p:anim calcmode="lin" valueType="num">
                                      <p:cBhvr additive="base">
                                        <p:cTn id="55"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27"/>
                                        </p:tgtEl>
                                        <p:attrNameLst>
                                          <p:attrName>style.visibility</p:attrName>
                                        </p:attrNameLst>
                                      </p:cBhvr>
                                      <p:to>
                                        <p:strVal val="visible"/>
                                      </p:to>
                                    </p:set>
                                    <p:anim calcmode="lin" valueType="num">
                                      <p:cBhvr additive="base">
                                        <p:cTn id="60" dur="500" fill="hold"/>
                                        <p:tgtEl>
                                          <p:spTgt spid="27"/>
                                        </p:tgtEl>
                                        <p:attrNameLst>
                                          <p:attrName>ppt_x</p:attrName>
                                        </p:attrNameLst>
                                      </p:cBhvr>
                                      <p:tavLst>
                                        <p:tav tm="0">
                                          <p:val>
                                            <p:strVal val="#ppt_x"/>
                                          </p:val>
                                        </p:tav>
                                        <p:tav tm="100000">
                                          <p:val>
                                            <p:strVal val="#ppt_x"/>
                                          </p:val>
                                        </p:tav>
                                      </p:tavLst>
                                    </p:anim>
                                    <p:anim calcmode="lin" valueType="num">
                                      <p:cBhvr additive="base">
                                        <p:cTn id="61"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Open factoring.py</a:t>
            </a:r>
          </a:p>
          <a:p>
            <a:r>
              <a:rPr lang="en-US" dirty="0" smtClean="0"/>
              <a:t>You’ll see </a:t>
            </a:r>
            <a:r>
              <a:rPr lang="en-US" dirty="0"/>
              <a:t>a stub for </a:t>
            </a:r>
            <a:r>
              <a:rPr lang="en-US" dirty="0" smtClean="0"/>
              <a:t>‘</a:t>
            </a:r>
            <a:r>
              <a:rPr lang="en-US" dirty="0" err="1" smtClean="0"/>
              <a:t>pollardRho</a:t>
            </a:r>
            <a:r>
              <a:rPr lang="en-US" dirty="0" smtClean="0"/>
              <a:t>(N)’</a:t>
            </a:r>
          </a:p>
          <a:p>
            <a:pPr lvl="1"/>
            <a:r>
              <a:rPr lang="en-US" dirty="0" smtClean="0"/>
              <a:t>N is the number you are trying to factor</a:t>
            </a:r>
          </a:p>
          <a:p>
            <a:r>
              <a:rPr lang="en-US" dirty="0" smtClean="0"/>
              <a:t>An f(x) function has already been created for you</a:t>
            </a:r>
          </a:p>
          <a:p>
            <a:pPr lvl="1"/>
            <a:r>
              <a:rPr lang="en-US" dirty="0" smtClean="0"/>
              <a:t>It takes two parameters, x and composite N </a:t>
            </a:r>
          </a:p>
          <a:p>
            <a:r>
              <a:rPr lang="en-US" dirty="0" smtClean="0"/>
              <a:t>Objective</a:t>
            </a:r>
          </a:p>
          <a:p>
            <a:pPr lvl="1"/>
            <a:r>
              <a:rPr lang="en-US" dirty="0"/>
              <a:t>Implement Pollard’s </a:t>
            </a:r>
            <a:r>
              <a:rPr lang="en-US" dirty="0" smtClean="0"/>
              <a:t>Rho</a:t>
            </a:r>
          </a:p>
          <a:p>
            <a:pPr lvl="1"/>
            <a:r>
              <a:rPr lang="en-US" dirty="0" smtClean="0"/>
              <a:t>Factor 1234567</a:t>
            </a:r>
          </a:p>
          <a:p>
            <a:r>
              <a:rPr lang="en-US" dirty="0" smtClean="0"/>
              <a:t>Finished early?</a:t>
            </a:r>
          </a:p>
          <a:p>
            <a:pPr lvl="1"/>
            <a:r>
              <a:rPr lang="en-US" dirty="0" smtClean="0"/>
              <a:t>Try factoring larger integers</a:t>
            </a:r>
          </a:p>
          <a:p>
            <a:pPr lvl="1"/>
            <a:r>
              <a:rPr lang="en-US" dirty="0" smtClean="0"/>
              <a:t>Don’t stop when you’ve got an answer. Let it run for a while and observe the cycles</a:t>
            </a:r>
          </a:p>
        </p:txBody>
      </p:sp>
      <p:sp>
        <p:nvSpPr>
          <p:cNvPr id="5" name="TextBox 4"/>
          <p:cNvSpPr txBox="1"/>
          <p:nvPr/>
        </p:nvSpPr>
        <p:spPr>
          <a:xfrm>
            <a:off x="5486400" y="3810000"/>
            <a:ext cx="3124200" cy="156966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l"/>
            <a:r>
              <a:rPr lang="en-US" sz="1200" dirty="0" smtClean="0"/>
              <a:t>Use </a:t>
            </a:r>
            <a:r>
              <a:rPr lang="en-US" sz="1200" dirty="0" err="1" smtClean="0"/>
              <a:t>gcd</a:t>
            </a:r>
            <a:r>
              <a:rPr lang="en-US" sz="1200" dirty="0" smtClean="0"/>
              <a:t> function in the </a:t>
            </a:r>
            <a:r>
              <a:rPr lang="en-US" sz="1200" dirty="0" err="1" smtClean="0"/>
              <a:t>cryptoUtils</a:t>
            </a:r>
            <a:r>
              <a:rPr lang="en-US" sz="1200" dirty="0" smtClean="0"/>
              <a:t> module provided in the same folder.</a:t>
            </a:r>
          </a:p>
          <a:p>
            <a:pPr algn="l"/>
            <a:endParaRPr lang="en-US" sz="1200" dirty="0" smtClean="0"/>
          </a:p>
          <a:p>
            <a:pPr algn="l"/>
            <a:r>
              <a:rPr lang="en-US" sz="1200" dirty="0" smtClean="0"/>
              <a:t>To import:</a:t>
            </a:r>
            <a:endParaRPr lang="en-US" sz="1200" dirty="0"/>
          </a:p>
          <a:p>
            <a:pPr algn="l"/>
            <a:r>
              <a:rPr lang="en-US" sz="1200" dirty="0"/>
              <a:t>import </a:t>
            </a:r>
            <a:r>
              <a:rPr lang="en-US" sz="1200" dirty="0" err="1"/>
              <a:t>cryptoUtils</a:t>
            </a:r>
            <a:r>
              <a:rPr lang="en-US" sz="1200" dirty="0"/>
              <a:t> as </a:t>
            </a:r>
            <a:r>
              <a:rPr lang="en-US" sz="1200" dirty="0" smtClean="0"/>
              <a:t>cu</a:t>
            </a:r>
          </a:p>
          <a:p>
            <a:pPr algn="l"/>
            <a:endParaRPr lang="en-US" sz="1200" dirty="0"/>
          </a:p>
          <a:p>
            <a:pPr algn="l"/>
            <a:r>
              <a:rPr lang="en-US" sz="1200" dirty="0" smtClean="0"/>
              <a:t>To use:</a:t>
            </a:r>
          </a:p>
          <a:p>
            <a:pPr algn="l"/>
            <a:r>
              <a:rPr lang="en-US" sz="1200" dirty="0" err="1" smtClean="0"/>
              <a:t>cu.gcd</a:t>
            </a:r>
            <a:r>
              <a:rPr lang="en-US" sz="1200" dirty="0" smtClean="0"/>
              <a:t>(X, </a:t>
            </a:r>
            <a:r>
              <a:rPr lang="en-US" sz="1200" dirty="0"/>
              <a:t>N)</a:t>
            </a:r>
          </a:p>
        </p:txBody>
      </p:sp>
      <p:sp>
        <p:nvSpPr>
          <p:cNvPr id="6" name="Slide Number Placeholder 5"/>
          <p:cNvSpPr>
            <a:spLocks noGrp="1"/>
          </p:cNvSpPr>
          <p:nvPr>
            <p:ph type="sldNum" sz="quarter" idx="12"/>
          </p:nvPr>
        </p:nvSpPr>
        <p:spPr/>
        <p:txBody>
          <a:bodyPr/>
          <a:lstStyle/>
          <a:p>
            <a:fld id="{87606FB4-E268-4BFF-97EA-20853DC9E11B}" type="slidenum">
              <a:rPr lang="en-US" smtClean="0"/>
              <a:t>72</a:t>
            </a:fld>
            <a:endParaRPr lang="en-US"/>
          </a:p>
        </p:txBody>
      </p:sp>
    </p:spTree>
    <p:extLst>
      <p:ext uri="{BB962C8B-B14F-4D97-AF65-F5344CB8AC3E}">
        <p14:creationId xmlns:p14="http://schemas.microsoft.com/office/powerpoint/2010/main" val="169190644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of Pollard’s rho</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O(n</a:t>
                </a:r>
                <a:r>
                  <a:rPr lang="en-US" baseline="30000" dirty="0" smtClean="0"/>
                  <a:t>1/4</a:t>
                </a:r>
                <a:r>
                  <a:rPr lang="en-US" dirty="0" smtClean="0"/>
                  <a:t>)</a:t>
                </a:r>
              </a:p>
              <a:p>
                <a:pPr lvl="1"/>
                <a:r>
                  <a:rPr lang="en-US" dirty="0"/>
                  <a:t>A</a:t>
                </a:r>
                <a:r>
                  <a:rPr lang="en-US" dirty="0" smtClean="0"/>
                  <a:t>t most </a:t>
                </a:r>
                <a14:m>
                  <m:oMath xmlns:m="http://schemas.openxmlformats.org/officeDocument/2006/math">
                    <m:rad>
                      <m:radPr>
                        <m:degHide m:val="on"/>
                        <m:ctrlPr>
                          <a:rPr lang="en-US" i="1" smtClean="0">
                            <a:latin typeface="Cambria Math"/>
                          </a:rPr>
                        </m:ctrlPr>
                      </m:radPr>
                      <m:deg/>
                      <m:e>
                        <m:r>
                          <a:rPr lang="en-US" b="1" i="1" smtClean="0">
                            <a:latin typeface="Cambria Math"/>
                          </a:rPr>
                          <m:t>𝒑</m:t>
                        </m:r>
                      </m:e>
                    </m:rad>
                  </m:oMath>
                </a14:m>
                <a:r>
                  <a:rPr lang="en-US" dirty="0" smtClean="0"/>
                  <a:t> iterations</a:t>
                </a:r>
              </a:p>
              <a:p>
                <a:pPr lvl="1"/>
                <a:r>
                  <a:rPr lang="en-US" dirty="0" smtClean="0"/>
                  <a:t>p &lt; </a:t>
                </a:r>
                <a14:m>
                  <m:oMath xmlns:m="http://schemas.openxmlformats.org/officeDocument/2006/math">
                    <m:rad>
                      <m:radPr>
                        <m:degHide m:val="on"/>
                        <m:ctrlPr>
                          <a:rPr lang="en-US" i="1">
                            <a:latin typeface="Cambria Math"/>
                          </a:rPr>
                        </m:ctrlPr>
                      </m:radPr>
                      <m:deg/>
                      <m:e>
                        <m:r>
                          <a:rPr lang="en-US" b="1" i="1" smtClean="0">
                            <a:latin typeface="Cambria Math"/>
                          </a:rPr>
                          <m:t>𝑵</m:t>
                        </m:r>
                      </m:e>
                    </m:rad>
                  </m:oMath>
                </a14:m>
                <a:endParaRPr lang="en-US" dirty="0" smtClean="0"/>
              </a:p>
              <a:p>
                <a:endParaRPr lang="en-US" dirty="0"/>
              </a:p>
              <a:p>
                <a:r>
                  <a:rPr lang="en-US" dirty="0" smtClean="0"/>
                  <a:t>What if it fails to find a prime?</a:t>
                </a:r>
              </a:p>
              <a:p>
                <a:r>
                  <a:rPr lang="en-US" dirty="0" smtClean="0"/>
                  <a:t>Two options:</a:t>
                </a:r>
              </a:p>
              <a:p>
                <a:pPr lvl="1"/>
                <a:r>
                  <a:rPr lang="en-US" dirty="0" smtClean="0"/>
                  <a:t>Try a different initial value</a:t>
                </a:r>
              </a:p>
              <a:p>
                <a:pPr lvl="1"/>
                <a:r>
                  <a:rPr lang="en-US" dirty="0" smtClean="0"/>
                  <a:t>Try a different f(x)</a:t>
                </a:r>
              </a:p>
              <a:p>
                <a:pPr lvl="2"/>
                <a:r>
                  <a:rPr lang="en-US" dirty="0" smtClean="0"/>
                  <a:t>Can define as </a:t>
                </a:r>
                <a:r>
                  <a:rPr lang="en-US" dirty="0"/>
                  <a:t>(x</a:t>
                </a:r>
                <a:r>
                  <a:rPr lang="en-US" baseline="30000" dirty="0"/>
                  <a:t>2</a:t>
                </a:r>
                <a:r>
                  <a:rPr lang="en-US" dirty="0"/>
                  <a:t> + </a:t>
                </a:r>
                <a:r>
                  <a:rPr lang="en-US" dirty="0" smtClean="0"/>
                  <a:t>b) </a:t>
                </a:r>
                <a:r>
                  <a:rPr lang="en-US" dirty="0"/>
                  <a:t>mod </a:t>
                </a:r>
                <a:r>
                  <a:rPr lang="en-US" dirty="0" smtClean="0"/>
                  <a:t>N, where b=rand(1,N-3)</a:t>
                </a:r>
              </a:p>
              <a:p>
                <a:pPr marL="682625" lvl="2" indent="0">
                  <a:buNone/>
                </a:pPr>
                <a:endParaRPr lang="en-US" dirty="0"/>
              </a:p>
              <a:p>
                <a:pPr lvl="2"/>
                <a:endParaRPr lang="en-US" dirty="0"/>
              </a:p>
            </p:txBody>
          </p:sp>
        </mc:Choice>
        <mc:Fallback xmlns:mv="urn:schemas-microsoft-com:mac:vml"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53" t="-507"/>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87606FB4-E268-4BFF-97EA-20853DC9E11B}" type="slidenum">
              <a:rPr lang="en-US" smtClean="0"/>
              <a:t>73</a:t>
            </a:fld>
            <a:endParaRPr lang="en-US"/>
          </a:p>
        </p:txBody>
      </p:sp>
    </p:spTree>
    <p:extLst>
      <p:ext uri="{BB962C8B-B14F-4D97-AF65-F5344CB8AC3E}">
        <p14:creationId xmlns:p14="http://schemas.microsoft.com/office/powerpoint/2010/main" val="77750039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Pollard’s p-1</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Pollard has another solution to factoring</a:t>
            </a:r>
          </a:p>
          <a:p>
            <a:r>
              <a:rPr lang="en-US" dirty="0" smtClean="0"/>
              <a:t>Fermat’s little theorem</a:t>
            </a:r>
          </a:p>
          <a:p>
            <a:pPr lvl="1"/>
            <a:r>
              <a:rPr lang="en-US" dirty="0" smtClean="0"/>
              <a:t>Given prime p and </a:t>
            </a:r>
            <a:r>
              <a:rPr lang="en-US" dirty="0"/>
              <a:t>a</a:t>
            </a:r>
            <a:r>
              <a:rPr lang="en-US" dirty="0" smtClean="0"/>
              <a:t>ny integer b, b</a:t>
            </a:r>
            <a:r>
              <a:rPr lang="en-US" baseline="30000" dirty="0" smtClean="0"/>
              <a:t>p-1</a:t>
            </a:r>
            <a:r>
              <a:rPr lang="en-US" dirty="0" smtClean="0"/>
              <a:t> ≡ 1 (mod p)</a:t>
            </a:r>
          </a:p>
          <a:p>
            <a:r>
              <a:rPr lang="en-US" dirty="0" smtClean="0"/>
              <a:t>Let p be a prime factor of N</a:t>
            </a:r>
          </a:p>
          <a:p>
            <a:r>
              <a:rPr lang="en-US" dirty="0" smtClean="0"/>
              <a:t>If x = q(p-1), then </a:t>
            </a:r>
            <a:r>
              <a:rPr lang="en-US" dirty="0" err="1" smtClean="0"/>
              <a:t>p|gcd</a:t>
            </a:r>
            <a:r>
              <a:rPr lang="en-US" dirty="0" smtClean="0"/>
              <a:t>(</a:t>
            </a:r>
            <a:r>
              <a:rPr lang="en-US" dirty="0" err="1" smtClean="0"/>
              <a:t>b</a:t>
            </a:r>
            <a:r>
              <a:rPr lang="en-US" baseline="30000" dirty="0" err="1" smtClean="0"/>
              <a:t>x</a:t>
            </a:r>
            <a:r>
              <a:rPr lang="en-US" dirty="0" smtClean="0"/>
              <a:t> – 1, N)</a:t>
            </a:r>
          </a:p>
          <a:p>
            <a:endParaRPr lang="en-US" dirty="0" smtClean="0"/>
          </a:p>
          <a:p>
            <a:r>
              <a:rPr lang="en-US" dirty="0" smtClean="0"/>
              <a:t>Let integer B be an upper bound</a:t>
            </a:r>
          </a:p>
          <a:p>
            <a:r>
              <a:rPr lang="en-US" dirty="0" smtClean="0"/>
              <a:t>Going to use (p-1)|B!</a:t>
            </a:r>
          </a:p>
          <a:p>
            <a:pPr lvl="1"/>
            <a:r>
              <a:rPr lang="en-US" dirty="0" smtClean="0"/>
              <a:t>May or may not work depending on values of N and B</a:t>
            </a:r>
          </a:p>
          <a:p>
            <a:r>
              <a:rPr lang="en-US" dirty="0" smtClean="0"/>
              <a:t>Compute a such that a ≡ 2</a:t>
            </a:r>
            <a:r>
              <a:rPr lang="en-US" baseline="30000" dirty="0" smtClean="0"/>
              <a:t>B! </a:t>
            </a:r>
            <a:r>
              <a:rPr lang="en-US" dirty="0" smtClean="0"/>
              <a:t>(mod n) and a ≡ </a:t>
            </a:r>
            <a:r>
              <a:rPr lang="en-US" dirty="0"/>
              <a:t>2</a:t>
            </a:r>
            <a:r>
              <a:rPr lang="en-US" baseline="30000" dirty="0"/>
              <a:t>B</a:t>
            </a:r>
            <a:r>
              <a:rPr lang="en-US" baseline="30000" dirty="0" smtClean="0"/>
              <a:t>! </a:t>
            </a:r>
            <a:r>
              <a:rPr lang="en-US" dirty="0" smtClean="0"/>
              <a:t>(</a:t>
            </a:r>
            <a:r>
              <a:rPr lang="en-US" dirty="0"/>
              <a:t>mod </a:t>
            </a:r>
            <a:r>
              <a:rPr lang="en-US" dirty="0" smtClean="0"/>
              <a:t>p) </a:t>
            </a:r>
          </a:p>
          <a:p>
            <a:pPr lvl="1"/>
            <a:r>
              <a:rPr lang="en-US" dirty="0" smtClean="0"/>
              <a:t>a </a:t>
            </a:r>
            <a:r>
              <a:rPr lang="en-US" dirty="0"/>
              <a:t>≡ </a:t>
            </a:r>
            <a:r>
              <a:rPr lang="en-US" dirty="0" smtClean="0"/>
              <a:t>1 (mod p)</a:t>
            </a:r>
          </a:p>
          <a:p>
            <a:pPr lvl="1"/>
            <a:r>
              <a:rPr lang="en-US" dirty="0"/>
              <a:t>a</a:t>
            </a:r>
            <a:r>
              <a:rPr lang="en-US" dirty="0" smtClean="0"/>
              <a:t>-1 = </a:t>
            </a:r>
            <a:r>
              <a:rPr lang="en-US" dirty="0" err="1" smtClean="0"/>
              <a:t>kp</a:t>
            </a:r>
            <a:endParaRPr lang="en-US" dirty="0" smtClean="0"/>
          </a:p>
          <a:p>
            <a:pPr lvl="1"/>
            <a:r>
              <a:rPr lang="en-US" dirty="0"/>
              <a:t>p</a:t>
            </a:r>
            <a:r>
              <a:rPr lang="en-US" dirty="0" smtClean="0"/>
              <a:t>|(a-1)</a:t>
            </a:r>
          </a:p>
          <a:p>
            <a:r>
              <a:rPr lang="en-US" dirty="0" err="1" smtClean="0"/>
              <a:t>p|n</a:t>
            </a:r>
            <a:r>
              <a:rPr lang="en-US" dirty="0" smtClean="0"/>
              <a:t> and </a:t>
            </a:r>
            <a:r>
              <a:rPr lang="en-US" dirty="0" err="1" smtClean="0"/>
              <a:t>p|gcd</a:t>
            </a:r>
            <a:r>
              <a:rPr lang="en-US" dirty="0" smtClean="0"/>
              <a:t>(a-1,n)</a:t>
            </a:r>
            <a:endParaRPr lang="en-US" dirty="0"/>
          </a:p>
        </p:txBody>
      </p:sp>
      <p:sp>
        <p:nvSpPr>
          <p:cNvPr id="5" name="Slide Number Placeholder 4"/>
          <p:cNvSpPr>
            <a:spLocks noGrp="1"/>
          </p:cNvSpPr>
          <p:nvPr>
            <p:ph type="sldNum" sz="quarter" idx="12"/>
          </p:nvPr>
        </p:nvSpPr>
        <p:spPr/>
        <p:txBody>
          <a:bodyPr/>
          <a:lstStyle/>
          <a:p>
            <a:fld id="{87606FB4-E268-4BFF-97EA-20853DC9E11B}" type="slidenum">
              <a:rPr lang="en-US" smtClean="0"/>
              <a:t>74</a:t>
            </a:fld>
            <a:endParaRPr lang="en-US"/>
          </a:p>
        </p:txBody>
      </p:sp>
    </p:spTree>
    <p:extLst>
      <p:ext uri="{BB962C8B-B14F-4D97-AF65-F5344CB8AC3E}">
        <p14:creationId xmlns:p14="http://schemas.microsoft.com/office/powerpoint/2010/main" val="43593810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Pollard’s p-1</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Input: composite N, upper bound B</a:t>
            </a:r>
          </a:p>
          <a:p>
            <a:pPr marL="0" indent="0">
              <a:buNone/>
            </a:pPr>
            <a:r>
              <a:rPr lang="en-US" dirty="0" smtClean="0"/>
              <a:t>Output: prime factor of N, or failure</a:t>
            </a:r>
          </a:p>
          <a:p>
            <a:pPr marL="0" indent="0">
              <a:buNone/>
            </a:pPr>
            <a:endParaRPr lang="en-US" dirty="0" smtClean="0"/>
          </a:p>
          <a:p>
            <a:pPr marL="0" indent="0">
              <a:buNone/>
            </a:pPr>
            <a:r>
              <a:rPr lang="en-US" dirty="0" smtClean="0"/>
              <a:t>a=2</a:t>
            </a:r>
          </a:p>
          <a:p>
            <a:pPr marL="0" indent="0">
              <a:buNone/>
            </a:pPr>
            <a:r>
              <a:rPr lang="en-US" dirty="0" smtClean="0"/>
              <a:t>for </a:t>
            </a:r>
            <a:r>
              <a:rPr lang="en-US" dirty="0" err="1" smtClean="0"/>
              <a:t>i</a:t>
            </a:r>
            <a:r>
              <a:rPr lang="en-US" dirty="0" smtClean="0"/>
              <a:t>=2 to B </a:t>
            </a:r>
          </a:p>
          <a:p>
            <a:pPr marL="0" indent="0">
              <a:buNone/>
            </a:pPr>
            <a:r>
              <a:rPr lang="en-US" dirty="0"/>
              <a:t>	</a:t>
            </a:r>
            <a:r>
              <a:rPr lang="en-US" dirty="0" smtClean="0"/>
              <a:t>a = </a:t>
            </a:r>
            <a:r>
              <a:rPr lang="en-US" dirty="0" err="1" smtClean="0"/>
              <a:t>a</a:t>
            </a:r>
            <a:r>
              <a:rPr lang="en-US" baseline="30000" dirty="0" err="1" smtClean="0"/>
              <a:t>i</a:t>
            </a:r>
            <a:r>
              <a:rPr lang="en-US" dirty="0" smtClean="0"/>
              <a:t> mod N</a:t>
            </a:r>
          </a:p>
          <a:p>
            <a:pPr marL="0" indent="0">
              <a:buNone/>
            </a:pPr>
            <a:r>
              <a:rPr lang="en-US" dirty="0" smtClean="0"/>
              <a:t>d = </a:t>
            </a:r>
            <a:r>
              <a:rPr lang="en-US" dirty="0" err="1" smtClean="0"/>
              <a:t>gcd</a:t>
            </a:r>
            <a:r>
              <a:rPr lang="en-US" dirty="0" smtClean="0"/>
              <a:t>(a-1,N)</a:t>
            </a:r>
          </a:p>
          <a:p>
            <a:pPr marL="0" indent="0">
              <a:buNone/>
            </a:pPr>
            <a:r>
              <a:rPr lang="en-US" dirty="0" smtClean="0"/>
              <a:t>if 1 &lt; d &lt; N</a:t>
            </a:r>
          </a:p>
          <a:p>
            <a:pPr marL="0" indent="0">
              <a:buNone/>
            </a:pPr>
            <a:r>
              <a:rPr lang="en-US" dirty="0"/>
              <a:t>	</a:t>
            </a:r>
            <a:r>
              <a:rPr lang="en-US" dirty="0" smtClean="0"/>
              <a:t>return d</a:t>
            </a:r>
          </a:p>
          <a:p>
            <a:pPr marL="0" indent="0">
              <a:buNone/>
            </a:pPr>
            <a:r>
              <a:rPr lang="en-US" dirty="0" smtClean="0"/>
              <a:t>else</a:t>
            </a:r>
          </a:p>
          <a:p>
            <a:pPr marL="0" indent="0">
              <a:buNone/>
            </a:pPr>
            <a:r>
              <a:rPr lang="en-US" dirty="0"/>
              <a:t>	</a:t>
            </a:r>
            <a:r>
              <a:rPr lang="en-US" dirty="0" smtClean="0"/>
              <a:t>fail</a:t>
            </a:r>
          </a:p>
          <a:p>
            <a:pPr marL="0" indent="0">
              <a:buNone/>
            </a:pPr>
            <a:endParaRPr lang="en-US" dirty="0"/>
          </a:p>
        </p:txBody>
      </p:sp>
      <p:sp>
        <p:nvSpPr>
          <p:cNvPr id="5" name="TextBox 4"/>
          <p:cNvSpPr txBox="1"/>
          <p:nvPr/>
        </p:nvSpPr>
        <p:spPr>
          <a:xfrm>
            <a:off x="4267200" y="3733800"/>
            <a:ext cx="4152406"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b="1" u="sng" dirty="0" smtClean="0"/>
              <a:t>Note</a:t>
            </a:r>
          </a:p>
          <a:p>
            <a:pPr algn="l"/>
            <a:r>
              <a:rPr lang="en-US" dirty="0" smtClean="0"/>
              <a:t>The algorithm on page 75 of the text is </a:t>
            </a:r>
          </a:p>
          <a:p>
            <a:pPr algn="l"/>
            <a:r>
              <a:rPr lang="en-US" dirty="0"/>
              <a:t>s</a:t>
            </a:r>
            <a:r>
              <a:rPr lang="en-US" dirty="0" smtClean="0"/>
              <a:t>lightly different. It requires a list of primes, whereas this version does not.</a:t>
            </a:r>
            <a:endParaRPr lang="en-US" dirty="0"/>
          </a:p>
        </p:txBody>
      </p:sp>
      <p:sp>
        <p:nvSpPr>
          <p:cNvPr id="6" name="Slide Number Placeholder 5"/>
          <p:cNvSpPr>
            <a:spLocks noGrp="1"/>
          </p:cNvSpPr>
          <p:nvPr>
            <p:ph type="sldNum" sz="quarter" idx="12"/>
          </p:nvPr>
        </p:nvSpPr>
        <p:spPr/>
        <p:txBody>
          <a:bodyPr/>
          <a:lstStyle/>
          <a:p>
            <a:fld id="{87606FB4-E268-4BFF-97EA-20853DC9E11B}" type="slidenum">
              <a:rPr lang="en-US" smtClean="0"/>
              <a:t>75</a:t>
            </a:fld>
            <a:endParaRPr lang="en-US"/>
          </a:p>
        </p:txBody>
      </p:sp>
    </p:spTree>
    <p:extLst>
      <p:ext uri="{BB962C8B-B14F-4D97-AF65-F5344CB8AC3E}">
        <p14:creationId xmlns:p14="http://schemas.microsoft.com/office/powerpoint/2010/main" val="201154157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Open factoring.py</a:t>
            </a:r>
          </a:p>
          <a:p>
            <a:r>
              <a:rPr lang="en-US" dirty="0" smtClean="0"/>
              <a:t>You’ll see </a:t>
            </a:r>
            <a:r>
              <a:rPr lang="en-US" dirty="0"/>
              <a:t>a stub for </a:t>
            </a:r>
            <a:r>
              <a:rPr lang="en-US" dirty="0" smtClean="0"/>
              <a:t>‘pollardP1(N,B)’</a:t>
            </a:r>
          </a:p>
          <a:p>
            <a:pPr lvl="1"/>
            <a:r>
              <a:rPr lang="en-US" dirty="0" smtClean="0"/>
              <a:t>N is the number you are trying to factor</a:t>
            </a:r>
          </a:p>
          <a:p>
            <a:pPr lvl="1"/>
            <a:r>
              <a:rPr lang="en-US" dirty="0" smtClean="0"/>
              <a:t>B is the threshold</a:t>
            </a:r>
          </a:p>
          <a:p>
            <a:r>
              <a:rPr lang="en-US" dirty="0" smtClean="0"/>
              <a:t>Objective</a:t>
            </a:r>
          </a:p>
          <a:p>
            <a:pPr lvl="1"/>
            <a:r>
              <a:rPr lang="en-US" dirty="0"/>
              <a:t>Implement Pollard’s p</a:t>
            </a:r>
            <a:r>
              <a:rPr lang="en-US" dirty="0" smtClean="0"/>
              <a:t>-1 method</a:t>
            </a:r>
          </a:p>
          <a:p>
            <a:pPr lvl="1"/>
            <a:r>
              <a:rPr lang="en-US" dirty="0"/>
              <a:t>Factor </a:t>
            </a:r>
            <a:r>
              <a:rPr lang="en-US" dirty="0" smtClean="0"/>
              <a:t>15770708441, with bound 180</a:t>
            </a:r>
          </a:p>
          <a:p>
            <a:r>
              <a:rPr lang="en-US" dirty="0" smtClean="0"/>
              <a:t>Time estimate</a:t>
            </a:r>
          </a:p>
          <a:p>
            <a:pPr lvl="1"/>
            <a:r>
              <a:rPr lang="en-US" dirty="0" smtClean="0"/>
              <a:t>15-30 minutes</a:t>
            </a:r>
            <a:endParaRPr lang="en-US" dirty="0"/>
          </a:p>
          <a:p>
            <a:r>
              <a:rPr lang="en-US" dirty="0" smtClean="0"/>
              <a:t>Finished early?</a:t>
            </a:r>
          </a:p>
          <a:p>
            <a:pPr lvl="1"/>
            <a:r>
              <a:rPr lang="en-US" dirty="0" smtClean="0"/>
              <a:t>Try decreasing and increasing the bound. How large does B need to be for this composite N?</a:t>
            </a:r>
          </a:p>
          <a:p>
            <a:pPr lvl="1"/>
            <a:r>
              <a:rPr lang="en-US" dirty="0"/>
              <a:t>What about for </a:t>
            </a:r>
            <a:r>
              <a:rPr lang="en-US" dirty="0" smtClean="0"/>
              <a:t>N=12345678910111213?</a:t>
            </a:r>
          </a:p>
        </p:txBody>
      </p:sp>
      <p:sp>
        <p:nvSpPr>
          <p:cNvPr id="6" name="TextBox 5"/>
          <p:cNvSpPr txBox="1"/>
          <p:nvPr/>
        </p:nvSpPr>
        <p:spPr>
          <a:xfrm>
            <a:off x="5334000" y="2997875"/>
            <a:ext cx="3124200" cy="203132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l"/>
            <a:r>
              <a:rPr lang="en-US" sz="1400" dirty="0" smtClean="0"/>
              <a:t>Use </a:t>
            </a:r>
            <a:r>
              <a:rPr lang="en-US" sz="1400" dirty="0" err="1" smtClean="0"/>
              <a:t>modExp</a:t>
            </a:r>
            <a:r>
              <a:rPr lang="en-US" sz="1400" dirty="0" smtClean="0"/>
              <a:t> function in the </a:t>
            </a:r>
            <a:r>
              <a:rPr lang="en-US" sz="1400" dirty="0" err="1" smtClean="0"/>
              <a:t>cryptoUtils</a:t>
            </a:r>
            <a:r>
              <a:rPr lang="en-US" sz="1400" dirty="0" smtClean="0"/>
              <a:t> module to compute </a:t>
            </a:r>
            <a:r>
              <a:rPr lang="en-US" sz="1400" dirty="0" err="1" smtClean="0"/>
              <a:t>a^i</a:t>
            </a:r>
            <a:r>
              <a:rPr lang="en-US" sz="1400" dirty="0" smtClean="0"/>
              <a:t> mod N.</a:t>
            </a:r>
          </a:p>
          <a:p>
            <a:pPr algn="l"/>
            <a:endParaRPr lang="en-US" sz="1400" dirty="0" smtClean="0"/>
          </a:p>
          <a:p>
            <a:pPr algn="l"/>
            <a:r>
              <a:rPr lang="en-US" sz="1400" dirty="0" smtClean="0"/>
              <a:t>To import:</a:t>
            </a:r>
            <a:endParaRPr lang="en-US" sz="1400" dirty="0"/>
          </a:p>
          <a:p>
            <a:pPr algn="l"/>
            <a:r>
              <a:rPr lang="en-US" sz="1400" dirty="0"/>
              <a:t>import </a:t>
            </a:r>
            <a:r>
              <a:rPr lang="en-US" sz="1400" dirty="0" err="1"/>
              <a:t>cryptoUtils</a:t>
            </a:r>
            <a:r>
              <a:rPr lang="en-US" sz="1400" dirty="0"/>
              <a:t> as </a:t>
            </a:r>
            <a:r>
              <a:rPr lang="en-US" sz="1400" dirty="0" smtClean="0"/>
              <a:t>cu</a:t>
            </a:r>
          </a:p>
          <a:p>
            <a:pPr algn="l"/>
            <a:endParaRPr lang="en-US" sz="1400" dirty="0"/>
          </a:p>
          <a:p>
            <a:pPr algn="l"/>
            <a:r>
              <a:rPr lang="en-US" sz="1400" dirty="0" smtClean="0"/>
              <a:t>To use:</a:t>
            </a:r>
          </a:p>
          <a:p>
            <a:pPr algn="l"/>
            <a:r>
              <a:rPr lang="en-US" sz="1400" dirty="0" err="1" smtClean="0"/>
              <a:t>cu.modExp</a:t>
            </a:r>
            <a:r>
              <a:rPr lang="en-US" sz="1400" dirty="0" smtClean="0"/>
              <a:t>(a, </a:t>
            </a:r>
            <a:r>
              <a:rPr lang="en-US" sz="1400" dirty="0" err="1" smtClean="0"/>
              <a:t>i</a:t>
            </a:r>
            <a:r>
              <a:rPr lang="en-US" sz="1400" dirty="0" smtClean="0"/>
              <a:t>, </a:t>
            </a:r>
            <a:r>
              <a:rPr lang="en-US" sz="1400" dirty="0"/>
              <a:t>N)</a:t>
            </a:r>
          </a:p>
        </p:txBody>
      </p:sp>
      <p:sp>
        <p:nvSpPr>
          <p:cNvPr id="5" name="Slide Number Placeholder 4"/>
          <p:cNvSpPr>
            <a:spLocks noGrp="1"/>
          </p:cNvSpPr>
          <p:nvPr>
            <p:ph type="sldNum" sz="quarter" idx="12"/>
          </p:nvPr>
        </p:nvSpPr>
        <p:spPr/>
        <p:txBody>
          <a:bodyPr/>
          <a:lstStyle/>
          <a:p>
            <a:fld id="{87606FB4-E268-4BFF-97EA-20853DC9E11B}" type="slidenum">
              <a:rPr lang="en-US" smtClean="0"/>
              <a:t>76</a:t>
            </a:fld>
            <a:endParaRPr lang="en-US"/>
          </a:p>
        </p:txBody>
      </p:sp>
    </p:spTree>
    <p:extLst>
      <p:ext uri="{BB962C8B-B14F-4D97-AF65-F5344CB8AC3E}">
        <p14:creationId xmlns:p14="http://schemas.microsoft.com/office/powerpoint/2010/main" val="235341966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of p-1</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Complexity: O(B log B (log n)</a:t>
                </a:r>
                <a:r>
                  <a:rPr lang="en-US" baseline="30000" dirty="0" smtClean="0"/>
                  <a:t>2</a:t>
                </a:r>
                <a:r>
                  <a:rPr lang="en-US" dirty="0" smtClean="0"/>
                  <a:t> + </a:t>
                </a:r>
                <a:r>
                  <a:rPr lang="en-US" dirty="0"/>
                  <a:t>(log </a:t>
                </a:r>
                <a:r>
                  <a:rPr lang="en-US" dirty="0" smtClean="0"/>
                  <a:t>n)</a:t>
                </a:r>
                <a:r>
                  <a:rPr lang="en-US" baseline="30000" dirty="0" smtClean="0"/>
                  <a:t>3</a:t>
                </a:r>
                <a:r>
                  <a:rPr lang="en-US" dirty="0" smtClean="0"/>
                  <a:t>)</a:t>
                </a:r>
              </a:p>
              <a:p>
                <a:pPr lvl="1"/>
                <a:r>
                  <a:rPr lang="en-US" dirty="0" smtClean="0"/>
                  <a:t>Great when B is very small compared to </a:t>
                </a:r>
                <a14:m>
                  <m:oMath xmlns:m="http://schemas.openxmlformats.org/officeDocument/2006/math">
                    <m:rad>
                      <m:radPr>
                        <m:degHide m:val="on"/>
                        <m:ctrlPr>
                          <a:rPr lang="en-US" i="1">
                            <a:latin typeface="Cambria Math"/>
                          </a:rPr>
                        </m:ctrlPr>
                      </m:radPr>
                      <m:deg/>
                      <m:e>
                        <m:r>
                          <a:rPr lang="en-US" b="1" i="1">
                            <a:latin typeface="Cambria Math"/>
                          </a:rPr>
                          <m:t>𝑵</m:t>
                        </m:r>
                      </m:e>
                    </m:rad>
                  </m:oMath>
                </a14:m>
                <a:endParaRPr lang="en-US" dirty="0" smtClean="0"/>
              </a:p>
              <a:p>
                <a:pPr lvl="1"/>
                <a:r>
                  <a:rPr lang="en-US" dirty="0" smtClean="0"/>
                  <a:t>Not so great when B is near </a:t>
                </a:r>
                <a14:m>
                  <m:oMath xmlns:m="http://schemas.openxmlformats.org/officeDocument/2006/math">
                    <m:rad>
                      <m:radPr>
                        <m:degHide m:val="on"/>
                        <m:ctrlPr>
                          <a:rPr lang="en-US" i="1">
                            <a:latin typeface="Cambria Math"/>
                          </a:rPr>
                        </m:ctrlPr>
                      </m:radPr>
                      <m:deg/>
                      <m:e>
                        <m:r>
                          <a:rPr lang="en-US" b="1" i="1">
                            <a:latin typeface="Cambria Math"/>
                          </a:rPr>
                          <m:t>𝑵</m:t>
                        </m:r>
                      </m:e>
                    </m:rad>
                  </m:oMath>
                </a14:m>
                <a:endParaRPr lang="en-US" dirty="0" smtClean="0"/>
              </a:p>
              <a:p>
                <a:pPr lvl="2"/>
                <a:r>
                  <a:rPr lang="en-US" dirty="0" smtClean="0"/>
                  <a:t>Approaches brute force</a:t>
                </a:r>
              </a:p>
              <a:p>
                <a:r>
                  <a:rPr lang="en-US" dirty="0" smtClean="0"/>
                  <a:t>Only works when p-1 has “small” prime factors</a:t>
                </a:r>
              </a:p>
              <a:p>
                <a:pPr lvl="1"/>
                <a:r>
                  <a:rPr lang="en-US" dirty="0" smtClean="0"/>
                  <a:t>Easy to prevent attack</a:t>
                </a:r>
              </a:p>
              <a:p>
                <a:pPr lvl="1"/>
                <a:r>
                  <a:rPr lang="en-US" dirty="0" smtClean="0"/>
                  <a:t>Suppose N=</a:t>
                </a:r>
                <a:r>
                  <a:rPr lang="en-US" dirty="0" err="1" smtClean="0"/>
                  <a:t>pq</a:t>
                </a:r>
                <a:endParaRPr lang="en-US" dirty="0" smtClean="0"/>
              </a:p>
              <a:p>
                <a:pPr lvl="2"/>
                <a:r>
                  <a:rPr lang="en-US" dirty="0" smtClean="0"/>
                  <a:t>Large primes p and x such that p = 2x+1</a:t>
                </a:r>
              </a:p>
              <a:p>
                <a:pPr lvl="2"/>
                <a:r>
                  <a:rPr lang="en-US" dirty="0" smtClean="0"/>
                  <a:t>Large primes q and y such that q = 2y+1</a:t>
                </a:r>
              </a:p>
              <a:p>
                <a:pPr lvl="2"/>
                <a:r>
                  <a:rPr lang="en-US" dirty="0" smtClean="0"/>
                  <a:t>Factors too large for p-1 to work</a:t>
                </a:r>
              </a:p>
              <a:p>
                <a:pPr marL="682625" lvl="2" indent="0">
                  <a:buNone/>
                </a:pPr>
                <a:endParaRPr lang="en-US" dirty="0"/>
              </a:p>
            </p:txBody>
          </p:sp>
        </mc:Choice>
        <mc:Fallback xmlns:mv="urn:schemas-microsoft-com:mac:vml"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53" t="-507"/>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87606FB4-E268-4BFF-97EA-20853DC9E11B}" type="slidenum">
              <a:rPr lang="en-US" smtClean="0"/>
              <a:t>77</a:t>
            </a:fld>
            <a:endParaRPr lang="en-US"/>
          </a:p>
        </p:txBody>
      </p:sp>
    </p:spTree>
    <p:extLst>
      <p:ext uri="{BB962C8B-B14F-4D97-AF65-F5344CB8AC3E}">
        <p14:creationId xmlns:p14="http://schemas.microsoft.com/office/powerpoint/2010/main" val="83862373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number field sieve	</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fastest known method factoring method</a:t>
            </a:r>
          </a:p>
          <a:p>
            <a:pPr lvl="1"/>
            <a:r>
              <a:rPr lang="en-US" dirty="0" err="1" smtClean="0"/>
              <a:t>Subexponential</a:t>
            </a:r>
            <a:r>
              <a:rPr lang="en-US" dirty="0" smtClean="0"/>
              <a:t> complexity</a:t>
            </a:r>
          </a:p>
          <a:p>
            <a:r>
              <a:rPr lang="en-US" dirty="0" smtClean="0"/>
              <a:t>Very complicated</a:t>
            </a:r>
          </a:p>
          <a:p>
            <a:pPr lvl="1"/>
            <a:r>
              <a:rPr lang="en-US" dirty="0" smtClean="0"/>
              <a:t>There’s a good reason only half a page is devoted to it in the text</a:t>
            </a:r>
          </a:p>
          <a:p>
            <a:pPr lvl="1"/>
            <a:r>
              <a:rPr lang="en-US" dirty="0" smtClean="0"/>
              <a:t>Plenty of fun with polynomials, ring </a:t>
            </a:r>
            <a:r>
              <a:rPr lang="en-US" dirty="0" err="1" smtClean="0"/>
              <a:t>homomorphisms</a:t>
            </a:r>
            <a:r>
              <a:rPr lang="en-US" dirty="0" smtClean="0"/>
              <a:t>, and modular roots</a:t>
            </a:r>
          </a:p>
          <a:p>
            <a:r>
              <a:rPr lang="en-US" dirty="0" smtClean="0"/>
              <a:t>There are tools available that can handle smaller numbers</a:t>
            </a:r>
          </a:p>
          <a:p>
            <a:pPr lvl="1"/>
            <a:r>
              <a:rPr lang="en-US" dirty="0" smtClean="0"/>
              <a:t>GGNFS, </a:t>
            </a:r>
            <a:r>
              <a:rPr lang="en-US" dirty="0" err="1" smtClean="0"/>
              <a:t>Msieve</a:t>
            </a:r>
            <a:endParaRPr lang="en-US" dirty="0" smtClean="0"/>
          </a:p>
          <a:p>
            <a:pPr lvl="1"/>
            <a:r>
              <a:rPr lang="en-US" dirty="0" smtClean="0"/>
              <a:t>512 bits is doable</a:t>
            </a:r>
          </a:p>
          <a:p>
            <a:pPr lvl="1"/>
            <a:r>
              <a:rPr lang="en-US" dirty="0" smtClean="0"/>
              <a:t>Might help you out in a game of capture the flag</a:t>
            </a:r>
          </a:p>
          <a:p>
            <a:pPr marL="341312" lvl="1" indent="0">
              <a:buNone/>
            </a:pPr>
            <a:endParaRPr lang="en-US" dirty="0"/>
          </a:p>
          <a:p>
            <a:r>
              <a:rPr lang="en-US" dirty="0" smtClean="0"/>
              <a:t>Record: 768-bit modulus</a:t>
            </a:r>
          </a:p>
          <a:p>
            <a:pPr lvl="1"/>
            <a:r>
              <a:rPr lang="en-US" dirty="0" smtClean="0"/>
              <a:t>Years of effort on distributed system</a:t>
            </a:r>
          </a:p>
          <a:p>
            <a:pPr lvl="1"/>
            <a:r>
              <a:rPr lang="en-US" dirty="0" smtClean="0"/>
              <a:t>GNFS experts</a:t>
            </a:r>
          </a:p>
          <a:p>
            <a:pPr lvl="1"/>
            <a:endParaRPr lang="en-US" dirty="0" smtClean="0"/>
          </a:p>
          <a:p>
            <a:pPr lvl="1"/>
            <a:endParaRPr lang="en-US" dirty="0" smtClean="0"/>
          </a:p>
          <a:p>
            <a:endParaRPr lang="en-US" dirty="0"/>
          </a:p>
        </p:txBody>
      </p:sp>
      <p:sp>
        <p:nvSpPr>
          <p:cNvPr id="5" name="Slide Number Placeholder 4"/>
          <p:cNvSpPr>
            <a:spLocks noGrp="1"/>
          </p:cNvSpPr>
          <p:nvPr>
            <p:ph type="sldNum" sz="quarter" idx="12"/>
          </p:nvPr>
        </p:nvSpPr>
        <p:spPr/>
        <p:txBody>
          <a:bodyPr/>
          <a:lstStyle/>
          <a:p>
            <a:fld id="{87606FB4-E268-4BFF-97EA-20853DC9E11B}" type="slidenum">
              <a:rPr lang="en-US" smtClean="0"/>
              <a:t>78</a:t>
            </a:fld>
            <a:endParaRPr lang="en-US"/>
          </a:p>
        </p:txBody>
      </p:sp>
    </p:spTree>
    <p:extLst>
      <p:ext uri="{BB962C8B-B14F-4D97-AF65-F5344CB8AC3E}">
        <p14:creationId xmlns:p14="http://schemas.microsoft.com/office/powerpoint/2010/main" val="87329803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Prime selection</a:t>
            </a:r>
            <a:endParaRPr lang="en-US" dirty="0"/>
          </a:p>
        </p:txBody>
      </p:sp>
      <p:sp>
        <p:nvSpPr>
          <p:cNvPr id="3" name="Content Placeholder 2"/>
          <p:cNvSpPr>
            <a:spLocks noGrp="1"/>
          </p:cNvSpPr>
          <p:nvPr>
            <p:ph idx="1"/>
          </p:nvPr>
        </p:nvSpPr>
        <p:spPr/>
        <p:txBody>
          <a:bodyPr/>
          <a:lstStyle/>
          <a:p>
            <a:r>
              <a:rPr lang="en-US" dirty="0" smtClean="0"/>
              <a:t>Techniques we discussed can find prime factors</a:t>
            </a:r>
          </a:p>
          <a:p>
            <a:pPr lvl="1"/>
            <a:r>
              <a:rPr lang="en-US" dirty="0" smtClean="0"/>
              <a:t>It is hard to find large primes</a:t>
            </a:r>
          </a:p>
          <a:p>
            <a:r>
              <a:rPr lang="en-US" dirty="0" smtClean="0"/>
              <a:t>So the big question is: when the key was chosen, where did the primes come from?</a:t>
            </a:r>
          </a:p>
          <a:p>
            <a:r>
              <a:rPr lang="en-US" dirty="0" smtClean="0"/>
              <a:t>Options</a:t>
            </a:r>
          </a:p>
          <a:p>
            <a:pPr lvl="1"/>
            <a:r>
              <a:rPr lang="en-US" dirty="0" smtClean="0"/>
              <a:t>Have a list of large primes to use</a:t>
            </a:r>
          </a:p>
          <a:p>
            <a:pPr lvl="2"/>
            <a:r>
              <a:rPr lang="en-US" dirty="0" smtClean="0"/>
              <a:t>What could go wrong?</a:t>
            </a:r>
          </a:p>
          <a:p>
            <a:pPr lvl="1"/>
            <a:r>
              <a:rPr lang="en-US" dirty="0" smtClean="0"/>
              <a:t>Generate a random number of appropriate length and determine whether it is prime</a:t>
            </a:r>
          </a:p>
          <a:p>
            <a:pPr lvl="2"/>
            <a:r>
              <a:rPr lang="en-US" dirty="0" smtClean="0"/>
              <a:t>But if factoring is hard, how do we know it’s a prime?</a:t>
            </a:r>
          </a:p>
          <a:p>
            <a:pPr marL="0" indent="0">
              <a:buNone/>
            </a:pPr>
            <a:endParaRPr lang="en-US" dirty="0"/>
          </a:p>
        </p:txBody>
      </p:sp>
      <p:sp>
        <p:nvSpPr>
          <p:cNvPr id="5" name="TextBox 4"/>
          <p:cNvSpPr txBox="1"/>
          <p:nvPr/>
        </p:nvSpPr>
        <p:spPr>
          <a:xfrm>
            <a:off x="228600" y="4572000"/>
            <a:ext cx="752129" cy="276999"/>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1200" dirty="0" smtClean="0"/>
              <a:t>Bad idea</a:t>
            </a:r>
            <a:endParaRPr lang="en-US" sz="1200" dirty="0"/>
          </a:p>
        </p:txBody>
      </p:sp>
      <p:sp>
        <p:nvSpPr>
          <p:cNvPr id="6" name="TextBox 5"/>
          <p:cNvSpPr txBox="1"/>
          <p:nvPr/>
        </p:nvSpPr>
        <p:spPr>
          <a:xfrm>
            <a:off x="228600" y="5410200"/>
            <a:ext cx="891591" cy="276999"/>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1200" dirty="0" smtClean="0"/>
              <a:t>Good idea</a:t>
            </a:r>
            <a:endParaRPr lang="en-US" sz="1200" dirty="0"/>
          </a:p>
        </p:txBody>
      </p:sp>
      <p:sp>
        <p:nvSpPr>
          <p:cNvPr id="7" name="Slide Number Placeholder 6"/>
          <p:cNvSpPr>
            <a:spLocks noGrp="1"/>
          </p:cNvSpPr>
          <p:nvPr>
            <p:ph type="sldNum" sz="quarter" idx="12"/>
          </p:nvPr>
        </p:nvSpPr>
        <p:spPr/>
        <p:txBody>
          <a:bodyPr/>
          <a:lstStyle/>
          <a:p>
            <a:fld id="{87606FB4-E268-4BFF-97EA-20853DC9E11B}" type="slidenum">
              <a:rPr lang="en-US" smtClean="0"/>
              <a:t>79</a:t>
            </a:fld>
            <a:endParaRPr lang="en-US"/>
          </a:p>
        </p:txBody>
      </p:sp>
    </p:spTree>
    <p:extLst>
      <p:ext uri="{BB962C8B-B14F-4D97-AF65-F5344CB8AC3E}">
        <p14:creationId xmlns:p14="http://schemas.microsoft.com/office/powerpoint/2010/main" val="1494902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500"/>
                                        <p:tgtEl>
                                          <p:spTgt spid="3">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fade">
                                      <p:cBhvr>
                                        <p:cTn id="45" dur="500"/>
                                        <p:tgtEl>
                                          <p:spTgt spid="6"/>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animEffect transition="in" filter="fade">
                                      <p:cBhvr>
                                        <p:cTn id="5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in doubt</a:t>
            </a:r>
          </a:p>
        </p:txBody>
      </p:sp>
      <p:sp>
        <p:nvSpPr>
          <p:cNvPr id="3" name="Content Placeholder 2"/>
          <p:cNvSpPr>
            <a:spLocks noGrp="1"/>
          </p:cNvSpPr>
          <p:nvPr>
            <p:ph idx="1"/>
          </p:nvPr>
        </p:nvSpPr>
        <p:spPr/>
        <p:txBody>
          <a:bodyPr/>
          <a:lstStyle/>
          <a:p>
            <a:r>
              <a:rPr lang="en-US" dirty="0"/>
              <a:t>If you have a question, please ask </a:t>
            </a:r>
            <a:r>
              <a:rPr lang="en-US" dirty="0">
                <a:sym typeface="Wingdings" pitchFamily="2" charset="2"/>
              </a:rPr>
              <a:t></a:t>
            </a:r>
            <a:endParaRPr lang="en-US" dirty="0"/>
          </a:p>
          <a:p>
            <a:pPr lvl="1"/>
            <a:r>
              <a:rPr lang="en-US" dirty="0"/>
              <a:t>I have a tendency to drive right on if I get no feedback</a:t>
            </a:r>
          </a:p>
          <a:p>
            <a:pPr lvl="2"/>
            <a:r>
              <a:rPr lang="en-US" dirty="0"/>
              <a:t>Sometimes I forget that not everyone has the same set of knowledge as myself, and what I say only makes sense to me</a:t>
            </a:r>
          </a:p>
          <a:p>
            <a:pPr lvl="2"/>
            <a:r>
              <a:rPr lang="en-US" dirty="0"/>
              <a:t>Everyone knows Fermat’s little theorem, right? </a:t>
            </a:r>
          </a:p>
          <a:p>
            <a:pPr lvl="3"/>
            <a:r>
              <a:rPr lang="en-US" dirty="0"/>
              <a:t>No? </a:t>
            </a:r>
          </a:p>
          <a:p>
            <a:pPr lvl="3"/>
            <a:r>
              <a:rPr lang="en-US" dirty="0" err="1"/>
              <a:t>Riiiight</a:t>
            </a:r>
            <a:r>
              <a:rPr lang="en-US" dirty="0"/>
              <a:t>… I know that because I’ve been studying cryptology for years</a:t>
            </a:r>
          </a:p>
          <a:p>
            <a:pPr lvl="1"/>
            <a:endParaRPr lang="en-US" dirty="0"/>
          </a:p>
          <a:p>
            <a:r>
              <a:rPr lang="en-US" dirty="0"/>
              <a:t>Discussion aids the learning process and is encouraged</a:t>
            </a:r>
          </a:p>
          <a:p>
            <a:pPr marL="0" indent="0">
              <a:buNone/>
            </a:pPr>
            <a:endParaRPr lang="en-US" dirty="0"/>
          </a:p>
        </p:txBody>
      </p:sp>
      <p:sp>
        <p:nvSpPr>
          <p:cNvPr id="4" name="Slide Number Placeholder 3"/>
          <p:cNvSpPr>
            <a:spLocks noGrp="1"/>
          </p:cNvSpPr>
          <p:nvPr>
            <p:ph type="sldNum" sz="quarter" idx="12"/>
          </p:nvPr>
        </p:nvSpPr>
        <p:spPr/>
        <p:txBody>
          <a:bodyPr/>
          <a:lstStyle/>
          <a:p>
            <a:fld id="{87606FB4-E268-4BFF-97EA-20853DC9E11B}" type="slidenum">
              <a:rPr lang="en-US" smtClean="0"/>
              <a:t>8</a:t>
            </a:fld>
            <a:endParaRPr lang="en-US"/>
          </a:p>
        </p:txBody>
      </p:sp>
    </p:spTree>
    <p:extLst>
      <p:ext uri="{BB962C8B-B14F-4D97-AF65-F5344CB8AC3E}">
        <p14:creationId xmlns:p14="http://schemas.microsoft.com/office/powerpoint/2010/main" val="224003638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Miller-Rabin</a:t>
            </a:r>
            <a:endParaRPr lang="en-US" dirty="0"/>
          </a:p>
        </p:txBody>
      </p:sp>
      <p:sp>
        <p:nvSpPr>
          <p:cNvPr id="3" name="Content Placeholder 2"/>
          <p:cNvSpPr>
            <a:spLocks noGrp="1"/>
          </p:cNvSpPr>
          <p:nvPr>
            <p:ph idx="1"/>
          </p:nvPr>
        </p:nvSpPr>
        <p:spPr/>
        <p:txBody>
          <a:bodyPr/>
          <a:lstStyle/>
          <a:p>
            <a:r>
              <a:rPr lang="en-US" dirty="0" smtClean="0"/>
              <a:t>The standard method of finding large primes is to </a:t>
            </a:r>
          </a:p>
          <a:p>
            <a:pPr marL="684212" lvl="1" indent="-342900">
              <a:buFont typeface="+mj-lt"/>
              <a:buAutoNum type="arabicPeriod"/>
            </a:pPr>
            <a:r>
              <a:rPr lang="en-US" dirty="0" smtClean="0"/>
              <a:t>Select a random number of appropriate size</a:t>
            </a:r>
          </a:p>
          <a:p>
            <a:pPr marL="684212" lvl="1" indent="-342900">
              <a:buFont typeface="+mj-lt"/>
              <a:buAutoNum type="arabicPeriod"/>
            </a:pPr>
            <a:r>
              <a:rPr lang="en-US" dirty="0" smtClean="0"/>
              <a:t>Trial division of primes up to a threshold</a:t>
            </a:r>
          </a:p>
          <a:p>
            <a:pPr lvl="2"/>
            <a:r>
              <a:rPr lang="en-US" dirty="0" smtClean="0"/>
              <a:t>If division succeeds, go back to 1</a:t>
            </a:r>
          </a:p>
          <a:p>
            <a:pPr marL="684212" lvl="1" indent="-342900">
              <a:buFont typeface="+mj-lt"/>
              <a:buAutoNum type="arabicPeriod"/>
            </a:pPr>
            <a:r>
              <a:rPr lang="en-US" dirty="0"/>
              <a:t>U</a:t>
            </a:r>
            <a:r>
              <a:rPr lang="en-US" dirty="0" smtClean="0"/>
              <a:t>se Miller-Rabin </a:t>
            </a:r>
            <a:r>
              <a:rPr lang="en-US" dirty="0" err="1" smtClean="0"/>
              <a:t>primality</a:t>
            </a:r>
            <a:r>
              <a:rPr lang="en-US" dirty="0" smtClean="0"/>
              <a:t> test to decide if it is prime</a:t>
            </a:r>
          </a:p>
          <a:p>
            <a:pPr lvl="2"/>
            <a:r>
              <a:rPr lang="en-US" dirty="0" smtClean="0"/>
              <a:t>If composite, go back to 1 </a:t>
            </a:r>
          </a:p>
          <a:p>
            <a:r>
              <a:rPr lang="en-US" dirty="0" smtClean="0"/>
              <a:t>Miller-Rabin test finds </a:t>
            </a:r>
            <a:r>
              <a:rPr lang="en-US" u="sng" dirty="0" smtClean="0"/>
              <a:t>probable</a:t>
            </a:r>
            <a:r>
              <a:rPr lang="en-US" dirty="0" smtClean="0"/>
              <a:t> primes </a:t>
            </a:r>
          </a:p>
          <a:p>
            <a:pPr lvl="1"/>
            <a:r>
              <a:rPr lang="en-US" dirty="0" smtClean="0"/>
              <a:t>Monte Carlo algorithm for identifying composites</a:t>
            </a:r>
          </a:p>
          <a:p>
            <a:pPr lvl="1"/>
            <a:r>
              <a:rPr lang="en-US" dirty="0" smtClean="0"/>
              <a:t>If it is not definitely a composite, then it is probably a prime</a:t>
            </a:r>
            <a:endParaRPr lang="en-US" dirty="0"/>
          </a:p>
        </p:txBody>
      </p:sp>
      <p:sp>
        <p:nvSpPr>
          <p:cNvPr id="5" name="Slide Number Placeholder 4"/>
          <p:cNvSpPr>
            <a:spLocks noGrp="1"/>
          </p:cNvSpPr>
          <p:nvPr>
            <p:ph type="sldNum" sz="quarter" idx="12"/>
          </p:nvPr>
        </p:nvSpPr>
        <p:spPr/>
        <p:txBody>
          <a:bodyPr/>
          <a:lstStyle/>
          <a:p>
            <a:fld id="{87606FB4-E268-4BFF-97EA-20853DC9E11B}" type="slidenum">
              <a:rPr lang="en-US" smtClean="0"/>
              <a:t>80</a:t>
            </a:fld>
            <a:endParaRPr lang="en-US"/>
          </a:p>
        </p:txBody>
      </p:sp>
    </p:spTree>
    <p:extLst>
      <p:ext uri="{BB962C8B-B14F-4D97-AF65-F5344CB8AC3E}">
        <p14:creationId xmlns:p14="http://schemas.microsoft.com/office/powerpoint/2010/main" val="350760236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Miller-Rabin </a:t>
            </a:r>
            <a:r>
              <a:rPr lang="en-US" dirty="0" err="1" smtClean="0"/>
              <a:t>primality</a:t>
            </a:r>
            <a:r>
              <a:rPr lang="en-US" dirty="0" smtClean="0"/>
              <a:t> test</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Input: odd integer n ≥ 3, number of trials t ≥ 1</a:t>
            </a:r>
          </a:p>
          <a:p>
            <a:pPr marL="0" indent="0">
              <a:buNone/>
            </a:pPr>
            <a:r>
              <a:rPr lang="en-US" dirty="0" smtClean="0"/>
              <a:t>Output: “prime” or “composite”</a:t>
            </a:r>
          </a:p>
          <a:p>
            <a:pPr marL="0" indent="0">
              <a:buNone/>
            </a:pPr>
            <a:endParaRPr lang="en-US" dirty="0"/>
          </a:p>
          <a:p>
            <a:pPr marL="0" indent="0">
              <a:buNone/>
            </a:pPr>
            <a:r>
              <a:rPr lang="en-US" dirty="0"/>
              <a:t>w</a:t>
            </a:r>
            <a:r>
              <a:rPr lang="en-US" dirty="0" smtClean="0"/>
              <a:t>rite n-1 = 2</a:t>
            </a:r>
            <a:r>
              <a:rPr lang="en-US" baseline="30000" dirty="0" smtClean="0"/>
              <a:t>s</a:t>
            </a:r>
            <a:r>
              <a:rPr lang="en-US" dirty="0" smtClean="0"/>
              <a:t>r, where r is odd</a:t>
            </a:r>
          </a:p>
          <a:p>
            <a:pPr marL="0" indent="0">
              <a:buNone/>
            </a:pPr>
            <a:r>
              <a:rPr lang="en-US" dirty="0"/>
              <a:t>c</a:t>
            </a:r>
            <a:r>
              <a:rPr lang="en-US" dirty="0" smtClean="0"/>
              <a:t>hoose random a such that 2 ≤ a ≤ n-2</a:t>
            </a:r>
          </a:p>
          <a:p>
            <a:pPr marL="0" indent="0">
              <a:buNone/>
            </a:pPr>
            <a:r>
              <a:rPr lang="en-US" dirty="0"/>
              <a:t>for </a:t>
            </a:r>
            <a:r>
              <a:rPr lang="en-US" dirty="0" err="1"/>
              <a:t>i</a:t>
            </a:r>
            <a:r>
              <a:rPr lang="en-US" dirty="0"/>
              <a:t> from 0 to t</a:t>
            </a:r>
            <a:endParaRPr lang="en-US" dirty="0" smtClean="0"/>
          </a:p>
          <a:p>
            <a:pPr marL="0" indent="0">
              <a:buNone/>
            </a:pPr>
            <a:r>
              <a:rPr lang="en-US" dirty="0" smtClean="0"/>
              <a:t>	y = </a:t>
            </a:r>
            <a:r>
              <a:rPr lang="en-US" dirty="0" err="1" smtClean="0"/>
              <a:t>a</a:t>
            </a:r>
            <a:r>
              <a:rPr lang="en-US" baseline="30000" dirty="0" err="1"/>
              <a:t>r</a:t>
            </a:r>
            <a:r>
              <a:rPr lang="en-US" dirty="0" smtClean="0"/>
              <a:t> mod n</a:t>
            </a:r>
          </a:p>
          <a:p>
            <a:pPr marL="0" indent="0">
              <a:buNone/>
            </a:pPr>
            <a:r>
              <a:rPr lang="en-US" dirty="0" smtClean="0"/>
              <a:t>	if </a:t>
            </a:r>
            <a:r>
              <a:rPr lang="en-US" dirty="0"/>
              <a:t>y</a:t>
            </a:r>
            <a:r>
              <a:rPr lang="en-US" dirty="0" smtClean="0"/>
              <a:t> ≠ 1 and y ≠ n-1</a:t>
            </a:r>
          </a:p>
          <a:p>
            <a:pPr marL="0" indent="0">
              <a:buNone/>
            </a:pPr>
            <a:r>
              <a:rPr lang="en-US" dirty="0"/>
              <a:t>	</a:t>
            </a:r>
            <a:r>
              <a:rPr lang="en-US" dirty="0" smtClean="0"/>
              <a:t>	j = 1</a:t>
            </a:r>
          </a:p>
          <a:p>
            <a:pPr marL="0" indent="0">
              <a:buNone/>
            </a:pPr>
            <a:r>
              <a:rPr lang="en-US" dirty="0"/>
              <a:t>	</a:t>
            </a:r>
            <a:r>
              <a:rPr lang="en-US" dirty="0" smtClean="0"/>
              <a:t>	while j ≤ s-1 and y ≠ n-1</a:t>
            </a:r>
          </a:p>
          <a:p>
            <a:pPr marL="0" indent="0">
              <a:buNone/>
            </a:pPr>
            <a:r>
              <a:rPr lang="en-US" dirty="0"/>
              <a:t>	</a:t>
            </a:r>
            <a:r>
              <a:rPr lang="en-US" dirty="0" smtClean="0"/>
              <a:t>		y = y</a:t>
            </a:r>
            <a:r>
              <a:rPr lang="en-US" baseline="30000" dirty="0"/>
              <a:t>2</a:t>
            </a:r>
            <a:r>
              <a:rPr lang="en-US" dirty="0" smtClean="0"/>
              <a:t> mod n</a:t>
            </a:r>
          </a:p>
          <a:p>
            <a:pPr marL="0" indent="0">
              <a:buNone/>
            </a:pPr>
            <a:r>
              <a:rPr lang="en-US" dirty="0" smtClean="0"/>
              <a:t>			if y = 1 return “composite”</a:t>
            </a:r>
          </a:p>
          <a:p>
            <a:pPr marL="0" indent="0">
              <a:buNone/>
            </a:pPr>
            <a:r>
              <a:rPr lang="en-US" dirty="0"/>
              <a:t>	</a:t>
            </a:r>
            <a:r>
              <a:rPr lang="en-US" dirty="0" smtClean="0"/>
              <a:t>		j = j+1</a:t>
            </a:r>
          </a:p>
          <a:p>
            <a:pPr marL="0" indent="0">
              <a:buNone/>
            </a:pPr>
            <a:r>
              <a:rPr lang="en-US" dirty="0"/>
              <a:t>	</a:t>
            </a:r>
            <a:r>
              <a:rPr lang="en-US" dirty="0" smtClean="0"/>
              <a:t>	if  </a:t>
            </a:r>
            <a:r>
              <a:rPr lang="en-US" dirty="0"/>
              <a:t>y ≠ </a:t>
            </a:r>
            <a:r>
              <a:rPr lang="en-US" dirty="0" smtClean="0"/>
              <a:t>n-1  return “composite”</a:t>
            </a:r>
          </a:p>
          <a:p>
            <a:pPr marL="0" indent="0">
              <a:buNone/>
            </a:pPr>
            <a:r>
              <a:rPr lang="en-US" dirty="0" smtClean="0"/>
              <a:t>return “prime”</a:t>
            </a:r>
          </a:p>
          <a:p>
            <a:pPr marL="0" indent="0">
              <a:buNone/>
            </a:pPr>
            <a:endParaRPr lang="en-US" dirty="0"/>
          </a:p>
        </p:txBody>
      </p:sp>
      <p:sp>
        <p:nvSpPr>
          <p:cNvPr id="5" name="Slide Number Placeholder 4"/>
          <p:cNvSpPr>
            <a:spLocks noGrp="1"/>
          </p:cNvSpPr>
          <p:nvPr>
            <p:ph type="sldNum" sz="quarter" idx="12"/>
          </p:nvPr>
        </p:nvSpPr>
        <p:spPr/>
        <p:txBody>
          <a:bodyPr/>
          <a:lstStyle/>
          <a:p>
            <a:fld id="{87606FB4-E268-4BFF-97EA-20853DC9E11B}" type="slidenum">
              <a:rPr lang="en-US" smtClean="0"/>
              <a:t>81</a:t>
            </a:fld>
            <a:endParaRPr lang="en-US"/>
          </a:p>
        </p:txBody>
      </p:sp>
    </p:spTree>
    <p:extLst>
      <p:ext uri="{BB962C8B-B14F-4D97-AF65-F5344CB8AC3E}">
        <p14:creationId xmlns:p14="http://schemas.microsoft.com/office/powerpoint/2010/main" val="148965133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Miller-Rabin test and 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The probability of an odd composite being labeled as a prime is less than </a:t>
                </a:r>
                <a14:m>
                  <m:oMath xmlns:m="http://schemas.openxmlformats.org/officeDocument/2006/math">
                    <m:sSup>
                      <m:sSupPr>
                        <m:ctrlPr>
                          <a:rPr lang="en-US" i="1" smtClean="0">
                            <a:latin typeface="Cambria Math"/>
                          </a:rPr>
                        </m:ctrlPr>
                      </m:sSupPr>
                      <m:e>
                        <m:r>
                          <a:rPr lang="en-US" b="1" i="1" smtClean="0">
                            <a:latin typeface="Cambria Math"/>
                          </a:rPr>
                          <m:t>𝟎</m:t>
                        </m:r>
                        <m:r>
                          <a:rPr lang="en-US" b="1" i="1" smtClean="0">
                            <a:latin typeface="Cambria Math"/>
                          </a:rPr>
                          <m:t>.</m:t>
                        </m:r>
                        <m:r>
                          <a:rPr lang="en-US" b="1" i="1" smtClean="0">
                            <a:latin typeface="Cambria Math"/>
                          </a:rPr>
                          <m:t>𝟐𝟓</m:t>
                        </m:r>
                      </m:e>
                      <m:sup>
                        <m:r>
                          <a:rPr lang="en-US" b="1" i="1" smtClean="0">
                            <a:latin typeface="Cambria Math"/>
                          </a:rPr>
                          <m:t>𝒕</m:t>
                        </m:r>
                      </m:sup>
                    </m:sSup>
                  </m:oMath>
                </a14:m>
                <a:endParaRPr lang="en-US" dirty="0" smtClean="0"/>
              </a:p>
              <a:p>
                <a:r>
                  <a:rPr lang="en-US" dirty="0" smtClean="0"/>
                  <a:t>If you need a n-bit prime with k bits of security</a:t>
                </a:r>
              </a:p>
              <a:p>
                <a:pPr lvl="1"/>
                <a:r>
                  <a:rPr lang="en-US" dirty="0"/>
                  <a:t>C</a:t>
                </a:r>
                <a:r>
                  <a:rPr lang="en-US" dirty="0" smtClean="0"/>
                  <a:t>hoose t such that </a:t>
                </a:r>
                <a14:m>
                  <m:oMath xmlns:m="http://schemas.openxmlformats.org/officeDocument/2006/math">
                    <m:sSub>
                      <m:sSubPr>
                        <m:ctrlPr>
                          <a:rPr lang="en-US" i="1" smtClean="0">
                            <a:latin typeface="Cambria Math"/>
                          </a:rPr>
                        </m:ctrlPr>
                      </m:sSubPr>
                      <m:e>
                        <m:r>
                          <a:rPr lang="en-US" b="1" i="1" smtClean="0">
                            <a:latin typeface="Cambria Math"/>
                          </a:rPr>
                          <m:t>𝒑</m:t>
                        </m:r>
                      </m:e>
                      <m:sub>
                        <m:r>
                          <a:rPr lang="en-US" b="1" i="1" smtClean="0">
                            <a:latin typeface="Cambria Math"/>
                          </a:rPr>
                          <m:t>𝒏</m:t>
                        </m:r>
                        <m:r>
                          <a:rPr lang="en-US" b="1" i="1" smtClean="0">
                            <a:latin typeface="Cambria Math"/>
                          </a:rPr>
                          <m:t>,</m:t>
                        </m:r>
                        <m:r>
                          <a:rPr lang="en-US" b="1" i="1" smtClean="0">
                            <a:latin typeface="Cambria Math"/>
                          </a:rPr>
                          <m:t>𝒕</m:t>
                        </m:r>
                      </m:sub>
                    </m:sSub>
                    <m:r>
                      <a:rPr lang="en-US" i="1" smtClean="0">
                        <a:latin typeface="Cambria Math"/>
                        <a:ea typeface="Cambria Math"/>
                      </a:rPr>
                      <m:t>≤</m:t>
                    </m:r>
                    <m:sSup>
                      <m:sSupPr>
                        <m:ctrlPr>
                          <a:rPr lang="en-US" b="1" i="1" smtClean="0">
                            <a:latin typeface="Cambria Math"/>
                            <a:ea typeface="Cambria Math"/>
                          </a:rPr>
                        </m:ctrlPr>
                      </m:sSupPr>
                      <m:e>
                        <m:r>
                          <a:rPr lang="en-US" i="1">
                            <a:latin typeface="Cambria Math"/>
                            <a:ea typeface="Cambria Math"/>
                          </a:rPr>
                          <m:t>(</m:t>
                        </m:r>
                        <m:box>
                          <m:boxPr>
                            <m:ctrlPr>
                              <a:rPr lang="en-US" i="1">
                                <a:latin typeface="Cambria Math"/>
                                <a:ea typeface="Cambria Math"/>
                              </a:rPr>
                            </m:ctrlPr>
                          </m:boxPr>
                          <m:e>
                            <m:f>
                              <m:fPr>
                                <m:ctrlPr>
                                  <a:rPr lang="en-US" i="1">
                                    <a:latin typeface="Cambria Math"/>
                                    <a:ea typeface="Cambria Math"/>
                                  </a:rPr>
                                </m:ctrlPr>
                              </m:fPr>
                              <m:num>
                                <m:r>
                                  <a:rPr lang="en-US" i="1">
                                    <a:latin typeface="Cambria Math"/>
                                    <a:ea typeface="Cambria Math"/>
                                  </a:rPr>
                                  <m:t>𝟏</m:t>
                                </m:r>
                              </m:num>
                              <m:den>
                                <m:r>
                                  <a:rPr lang="en-US" i="1">
                                    <a:latin typeface="Cambria Math"/>
                                    <a:ea typeface="Cambria Math"/>
                                  </a:rPr>
                                  <m:t>𝟐</m:t>
                                </m:r>
                              </m:den>
                            </m:f>
                          </m:e>
                        </m:box>
                        <m:r>
                          <a:rPr lang="en-US" b="1" i="1" smtClean="0">
                            <a:latin typeface="Cambria Math"/>
                            <a:ea typeface="Cambria Math"/>
                          </a:rPr>
                          <m:t>)</m:t>
                        </m:r>
                      </m:e>
                      <m:sup>
                        <m:r>
                          <a:rPr lang="en-US" b="1" i="1" smtClean="0">
                            <a:latin typeface="Cambria Math"/>
                            <a:ea typeface="Cambria Math"/>
                          </a:rPr>
                          <m:t>𝒌</m:t>
                        </m:r>
                      </m:sup>
                    </m:sSup>
                    <m:r>
                      <a:rPr lang="en-US" b="1" i="1" smtClean="0">
                        <a:latin typeface="Cambria Math"/>
                        <a:ea typeface="Cambria Math"/>
                      </a:rPr>
                      <m:t> </m:t>
                    </m:r>
                  </m:oMath>
                </a14:m>
                <a:endParaRPr lang="en-US" dirty="0"/>
              </a:p>
            </p:txBody>
          </p:sp>
        </mc:Choice>
        <mc:Fallback xmlns:mv="urn:schemas-microsoft-com:mac:vml"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53" t="-507"/>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87606FB4-E268-4BFF-97EA-20853DC9E11B}" type="slidenum">
              <a:rPr lang="en-US" smtClean="0"/>
              <a:t>82</a:t>
            </a:fld>
            <a:endParaRPr lang="en-US"/>
          </a:p>
        </p:txBody>
      </p:sp>
    </p:spTree>
    <p:extLst>
      <p:ext uri="{BB962C8B-B14F-4D97-AF65-F5344CB8AC3E}">
        <p14:creationId xmlns:p14="http://schemas.microsoft.com/office/powerpoint/2010/main" val="174176998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Exploiting prime selection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If a key distributor uses a prime list, then there’s an easy way to factor</a:t>
            </a:r>
          </a:p>
          <a:p>
            <a:pPr lvl="1"/>
            <a:r>
              <a:rPr lang="en-US" dirty="0" smtClean="0"/>
              <a:t>If the list is short, just do trial divisions</a:t>
            </a:r>
          </a:p>
          <a:p>
            <a:pPr lvl="1"/>
            <a:r>
              <a:rPr lang="en-US" dirty="0" smtClean="0"/>
              <a:t>Collect many moduli, {n</a:t>
            </a:r>
            <a:r>
              <a:rPr lang="en-US" baseline="-25000" dirty="0" smtClean="0"/>
              <a:t>1</a:t>
            </a:r>
            <a:r>
              <a:rPr lang="en-US" dirty="0" smtClean="0"/>
              <a:t>, n</a:t>
            </a:r>
            <a:r>
              <a:rPr lang="en-US" baseline="-25000" dirty="0" smtClean="0"/>
              <a:t>2</a:t>
            </a:r>
            <a:r>
              <a:rPr lang="en-US" dirty="0" smtClean="0"/>
              <a:t>, …, n</a:t>
            </a:r>
            <a:r>
              <a:rPr lang="en-US" baseline="-25000" dirty="0" smtClean="0"/>
              <a:t>m</a:t>
            </a:r>
            <a:r>
              <a:rPr lang="en-US" dirty="0" smtClean="0"/>
              <a:t>} </a:t>
            </a:r>
          </a:p>
          <a:p>
            <a:pPr lvl="2"/>
            <a:r>
              <a:rPr lang="en-US" dirty="0" smtClean="0"/>
              <a:t>If </a:t>
            </a:r>
            <a:r>
              <a:rPr lang="en-US" dirty="0" err="1" smtClean="0"/>
              <a:t>n</a:t>
            </a:r>
            <a:r>
              <a:rPr lang="en-US" baseline="-25000" dirty="0" err="1" smtClean="0"/>
              <a:t>i</a:t>
            </a:r>
            <a:r>
              <a:rPr lang="en-US" dirty="0" smtClean="0"/>
              <a:t> and </a:t>
            </a:r>
            <a:r>
              <a:rPr lang="en-US" dirty="0" err="1" smtClean="0"/>
              <a:t>n</a:t>
            </a:r>
            <a:r>
              <a:rPr lang="en-US" baseline="-25000" dirty="0" err="1" smtClean="0"/>
              <a:t>j</a:t>
            </a:r>
            <a:r>
              <a:rPr lang="en-US" dirty="0" smtClean="0"/>
              <a:t> share a prime factor, p, then </a:t>
            </a:r>
            <a:r>
              <a:rPr lang="en-US" dirty="0" err="1" smtClean="0"/>
              <a:t>gcd</a:t>
            </a:r>
            <a:r>
              <a:rPr lang="en-US" dirty="0" smtClean="0"/>
              <a:t>(</a:t>
            </a:r>
            <a:r>
              <a:rPr lang="en-US" dirty="0" err="1" smtClean="0"/>
              <a:t>n</a:t>
            </a:r>
            <a:r>
              <a:rPr lang="en-US" baseline="-25000" dirty="0" err="1" smtClean="0"/>
              <a:t>i</a:t>
            </a:r>
            <a:r>
              <a:rPr lang="en-US" dirty="0" smtClean="0"/>
              <a:t>, </a:t>
            </a:r>
            <a:r>
              <a:rPr lang="en-US" dirty="0" err="1" smtClean="0"/>
              <a:t>n</a:t>
            </a:r>
            <a:r>
              <a:rPr lang="en-US" baseline="-25000" dirty="0" err="1" smtClean="0"/>
              <a:t>j</a:t>
            </a:r>
            <a:r>
              <a:rPr lang="en-US" dirty="0" smtClean="0"/>
              <a:t>) = p</a:t>
            </a:r>
          </a:p>
          <a:p>
            <a:pPr lvl="2"/>
            <a:r>
              <a:rPr lang="en-US" dirty="0" smtClean="0"/>
              <a:t>For each modulus, try computing a pairwise GCD until a prime is found</a:t>
            </a:r>
          </a:p>
          <a:p>
            <a:r>
              <a:rPr lang="en-US" dirty="0" smtClean="0"/>
              <a:t>Even without a use of prime list, this attack will work with some probability on a large collection</a:t>
            </a:r>
          </a:p>
          <a:p>
            <a:pPr lvl="1"/>
            <a:r>
              <a:rPr lang="en-US" dirty="0" smtClean="0"/>
              <a:t>The GCD computation may be costly though</a:t>
            </a:r>
          </a:p>
          <a:p>
            <a:r>
              <a:rPr lang="en-US" dirty="0" smtClean="0"/>
              <a:t>Miller-Rabin relies on random number generation</a:t>
            </a:r>
          </a:p>
          <a:p>
            <a:r>
              <a:rPr lang="en-US" dirty="0" smtClean="0"/>
              <a:t>If the RNG is bad (i.e. predictable), then the adversary can use that to narrow the possible inputs to the prime generation algorithm</a:t>
            </a:r>
          </a:p>
        </p:txBody>
      </p:sp>
      <p:sp>
        <p:nvSpPr>
          <p:cNvPr id="5" name="Slide Number Placeholder 4"/>
          <p:cNvSpPr>
            <a:spLocks noGrp="1"/>
          </p:cNvSpPr>
          <p:nvPr>
            <p:ph type="sldNum" sz="quarter" idx="12"/>
          </p:nvPr>
        </p:nvSpPr>
        <p:spPr/>
        <p:txBody>
          <a:bodyPr/>
          <a:lstStyle/>
          <a:p>
            <a:fld id="{87606FB4-E268-4BFF-97EA-20853DC9E11B}" type="slidenum">
              <a:rPr lang="en-US" smtClean="0"/>
              <a:t>83</a:t>
            </a:fld>
            <a:endParaRPr lang="en-US"/>
          </a:p>
        </p:txBody>
      </p:sp>
    </p:spTree>
    <p:extLst>
      <p:ext uri="{BB962C8B-B14F-4D97-AF65-F5344CB8AC3E}">
        <p14:creationId xmlns:p14="http://schemas.microsoft.com/office/powerpoint/2010/main" val="168023310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Recent findings regarding primes</a:t>
            </a:r>
            <a:endParaRPr lang="en-US" dirty="0"/>
          </a:p>
        </p:txBody>
      </p:sp>
      <p:sp>
        <p:nvSpPr>
          <p:cNvPr id="3" name="Content Placeholder 2"/>
          <p:cNvSpPr>
            <a:spLocks noGrp="1"/>
          </p:cNvSpPr>
          <p:nvPr>
            <p:ph idx="1"/>
          </p:nvPr>
        </p:nvSpPr>
        <p:spPr>
          <a:xfrm>
            <a:off x="568325" y="1838325"/>
            <a:ext cx="7975600" cy="4486275"/>
          </a:xfrm>
        </p:spPr>
        <p:txBody>
          <a:bodyPr>
            <a:normAutofit fontScale="77500" lnSpcReduction="20000"/>
          </a:bodyPr>
          <a:lstStyle/>
          <a:p>
            <a:r>
              <a:rPr lang="en-US" dirty="0" smtClean="0"/>
              <a:t>There have been two recent studies that looked at RSA prime selection in the wild</a:t>
            </a:r>
          </a:p>
          <a:p>
            <a:pPr lvl="1"/>
            <a:r>
              <a:rPr lang="en-US" dirty="0" smtClean="0"/>
              <a:t>They both found problems</a:t>
            </a:r>
          </a:p>
          <a:p>
            <a:pPr lvl="1"/>
            <a:r>
              <a:rPr lang="en-US" dirty="0" smtClean="0"/>
              <a:t>Here’s a few</a:t>
            </a:r>
          </a:p>
          <a:p>
            <a:r>
              <a:rPr lang="en-US" dirty="0" smtClean="0"/>
              <a:t>Using /dev/</a:t>
            </a:r>
            <a:r>
              <a:rPr lang="en-US" dirty="0" err="1" smtClean="0"/>
              <a:t>urandom</a:t>
            </a:r>
            <a:r>
              <a:rPr lang="en-US" dirty="0" smtClean="0"/>
              <a:t> instead of /</a:t>
            </a:r>
            <a:r>
              <a:rPr lang="en-US" dirty="0" err="1" smtClean="0"/>
              <a:t>dev</a:t>
            </a:r>
            <a:r>
              <a:rPr lang="en-US" dirty="0" smtClean="0"/>
              <a:t>/random</a:t>
            </a:r>
          </a:p>
          <a:p>
            <a:pPr lvl="1"/>
            <a:r>
              <a:rPr lang="en-US" dirty="0" smtClean="0"/>
              <a:t>/dev/random should be used for long-lived key generation</a:t>
            </a:r>
          </a:p>
          <a:p>
            <a:pPr lvl="2"/>
            <a:r>
              <a:rPr lang="en-US" dirty="0" smtClean="0"/>
              <a:t>Blocks when entropy sources not available</a:t>
            </a:r>
          </a:p>
          <a:p>
            <a:pPr lvl="3"/>
            <a:r>
              <a:rPr lang="en-US" dirty="0" smtClean="0"/>
              <a:t>Some interpreted this as a “usability issue”</a:t>
            </a:r>
          </a:p>
          <a:p>
            <a:r>
              <a:rPr lang="en-US" dirty="0" smtClean="0"/>
              <a:t>Boot-time </a:t>
            </a:r>
            <a:r>
              <a:rPr lang="en-US" dirty="0"/>
              <a:t>entropy </a:t>
            </a:r>
            <a:r>
              <a:rPr lang="en-US" dirty="0" smtClean="0"/>
              <a:t>hole causes prime to be generated from predictable state</a:t>
            </a:r>
          </a:p>
          <a:p>
            <a:pPr lvl="1"/>
            <a:r>
              <a:rPr lang="en-US" dirty="0" smtClean="0"/>
              <a:t>Little entropy =&gt; the same primes for everyone!</a:t>
            </a:r>
          </a:p>
          <a:p>
            <a:r>
              <a:rPr lang="en-US" dirty="0" smtClean="0"/>
              <a:t>IBM remote management cards that use a list of 9 primes</a:t>
            </a:r>
          </a:p>
          <a:p>
            <a:pPr lvl="1"/>
            <a:r>
              <a:rPr lang="en-US" dirty="0" smtClean="0"/>
              <a:t>Wow! 9 choose 2 = 36 different moduli!</a:t>
            </a:r>
          </a:p>
          <a:p>
            <a:pPr lvl="1"/>
            <a:r>
              <a:rPr lang="en-US" dirty="0" smtClean="0"/>
              <a:t>That’s right! You too can break RSA in at most 8 division operations</a:t>
            </a:r>
          </a:p>
          <a:p>
            <a:pPr lvl="1"/>
            <a:endParaRPr lang="en-US" dirty="0" smtClean="0"/>
          </a:p>
          <a:p>
            <a:pPr lvl="1"/>
            <a:endParaRPr lang="en-US" dirty="0"/>
          </a:p>
        </p:txBody>
      </p:sp>
      <p:sp>
        <p:nvSpPr>
          <p:cNvPr id="5" name="TextBox 4"/>
          <p:cNvSpPr txBox="1"/>
          <p:nvPr/>
        </p:nvSpPr>
        <p:spPr>
          <a:xfrm>
            <a:off x="2286000" y="6019800"/>
            <a:ext cx="6553200" cy="55399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l"/>
            <a:r>
              <a:rPr lang="en-US" sz="1000" dirty="0" smtClean="0"/>
              <a:t>See:</a:t>
            </a:r>
          </a:p>
          <a:p>
            <a:pPr algn="l"/>
            <a:r>
              <a:rPr lang="en-US" sz="1000" dirty="0" smtClean="0"/>
              <a:t>“Mining </a:t>
            </a:r>
            <a:r>
              <a:rPr lang="en-US" sz="1000" dirty="0"/>
              <a:t>Your Ps and Qs: Detection </a:t>
            </a:r>
            <a:r>
              <a:rPr lang="en-US" sz="1000" dirty="0" smtClean="0"/>
              <a:t>of Widespread Weak </a:t>
            </a:r>
            <a:r>
              <a:rPr lang="en-US" sz="1000" dirty="0"/>
              <a:t>Keys in Network </a:t>
            </a:r>
            <a:r>
              <a:rPr lang="en-US" sz="1000" dirty="0" smtClean="0"/>
              <a:t>Devices”, </a:t>
            </a:r>
            <a:r>
              <a:rPr lang="en-US" sz="1000" dirty="0" err="1" smtClean="0"/>
              <a:t>Heninger</a:t>
            </a:r>
            <a:r>
              <a:rPr lang="en-US" sz="1000" dirty="0" smtClean="0"/>
              <a:t> et al.</a:t>
            </a:r>
          </a:p>
          <a:p>
            <a:pPr algn="l"/>
            <a:r>
              <a:rPr lang="en-US" sz="1000" dirty="0" smtClean="0"/>
              <a:t>“</a:t>
            </a:r>
            <a:r>
              <a:rPr lang="en-US" sz="1000" dirty="0"/>
              <a:t>Ron was wrong, Whit is </a:t>
            </a:r>
            <a:r>
              <a:rPr lang="en-US" sz="1000" dirty="0" smtClean="0"/>
              <a:t>right”, </a:t>
            </a:r>
            <a:r>
              <a:rPr lang="en-US" sz="1000" dirty="0" err="1" smtClean="0"/>
              <a:t>Lenstra</a:t>
            </a:r>
            <a:r>
              <a:rPr lang="en-US" sz="1000" dirty="0" smtClean="0"/>
              <a:t> et al.</a:t>
            </a:r>
            <a:endParaRPr lang="en-US" sz="1000" dirty="0"/>
          </a:p>
        </p:txBody>
      </p:sp>
      <p:sp>
        <p:nvSpPr>
          <p:cNvPr id="6" name="Slide Number Placeholder 5"/>
          <p:cNvSpPr>
            <a:spLocks noGrp="1"/>
          </p:cNvSpPr>
          <p:nvPr>
            <p:ph type="sldNum" sz="quarter" idx="12"/>
          </p:nvPr>
        </p:nvSpPr>
        <p:spPr/>
        <p:txBody>
          <a:bodyPr/>
          <a:lstStyle/>
          <a:p>
            <a:fld id="{87606FB4-E268-4BFF-97EA-20853DC9E11B}" type="slidenum">
              <a:rPr lang="en-US" smtClean="0"/>
              <a:t>84</a:t>
            </a:fld>
            <a:endParaRPr lang="en-US"/>
          </a:p>
        </p:txBody>
      </p:sp>
    </p:spTree>
    <p:extLst>
      <p:ext uri="{BB962C8B-B14F-4D97-AF65-F5344CB8AC3E}">
        <p14:creationId xmlns:p14="http://schemas.microsoft.com/office/powerpoint/2010/main" val="193757090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Factoring: summary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Factoring is a hard problem that is used as a foundation for asymmetric cryptosystems</a:t>
            </a:r>
          </a:p>
          <a:p>
            <a:pPr lvl="1"/>
            <a:r>
              <a:rPr lang="en-US" dirty="0" smtClean="0"/>
              <a:t>The secret depends on prime factors</a:t>
            </a:r>
          </a:p>
          <a:p>
            <a:pPr lvl="1"/>
            <a:r>
              <a:rPr lang="en-US" dirty="0" smtClean="0"/>
              <a:t>If the modulus can be factored, the system can be broken</a:t>
            </a:r>
          </a:p>
          <a:p>
            <a:r>
              <a:rPr lang="en-US" dirty="0" smtClean="0"/>
              <a:t>There are several algorithms for factoring, but they are too computational complex to be used on large enough numbers</a:t>
            </a:r>
          </a:p>
          <a:p>
            <a:r>
              <a:rPr lang="en-US" dirty="0" smtClean="0"/>
              <a:t>Prime selection is at least as important as the key length</a:t>
            </a:r>
          </a:p>
          <a:p>
            <a:pPr lvl="1"/>
            <a:r>
              <a:rPr lang="en-US" dirty="0" smtClean="0"/>
              <a:t>The key length is supposed to make the primes hard to find!</a:t>
            </a:r>
          </a:p>
          <a:p>
            <a:endParaRPr lang="en-US" dirty="0"/>
          </a:p>
          <a:p>
            <a:r>
              <a:rPr lang="en-US" dirty="0" smtClean="0"/>
              <a:t>Now let’s move on to specific attacks on a factoring-based cryptosystem</a:t>
            </a:r>
          </a:p>
        </p:txBody>
      </p:sp>
      <p:sp>
        <p:nvSpPr>
          <p:cNvPr id="5" name="Slide Number Placeholder 4"/>
          <p:cNvSpPr>
            <a:spLocks noGrp="1"/>
          </p:cNvSpPr>
          <p:nvPr>
            <p:ph type="sldNum" sz="quarter" idx="12"/>
          </p:nvPr>
        </p:nvSpPr>
        <p:spPr/>
        <p:txBody>
          <a:bodyPr/>
          <a:lstStyle/>
          <a:p>
            <a:fld id="{87606FB4-E268-4BFF-97EA-20853DC9E11B}" type="slidenum">
              <a:rPr lang="en-US" smtClean="0"/>
              <a:t>85</a:t>
            </a:fld>
            <a:endParaRPr lang="en-US"/>
          </a:p>
        </p:txBody>
      </p:sp>
    </p:spTree>
    <p:extLst>
      <p:ext uri="{BB962C8B-B14F-4D97-AF65-F5344CB8AC3E}">
        <p14:creationId xmlns:p14="http://schemas.microsoft.com/office/powerpoint/2010/main" val="326982545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RSA</a:t>
            </a:r>
            <a:endParaRPr lang="en-US" dirty="0"/>
          </a:p>
        </p:txBody>
      </p:sp>
      <p:sp>
        <p:nvSpPr>
          <p:cNvPr id="3" name="Text Placeholder 2"/>
          <p:cNvSpPr>
            <a:spLocks noGrp="1"/>
          </p:cNvSpPr>
          <p:nvPr>
            <p:ph type="body" idx="1"/>
          </p:nvPr>
        </p:nvSpPr>
        <p:spPr/>
        <p:txBody>
          <a:bodyPr/>
          <a:lstStyle/>
          <a:p>
            <a:r>
              <a:rPr lang="en-US" dirty="0" smtClean="0"/>
              <a:t>Attacking the algorithm</a:t>
            </a:r>
            <a:endParaRPr lang="en-US" dirty="0"/>
          </a:p>
        </p:txBody>
      </p:sp>
      <p:sp>
        <p:nvSpPr>
          <p:cNvPr id="5" name="Slide Number Placeholder 4"/>
          <p:cNvSpPr>
            <a:spLocks noGrp="1"/>
          </p:cNvSpPr>
          <p:nvPr>
            <p:ph type="sldNum" sz="quarter" idx="12"/>
          </p:nvPr>
        </p:nvSpPr>
        <p:spPr/>
        <p:txBody>
          <a:bodyPr/>
          <a:lstStyle/>
          <a:p>
            <a:fld id="{87606FB4-E268-4BFF-97EA-20853DC9E11B}" type="slidenum">
              <a:rPr lang="en-US" smtClean="0"/>
              <a:t>86</a:t>
            </a:fld>
            <a:endParaRPr lang="en-US"/>
          </a:p>
        </p:txBody>
      </p:sp>
    </p:spTree>
    <p:extLst>
      <p:ext uri="{BB962C8B-B14F-4D97-AF65-F5344CB8AC3E}">
        <p14:creationId xmlns:p14="http://schemas.microsoft.com/office/powerpoint/2010/main" val="40018283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RSA (</a:t>
            </a:r>
            <a:r>
              <a:rPr lang="en-US" dirty="0" err="1" smtClean="0"/>
              <a:t>Rivest</a:t>
            </a:r>
            <a:r>
              <a:rPr lang="en-US" dirty="0" smtClean="0"/>
              <a:t>, Shamir, </a:t>
            </a:r>
            <a:r>
              <a:rPr lang="en-US" dirty="0" err="1" smtClean="0"/>
              <a:t>Adleman</a:t>
            </a:r>
            <a:r>
              <a:rPr lang="en-US" dirty="0" smtClean="0"/>
              <a: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Famous factoring-based cryptosystem</a:t>
            </a:r>
          </a:p>
          <a:p>
            <a:r>
              <a:rPr lang="en-US" dirty="0" smtClean="0"/>
              <a:t>Large primes p and q</a:t>
            </a:r>
          </a:p>
          <a:p>
            <a:r>
              <a:rPr lang="en-US" dirty="0" smtClean="0"/>
              <a:t>N = </a:t>
            </a:r>
            <a:r>
              <a:rPr lang="en-US" dirty="0" err="1" smtClean="0"/>
              <a:t>pq</a:t>
            </a:r>
            <a:endParaRPr lang="en-US" dirty="0" smtClean="0"/>
          </a:p>
          <a:p>
            <a:r>
              <a:rPr lang="el-GR" dirty="0"/>
              <a:t>Φ</a:t>
            </a:r>
            <a:r>
              <a:rPr lang="en-US" dirty="0"/>
              <a:t>(N) = (p-1)(q-1)</a:t>
            </a:r>
          </a:p>
          <a:p>
            <a:pPr lvl="1"/>
            <a:r>
              <a:rPr lang="en-US" dirty="0"/>
              <a:t>This function gives the number of elements 0 &lt; x &lt; N such that </a:t>
            </a:r>
            <a:r>
              <a:rPr lang="en-US" dirty="0" err="1"/>
              <a:t>gcd</a:t>
            </a:r>
            <a:r>
              <a:rPr lang="en-US" dirty="0"/>
              <a:t>(</a:t>
            </a:r>
            <a:r>
              <a:rPr lang="en-US" dirty="0" err="1"/>
              <a:t>N,x</a:t>
            </a:r>
            <a:r>
              <a:rPr lang="en-US" dirty="0"/>
              <a:t>)=</a:t>
            </a:r>
            <a:r>
              <a:rPr lang="en-US" dirty="0" smtClean="0"/>
              <a:t>1 </a:t>
            </a:r>
          </a:p>
          <a:p>
            <a:pPr lvl="2"/>
            <a:r>
              <a:rPr lang="en-US" dirty="0" smtClean="0"/>
              <a:t>Number of elements </a:t>
            </a:r>
            <a:r>
              <a:rPr lang="en-US" b="1" i="1" dirty="0" smtClean="0"/>
              <a:t>relatively prime </a:t>
            </a:r>
            <a:r>
              <a:rPr lang="en-US" dirty="0" smtClean="0"/>
              <a:t>to N</a:t>
            </a:r>
          </a:p>
          <a:p>
            <a:r>
              <a:rPr lang="en-US" dirty="0" smtClean="0"/>
              <a:t>The public (encryption) exponent e that is relatively prime to </a:t>
            </a:r>
            <a:r>
              <a:rPr lang="el-GR" dirty="0"/>
              <a:t>Φ</a:t>
            </a:r>
            <a:r>
              <a:rPr lang="en-US" dirty="0"/>
              <a:t>(N) </a:t>
            </a:r>
            <a:endParaRPr lang="en-US" dirty="0" smtClean="0"/>
          </a:p>
          <a:p>
            <a:pPr lvl="1"/>
            <a:r>
              <a:rPr lang="en-US" dirty="0" smtClean="0"/>
              <a:t>65537 is a popular choice</a:t>
            </a:r>
          </a:p>
          <a:p>
            <a:r>
              <a:rPr lang="en-US" dirty="0" smtClean="0"/>
              <a:t>The  private (decryption) exponent is computed as follows</a:t>
            </a:r>
          </a:p>
          <a:p>
            <a:pPr lvl="1"/>
            <a:r>
              <a:rPr lang="en-US" dirty="0" smtClean="0"/>
              <a:t>de ≡ 1 (mod </a:t>
            </a:r>
            <a:r>
              <a:rPr lang="el-GR" dirty="0"/>
              <a:t>Φ</a:t>
            </a:r>
            <a:r>
              <a:rPr lang="en-US" dirty="0"/>
              <a:t>(N</a:t>
            </a:r>
            <a:r>
              <a:rPr lang="en-US" dirty="0" smtClean="0"/>
              <a:t>))</a:t>
            </a:r>
          </a:p>
          <a:p>
            <a:pPr lvl="2"/>
            <a:r>
              <a:rPr lang="en-US" dirty="0" smtClean="0"/>
              <a:t>This means d is the multiplicative inverse of e in Z*</a:t>
            </a:r>
            <a:r>
              <a:rPr lang="el-GR" baseline="-25000" dirty="0" smtClean="0"/>
              <a:t>Φ</a:t>
            </a:r>
            <a:r>
              <a:rPr lang="en-US" baseline="-25000" dirty="0"/>
              <a:t>(N</a:t>
            </a:r>
            <a:r>
              <a:rPr lang="en-US" baseline="-25000" dirty="0" smtClean="0"/>
              <a:t>)</a:t>
            </a:r>
            <a:r>
              <a:rPr lang="en-US" dirty="0" smtClean="0"/>
              <a:t> </a:t>
            </a:r>
          </a:p>
          <a:p>
            <a:pPr lvl="3"/>
            <a:r>
              <a:rPr lang="en-US" dirty="0" smtClean="0"/>
              <a:t>Z*</a:t>
            </a:r>
            <a:r>
              <a:rPr lang="el-GR" baseline="-25000" dirty="0"/>
              <a:t>Φ</a:t>
            </a:r>
            <a:r>
              <a:rPr lang="en-US" baseline="-25000" dirty="0"/>
              <a:t>(N)</a:t>
            </a:r>
            <a:r>
              <a:rPr lang="en-US" dirty="0"/>
              <a:t> </a:t>
            </a:r>
            <a:r>
              <a:rPr lang="en-US" dirty="0" smtClean="0"/>
              <a:t>is the set {0,1,…, </a:t>
            </a:r>
            <a:r>
              <a:rPr lang="el-GR" dirty="0" smtClean="0"/>
              <a:t>Φ</a:t>
            </a:r>
            <a:r>
              <a:rPr lang="en-US" dirty="0"/>
              <a:t>(N)-1} </a:t>
            </a:r>
          </a:p>
          <a:p>
            <a:pPr lvl="2"/>
            <a:endParaRPr lang="en-US" dirty="0"/>
          </a:p>
        </p:txBody>
      </p:sp>
      <p:sp>
        <p:nvSpPr>
          <p:cNvPr id="5" name="Slide Number Placeholder 4"/>
          <p:cNvSpPr>
            <a:spLocks noGrp="1"/>
          </p:cNvSpPr>
          <p:nvPr>
            <p:ph type="sldNum" sz="quarter" idx="12"/>
          </p:nvPr>
        </p:nvSpPr>
        <p:spPr/>
        <p:txBody>
          <a:bodyPr/>
          <a:lstStyle/>
          <a:p>
            <a:fld id="{87606FB4-E268-4BFF-97EA-20853DC9E11B}" type="slidenum">
              <a:rPr lang="en-US" smtClean="0">
                <a:solidFill>
                  <a:srgbClr val="04617B">
                    <a:shade val="90000"/>
                  </a:srgbClr>
                </a:solidFill>
              </a:rPr>
              <a:pPr/>
              <a:t>87</a:t>
            </a:fld>
            <a:endParaRPr lang="en-US">
              <a:solidFill>
                <a:srgbClr val="04617B">
                  <a:shade val="90000"/>
                </a:srgbClr>
              </a:solidFill>
            </a:endParaRPr>
          </a:p>
        </p:txBody>
      </p:sp>
    </p:spTree>
    <p:extLst>
      <p:ext uri="{BB962C8B-B14F-4D97-AF65-F5344CB8AC3E}">
        <p14:creationId xmlns:p14="http://schemas.microsoft.com/office/powerpoint/2010/main" val="43272873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RSA operations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Encryption</a:t>
            </a:r>
          </a:p>
          <a:p>
            <a:pPr lvl="1"/>
            <a:r>
              <a:rPr lang="en-US" dirty="0" smtClean="0"/>
              <a:t>M in Z</a:t>
            </a:r>
            <a:r>
              <a:rPr lang="en-US" baseline="-25000" dirty="0" smtClean="0"/>
              <a:t>N</a:t>
            </a:r>
          </a:p>
          <a:p>
            <a:pPr lvl="2"/>
            <a:r>
              <a:rPr lang="en-US" dirty="0"/>
              <a:t> </a:t>
            </a:r>
            <a:r>
              <a:rPr lang="en-US" dirty="0" smtClean="0"/>
              <a:t>Z</a:t>
            </a:r>
            <a:r>
              <a:rPr lang="en-US" baseline="-25000" dirty="0" smtClean="0"/>
              <a:t>N</a:t>
            </a:r>
            <a:r>
              <a:rPr lang="en-US" dirty="0" smtClean="0"/>
              <a:t> = {0,…,N-1}</a:t>
            </a:r>
          </a:p>
          <a:p>
            <a:pPr lvl="1"/>
            <a:r>
              <a:rPr lang="en-US" dirty="0" smtClean="0"/>
              <a:t>C = M</a:t>
            </a:r>
            <a:r>
              <a:rPr lang="en-US" baseline="30000" dirty="0" smtClean="0"/>
              <a:t>e</a:t>
            </a:r>
            <a:r>
              <a:rPr lang="en-US" dirty="0" smtClean="0"/>
              <a:t> mod N </a:t>
            </a:r>
          </a:p>
          <a:p>
            <a:r>
              <a:rPr lang="en-US" dirty="0" smtClean="0"/>
              <a:t>Decryption</a:t>
            </a:r>
          </a:p>
          <a:p>
            <a:pPr lvl="1"/>
            <a:r>
              <a:rPr lang="en-US" dirty="0" smtClean="0"/>
              <a:t>M </a:t>
            </a:r>
            <a:r>
              <a:rPr lang="en-US" dirty="0"/>
              <a:t>= </a:t>
            </a:r>
            <a:r>
              <a:rPr lang="en-US" dirty="0" smtClean="0"/>
              <a:t>C</a:t>
            </a:r>
            <a:r>
              <a:rPr lang="en-US" baseline="30000" dirty="0"/>
              <a:t>d</a:t>
            </a:r>
            <a:r>
              <a:rPr lang="en-US" dirty="0" smtClean="0"/>
              <a:t> </a:t>
            </a:r>
            <a:r>
              <a:rPr lang="en-US" dirty="0"/>
              <a:t>mod N </a:t>
            </a:r>
          </a:p>
          <a:p>
            <a:r>
              <a:rPr lang="en-US" dirty="0" smtClean="0"/>
              <a:t>Why does this work?</a:t>
            </a:r>
          </a:p>
          <a:p>
            <a:pPr lvl="1"/>
            <a:r>
              <a:rPr lang="en-US" dirty="0" smtClean="0"/>
              <a:t>Euler’s theorem states that x</a:t>
            </a:r>
            <a:r>
              <a:rPr lang="el-GR" baseline="30000" dirty="0" smtClean="0"/>
              <a:t>Φ</a:t>
            </a:r>
            <a:r>
              <a:rPr lang="en-US" baseline="30000" dirty="0" smtClean="0"/>
              <a:t>(N)</a:t>
            </a:r>
            <a:r>
              <a:rPr lang="en-US" dirty="0" smtClean="0"/>
              <a:t> ≡ 1 (mod N) if N and </a:t>
            </a:r>
            <a:r>
              <a:rPr lang="el-GR" dirty="0"/>
              <a:t>Φ</a:t>
            </a:r>
            <a:r>
              <a:rPr lang="en-US" dirty="0"/>
              <a:t>(N) </a:t>
            </a:r>
            <a:r>
              <a:rPr lang="en-US" dirty="0" smtClean="0"/>
              <a:t>are relatively prime</a:t>
            </a:r>
          </a:p>
          <a:p>
            <a:pPr lvl="1"/>
            <a:r>
              <a:rPr lang="en-US" dirty="0" smtClean="0"/>
              <a:t>A corollary to Euler’s theorem allows us to show:</a:t>
            </a:r>
          </a:p>
          <a:p>
            <a:pPr lvl="2"/>
            <a:r>
              <a:rPr lang="en-US" dirty="0" smtClean="0"/>
              <a:t>C</a:t>
            </a:r>
            <a:r>
              <a:rPr lang="en-US" baseline="30000" dirty="0" smtClean="0"/>
              <a:t>d</a:t>
            </a:r>
            <a:r>
              <a:rPr lang="en-US" dirty="0" smtClean="0"/>
              <a:t> </a:t>
            </a:r>
            <a:r>
              <a:rPr lang="en-US" dirty="0"/>
              <a:t>mod N ≡</a:t>
            </a:r>
            <a:r>
              <a:rPr lang="en-US" dirty="0" smtClean="0"/>
              <a:t> M</a:t>
            </a:r>
            <a:r>
              <a:rPr lang="en-US" baseline="30000" dirty="0" smtClean="0"/>
              <a:t>ed</a:t>
            </a:r>
            <a:r>
              <a:rPr lang="en-US" dirty="0" smtClean="0"/>
              <a:t> </a:t>
            </a:r>
            <a:r>
              <a:rPr lang="en-US" dirty="0"/>
              <a:t>mod N ≡</a:t>
            </a:r>
            <a:r>
              <a:rPr lang="en-US" dirty="0" smtClean="0"/>
              <a:t> M</a:t>
            </a:r>
            <a:r>
              <a:rPr lang="en-US" baseline="30000" dirty="0" smtClean="0"/>
              <a:t>k</a:t>
            </a:r>
            <a:r>
              <a:rPr lang="el-GR" baseline="30000" dirty="0" smtClean="0"/>
              <a:t>Φ</a:t>
            </a:r>
            <a:r>
              <a:rPr lang="en-US" baseline="30000" dirty="0" smtClean="0"/>
              <a:t>(N)+1 </a:t>
            </a:r>
            <a:r>
              <a:rPr lang="en-US" dirty="0"/>
              <a:t>mod N</a:t>
            </a:r>
            <a:r>
              <a:rPr lang="en-US" dirty="0" smtClean="0"/>
              <a:t> ≡ M mod N</a:t>
            </a:r>
          </a:p>
          <a:p>
            <a:pPr lvl="3"/>
            <a:r>
              <a:rPr lang="en-US" dirty="0" err="1" smtClean="0"/>
              <a:t>k</a:t>
            </a:r>
            <a:r>
              <a:rPr lang="en-US" dirty="0" smtClean="0"/>
              <a:t> is integer ≥ 0</a:t>
            </a:r>
          </a:p>
          <a:p>
            <a:pPr lvl="2"/>
            <a:r>
              <a:rPr lang="en-US" dirty="0" smtClean="0"/>
              <a:t>In other words, M</a:t>
            </a:r>
            <a:r>
              <a:rPr lang="en-US" baseline="30000" dirty="0" smtClean="0"/>
              <a:t>k</a:t>
            </a:r>
            <a:r>
              <a:rPr lang="el-GR" baseline="30000" dirty="0" smtClean="0"/>
              <a:t>Φ</a:t>
            </a:r>
            <a:r>
              <a:rPr lang="en-US" baseline="30000" dirty="0"/>
              <a:t>(N)+1 </a:t>
            </a:r>
            <a:r>
              <a:rPr lang="en-US" dirty="0"/>
              <a:t>mod </a:t>
            </a:r>
            <a:r>
              <a:rPr lang="en-US" dirty="0" smtClean="0"/>
              <a:t>N ≡ (M</a:t>
            </a:r>
            <a:r>
              <a:rPr lang="el-GR" baseline="30000" dirty="0" smtClean="0"/>
              <a:t>Φ</a:t>
            </a:r>
            <a:r>
              <a:rPr lang="en-US" baseline="30000" dirty="0" smtClean="0"/>
              <a:t>(</a:t>
            </a:r>
            <a:r>
              <a:rPr lang="en-US" baseline="30000" dirty="0" err="1" smtClean="0"/>
              <a:t>N)</a:t>
            </a:r>
            <a:r>
              <a:rPr lang="en-US" dirty="0" err="1" smtClean="0"/>
              <a:t>)</a:t>
            </a:r>
            <a:r>
              <a:rPr lang="en-US" baseline="30000" dirty="0" err="1" smtClean="0"/>
              <a:t>k</a:t>
            </a:r>
            <a:r>
              <a:rPr lang="en-US" dirty="0" err="1" smtClean="0"/>
              <a:t>M</a:t>
            </a:r>
            <a:r>
              <a:rPr lang="en-US" baseline="30000" dirty="0" smtClean="0"/>
              <a:t> </a:t>
            </a:r>
            <a:r>
              <a:rPr lang="en-US" dirty="0" smtClean="0"/>
              <a:t>mod N ≡ 1</a:t>
            </a:r>
            <a:r>
              <a:rPr lang="en-US" baseline="30000" dirty="0" smtClean="0"/>
              <a:t>k</a:t>
            </a:r>
            <a:r>
              <a:rPr lang="en-US" dirty="0" smtClean="0"/>
              <a:t>M</a:t>
            </a:r>
            <a:r>
              <a:rPr lang="en-US" baseline="30000" dirty="0" smtClean="0"/>
              <a:t> </a:t>
            </a:r>
            <a:r>
              <a:rPr lang="en-US" dirty="0" smtClean="0"/>
              <a:t>mod N ≡ M </a:t>
            </a:r>
            <a:r>
              <a:rPr lang="en-US" dirty="0"/>
              <a:t>mod N</a:t>
            </a:r>
          </a:p>
          <a:p>
            <a:pPr lvl="1"/>
            <a:endParaRPr lang="en-US" dirty="0"/>
          </a:p>
        </p:txBody>
      </p:sp>
      <p:sp>
        <p:nvSpPr>
          <p:cNvPr id="5" name="Slide Number Placeholder 4"/>
          <p:cNvSpPr>
            <a:spLocks noGrp="1"/>
          </p:cNvSpPr>
          <p:nvPr>
            <p:ph type="sldNum" sz="quarter" idx="12"/>
          </p:nvPr>
        </p:nvSpPr>
        <p:spPr/>
        <p:txBody>
          <a:bodyPr/>
          <a:lstStyle/>
          <a:p>
            <a:fld id="{87606FB4-E268-4BFF-97EA-20853DC9E11B}" type="slidenum">
              <a:rPr lang="en-US" smtClean="0">
                <a:solidFill>
                  <a:srgbClr val="04617B">
                    <a:shade val="90000"/>
                  </a:srgbClr>
                </a:solidFill>
              </a:rPr>
              <a:pPr/>
              <a:t>88</a:t>
            </a:fld>
            <a:endParaRPr lang="en-US">
              <a:solidFill>
                <a:srgbClr val="04617B">
                  <a:shade val="90000"/>
                </a:srgbClr>
              </a:solidFill>
            </a:endParaRPr>
          </a:p>
        </p:txBody>
      </p:sp>
    </p:spTree>
    <p:extLst>
      <p:ext uri="{BB962C8B-B14F-4D97-AF65-F5344CB8AC3E}">
        <p14:creationId xmlns:p14="http://schemas.microsoft.com/office/powerpoint/2010/main" val="153108178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RSA example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Key generation</a:t>
            </a:r>
          </a:p>
          <a:p>
            <a:pPr lvl="1"/>
            <a:r>
              <a:rPr lang="en-US" dirty="0" smtClean="0"/>
              <a:t>Let p=11, q = 13, e=17</a:t>
            </a:r>
          </a:p>
          <a:p>
            <a:pPr lvl="1"/>
            <a:r>
              <a:rPr lang="en-US" dirty="0" smtClean="0"/>
              <a:t>N = </a:t>
            </a:r>
            <a:r>
              <a:rPr lang="en-US" dirty="0" err="1" smtClean="0"/>
              <a:t>pq</a:t>
            </a:r>
            <a:r>
              <a:rPr lang="en-US" dirty="0" smtClean="0"/>
              <a:t> = 143</a:t>
            </a:r>
          </a:p>
          <a:p>
            <a:pPr lvl="1"/>
            <a:r>
              <a:rPr lang="el-GR" dirty="0"/>
              <a:t>Φ</a:t>
            </a:r>
            <a:r>
              <a:rPr lang="en-US" dirty="0"/>
              <a:t>(N) </a:t>
            </a:r>
            <a:r>
              <a:rPr lang="en-US" dirty="0" smtClean="0"/>
              <a:t>= (p-1)(q-1) = 10*12 = 120</a:t>
            </a:r>
          </a:p>
          <a:p>
            <a:pPr lvl="1"/>
            <a:r>
              <a:rPr lang="en-US" dirty="0" smtClean="0"/>
              <a:t>d=113</a:t>
            </a:r>
          </a:p>
          <a:p>
            <a:pPr lvl="2"/>
            <a:r>
              <a:rPr lang="en-US" dirty="0" smtClean="0"/>
              <a:t>17*113 = 1921 = 16*120 + 1 ≡ 1 (mod 120)</a:t>
            </a:r>
          </a:p>
          <a:p>
            <a:r>
              <a:rPr lang="en-US" dirty="0" smtClean="0"/>
              <a:t>Encryption</a:t>
            </a:r>
          </a:p>
          <a:p>
            <a:pPr lvl="1"/>
            <a:r>
              <a:rPr lang="en-US" dirty="0" smtClean="0"/>
              <a:t>Let m=5</a:t>
            </a:r>
          </a:p>
          <a:p>
            <a:pPr lvl="1"/>
            <a:r>
              <a:rPr lang="en-US" dirty="0" smtClean="0"/>
              <a:t>5</a:t>
            </a:r>
            <a:r>
              <a:rPr lang="en-US" baseline="30000" dirty="0" smtClean="0"/>
              <a:t>17</a:t>
            </a:r>
            <a:r>
              <a:rPr lang="en-US" dirty="0" smtClean="0"/>
              <a:t> </a:t>
            </a:r>
            <a:r>
              <a:rPr lang="en-US" dirty="0"/>
              <a:t>= </a:t>
            </a:r>
            <a:r>
              <a:rPr lang="en-US" dirty="0" smtClean="0"/>
              <a:t>762939453125 ≡ 135 (mod 143)</a:t>
            </a:r>
          </a:p>
          <a:p>
            <a:r>
              <a:rPr lang="en-US" dirty="0" smtClean="0"/>
              <a:t>Decryption</a:t>
            </a:r>
          </a:p>
          <a:p>
            <a:pPr lvl="1"/>
            <a:r>
              <a:rPr lang="en-US" dirty="0" smtClean="0"/>
              <a:t>135</a:t>
            </a:r>
            <a:r>
              <a:rPr lang="en-US" baseline="30000" dirty="0" smtClean="0"/>
              <a:t>113</a:t>
            </a:r>
            <a:r>
              <a:rPr lang="en-US" dirty="0"/>
              <a:t> </a:t>
            </a:r>
            <a:r>
              <a:rPr lang="en-US" dirty="0" smtClean="0"/>
              <a:t>≡ </a:t>
            </a:r>
            <a:r>
              <a:rPr lang="en-US" dirty="0"/>
              <a:t>5 (mod 143)</a:t>
            </a:r>
          </a:p>
          <a:p>
            <a:endParaRPr lang="en-US" dirty="0"/>
          </a:p>
        </p:txBody>
      </p:sp>
      <p:sp>
        <p:nvSpPr>
          <p:cNvPr id="5" name="Slide Number Placeholder 4"/>
          <p:cNvSpPr>
            <a:spLocks noGrp="1"/>
          </p:cNvSpPr>
          <p:nvPr>
            <p:ph type="sldNum" sz="quarter" idx="12"/>
          </p:nvPr>
        </p:nvSpPr>
        <p:spPr/>
        <p:txBody>
          <a:bodyPr/>
          <a:lstStyle/>
          <a:p>
            <a:fld id="{87606FB4-E268-4BFF-97EA-20853DC9E11B}" type="slidenum">
              <a:rPr lang="en-US" smtClean="0"/>
              <a:t>89</a:t>
            </a:fld>
            <a:endParaRPr lang="en-US"/>
          </a:p>
        </p:txBody>
      </p:sp>
    </p:spTree>
    <p:extLst>
      <p:ext uri="{BB962C8B-B14F-4D97-AF65-F5344CB8AC3E}">
        <p14:creationId xmlns:p14="http://schemas.microsoft.com/office/powerpoint/2010/main" val="8040279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Textbook for this course</a:t>
            </a:r>
            <a:r>
              <a:rPr lang="en-US" dirty="0"/>
              <a:t/>
            </a:r>
            <a:br>
              <a:rPr lang="en-US" dirty="0"/>
            </a:br>
            <a:endParaRPr lang="en-US" dirty="0"/>
          </a:p>
        </p:txBody>
      </p:sp>
      <p:sp>
        <p:nvSpPr>
          <p:cNvPr id="3" name="Content Placeholder 2"/>
          <p:cNvSpPr>
            <a:spLocks noGrp="1"/>
          </p:cNvSpPr>
          <p:nvPr>
            <p:ph idx="1"/>
          </p:nvPr>
        </p:nvSpPr>
        <p:spPr>
          <a:xfrm>
            <a:off x="457200" y="1935480"/>
            <a:ext cx="5334000" cy="4389120"/>
          </a:xfrm>
        </p:spPr>
        <p:txBody>
          <a:bodyPr>
            <a:normAutofit lnSpcReduction="10000"/>
          </a:bodyPr>
          <a:lstStyle/>
          <a:p>
            <a:r>
              <a:rPr lang="en-US" dirty="0"/>
              <a:t>Modern Cryptanalysis: Techniques for Advanced Code Breaking</a:t>
            </a:r>
          </a:p>
          <a:p>
            <a:pPr lvl="1"/>
            <a:r>
              <a:rPr lang="en-US" dirty="0"/>
              <a:t>Swenson</a:t>
            </a:r>
          </a:p>
          <a:p>
            <a:pPr lvl="1"/>
            <a:endParaRPr lang="en-US" dirty="0"/>
          </a:p>
          <a:p>
            <a:r>
              <a:rPr lang="en-US" dirty="0"/>
              <a:t>Errata available at </a:t>
            </a:r>
            <a:r>
              <a:rPr lang="en-US" dirty="0">
                <a:hlinkClick r:id="rId2"/>
              </a:rPr>
              <a:t>http://www.caswenson.com/mcerrata</a:t>
            </a:r>
            <a:endParaRPr lang="en-US" dirty="0"/>
          </a:p>
          <a:p>
            <a:pPr marL="0" indent="0">
              <a:buNone/>
            </a:pPr>
            <a:endParaRPr lang="en-US" dirty="0"/>
          </a:p>
          <a:p>
            <a:r>
              <a:rPr lang="en-US" dirty="0"/>
              <a:t>This is a good book, and covers most of the material</a:t>
            </a:r>
          </a:p>
          <a:p>
            <a:pPr marL="0" indent="0">
              <a:buNone/>
            </a:pPr>
            <a:endParaRPr lang="en-US" dirty="0"/>
          </a:p>
        </p:txBody>
      </p:sp>
      <p:sp>
        <p:nvSpPr>
          <p:cNvPr id="4" name="Title 1"/>
          <p:cNvSpPr txBox="1">
            <a:spLocks/>
          </p:cNvSpPr>
          <p:nvPr/>
        </p:nvSpPr>
        <p:spPr>
          <a:xfrm>
            <a:off x="568325" y="304800"/>
            <a:ext cx="7962900" cy="533400"/>
          </a:xfrm>
          <a:prstGeom prst="rect">
            <a:avLst/>
          </a:prstGeom>
        </p:spPr>
        <p:txBody>
          <a:bodyPr vert="horz" lIns="0" rIns="0" bIns="0" anchor="b">
            <a:normAutofit fontScale="775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endParaRPr lang="en-US" dirty="0"/>
          </a:p>
        </p:txBody>
      </p:sp>
      <p:pic>
        <p:nvPicPr>
          <p:cNvPr id="7" name="Picture 4" descr="http://www.caswenson.com/images/21tcdykwdkl_aa_sl160_.jp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8559" y="2209800"/>
            <a:ext cx="2600800" cy="3276600"/>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7"/>
          <p:cNvSpPr>
            <a:spLocks noGrp="1"/>
          </p:cNvSpPr>
          <p:nvPr>
            <p:ph type="sldNum" sz="quarter" idx="12"/>
          </p:nvPr>
        </p:nvSpPr>
        <p:spPr/>
        <p:txBody>
          <a:bodyPr/>
          <a:lstStyle/>
          <a:p>
            <a:fld id="{87606FB4-E268-4BFF-97EA-20853DC9E11B}" type="slidenum">
              <a:rPr lang="en-US" smtClean="0"/>
              <a:t>9</a:t>
            </a:fld>
            <a:endParaRPr lang="en-US"/>
          </a:p>
        </p:txBody>
      </p:sp>
    </p:spTree>
    <p:extLst>
      <p:ext uri="{BB962C8B-B14F-4D97-AF65-F5344CB8AC3E}">
        <p14:creationId xmlns:p14="http://schemas.microsoft.com/office/powerpoint/2010/main" val="212867137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RSA exercise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Open the file RSA.py</a:t>
            </a:r>
          </a:p>
          <a:p>
            <a:r>
              <a:rPr lang="en-US" dirty="0" smtClean="0"/>
              <a:t>You’ll see that all of the essentials are provided</a:t>
            </a:r>
          </a:p>
          <a:p>
            <a:pPr lvl="1"/>
            <a:r>
              <a:rPr lang="en-US" dirty="0" smtClean="0"/>
              <a:t>Class </a:t>
            </a:r>
            <a:r>
              <a:rPr lang="en-US" dirty="0" err="1" smtClean="0"/>
              <a:t>privKey</a:t>
            </a:r>
            <a:r>
              <a:rPr lang="en-US" dirty="0" smtClean="0"/>
              <a:t> contains private key information</a:t>
            </a:r>
          </a:p>
          <a:p>
            <a:pPr lvl="2"/>
            <a:r>
              <a:rPr lang="en-US" dirty="0" smtClean="0"/>
              <a:t>Two functions, set and display</a:t>
            </a:r>
          </a:p>
          <a:p>
            <a:pPr lvl="1"/>
            <a:r>
              <a:rPr lang="en-US" dirty="0" smtClean="0"/>
              <a:t>Class </a:t>
            </a:r>
            <a:r>
              <a:rPr lang="en-US" dirty="0" err="1" smtClean="0"/>
              <a:t>pubKey</a:t>
            </a:r>
            <a:r>
              <a:rPr lang="en-US" dirty="0" smtClean="0"/>
              <a:t> contains public key information</a:t>
            </a:r>
          </a:p>
          <a:p>
            <a:pPr lvl="2"/>
            <a:r>
              <a:rPr lang="en-US" dirty="0" smtClean="0"/>
              <a:t>Two functions, set and display</a:t>
            </a:r>
          </a:p>
          <a:p>
            <a:pPr lvl="1"/>
            <a:r>
              <a:rPr lang="en-US" dirty="0" smtClean="0"/>
              <a:t>Function </a:t>
            </a:r>
            <a:r>
              <a:rPr lang="en-US" dirty="0" err="1" smtClean="0"/>
              <a:t>genD</a:t>
            </a:r>
            <a:endParaRPr lang="en-US" dirty="0" smtClean="0"/>
          </a:p>
          <a:p>
            <a:pPr lvl="2"/>
            <a:r>
              <a:rPr lang="en-US" dirty="0" smtClean="0"/>
              <a:t>Creates a private exponent</a:t>
            </a:r>
          </a:p>
          <a:p>
            <a:pPr lvl="2"/>
            <a:r>
              <a:rPr lang="en-US" dirty="0"/>
              <a:t>Uses </a:t>
            </a:r>
            <a:r>
              <a:rPr lang="en-US" dirty="0" smtClean="0"/>
              <a:t>inverse function </a:t>
            </a:r>
            <a:r>
              <a:rPr lang="en-US" dirty="0"/>
              <a:t>from </a:t>
            </a:r>
            <a:r>
              <a:rPr lang="en-US" dirty="0" smtClean="0"/>
              <a:t>cryptoUtils.py</a:t>
            </a:r>
          </a:p>
          <a:p>
            <a:pPr lvl="1"/>
            <a:r>
              <a:rPr lang="en-US" dirty="0" smtClean="0"/>
              <a:t>Encrypt and decrypt functions</a:t>
            </a:r>
          </a:p>
          <a:p>
            <a:pPr lvl="2"/>
            <a:r>
              <a:rPr lang="en-US" dirty="0" smtClean="0"/>
              <a:t>Use </a:t>
            </a:r>
            <a:r>
              <a:rPr lang="en-US" dirty="0" err="1" smtClean="0"/>
              <a:t>modExp</a:t>
            </a:r>
            <a:r>
              <a:rPr lang="en-US" dirty="0" smtClean="0"/>
              <a:t> function from cryptoUtils.py</a:t>
            </a:r>
            <a:endParaRPr lang="en-US" dirty="0"/>
          </a:p>
          <a:p>
            <a:r>
              <a:rPr lang="en-US" dirty="0" smtClean="0"/>
              <a:t>To create a public key structure</a:t>
            </a:r>
          </a:p>
          <a:p>
            <a:pPr lvl="1"/>
            <a:r>
              <a:rPr lang="en-US" dirty="0" smtClean="0"/>
              <a:t>Pub = </a:t>
            </a:r>
            <a:r>
              <a:rPr lang="en-US" dirty="0" err="1" smtClean="0"/>
              <a:t>pubKey</a:t>
            </a:r>
            <a:r>
              <a:rPr lang="en-US" dirty="0" smtClean="0"/>
              <a:t>()</a:t>
            </a:r>
          </a:p>
          <a:p>
            <a:pPr lvl="1"/>
            <a:r>
              <a:rPr lang="en-US" dirty="0" err="1" smtClean="0"/>
              <a:t>Pub.set</a:t>
            </a:r>
            <a:r>
              <a:rPr lang="en-US" dirty="0" smtClean="0"/>
              <a:t>(p, q, e) #set the key information</a:t>
            </a:r>
          </a:p>
          <a:p>
            <a:pPr lvl="1"/>
            <a:r>
              <a:rPr lang="en-US" dirty="0" err="1" smtClean="0"/>
              <a:t>Pub.display</a:t>
            </a:r>
            <a:r>
              <a:rPr lang="en-US" dirty="0" smtClean="0"/>
              <a:t>()  #print the key information</a:t>
            </a:r>
            <a:endParaRPr lang="en-US" dirty="0"/>
          </a:p>
        </p:txBody>
      </p:sp>
      <p:sp>
        <p:nvSpPr>
          <p:cNvPr id="5" name="Slide Number Placeholder 4"/>
          <p:cNvSpPr>
            <a:spLocks noGrp="1"/>
          </p:cNvSpPr>
          <p:nvPr>
            <p:ph type="sldNum" sz="quarter" idx="12"/>
          </p:nvPr>
        </p:nvSpPr>
        <p:spPr/>
        <p:txBody>
          <a:bodyPr/>
          <a:lstStyle/>
          <a:p>
            <a:fld id="{87606FB4-E268-4BFF-97EA-20853DC9E11B}" type="slidenum">
              <a:rPr lang="en-US" smtClean="0"/>
              <a:t>90</a:t>
            </a:fld>
            <a:endParaRPr lang="en-US"/>
          </a:p>
        </p:txBody>
      </p:sp>
    </p:spTree>
    <p:extLst>
      <p:ext uri="{BB962C8B-B14F-4D97-AF65-F5344CB8AC3E}">
        <p14:creationId xmlns:p14="http://schemas.microsoft.com/office/powerpoint/2010/main" val="100129595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RSA exercise</a:t>
            </a:r>
          </a:p>
        </p:txBody>
      </p:sp>
      <p:sp>
        <p:nvSpPr>
          <p:cNvPr id="3" name="Content Placeholder 2"/>
          <p:cNvSpPr>
            <a:spLocks noGrp="1"/>
          </p:cNvSpPr>
          <p:nvPr>
            <p:ph idx="1"/>
          </p:nvPr>
        </p:nvSpPr>
        <p:spPr/>
        <p:txBody>
          <a:bodyPr>
            <a:normAutofit fontScale="92500"/>
          </a:bodyPr>
          <a:lstStyle/>
          <a:p>
            <a:r>
              <a:rPr lang="en-US" dirty="0" smtClean="0"/>
              <a:t>Objective</a:t>
            </a:r>
          </a:p>
          <a:p>
            <a:pPr lvl="1"/>
            <a:r>
              <a:rPr lang="en-US" dirty="0" smtClean="0"/>
              <a:t>Create keys</a:t>
            </a:r>
          </a:p>
          <a:p>
            <a:pPr lvl="1"/>
            <a:r>
              <a:rPr lang="en-US" dirty="0" smtClean="0"/>
              <a:t>Encrypt a message</a:t>
            </a:r>
          </a:p>
          <a:p>
            <a:pPr lvl="1"/>
            <a:r>
              <a:rPr lang="en-US" dirty="0" smtClean="0"/>
              <a:t>Decrypt a message</a:t>
            </a:r>
          </a:p>
          <a:p>
            <a:r>
              <a:rPr lang="en-US" dirty="0" smtClean="0"/>
              <a:t>Short list of primes</a:t>
            </a:r>
          </a:p>
          <a:p>
            <a:pPr lvl="1"/>
            <a:r>
              <a:rPr lang="en-US" dirty="0"/>
              <a:t>31 37 41 43 47 53 59 61 67 71 73 79 83 89 97 101 103 107 109 113</a:t>
            </a:r>
          </a:p>
          <a:p>
            <a:r>
              <a:rPr lang="en-US" dirty="0" smtClean="0"/>
              <a:t>Try it with different parameters</a:t>
            </a:r>
          </a:p>
          <a:p>
            <a:pPr lvl="1"/>
            <a:r>
              <a:rPr lang="en-US" dirty="0" smtClean="0"/>
              <a:t>Is a sufficient d always found?</a:t>
            </a:r>
          </a:p>
          <a:p>
            <a:pPr lvl="2"/>
            <a:r>
              <a:rPr lang="en-US" dirty="0" smtClean="0"/>
              <a:t>What if e=2?</a:t>
            </a:r>
          </a:p>
          <a:p>
            <a:pPr lvl="1"/>
            <a:r>
              <a:rPr lang="en-US" dirty="0" smtClean="0"/>
              <a:t>When does private exponent generation fail?</a:t>
            </a:r>
          </a:p>
          <a:p>
            <a:pPr lvl="1"/>
            <a:endParaRPr lang="en-US" dirty="0"/>
          </a:p>
        </p:txBody>
      </p:sp>
      <p:sp>
        <p:nvSpPr>
          <p:cNvPr id="5" name="Slide Number Placeholder 4"/>
          <p:cNvSpPr>
            <a:spLocks noGrp="1"/>
          </p:cNvSpPr>
          <p:nvPr>
            <p:ph type="sldNum" sz="quarter" idx="12"/>
          </p:nvPr>
        </p:nvSpPr>
        <p:spPr/>
        <p:txBody>
          <a:bodyPr/>
          <a:lstStyle/>
          <a:p>
            <a:fld id="{87606FB4-E268-4BFF-97EA-20853DC9E11B}" type="slidenum">
              <a:rPr lang="en-US" smtClean="0"/>
              <a:t>91</a:t>
            </a:fld>
            <a:endParaRPr lang="en-US"/>
          </a:p>
        </p:txBody>
      </p:sp>
    </p:spTree>
    <p:extLst>
      <p:ext uri="{BB962C8B-B14F-4D97-AF65-F5344CB8AC3E}">
        <p14:creationId xmlns:p14="http://schemas.microsoft.com/office/powerpoint/2010/main" val="381800734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Attacking RSA</a:t>
            </a:r>
            <a:endParaRPr lang="en-US" dirty="0"/>
          </a:p>
        </p:txBody>
      </p:sp>
      <p:sp>
        <p:nvSpPr>
          <p:cNvPr id="3" name="Content Placeholder 2"/>
          <p:cNvSpPr>
            <a:spLocks noGrp="1"/>
          </p:cNvSpPr>
          <p:nvPr>
            <p:ph idx="1"/>
          </p:nvPr>
        </p:nvSpPr>
        <p:spPr/>
        <p:txBody>
          <a:bodyPr/>
          <a:lstStyle/>
          <a:p>
            <a:r>
              <a:rPr lang="en-US" dirty="0" smtClean="0"/>
              <a:t>The private exponent can be found if N is factored</a:t>
            </a:r>
          </a:p>
          <a:p>
            <a:pPr lvl="1"/>
            <a:r>
              <a:rPr lang="en-US" dirty="0"/>
              <a:t>p</a:t>
            </a:r>
            <a:r>
              <a:rPr lang="en-US" dirty="0" smtClean="0"/>
              <a:t>, q, and e are all that is needed to find d</a:t>
            </a:r>
          </a:p>
          <a:p>
            <a:r>
              <a:rPr lang="en-US" dirty="0" smtClean="0"/>
              <a:t>There are other attacks as well that exploit parameter properties</a:t>
            </a:r>
          </a:p>
          <a:p>
            <a:pPr lvl="1"/>
            <a:r>
              <a:rPr lang="en-US" dirty="0" smtClean="0"/>
              <a:t>Public exponent e</a:t>
            </a:r>
          </a:p>
          <a:p>
            <a:pPr lvl="1"/>
            <a:r>
              <a:rPr lang="en-US" dirty="0" smtClean="0"/>
              <a:t>Leaked exponents</a:t>
            </a:r>
          </a:p>
          <a:p>
            <a:pPr lvl="1"/>
            <a:r>
              <a:rPr lang="en-US" dirty="0" smtClean="0"/>
              <a:t>Known </a:t>
            </a:r>
            <a:r>
              <a:rPr lang="el-GR" dirty="0"/>
              <a:t>Φ</a:t>
            </a:r>
            <a:r>
              <a:rPr lang="en-US" dirty="0"/>
              <a:t>(N) </a:t>
            </a:r>
            <a:endParaRPr lang="en-US" dirty="0" smtClean="0"/>
          </a:p>
          <a:p>
            <a:pPr lvl="1"/>
            <a:endParaRPr lang="en-US" dirty="0"/>
          </a:p>
        </p:txBody>
      </p:sp>
      <p:sp>
        <p:nvSpPr>
          <p:cNvPr id="5" name="Slide Number Placeholder 4"/>
          <p:cNvSpPr>
            <a:spLocks noGrp="1"/>
          </p:cNvSpPr>
          <p:nvPr>
            <p:ph type="sldNum" sz="quarter" idx="12"/>
          </p:nvPr>
        </p:nvSpPr>
        <p:spPr/>
        <p:txBody>
          <a:bodyPr/>
          <a:lstStyle/>
          <a:p>
            <a:fld id="{87606FB4-E268-4BFF-97EA-20853DC9E11B}" type="slidenum">
              <a:rPr lang="en-US" smtClean="0"/>
              <a:t>92</a:t>
            </a:fld>
            <a:endParaRPr lang="en-US"/>
          </a:p>
        </p:txBody>
      </p:sp>
    </p:spTree>
    <p:extLst>
      <p:ext uri="{BB962C8B-B14F-4D97-AF65-F5344CB8AC3E}">
        <p14:creationId xmlns:p14="http://schemas.microsoft.com/office/powerpoint/2010/main" val="271188005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l-GR" dirty="0" smtClean="0"/>
              <a:t>Φ</a:t>
            </a:r>
            <a:r>
              <a:rPr lang="en-US" dirty="0"/>
              <a:t>(N)</a:t>
            </a:r>
            <a:r>
              <a:rPr lang="en-US" dirty="0" smtClean="0"/>
              <a:t> </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Computing </a:t>
            </a:r>
            <a:r>
              <a:rPr lang="el-GR" dirty="0"/>
              <a:t>Φ</a:t>
            </a:r>
            <a:r>
              <a:rPr lang="en-US" dirty="0"/>
              <a:t>(N) </a:t>
            </a:r>
            <a:r>
              <a:rPr lang="en-US" dirty="0" smtClean="0"/>
              <a:t>is as hard as factoring</a:t>
            </a:r>
          </a:p>
          <a:p>
            <a:r>
              <a:rPr lang="en-US" dirty="0" smtClean="0"/>
              <a:t>Some side channel may allow its discovery</a:t>
            </a:r>
          </a:p>
          <a:p>
            <a:pPr lvl="1"/>
            <a:r>
              <a:rPr lang="en-US" dirty="0" smtClean="0"/>
              <a:t>i.e. stored in memory</a:t>
            </a:r>
          </a:p>
          <a:p>
            <a:r>
              <a:rPr lang="en-US" dirty="0" smtClean="0"/>
              <a:t>Can be recognized by similarity to N in most significant half</a:t>
            </a:r>
          </a:p>
          <a:p>
            <a:pPr marL="341312" lvl="1" indent="0">
              <a:buNone/>
            </a:pPr>
            <a:r>
              <a:rPr lang="el-GR" dirty="0"/>
              <a:t>Φ</a:t>
            </a:r>
            <a:r>
              <a:rPr lang="en-US" dirty="0"/>
              <a:t>(N</a:t>
            </a:r>
            <a:r>
              <a:rPr lang="en-US" dirty="0" smtClean="0"/>
              <a:t>) = (p-1)(q-1)</a:t>
            </a:r>
          </a:p>
          <a:p>
            <a:pPr marL="341312" lvl="1" indent="0">
              <a:buNone/>
            </a:pPr>
            <a:r>
              <a:rPr lang="en-US" dirty="0"/>
              <a:t>	</a:t>
            </a:r>
            <a:r>
              <a:rPr lang="en-US" dirty="0" smtClean="0"/>
              <a:t>= </a:t>
            </a:r>
            <a:r>
              <a:rPr lang="en-US" dirty="0" err="1" smtClean="0"/>
              <a:t>pq</a:t>
            </a:r>
            <a:r>
              <a:rPr lang="en-US" dirty="0" smtClean="0"/>
              <a:t> – p – q + 1</a:t>
            </a:r>
          </a:p>
          <a:p>
            <a:pPr marL="341312" lvl="1" indent="0">
              <a:buNone/>
            </a:pPr>
            <a:r>
              <a:rPr lang="en-US" dirty="0"/>
              <a:t>	</a:t>
            </a:r>
            <a:r>
              <a:rPr lang="en-US" dirty="0" smtClean="0"/>
              <a:t>= N – p – q + 1</a:t>
            </a:r>
          </a:p>
          <a:p>
            <a:pPr lvl="1"/>
            <a:r>
              <a:rPr lang="en-US" dirty="0" smtClean="0"/>
              <a:t>Since p and q are about half the length of N, the top half of bits of </a:t>
            </a:r>
            <a:r>
              <a:rPr lang="el-GR" dirty="0"/>
              <a:t>Φ</a:t>
            </a:r>
            <a:r>
              <a:rPr lang="en-US" dirty="0"/>
              <a:t>(N) </a:t>
            </a:r>
            <a:r>
              <a:rPr lang="en-US" dirty="0" smtClean="0"/>
              <a:t> will be very similar to those in N, especially as the length increases</a:t>
            </a:r>
          </a:p>
          <a:p>
            <a:pPr lvl="1"/>
            <a:r>
              <a:rPr lang="en-US" dirty="0" smtClean="0"/>
              <a:t>Example:</a:t>
            </a:r>
          </a:p>
          <a:p>
            <a:pPr lvl="2"/>
            <a:r>
              <a:rPr lang="en-US" dirty="0" smtClean="0"/>
              <a:t>Let p and q be 16 bits each, N is 32 bits</a:t>
            </a:r>
          </a:p>
          <a:p>
            <a:pPr lvl="2"/>
            <a:r>
              <a:rPr lang="en-US" dirty="0" smtClean="0"/>
              <a:t>Max value (not necessarily prime) of p and q is 2</a:t>
            </a:r>
            <a:r>
              <a:rPr lang="en-US" baseline="30000" dirty="0" smtClean="0"/>
              <a:t>16</a:t>
            </a:r>
            <a:r>
              <a:rPr lang="en-US" dirty="0" smtClean="0"/>
              <a:t> -1</a:t>
            </a:r>
          </a:p>
          <a:p>
            <a:pPr lvl="2"/>
            <a:r>
              <a:rPr lang="en-US" dirty="0" smtClean="0"/>
              <a:t>Min value </a:t>
            </a:r>
            <a:r>
              <a:rPr lang="en-US" dirty="0"/>
              <a:t>(not necessarily prime) of p and q is </a:t>
            </a:r>
            <a:r>
              <a:rPr lang="en-US" dirty="0" smtClean="0"/>
              <a:t>2</a:t>
            </a:r>
            <a:r>
              <a:rPr lang="en-US" baseline="30000" dirty="0" smtClean="0"/>
              <a:t>15</a:t>
            </a:r>
            <a:r>
              <a:rPr lang="en-US" dirty="0" smtClean="0"/>
              <a:t> </a:t>
            </a:r>
          </a:p>
          <a:p>
            <a:pPr lvl="2"/>
            <a:r>
              <a:rPr lang="en-US" dirty="0" smtClean="0"/>
              <a:t>Value of </a:t>
            </a:r>
            <a:r>
              <a:rPr lang="en-US" dirty="0" err="1" smtClean="0"/>
              <a:t>p+q</a:t>
            </a:r>
            <a:r>
              <a:rPr lang="en-US" dirty="0" smtClean="0"/>
              <a:t> is at most 2(2</a:t>
            </a:r>
            <a:r>
              <a:rPr lang="en-US" baseline="30000" dirty="0" smtClean="0"/>
              <a:t>16</a:t>
            </a:r>
            <a:r>
              <a:rPr lang="en-US" dirty="0" smtClean="0"/>
              <a:t> </a:t>
            </a:r>
            <a:r>
              <a:rPr lang="en-US" dirty="0"/>
              <a:t>-</a:t>
            </a:r>
            <a:r>
              <a:rPr lang="en-US" dirty="0" smtClean="0"/>
              <a:t>1) = 2</a:t>
            </a:r>
            <a:r>
              <a:rPr lang="en-US" baseline="30000" dirty="0" smtClean="0"/>
              <a:t>17</a:t>
            </a:r>
            <a:r>
              <a:rPr lang="en-US" dirty="0" smtClean="0"/>
              <a:t> - 2 and at least </a:t>
            </a:r>
            <a:r>
              <a:rPr lang="en-US" dirty="0"/>
              <a:t>2</a:t>
            </a:r>
            <a:r>
              <a:rPr lang="en-US" baseline="30000" dirty="0"/>
              <a:t>16</a:t>
            </a:r>
            <a:endParaRPr lang="en-US" dirty="0" smtClean="0"/>
          </a:p>
          <a:p>
            <a:pPr lvl="2"/>
            <a:r>
              <a:rPr lang="en-US" dirty="0" smtClean="0"/>
              <a:t>N - </a:t>
            </a:r>
            <a:r>
              <a:rPr lang="en-US" dirty="0"/>
              <a:t>2</a:t>
            </a:r>
            <a:r>
              <a:rPr lang="en-US" baseline="30000" dirty="0"/>
              <a:t>17</a:t>
            </a:r>
            <a:r>
              <a:rPr lang="en-US" dirty="0"/>
              <a:t> </a:t>
            </a:r>
            <a:r>
              <a:rPr lang="en-US" dirty="0" smtClean="0"/>
              <a:t>– 1 &lt; </a:t>
            </a:r>
            <a:r>
              <a:rPr lang="el-GR" dirty="0"/>
              <a:t>Φ</a:t>
            </a:r>
            <a:r>
              <a:rPr lang="en-US" dirty="0"/>
              <a:t>(N) </a:t>
            </a:r>
            <a:r>
              <a:rPr lang="en-US" dirty="0" smtClean="0"/>
              <a:t>&lt; N - 2</a:t>
            </a:r>
            <a:r>
              <a:rPr lang="en-US" baseline="30000" dirty="0" smtClean="0"/>
              <a:t>16</a:t>
            </a:r>
            <a:r>
              <a:rPr lang="en-US" dirty="0" smtClean="0"/>
              <a:t> + 1 </a:t>
            </a:r>
          </a:p>
          <a:p>
            <a:pPr marL="0" indent="0">
              <a:buNone/>
            </a:pPr>
            <a:endParaRPr lang="en-US" dirty="0" smtClean="0"/>
          </a:p>
          <a:p>
            <a:endParaRPr lang="en-US" dirty="0"/>
          </a:p>
        </p:txBody>
      </p:sp>
      <p:sp>
        <p:nvSpPr>
          <p:cNvPr id="5" name="Slide Number Placeholder 4"/>
          <p:cNvSpPr>
            <a:spLocks noGrp="1"/>
          </p:cNvSpPr>
          <p:nvPr>
            <p:ph type="sldNum" sz="quarter" idx="12"/>
          </p:nvPr>
        </p:nvSpPr>
        <p:spPr/>
        <p:txBody>
          <a:bodyPr/>
          <a:lstStyle/>
          <a:p>
            <a:fld id="{87606FB4-E268-4BFF-97EA-20853DC9E11B}" type="slidenum">
              <a:rPr lang="en-US" smtClean="0"/>
              <a:t>93</a:t>
            </a:fld>
            <a:endParaRPr lang="en-US"/>
          </a:p>
        </p:txBody>
      </p:sp>
    </p:spTree>
    <p:extLst>
      <p:ext uri="{BB962C8B-B14F-4D97-AF65-F5344CB8AC3E}">
        <p14:creationId xmlns:p14="http://schemas.microsoft.com/office/powerpoint/2010/main" val="418756967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l-GR" dirty="0"/>
              <a:t>Φ</a:t>
            </a:r>
            <a:r>
              <a:rPr lang="en-US" dirty="0"/>
              <a:t>(N) </a:t>
            </a:r>
            <a:r>
              <a:rPr lang="en-US" dirty="0" smtClean="0"/>
              <a:t> (continued)</a:t>
            </a:r>
            <a:endParaRPr lang="en-US" dirty="0"/>
          </a:p>
        </p:txBody>
      </p:sp>
      <p:sp>
        <p:nvSpPr>
          <p:cNvPr id="3" name="Content Placeholder 2"/>
          <p:cNvSpPr>
            <a:spLocks noGrp="1"/>
          </p:cNvSpPr>
          <p:nvPr>
            <p:ph idx="1"/>
          </p:nvPr>
        </p:nvSpPr>
        <p:spPr/>
        <p:txBody>
          <a:bodyPr>
            <a:normAutofit fontScale="92500" lnSpcReduction="10000"/>
          </a:bodyPr>
          <a:lstStyle/>
          <a:p>
            <a:pPr marL="0" indent="-341312"/>
            <a:r>
              <a:rPr lang="el-GR" dirty="0" smtClean="0"/>
              <a:t>Φ</a:t>
            </a:r>
            <a:r>
              <a:rPr lang="en-US" dirty="0"/>
              <a:t>(N) </a:t>
            </a:r>
            <a:r>
              <a:rPr lang="en-US" dirty="0" smtClean="0"/>
              <a:t>can be used to solve for p and q</a:t>
            </a:r>
          </a:p>
          <a:p>
            <a:r>
              <a:rPr lang="en-US" dirty="0" smtClean="0"/>
              <a:t>Write q = N/p </a:t>
            </a:r>
          </a:p>
          <a:p>
            <a:pPr lvl="1"/>
            <a:r>
              <a:rPr lang="en-US" dirty="0" smtClean="0"/>
              <a:t>Know this is an integer because </a:t>
            </a:r>
            <a:r>
              <a:rPr lang="en-US" dirty="0" err="1" smtClean="0"/>
              <a:t>q|N</a:t>
            </a:r>
            <a:endParaRPr lang="en-US" dirty="0" smtClean="0"/>
          </a:p>
          <a:p>
            <a:r>
              <a:rPr lang="en-US" dirty="0" smtClean="0"/>
              <a:t>Then substitute</a:t>
            </a:r>
          </a:p>
          <a:p>
            <a:pPr marL="341312" lvl="1" indent="0">
              <a:buNone/>
            </a:pPr>
            <a:r>
              <a:rPr lang="en-US" dirty="0" smtClean="0"/>
              <a:t>N = </a:t>
            </a:r>
            <a:r>
              <a:rPr lang="en-US" dirty="0" err="1" smtClean="0"/>
              <a:t>pN</a:t>
            </a:r>
            <a:r>
              <a:rPr lang="en-US" dirty="0" smtClean="0"/>
              <a:t>/p = </a:t>
            </a:r>
            <a:r>
              <a:rPr lang="el-GR" dirty="0"/>
              <a:t>Φ</a:t>
            </a:r>
            <a:r>
              <a:rPr lang="en-US" dirty="0"/>
              <a:t>(N) </a:t>
            </a:r>
            <a:r>
              <a:rPr lang="en-US" dirty="0" smtClean="0"/>
              <a:t>+ p + N/p – 1</a:t>
            </a:r>
          </a:p>
          <a:p>
            <a:pPr marL="341312" lvl="1" indent="0">
              <a:buNone/>
            </a:pPr>
            <a:r>
              <a:rPr lang="en-US" dirty="0" err="1" smtClean="0"/>
              <a:t>pN</a:t>
            </a:r>
            <a:r>
              <a:rPr lang="en-US" dirty="0" smtClean="0"/>
              <a:t> </a:t>
            </a:r>
            <a:r>
              <a:rPr lang="en-US" dirty="0"/>
              <a:t>= </a:t>
            </a:r>
            <a:r>
              <a:rPr lang="en-US" dirty="0" smtClean="0"/>
              <a:t>p(</a:t>
            </a:r>
            <a:r>
              <a:rPr lang="el-GR" dirty="0" smtClean="0"/>
              <a:t>Φ</a:t>
            </a:r>
            <a:r>
              <a:rPr lang="en-US" dirty="0"/>
              <a:t>(N) + </a:t>
            </a:r>
            <a:r>
              <a:rPr lang="en-US" dirty="0" smtClean="0"/>
              <a:t>p </a:t>
            </a:r>
            <a:r>
              <a:rPr lang="en-US" dirty="0"/>
              <a:t>– </a:t>
            </a:r>
            <a:r>
              <a:rPr lang="en-US" dirty="0" smtClean="0"/>
              <a:t>1) + N</a:t>
            </a:r>
          </a:p>
          <a:p>
            <a:pPr marL="341312" lvl="1" indent="0">
              <a:buNone/>
            </a:pPr>
            <a:r>
              <a:rPr lang="en-US" dirty="0" smtClean="0"/>
              <a:t>0 = </a:t>
            </a:r>
            <a:r>
              <a:rPr lang="en-US" dirty="0"/>
              <a:t>p(</a:t>
            </a:r>
            <a:r>
              <a:rPr lang="el-GR" dirty="0"/>
              <a:t>Φ</a:t>
            </a:r>
            <a:r>
              <a:rPr lang="en-US" dirty="0"/>
              <a:t>(N) + p – 1) + </a:t>
            </a:r>
            <a:r>
              <a:rPr lang="en-US" dirty="0" smtClean="0"/>
              <a:t>N – </a:t>
            </a:r>
            <a:r>
              <a:rPr lang="en-US" dirty="0" err="1" smtClean="0"/>
              <a:t>pN</a:t>
            </a:r>
            <a:endParaRPr lang="en-US" dirty="0" smtClean="0"/>
          </a:p>
          <a:p>
            <a:pPr marL="341312" lvl="1" indent="0">
              <a:buNone/>
            </a:pPr>
            <a:r>
              <a:rPr lang="en-US" dirty="0"/>
              <a:t>	</a:t>
            </a:r>
            <a:r>
              <a:rPr lang="en-US" dirty="0" smtClean="0"/>
              <a:t>= p(</a:t>
            </a:r>
            <a:r>
              <a:rPr lang="el-GR" dirty="0"/>
              <a:t>Φ</a:t>
            </a:r>
            <a:r>
              <a:rPr lang="en-US" dirty="0"/>
              <a:t>(N) + p – </a:t>
            </a:r>
            <a:r>
              <a:rPr lang="en-US" dirty="0" smtClean="0"/>
              <a:t>1 – N) + N</a:t>
            </a:r>
          </a:p>
          <a:p>
            <a:pPr marL="341312" lvl="1" indent="0">
              <a:buNone/>
            </a:pPr>
            <a:r>
              <a:rPr lang="en-US" dirty="0"/>
              <a:t>	</a:t>
            </a:r>
            <a:r>
              <a:rPr lang="en-US" dirty="0" smtClean="0"/>
              <a:t>= p</a:t>
            </a:r>
            <a:r>
              <a:rPr lang="en-US" baseline="30000" dirty="0" smtClean="0"/>
              <a:t>2</a:t>
            </a:r>
            <a:r>
              <a:rPr lang="en-US" dirty="0" smtClean="0"/>
              <a:t> – p(N – </a:t>
            </a:r>
            <a:r>
              <a:rPr lang="el-GR" dirty="0" smtClean="0"/>
              <a:t>Φ</a:t>
            </a:r>
            <a:r>
              <a:rPr lang="en-US" dirty="0"/>
              <a:t>(N)</a:t>
            </a:r>
            <a:r>
              <a:rPr lang="en-US" dirty="0" smtClean="0"/>
              <a:t> +1) + N </a:t>
            </a:r>
            <a:endParaRPr lang="en-US" dirty="0"/>
          </a:p>
          <a:p>
            <a:pPr lvl="1"/>
            <a:r>
              <a:rPr lang="en-US" dirty="0" smtClean="0"/>
              <a:t>Only one unknown</a:t>
            </a:r>
          </a:p>
          <a:p>
            <a:r>
              <a:rPr lang="en-US" dirty="0" smtClean="0"/>
              <a:t>Solve equation for p</a:t>
            </a:r>
          </a:p>
          <a:p>
            <a:endParaRPr lang="en-US" dirty="0" smtClean="0"/>
          </a:p>
          <a:p>
            <a:endParaRPr lang="en-US" dirty="0"/>
          </a:p>
        </p:txBody>
      </p:sp>
      <p:sp>
        <p:nvSpPr>
          <p:cNvPr id="5" name="TextBox 4"/>
          <p:cNvSpPr txBox="1"/>
          <p:nvPr/>
        </p:nvSpPr>
        <p:spPr>
          <a:xfrm>
            <a:off x="5762641" y="3657600"/>
            <a:ext cx="2771760"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l"/>
            <a:r>
              <a:rPr lang="en-US" dirty="0" smtClean="0"/>
              <a:t>This was a little tricky. We moved into the reals for division, but all of our values are integers. </a:t>
            </a:r>
          </a:p>
        </p:txBody>
      </p:sp>
      <p:sp>
        <p:nvSpPr>
          <p:cNvPr id="6" name="Slide Number Placeholder 5"/>
          <p:cNvSpPr>
            <a:spLocks noGrp="1"/>
          </p:cNvSpPr>
          <p:nvPr>
            <p:ph type="sldNum" sz="quarter" idx="12"/>
          </p:nvPr>
        </p:nvSpPr>
        <p:spPr/>
        <p:txBody>
          <a:bodyPr/>
          <a:lstStyle/>
          <a:p>
            <a:fld id="{87606FB4-E268-4BFF-97EA-20853DC9E11B}" type="slidenum">
              <a:rPr lang="en-US" smtClean="0"/>
              <a:t>94</a:t>
            </a:fld>
            <a:endParaRPr lang="en-US"/>
          </a:p>
        </p:txBody>
      </p:sp>
    </p:spTree>
    <p:extLst>
      <p:ext uri="{BB962C8B-B14F-4D97-AF65-F5344CB8AC3E}">
        <p14:creationId xmlns:p14="http://schemas.microsoft.com/office/powerpoint/2010/main" val="3226003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Leaked exponent</a:t>
            </a:r>
            <a:endParaRPr lang="en-US" dirty="0"/>
          </a:p>
        </p:txBody>
      </p:sp>
      <p:sp>
        <p:nvSpPr>
          <p:cNvPr id="3" name="Content Placeholder 2"/>
          <p:cNvSpPr>
            <a:spLocks noGrp="1"/>
          </p:cNvSpPr>
          <p:nvPr>
            <p:ph idx="1"/>
          </p:nvPr>
        </p:nvSpPr>
        <p:spPr/>
        <p:txBody>
          <a:bodyPr/>
          <a:lstStyle/>
          <a:p>
            <a:r>
              <a:rPr lang="en-US" dirty="0" smtClean="0"/>
              <a:t>Suppose Bob accidentally leaks his private exponent, d</a:t>
            </a:r>
          </a:p>
          <a:p>
            <a:r>
              <a:rPr lang="en-US" dirty="0" smtClean="0"/>
              <a:t>Bob panics and changes his public exponent and calculates a new private exponent </a:t>
            </a:r>
          </a:p>
          <a:p>
            <a:r>
              <a:rPr lang="en-US" dirty="0" smtClean="0"/>
              <a:t>His new private exponent is safe from prying eyes</a:t>
            </a:r>
          </a:p>
          <a:p>
            <a:endParaRPr lang="en-US" dirty="0"/>
          </a:p>
          <a:p>
            <a:r>
              <a:rPr lang="en-US" dirty="0" smtClean="0"/>
              <a:t>Is Bob’s key secure?</a:t>
            </a:r>
          </a:p>
          <a:p>
            <a:pPr lvl="1"/>
            <a:r>
              <a:rPr lang="en-US" dirty="0" smtClean="0"/>
              <a:t>Probably not</a:t>
            </a:r>
          </a:p>
          <a:p>
            <a:r>
              <a:rPr lang="en-US" dirty="0"/>
              <a:t>He changed the secret exponent, so why isn’t it secure?</a:t>
            </a:r>
          </a:p>
          <a:p>
            <a:pPr lvl="1"/>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87606FB4-E268-4BFF-97EA-20853DC9E11B}" type="slidenum">
              <a:rPr lang="en-US" smtClean="0"/>
              <a:t>95</a:t>
            </a:fld>
            <a:endParaRPr lang="en-US"/>
          </a:p>
        </p:txBody>
      </p:sp>
    </p:spTree>
    <p:extLst>
      <p:ext uri="{BB962C8B-B14F-4D97-AF65-F5344CB8AC3E}">
        <p14:creationId xmlns:p14="http://schemas.microsoft.com/office/powerpoint/2010/main" val="3559607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Leaked exponent</a:t>
            </a:r>
          </a:p>
        </p:txBody>
      </p:sp>
      <p:sp>
        <p:nvSpPr>
          <p:cNvPr id="3" name="Content Placeholder 2"/>
          <p:cNvSpPr>
            <a:spLocks noGrp="1"/>
          </p:cNvSpPr>
          <p:nvPr>
            <p:ph idx="1"/>
          </p:nvPr>
        </p:nvSpPr>
        <p:spPr/>
        <p:txBody>
          <a:bodyPr/>
          <a:lstStyle/>
          <a:p>
            <a:r>
              <a:rPr lang="en-US" dirty="0" smtClean="0"/>
              <a:t>There is a Las Vegas algorithm that can factor N given d</a:t>
            </a:r>
          </a:p>
          <a:p>
            <a:pPr lvl="1"/>
            <a:r>
              <a:rPr lang="en-US" dirty="0" smtClean="0"/>
              <a:t>He can change d, but if he doesn’t change N we can still calculate p and q </a:t>
            </a:r>
          </a:p>
          <a:p>
            <a:pPr lvl="2"/>
            <a:r>
              <a:rPr lang="en-US" dirty="0" smtClean="0"/>
              <a:t>We can derive his new private exponent</a:t>
            </a:r>
          </a:p>
          <a:p>
            <a:pPr lvl="1"/>
            <a:r>
              <a:rPr lang="en-US" dirty="0" smtClean="0"/>
              <a:t>Unlike games in the real Las Vegas, the odds are very good</a:t>
            </a:r>
          </a:p>
          <a:p>
            <a:pPr lvl="2"/>
            <a:r>
              <a:rPr lang="en-US" dirty="0" smtClean="0"/>
              <a:t>More than ½</a:t>
            </a:r>
          </a:p>
          <a:p>
            <a:endParaRPr lang="en-US" dirty="0" smtClean="0"/>
          </a:p>
          <a:p>
            <a:endParaRPr lang="en-US" dirty="0" smtClean="0"/>
          </a:p>
          <a:p>
            <a:endParaRPr lang="en-US" dirty="0"/>
          </a:p>
        </p:txBody>
      </p:sp>
      <p:sp>
        <p:nvSpPr>
          <p:cNvPr id="5" name="Slide Number Placeholder 4"/>
          <p:cNvSpPr>
            <a:spLocks noGrp="1"/>
          </p:cNvSpPr>
          <p:nvPr>
            <p:ph type="sldNum" sz="quarter" idx="12"/>
          </p:nvPr>
        </p:nvSpPr>
        <p:spPr/>
        <p:txBody>
          <a:bodyPr/>
          <a:lstStyle/>
          <a:p>
            <a:fld id="{87606FB4-E268-4BFF-97EA-20853DC9E11B}" type="slidenum">
              <a:rPr lang="en-US" smtClean="0"/>
              <a:t>96</a:t>
            </a:fld>
            <a:endParaRPr lang="en-US"/>
          </a:p>
        </p:txBody>
      </p:sp>
    </p:spTree>
    <p:extLst>
      <p:ext uri="{BB962C8B-B14F-4D97-AF65-F5344CB8AC3E}">
        <p14:creationId xmlns:p14="http://schemas.microsoft.com/office/powerpoint/2010/main" val="350172560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 with private exponent</a:t>
            </a:r>
          </a:p>
        </p:txBody>
      </p:sp>
      <p:sp>
        <p:nvSpPr>
          <p:cNvPr id="3" name="Content Placeholder 2"/>
          <p:cNvSpPr>
            <a:spLocks noGrp="1"/>
          </p:cNvSpPr>
          <p:nvPr>
            <p:ph idx="1"/>
          </p:nvPr>
        </p:nvSpPr>
        <p:spPr>
          <a:xfrm>
            <a:off x="568325" y="1904999"/>
            <a:ext cx="7975600" cy="4428351"/>
          </a:xfrm>
        </p:spPr>
        <p:txBody>
          <a:bodyPr>
            <a:normAutofit fontScale="92500" lnSpcReduction="10000"/>
          </a:bodyPr>
          <a:lstStyle/>
          <a:p>
            <a:pPr marL="0" indent="0">
              <a:buNone/>
            </a:pPr>
            <a:r>
              <a:rPr lang="en-US" sz="1400" dirty="0" smtClean="0"/>
              <a:t>Input: modulus N, private exponent d, public exponent e</a:t>
            </a:r>
            <a:endParaRPr lang="en-US" sz="1400" dirty="0"/>
          </a:p>
          <a:p>
            <a:pPr marL="0" indent="0">
              <a:buNone/>
            </a:pPr>
            <a:r>
              <a:rPr lang="en-US" sz="1400" dirty="0" smtClean="0"/>
              <a:t>Output: prime factor of N</a:t>
            </a:r>
          </a:p>
          <a:p>
            <a:pPr marL="0" indent="0">
              <a:buNone/>
            </a:pPr>
            <a:endParaRPr lang="en-US" sz="1400" dirty="0"/>
          </a:p>
          <a:p>
            <a:pPr marL="0" indent="0">
              <a:buNone/>
            </a:pPr>
            <a:r>
              <a:rPr lang="en-US" sz="1400" dirty="0" smtClean="0"/>
              <a:t>Let ed-1 = 2</a:t>
            </a:r>
            <a:r>
              <a:rPr lang="en-US" sz="1400" baseline="30000" dirty="0" smtClean="0"/>
              <a:t>s</a:t>
            </a:r>
            <a:r>
              <a:rPr lang="en-US" sz="1400" dirty="0" smtClean="0"/>
              <a:t>r, r is odd</a:t>
            </a:r>
          </a:p>
          <a:p>
            <a:pPr marL="0" indent="0">
              <a:buNone/>
            </a:pPr>
            <a:r>
              <a:rPr lang="en-US" sz="1400" dirty="0" smtClean="0"/>
              <a:t>w = rand(1,N-1)</a:t>
            </a:r>
          </a:p>
          <a:p>
            <a:pPr marL="0" indent="0">
              <a:buNone/>
            </a:pPr>
            <a:r>
              <a:rPr lang="en-US" sz="1400" dirty="0" smtClean="0"/>
              <a:t>x = </a:t>
            </a:r>
            <a:r>
              <a:rPr lang="en-US" sz="1400" dirty="0" err="1" smtClean="0"/>
              <a:t>gcd</a:t>
            </a:r>
            <a:r>
              <a:rPr lang="en-US" sz="1400" dirty="0" smtClean="0"/>
              <a:t>(</a:t>
            </a:r>
            <a:r>
              <a:rPr lang="en-US" sz="1400" dirty="0" err="1" smtClean="0"/>
              <a:t>w,N</a:t>
            </a:r>
            <a:r>
              <a:rPr lang="en-US" sz="1400" dirty="0" smtClean="0"/>
              <a:t>)</a:t>
            </a:r>
          </a:p>
          <a:p>
            <a:pPr marL="0" indent="0">
              <a:buNone/>
            </a:pPr>
            <a:r>
              <a:rPr lang="en-US" sz="1400" dirty="0" smtClean="0"/>
              <a:t>If 1 &lt; x &lt; N</a:t>
            </a:r>
          </a:p>
          <a:p>
            <a:pPr marL="0" indent="0">
              <a:buNone/>
            </a:pPr>
            <a:r>
              <a:rPr lang="en-US" sz="1400" dirty="0"/>
              <a:t>	</a:t>
            </a:r>
            <a:r>
              <a:rPr lang="en-US" sz="1400" dirty="0" smtClean="0"/>
              <a:t>return x</a:t>
            </a:r>
          </a:p>
          <a:p>
            <a:pPr marL="0" indent="0">
              <a:buNone/>
            </a:pPr>
            <a:r>
              <a:rPr lang="en-US" sz="1400" dirty="0" smtClean="0"/>
              <a:t>v = </a:t>
            </a:r>
            <a:r>
              <a:rPr lang="en-US" sz="1400" dirty="0" err="1" smtClean="0"/>
              <a:t>w</a:t>
            </a:r>
            <a:r>
              <a:rPr lang="en-US" sz="1400" baseline="30000" dirty="0" err="1" smtClean="0"/>
              <a:t>r</a:t>
            </a:r>
            <a:r>
              <a:rPr lang="en-US" sz="1400" baseline="30000" dirty="0" smtClean="0"/>
              <a:t> </a:t>
            </a:r>
            <a:r>
              <a:rPr lang="en-US" sz="1400" dirty="0" smtClean="0"/>
              <a:t>mod N</a:t>
            </a:r>
          </a:p>
          <a:p>
            <a:pPr marL="0" indent="0">
              <a:buNone/>
            </a:pPr>
            <a:r>
              <a:rPr lang="en-US" sz="1400" dirty="0" smtClean="0"/>
              <a:t>If v ≡ 1 (mod N)</a:t>
            </a:r>
          </a:p>
          <a:p>
            <a:pPr marL="0" indent="0">
              <a:buNone/>
            </a:pPr>
            <a:r>
              <a:rPr lang="en-US" sz="1400" dirty="0"/>
              <a:t>	</a:t>
            </a:r>
            <a:r>
              <a:rPr lang="en-US" sz="1400" dirty="0" smtClean="0"/>
              <a:t>fail</a:t>
            </a:r>
          </a:p>
          <a:p>
            <a:pPr marL="0" indent="0">
              <a:buNone/>
            </a:pPr>
            <a:r>
              <a:rPr lang="en-US" sz="1400" dirty="0"/>
              <a:t>While v </a:t>
            </a:r>
            <a:r>
              <a:rPr lang="en-US" sz="1400" dirty="0" smtClean="0"/>
              <a:t>≢ 1 (mod N)</a:t>
            </a:r>
          </a:p>
          <a:p>
            <a:pPr marL="0" indent="0">
              <a:buNone/>
            </a:pPr>
            <a:r>
              <a:rPr lang="en-US" sz="1400" dirty="0"/>
              <a:t>	</a:t>
            </a:r>
            <a:r>
              <a:rPr lang="en-US" sz="1400" dirty="0" smtClean="0"/>
              <a:t>v</a:t>
            </a:r>
            <a:r>
              <a:rPr lang="en-US" sz="1400" baseline="-25000" dirty="0" smtClean="0"/>
              <a:t>0</a:t>
            </a:r>
            <a:r>
              <a:rPr lang="en-US" sz="1400" dirty="0" smtClean="0"/>
              <a:t> = v</a:t>
            </a:r>
          </a:p>
          <a:p>
            <a:pPr marL="0" indent="0">
              <a:buNone/>
            </a:pPr>
            <a:r>
              <a:rPr lang="en-US" sz="1400" dirty="0"/>
              <a:t>	</a:t>
            </a:r>
            <a:r>
              <a:rPr lang="en-US" sz="1400" dirty="0" smtClean="0"/>
              <a:t>v = v</a:t>
            </a:r>
            <a:r>
              <a:rPr lang="en-US" sz="1400" baseline="30000" dirty="0" smtClean="0"/>
              <a:t>2</a:t>
            </a:r>
            <a:r>
              <a:rPr lang="en-US" sz="1400" dirty="0" smtClean="0"/>
              <a:t> mod N</a:t>
            </a:r>
          </a:p>
          <a:p>
            <a:pPr marL="0" indent="0">
              <a:buNone/>
            </a:pPr>
            <a:r>
              <a:rPr lang="en-US" sz="1400" dirty="0" smtClean="0"/>
              <a:t> if v</a:t>
            </a:r>
            <a:r>
              <a:rPr lang="en-US" sz="1400" baseline="-25000" dirty="0" smtClean="0"/>
              <a:t>0 </a:t>
            </a:r>
            <a:r>
              <a:rPr lang="en-US" sz="1400" dirty="0" smtClean="0"/>
              <a:t> ≡ -1 (mod N)</a:t>
            </a:r>
          </a:p>
          <a:p>
            <a:pPr marL="0" indent="0">
              <a:buNone/>
            </a:pPr>
            <a:r>
              <a:rPr lang="en-US" sz="1400" dirty="0"/>
              <a:t>	</a:t>
            </a:r>
            <a:r>
              <a:rPr lang="en-US" sz="1400" dirty="0" smtClean="0"/>
              <a:t>fail</a:t>
            </a:r>
          </a:p>
          <a:p>
            <a:pPr marL="0" indent="0">
              <a:buNone/>
            </a:pPr>
            <a:r>
              <a:rPr lang="en-US" sz="1400" dirty="0" smtClean="0"/>
              <a:t>Else</a:t>
            </a:r>
          </a:p>
          <a:p>
            <a:pPr marL="0" indent="0">
              <a:buNone/>
            </a:pPr>
            <a:r>
              <a:rPr lang="en-US" sz="1400" dirty="0"/>
              <a:t>	</a:t>
            </a:r>
            <a:r>
              <a:rPr lang="en-US" sz="1400" dirty="0" smtClean="0"/>
              <a:t>x = </a:t>
            </a:r>
            <a:r>
              <a:rPr lang="en-US" sz="1400" dirty="0" err="1" smtClean="0"/>
              <a:t>gcd</a:t>
            </a:r>
            <a:r>
              <a:rPr lang="en-US" sz="1400" dirty="0" smtClean="0"/>
              <a:t>(</a:t>
            </a:r>
            <a:r>
              <a:rPr lang="en-US" sz="1400" dirty="0"/>
              <a:t>v</a:t>
            </a:r>
            <a:r>
              <a:rPr lang="en-US" sz="1400" baseline="-25000" dirty="0"/>
              <a:t>0 </a:t>
            </a:r>
            <a:r>
              <a:rPr lang="en-US" sz="1400" dirty="0" smtClean="0"/>
              <a:t>+ 1,N)</a:t>
            </a:r>
          </a:p>
          <a:p>
            <a:pPr marL="0" indent="0">
              <a:buNone/>
            </a:pPr>
            <a:r>
              <a:rPr lang="en-US" sz="1400" dirty="0"/>
              <a:t>	</a:t>
            </a:r>
            <a:r>
              <a:rPr lang="en-US" sz="1400" dirty="0" smtClean="0"/>
              <a:t>return x</a:t>
            </a:r>
            <a:endParaRPr lang="en-US" sz="1400" dirty="0"/>
          </a:p>
        </p:txBody>
      </p:sp>
      <p:sp>
        <p:nvSpPr>
          <p:cNvPr id="5" name="TextBox 4"/>
          <p:cNvSpPr txBox="1"/>
          <p:nvPr/>
        </p:nvSpPr>
        <p:spPr>
          <a:xfrm>
            <a:off x="3200400" y="6249909"/>
            <a:ext cx="5696496" cy="338554"/>
          </a:xfrm>
          <a:prstGeom prst="rect">
            <a:avLst/>
          </a:prstGeom>
          <a:noFill/>
        </p:spPr>
        <p:txBody>
          <a:bodyPr wrap="none" rtlCol="0">
            <a:spAutoFit/>
          </a:bodyPr>
          <a:lstStyle/>
          <a:p>
            <a:pPr algn="l"/>
            <a:r>
              <a:rPr lang="en-US" sz="1600" dirty="0" smtClean="0"/>
              <a:t>Stinson, “Cryptography: Theory and Practice”, 3</a:t>
            </a:r>
            <a:r>
              <a:rPr lang="en-US" sz="1600" baseline="30000" dirty="0" smtClean="0"/>
              <a:t>rd</a:t>
            </a:r>
            <a:r>
              <a:rPr lang="en-US" sz="1600" dirty="0" smtClean="0"/>
              <a:t> Ed., page 204</a:t>
            </a:r>
            <a:endParaRPr lang="en-US" sz="1600" dirty="0"/>
          </a:p>
        </p:txBody>
      </p:sp>
      <p:sp>
        <p:nvSpPr>
          <p:cNvPr id="6" name="Slide Number Placeholder 5"/>
          <p:cNvSpPr>
            <a:spLocks noGrp="1"/>
          </p:cNvSpPr>
          <p:nvPr>
            <p:ph type="sldNum" sz="quarter" idx="12"/>
          </p:nvPr>
        </p:nvSpPr>
        <p:spPr/>
        <p:txBody>
          <a:bodyPr/>
          <a:lstStyle/>
          <a:p>
            <a:fld id="{87606FB4-E268-4BFF-97EA-20853DC9E11B}" type="slidenum">
              <a:rPr lang="en-US" smtClean="0"/>
              <a:t>97</a:t>
            </a:fld>
            <a:endParaRPr lang="en-US"/>
          </a:p>
        </p:txBody>
      </p:sp>
    </p:spTree>
    <p:extLst>
      <p:ext uri="{BB962C8B-B14F-4D97-AF65-F5344CB8AC3E}">
        <p14:creationId xmlns:p14="http://schemas.microsoft.com/office/powerpoint/2010/main" val="387086288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Factor with private exponent (continued)</a:t>
            </a:r>
            <a:endParaRPr lang="en-US" dirty="0"/>
          </a:p>
        </p:txBody>
      </p:sp>
      <p:sp>
        <p:nvSpPr>
          <p:cNvPr id="3" name="Content Placeholder 2"/>
          <p:cNvSpPr>
            <a:spLocks noGrp="1"/>
          </p:cNvSpPr>
          <p:nvPr>
            <p:ph idx="1"/>
          </p:nvPr>
        </p:nvSpPr>
        <p:spPr/>
        <p:txBody>
          <a:bodyPr/>
          <a:lstStyle/>
          <a:p>
            <a:r>
              <a:rPr lang="en-US" dirty="0" smtClean="0"/>
              <a:t>If it fails, try again</a:t>
            </a:r>
          </a:p>
          <a:p>
            <a:pPr lvl="1"/>
            <a:r>
              <a:rPr lang="en-US" dirty="0" smtClean="0"/>
              <a:t>Different values of w yield different results</a:t>
            </a:r>
          </a:p>
          <a:p>
            <a:pPr lvl="1"/>
            <a:r>
              <a:rPr lang="en-US" dirty="0" smtClean="0"/>
              <a:t>The chance the algorithm succeeds with a selected w is a little over 50%</a:t>
            </a:r>
          </a:p>
          <a:p>
            <a:pPr marL="0" indent="0">
              <a:buNone/>
            </a:pPr>
            <a:endParaRPr lang="en-US" dirty="0"/>
          </a:p>
          <a:p>
            <a:r>
              <a:rPr lang="en-US" dirty="0" smtClean="0"/>
              <a:t>The lesson? </a:t>
            </a:r>
            <a:endParaRPr lang="en-US" dirty="0"/>
          </a:p>
          <a:p>
            <a:pPr lvl="1"/>
            <a:r>
              <a:rPr lang="en-US" dirty="0" smtClean="0"/>
              <a:t>If your private exponent is compromised, change your entire key</a:t>
            </a:r>
          </a:p>
          <a:p>
            <a:pPr lvl="2"/>
            <a:r>
              <a:rPr lang="en-US" dirty="0" smtClean="0"/>
              <a:t>This means the primes too!</a:t>
            </a:r>
          </a:p>
        </p:txBody>
      </p:sp>
      <p:sp>
        <p:nvSpPr>
          <p:cNvPr id="5" name="Slide Number Placeholder 4"/>
          <p:cNvSpPr>
            <a:spLocks noGrp="1"/>
          </p:cNvSpPr>
          <p:nvPr>
            <p:ph type="sldNum" sz="quarter" idx="12"/>
          </p:nvPr>
        </p:nvSpPr>
        <p:spPr/>
        <p:txBody>
          <a:bodyPr/>
          <a:lstStyle/>
          <a:p>
            <a:fld id="{87606FB4-E268-4BFF-97EA-20853DC9E11B}" type="slidenum">
              <a:rPr lang="en-US" smtClean="0"/>
              <a:t>98</a:t>
            </a:fld>
            <a:endParaRPr lang="en-US"/>
          </a:p>
        </p:txBody>
      </p:sp>
    </p:spTree>
    <p:extLst>
      <p:ext uri="{BB962C8B-B14F-4D97-AF65-F5344CB8AC3E}">
        <p14:creationId xmlns:p14="http://schemas.microsoft.com/office/powerpoint/2010/main" val="178762319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a:xfrm>
            <a:off x="457200" y="1935480"/>
            <a:ext cx="8229600" cy="3779520"/>
          </a:xfrm>
        </p:spPr>
        <p:txBody>
          <a:bodyPr>
            <a:normAutofit fontScale="92500" lnSpcReduction="20000"/>
          </a:bodyPr>
          <a:lstStyle/>
          <a:p>
            <a:r>
              <a:rPr lang="en-US" dirty="0" smtClean="0"/>
              <a:t>Open factoring.py</a:t>
            </a:r>
          </a:p>
          <a:p>
            <a:r>
              <a:rPr lang="en-US" dirty="0" smtClean="0"/>
              <a:t>You’ll see </a:t>
            </a:r>
            <a:r>
              <a:rPr lang="en-US" dirty="0"/>
              <a:t>a stub for ‘</a:t>
            </a:r>
            <a:r>
              <a:rPr lang="en-US" dirty="0" err="1"/>
              <a:t>VegasFactor</a:t>
            </a:r>
            <a:r>
              <a:rPr lang="en-US" dirty="0"/>
              <a:t>(N, d, e</a:t>
            </a:r>
            <a:r>
              <a:rPr lang="en-US" dirty="0" smtClean="0"/>
              <a:t>)’</a:t>
            </a:r>
          </a:p>
          <a:p>
            <a:pPr lvl="1"/>
            <a:r>
              <a:rPr lang="en-US" dirty="0" smtClean="0"/>
              <a:t>N is the number you are trying to factor</a:t>
            </a:r>
          </a:p>
          <a:p>
            <a:pPr lvl="1"/>
            <a:r>
              <a:rPr lang="en-US" dirty="0"/>
              <a:t>d</a:t>
            </a:r>
            <a:r>
              <a:rPr lang="en-US" dirty="0" smtClean="0"/>
              <a:t> is the private exponent</a:t>
            </a:r>
          </a:p>
          <a:p>
            <a:pPr lvl="1"/>
            <a:r>
              <a:rPr lang="en-US" dirty="0" smtClean="0"/>
              <a:t>e is the public exponent</a:t>
            </a:r>
          </a:p>
          <a:p>
            <a:r>
              <a:rPr lang="en-US" dirty="0" smtClean="0"/>
              <a:t>Objective</a:t>
            </a:r>
          </a:p>
          <a:p>
            <a:pPr lvl="1"/>
            <a:r>
              <a:rPr lang="en-US" dirty="0"/>
              <a:t>Implement </a:t>
            </a:r>
            <a:r>
              <a:rPr lang="en-US" dirty="0" smtClean="0"/>
              <a:t>factoring with private exponent</a:t>
            </a:r>
          </a:p>
          <a:p>
            <a:pPr lvl="1"/>
            <a:r>
              <a:rPr lang="en-US" dirty="0" smtClean="0"/>
              <a:t>Factor the moduli of the following (N, d, e) tuples</a:t>
            </a:r>
          </a:p>
          <a:p>
            <a:pPr lvl="2"/>
            <a:r>
              <a:rPr lang="en-US" dirty="0" smtClean="0"/>
              <a:t>(437, 317, 5)</a:t>
            </a:r>
          </a:p>
          <a:p>
            <a:pPr lvl="2"/>
            <a:r>
              <a:rPr lang="en-US" dirty="0"/>
              <a:t>(38419, 26269, </a:t>
            </a:r>
            <a:r>
              <a:rPr lang="en-US" dirty="0" smtClean="0"/>
              <a:t>13)</a:t>
            </a:r>
          </a:p>
          <a:p>
            <a:pPr lvl="2"/>
            <a:r>
              <a:rPr lang="en-US" dirty="0"/>
              <a:t>(11021, </a:t>
            </a:r>
            <a:r>
              <a:rPr lang="en-US" dirty="0" smtClean="0"/>
              <a:t>3139, 31)</a:t>
            </a:r>
          </a:p>
          <a:p>
            <a:pPr lvl="2"/>
            <a:endParaRPr lang="en-US" dirty="0"/>
          </a:p>
        </p:txBody>
      </p:sp>
      <p:sp>
        <p:nvSpPr>
          <p:cNvPr id="5" name="TextBox 4"/>
          <p:cNvSpPr txBox="1"/>
          <p:nvPr/>
        </p:nvSpPr>
        <p:spPr>
          <a:xfrm>
            <a:off x="5410200" y="4784756"/>
            <a:ext cx="3124200" cy="156966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l"/>
            <a:r>
              <a:rPr lang="en-US" sz="1600" dirty="0" smtClean="0"/>
              <a:t>Use </a:t>
            </a:r>
            <a:r>
              <a:rPr lang="en-US" sz="1600" dirty="0" err="1" smtClean="0"/>
              <a:t>modExp</a:t>
            </a:r>
            <a:r>
              <a:rPr lang="en-US" sz="1600" dirty="0" smtClean="0"/>
              <a:t> function in the </a:t>
            </a:r>
            <a:r>
              <a:rPr lang="en-US" sz="1600" dirty="0" err="1" smtClean="0"/>
              <a:t>cryptoUtils</a:t>
            </a:r>
            <a:r>
              <a:rPr lang="en-US" sz="1600" dirty="0" smtClean="0"/>
              <a:t> module to compute a**</a:t>
            </a:r>
            <a:r>
              <a:rPr lang="en-US" sz="1600" dirty="0" err="1" smtClean="0"/>
              <a:t>i</a:t>
            </a:r>
            <a:r>
              <a:rPr lang="en-US" sz="1600" dirty="0" smtClean="0"/>
              <a:t> mod N.</a:t>
            </a:r>
          </a:p>
          <a:p>
            <a:pPr algn="l"/>
            <a:endParaRPr lang="en-US" sz="1600" dirty="0" smtClean="0"/>
          </a:p>
          <a:p>
            <a:pPr algn="l"/>
            <a:r>
              <a:rPr lang="en-US" sz="1600" dirty="0" smtClean="0"/>
              <a:t>-1  ≡ N-1 (mod N)</a:t>
            </a:r>
            <a:endParaRPr lang="en-US" sz="1600" dirty="0"/>
          </a:p>
          <a:p>
            <a:pPr algn="l"/>
            <a:r>
              <a:rPr lang="en-US" sz="1600" dirty="0" smtClean="0"/>
              <a:t>2**x= 1&lt;&lt;x = 2&lt;&lt;(x-1)</a:t>
            </a:r>
          </a:p>
        </p:txBody>
      </p:sp>
      <p:sp>
        <p:nvSpPr>
          <p:cNvPr id="6" name="Slide Number Placeholder 5"/>
          <p:cNvSpPr>
            <a:spLocks noGrp="1"/>
          </p:cNvSpPr>
          <p:nvPr>
            <p:ph type="sldNum" sz="quarter" idx="12"/>
          </p:nvPr>
        </p:nvSpPr>
        <p:spPr/>
        <p:txBody>
          <a:bodyPr/>
          <a:lstStyle/>
          <a:p>
            <a:fld id="{87606FB4-E268-4BFF-97EA-20853DC9E11B}" type="slidenum">
              <a:rPr lang="en-US" smtClean="0"/>
              <a:t>99</a:t>
            </a:fld>
            <a:endParaRPr lang="en-US"/>
          </a:p>
        </p:txBody>
      </p:sp>
    </p:spTree>
    <p:extLst>
      <p:ext uri="{BB962C8B-B14F-4D97-AF65-F5344CB8AC3E}">
        <p14:creationId xmlns:p14="http://schemas.microsoft.com/office/powerpoint/2010/main" val="229681861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16" charset="-128"/>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16"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1622</TotalTime>
  <Words>17733</Words>
  <Application>Microsoft Office PowerPoint</Application>
  <PresentationFormat>On-screen Show (4:3)</PresentationFormat>
  <Paragraphs>3274</Paragraphs>
  <Slides>238</Slides>
  <Notes>48</Notes>
  <HiddenSlides>0</HiddenSlides>
  <MMClips>0</MMClips>
  <ScaleCrop>false</ScaleCrop>
  <HeadingPairs>
    <vt:vector size="4" baseType="variant">
      <vt:variant>
        <vt:lpstr>Theme</vt:lpstr>
      </vt:variant>
      <vt:variant>
        <vt:i4>2</vt:i4>
      </vt:variant>
      <vt:variant>
        <vt:lpstr>Slide Titles</vt:lpstr>
      </vt:variant>
      <vt:variant>
        <vt:i4>238</vt:i4>
      </vt:variant>
    </vt:vector>
  </HeadingPairs>
  <TitlesOfParts>
    <vt:vector size="240" baseType="lpstr">
      <vt:lpstr>Flow</vt:lpstr>
      <vt:lpstr>Blank Presentation</vt:lpstr>
      <vt:lpstr>Understanding Cryptology: Cryptanalysis  </vt:lpstr>
      <vt:lpstr>All materials is licensed under a Creative Commons “Share Alike” license.</vt:lpstr>
      <vt:lpstr>Outline</vt:lpstr>
      <vt:lpstr>Goals</vt:lpstr>
      <vt:lpstr>The real story</vt:lpstr>
      <vt:lpstr>The bottom line</vt:lpstr>
      <vt:lpstr>What to expect</vt:lpstr>
      <vt:lpstr>When in doubt</vt:lpstr>
      <vt:lpstr>Textbook for this course </vt:lpstr>
      <vt:lpstr>Further reference</vt:lpstr>
      <vt:lpstr>Further reference (continued)</vt:lpstr>
      <vt:lpstr>Approximate Agenda</vt:lpstr>
      <vt:lpstr>The math</vt:lpstr>
      <vt:lpstr>Human-computable crypto</vt:lpstr>
      <vt:lpstr>Caesar cipher</vt:lpstr>
      <vt:lpstr>An alternative encoding approach</vt:lpstr>
      <vt:lpstr>Cryptanalysis of Caesar cipher</vt:lpstr>
      <vt:lpstr>Frequency analysis</vt:lpstr>
      <vt:lpstr>Example</vt:lpstr>
      <vt:lpstr>Exercise</vt:lpstr>
      <vt:lpstr>Everything you need to know about python (for this course)</vt:lpstr>
      <vt:lpstr>IDLE</vt:lpstr>
      <vt:lpstr>Lab 1: Caesar cipher</vt:lpstr>
      <vt:lpstr>Polyalphabetic ciphers</vt:lpstr>
      <vt:lpstr>Vigenère Tableau</vt:lpstr>
      <vt:lpstr>Attacking the Tableau</vt:lpstr>
      <vt:lpstr>Example</vt:lpstr>
      <vt:lpstr>Example (continued)</vt:lpstr>
      <vt:lpstr>Example (continued)</vt:lpstr>
      <vt:lpstr>Example (continued)</vt:lpstr>
      <vt:lpstr>Exercise</vt:lpstr>
      <vt:lpstr>So I’m at Shmoocon and there’s this puzzle…</vt:lpstr>
      <vt:lpstr>Index of coincidence</vt:lpstr>
      <vt:lpstr>And many more!</vt:lpstr>
      <vt:lpstr>Attack Models and Metrics</vt:lpstr>
      <vt:lpstr>Dimensions of attacks</vt:lpstr>
      <vt:lpstr>Oracles</vt:lpstr>
      <vt:lpstr>What is an adversarial model?</vt:lpstr>
      <vt:lpstr>Ordering</vt:lpstr>
      <vt:lpstr>How are attacks compared?</vt:lpstr>
      <vt:lpstr>Which is better?</vt:lpstr>
      <vt:lpstr>Choosing</vt:lpstr>
      <vt:lpstr>Number theory &amp; abstract Algebra</vt:lpstr>
      <vt:lpstr>The basics</vt:lpstr>
      <vt:lpstr>Terminology</vt:lpstr>
      <vt:lpstr>Terminology answers</vt:lpstr>
      <vt:lpstr>Divisibility</vt:lpstr>
      <vt:lpstr>More properties</vt:lpstr>
      <vt:lpstr>Divisibility of products</vt:lpstr>
      <vt:lpstr>GCD</vt:lpstr>
      <vt:lpstr>Congruence</vt:lpstr>
      <vt:lpstr>Congruence examples</vt:lpstr>
      <vt:lpstr>Congruence and operations</vt:lpstr>
      <vt:lpstr>WARNING: Invalid operation</vt:lpstr>
      <vt:lpstr>Groups</vt:lpstr>
      <vt:lpstr>Bad math joke</vt:lpstr>
      <vt:lpstr>Group examples</vt:lpstr>
      <vt:lpstr>Multiplicative groups</vt:lpstr>
      <vt:lpstr>Rings</vt:lpstr>
      <vt:lpstr>Field</vt:lpstr>
      <vt:lpstr>Ready?</vt:lpstr>
      <vt:lpstr>FACTORING</vt:lpstr>
      <vt:lpstr>Asymmetric construction</vt:lpstr>
      <vt:lpstr>Naïve method (brute force)</vt:lpstr>
      <vt:lpstr>Another approach</vt:lpstr>
      <vt:lpstr>Pollard’s Rho</vt:lpstr>
      <vt:lpstr>Example</vt:lpstr>
      <vt:lpstr>Example</vt:lpstr>
      <vt:lpstr>Example</vt:lpstr>
      <vt:lpstr>Pollard’s Rho</vt:lpstr>
      <vt:lpstr>Example</vt:lpstr>
      <vt:lpstr>Exercise</vt:lpstr>
      <vt:lpstr>Analysis of Pollard’s rho</vt:lpstr>
      <vt:lpstr>Pollard’s p-1</vt:lpstr>
      <vt:lpstr>Pollard’s p-1</vt:lpstr>
      <vt:lpstr>Exercise</vt:lpstr>
      <vt:lpstr>Analysis of p-1</vt:lpstr>
      <vt:lpstr>General number field sieve </vt:lpstr>
      <vt:lpstr>Prime selection</vt:lpstr>
      <vt:lpstr>Miller-Rabin</vt:lpstr>
      <vt:lpstr>Miller-Rabin primality test</vt:lpstr>
      <vt:lpstr>Miller-Rabin test and t</vt:lpstr>
      <vt:lpstr>Exploiting prime selection</vt:lpstr>
      <vt:lpstr>Recent findings regarding primes</vt:lpstr>
      <vt:lpstr>Factoring: summary</vt:lpstr>
      <vt:lpstr>RSA</vt:lpstr>
      <vt:lpstr>RSA (Rivest, Shamir, Adleman)</vt:lpstr>
      <vt:lpstr>RSA operations</vt:lpstr>
      <vt:lpstr>RSA example</vt:lpstr>
      <vt:lpstr>RSA exercise</vt:lpstr>
      <vt:lpstr>RSA exercise</vt:lpstr>
      <vt:lpstr>Attacking RSA</vt:lpstr>
      <vt:lpstr>Using Φ(N) </vt:lpstr>
      <vt:lpstr>Using Φ(N)  (continued)</vt:lpstr>
      <vt:lpstr>Leaked exponent</vt:lpstr>
      <vt:lpstr>Leaked exponent</vt:lpstr>
      <vt:lpstr>Factor with private exponent</vt:lpstr>
      <vt:lpstr>Factor with private exponent (continued)</vt:lpstr>
      <vt:lpstr>Exercise</vt:lpstr>
      <vt:lpstr>Low exponent attack</vt:lpstr>
      <vt:lpstr>Chinese Remainder Theorem (CRT)</vt:lpstr>
      <vt:lpstr>CRT example</vt:lpstr>
      <vt:lpstr>CRT example (continued)</vt:lpstr>
      <vt:lpstr>Conversion back</vt:lpstr>
      <vt:lpstr>Low exponent attack (continued)</vt:lpstr>
      <vt:lpstr>Low exponent attack (continued)</vt:lpstr>
      <vt:lpstr>How is this useful?</vt:lpstr>
      <vt:lpstr>Exercise</vt:lpstr>
      <vt:lpstr>Exercise</vt:lpstr>
      <vt:lpstr>A note on RSA</vt:lpstr>
      <vt:lpstr>DISCRETE LOG</vt:lpstr>
      <vt:lpstr>Generators</vt:lpstr>
      <vt:lpstr>Generators (continued)</vt:lpstr>
      <vt:lpstr>The discrete log problem</vt:lpstr>
      <vt:lpstr>Why are multiple solutions possible?</vt:lpstr>
      <vt:lpstr>How do you find a generator of a set?</vt:lpstr>
      <vt:lpstr>Diffie-Hellman group 1 </vt:lpstr>
      <vt:lpstr>Diffie-Hellman group 14</vt:lpstr>
      <vt:lpstr>Standardized generators</vt:lpstr>
      <vt:lpstr>Baby-step giant-step method</vt:lpstr>
      <vt:lpstr>Baby-step giant-step algorithm</vt:lpstr>
      <vt:lpstr>BSGS Example</vt:lpstr>
      <vt:lpstr>BSGS analysis</vt:lpstr>
      <vt:lpstr>Exercise</vt:lpstr>
      <vt:lpstr>Adaptations</vt:lpstr>
      <vt:lpstr>Pollard’s rho for discrete logs (Swenson)</vt:lpstr>
      <vt:lpstr>Solving for x</vt:lpstr>
      <vt:lpstr>Caveats and fine print</vt:lpstr>
      <vt:lpstr>Pollard’s rho for discrete logs (Stinson)</vt:lpstr>
      <vt:lpstr>Exercise</vt:lpstr>
      <vt:lpstr>Exercise hints</vt:lpstr>
      <vt:lpstr>Index calculus</vt:lpstr>
      <vt:lpstr>Index calculus algorithm</vt:lpstr>
      <vt:lpstr>Example</vt:lpstr>
      <vt:lpstr>Example (continued)</vt:lpstr>
      <vt:lpstr>Example (continued)</vt:lpstr>
      <vt:lpstr>Solving the system of equations</vt:lpstr>
      <vt:lpstr>Solving the system with Wolfram Alpha</vt:lpstr>
      <vt:lpstr>Solving the system with Wolfram Alpha (continued)</vt:lpstr>
      <vt:lpstr>We have a solution. Now what?</vt:lpstr>
      <vt:lpstr>Exercise</vt:lpstr>
      <vt:lpstr>Discrete log: summary</vt:lpstr>
      <vt:lpstr>Implementation notes for factoring and discrete log</vt:lpstr>
      <vt:lpstr>Symmetric Systems</vt:lpstr>
      <vt:lpstr>Symmetric cryptosystems</vt:lpstr>
      <vt:lpstr>Little bit of math, little bit of magic</vt:lpstr>
      <vt:lpstr>Common Construction</vt:lpstr>
      <vt:lpstr>Round function</vt:lpstr>
      <vt:lpstr>Round function (continued)</vt:lpstr>
      <vt:lpstr>Substitution permutation network</vt:lpstr>
      <vt:lpstr>A closer look at permutations</vt:lpstr>
      <vt:lpstr>A closer look at permutations (continued)</vt:lpstr>
      <vt:lpstr>Feistel</vt:lpstr>
      <vt:lpstr>Key schedule</vt:lpstr>
      <vt:lpstr>EASY1</vt:lpstr>
      <vt:lpstr>EASY1.py</vt:lpstr>
      <vt:lpstr>Exercise</vt:lpstr>
      <vt:lpstr>Ready?</vt:lpstr>
      <vt:lpstr>Generic attacks</vt:lpstr>
      <vt:lpstr>The extremes</vt:lpstr>
      <vt:lpstr>Hellman’s time-memory trade-off</vt:lpstr>
      <vt:lpstr>TMTO</vt:lpstr>
      <vt:lpstr>TMTO (continued)</vt:lpstr>
      <vt:lpstr>Convergence, cycles, etc.</vt:lpstr>
      <vt:lpstr>The effect of F</vt:lpstr>
      <vt:lpstr>F and reality</vt:lpstr>
      <vt:lpstr>FindChains algorithm</vt:lpstr>
      <vt:lpstr>findEP algorithm</vt:lpstr>
      <vt:lpstr>findKey</vt:lpstr>
      <vt:lpstr>How many chains?</vt:lpstr>
      <vt:lpstr>Exercise</vt:lpstr>
      <vt:lpstr>Exercise: tips and tricks</vt:lpstr>
      <vt:lpstr>Myth: more rounds equals more secure</vt:lpstr>
      <vt:lpstr>Slide attacks</vt:lpstr>
      <vt:lpstr>Slide attacks (continued)</vt:lpstr>
      <vt:lpstr>I get it now!</vt:lpstr>
      <vt:lpstr>Exercise (part 1)</vt:lpstr>
      <vt:lpstr>Exercise (part 2)</vt:lpstr>
      <vt:lpstr>More math</vt:lpstr>
      <vt:lpstr>Product groups</vt:lpstr>
      <vt:lpstr>Linearization</vt:lpstr>
      <vt:lpstr>Probability</vt:lpstr>
      <vt:lpstr>Statistics</vt:lpstr>
      <vt:lpstr>Matrix addition</vt:lpstr>
      <vt:lpstr>Matrix multiplication</vt:lpstr>
      <vt:lpstr>Caveats</vt:lpstr>
      <vt:lpstr>Some xkcd math humor</vt:lpstr>
      <vt:lpstr>Linear &amp; differential cryptanalysis</vt:lpstr>
      <vt:lpstr>Attacking symmetric systems</vt:lpstr>
      <vt:lpstr>Partitioning is the key concept</vt:lpstr>
      <vt:lpstr>Linear cryptanalysis</vt:lpstr>
      <vt:lpstr>How do you approximate a function?</vt:lpstr>
      <vt:lpstr>Linear S-box approximation</vt:lpstr>
      <vt:lpstr>Linear expression bias</vt:lpstr>
      <vt:lpstr>Two notations for bias</vt:lpstr>
      <vt:lpstr>Linear round approximation</vt:lpstr>
      <vt:lpstr>What really happens</vt:lpstr>
      <vt:lpstr>Matsui’s algorithm 1</vt:lpstr>
      <vt:lpstr>Matsui’s algorithm 1 (continued)</vt:lpstr>
      <vt:lpstr>Matsui’s algorithm 2</vt:lpstr>
      <vt:lpstr>Matsui’s algorithm 2 (continued)</vt:lpstr>
      <vt:lpstr>What does bias look like?</vt:lpstr>
      <vt:lpstr>Exercise in three parts</vt:lpstr>
      <vt:lpstr>Exercise: part 1</vt:lpstr>
      <vt:lpstr>Exercise: part 1 discussion</vt:lpstr>
      <vt:lpstr>Exercise: part 2</vt:lpstr>
      <vt:lpstr>Exercise: part 2 (more hints)</vt:lpstr>
      <vt:lpstr>Sidebar: what is the bias now?</vt:lpstr>
      <vt:lpstr>Exercise: part 3</vt:lpstr>
      <vt:lpstr>Exercise: part 3 (continued)</vt:lpstr>
      <vt:lpstr>Differential cryptanalysis</vt:lpstr>
      <vt:lpstr>Differences</vt:lpstr>
      <vt:lpstr>Differences (continued)</vt:lpstr>
      <vt:lpstr>S-box characteristics</vt:lpstr>
      <vt:lpstr>Extending difference characteristics</vt:lpstr>
      <vt:lpstr>Exercise (part 1)</vt:lpstr>
      <vt:lpstr>Exercise (part 2)</vt:lpstr>
      <vt:lpstr>Summary of linear and differential cryptanalysis</vt:lpstr>
      <vt:lpstr>Integral cryptanalysis</vt:lpstr>
      <vt:lpstr>Integral</vt:lpstr>
      <vt:lpstr>AES</vt:lpstr>
      <vt:lpstr>AES: SubBytes</vt:lpstr>
      <vt:lpstr>AES: ShiftRows</vt:lpstr>
      <vt:lpstr>AES: MixColumns</vt:lpstr>
      <vt:lpstr>AES: AddRoundKey</vt:lpstr>
      <vt:lpstr>Integral attack on 4 rounds of AES</vt:lpstr>
      <vt:lpstr>Visual description</vt:lpstr>
      <vt:lpstr>Visual description (continued)</vt:lpstr>
      <vt:lpstr>Visual description (continued)</vt:lpstr>
      <vt:lpstr>Only partial decryption necessary</vt:lpstr>
      <vt:lpstr>Finishing the attack</vt:lpstr>
      <vt:lpstr>Exercise </vt:lpstr>
      <vt:lpstr>Exercise (continued)</vt:lpstr>
      <vt:lpstr>An attack by any other name…</vt:lpstr>
      <vt:lpstr>Summary: symmetric attacks</vt:lpstr>
      <vt:lpstr>Closing remarks</vt:lpstr>
      <vt:lpstr>Summary</vt:lpstr>
      <vt:lpstr>Summary (continued)</vt:lpstr>
    </vt:vector>
  </TitlesOfParts>
  <Company>The MITRE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Cryptology: Cryptanalysis</dc:title>
  <dc:creator>Kerry A. McKay</dc:creator>
  <cp:lastModifiedBy>Kovah, Xeno S.</cp:lastModifiedBy>
  <cp:revision>237</cp:revision>
  <dcterms:created xsi:type="dcterms:W3CDTF">2013-03-11T19:28:10Z</dcterms:created>
  <dcterms:modified xsi:type="dcterms:W3CDTF">2013-04-26T00:17:17Z</dcterms:modified>
</cp:coreProperties>
</file>