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9" r:id="rId8"/>
    <p:sldId id="258" r:id="rId9"/>
    <p:sldId id="260" r:id="rId10"/>
    <p:sldId id="267" r:id="rId11"/>
    <p:sldId id="268" r:id="rId12"/>
    <p:sldId id="269" r:id="rId13"/>
    <p:sldId id="26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A1F06577-B51E-4366-A07C-D2428846E49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8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4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A1F06577-B51E-4366-A07C-D2428846E49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0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F06577-B51E-4366-A07C-D2428846E49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70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577-B51E-4366-A07C-D2428846E49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0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A1F06577-B51E-4366-A07C-D2428846E49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3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A1F06577-B51E-4366-A07C-D2428846E49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1F06577-B51E-4366-A07C-D2428846E497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9C1FE61-F386-4C16-80AF-7FC8B1C56D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3EF5-05AA-4390-B820-878DA75A0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TEXAS BIOFUEL SUPPORT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F36C1-3DBB-4F8C-83D9-8B8D1ECEF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CHIBUEZE ENYINNAYA</a:t>
            </a:r>
          </a:p>
        </p:txBody>
      </p:sp>
    </p:spTree>
    <p:extLst>
      <p:ext uri="{BB962C8B-B14F-4D97-AF65-F5344CB8AC3E}">
        <p14:creationId xmlns:p14="http://schemas.microsoft.com/office/powerpoint/2010/main" val="399135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ptimal Road Supply">
            <a:extLst>
              <a:ext uri="{FF2B5EF4-FFF2-40B4-BE49-F238E27FC236}">
                <a16:creationId xmlns:a16="http://schemas.microsoft.com/office/drawing/2014/main" id="{F680E129-4689-45EC-9F4D-E1BAA5848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72" y="0"/>
            <a:ext cx="1397479" cy="6858000"/>
          </a:xfrm>
          <a:prstGeom prst="rect">
            <a:avLst/>
          </a:prstGeom>
        </p:spPr>
      </p:pic>
      <p:pic>
        <p:nvPicPr>
          <p:cNvPr id="3" name="slide3" descr="Optimal Rail Supply">
            <a:extLst>
              <a:ext uri="{FF2B5EF4-FFF2-40B4-BE49-F238E27FC236}">
                <a16:creationId xmlns:a16="http://schemas.microsoft.com/office/drawing/2014/main" id="{41D21036-0D75-4C94-A0FD-98DBA87C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0" y="0"/>
            <a:ext cx="15430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2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otential Hubs">
            <a:extLst>
              <a:ext uri="{FF2B5EF4-FFF2-40B4-BE49-F238E27FC236}">
                <a16:creationId xmlns:a16="http://schemas.microsoft.com/office/drawing/2014/main" id="{6FA0CC96-25AD-405A-9F49-13C9E0C2B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9" y="0"/>
            <a:ext cx="11588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otential Plants">
            <a:extLst>
              <a:ext uri="{FF2B5EF4-FFF2-40B4-BE49-F238E27FC236}">
                <a16:creationId xmlns:a16="http://schemas.microsoft.com/office/drawing/2014/main" id="{DEA8AF02-B36B-4A06-8FA9-B7D3FDC48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7" y="0"/>
            <a:ext cx="11663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5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AFF4-2353-49B1-ADBD-AE8BDC6C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714" y="530245"/>
            <a:ext cx="8770571" cy="156071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C8E5-6ACD-4CF9-8BD0-5533B6DEF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Optimal Minimized Total Supply-Hub Costs = $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19,501,588,590</a:t>
            </a:r>
          </a:p>
          <a:p>
            <a:r>
              <a:rPr lang="en-US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Optimal Minimized Total Hub-Plant Costs = $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28,810,495,340</a:t>
            </a:r>
          </a:p>
          <a:p>
            <a:r>
              <a:rPr lang="en-US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Overall Costs = $ 48,321,083,930 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CONCLUSION AND RECOMMENDATIONS</a:t>
            </a:r>
            <a:endParaRPr lang="en-US" sz="4400" dirty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 optimal number of </a:t>
            </a:r>
            <a:r>
              <a:rPr lang="en-US" sz="2400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22 hubs </a:t>
            </a:r>
            <a:r>
              <a:rPr lang="en-US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and </a:t>
            </a:r>
            <a:r>
              <a:rPr lang="en-US" sz="2400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 plants </a:t>
            </a:r>
            <a:r>
              <a:rPr lang="en-US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were obtained for an overall network (investment and transportation) cost of </a:t>
            </a:r>
            <a:r>
              <a:rPr lang="en-US" sz="2400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$ 48,321,083,930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With </a:t>
            </a:r>
            <a:r>
              <a:rPr lang="en-US" sz="2400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0.025% </a:t>
            </a:r>
            <a:r>
              <a:rPr lang="en-US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and </a:t>
            </a:r>
            <a:r>
              <a:rPr lang="en-US" sz="2400" b="1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0.215% </a:t>
            </a:r>
            <a:r>
              <a:rPr lang="en-US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error rate from the </a:t>
            </a:r>
            <a:r>
              <a:rPr lang="en-US" sz="2400" dirty="0" err="1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TX_roads</a:t>
            </a:r>
            <a:r>
              <a:rPr lang="en-US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and </a:t>
            </a:r>
            <a:r>
              <a:rPr lang="en-US" sz="2400" dirty="0" err="1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TX_railroad</a:t>
            </a:r>
            <a:r>
              <a:rPr lang="en-US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datasets we retrieved these results, but with more accurate data better results would have been reached</a:t>
            </a:r>
            <a:endParaRPr 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8D565-DAC3-4EA8-B153-A1444D7A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DDEFBD-2341-4E90-A08A-82C712C3C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5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DBF8031F-771F-4017-93B4-57EDCF2C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5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F8F1-141A-42F6-88A9-DBEB4B98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SUPPLY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4F9C6-FE9F-4065-9B0E-8E934F214B5D}"/>
              </a:ext>
            </a:extLst>
          </p:cNvPr>
          <p:cNvSpPr/>
          <p:nvPr/>
        </p:nvSpPr>
        <p:spPr>
          <a:xfrm>
            <a:off x="2395537" y="2895600"/>
            <a:ext cx="159067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SUPPLIERS</a:t>
            </a:r>
          </a:p>
        </p:txBody>
      </p:sp>
      <p:cxnSp>
        <p:nvCxnSpPr>
          <p:cNvPr id="8" name="Straight Connector 7" descr="Road Supply">
            <a:extLst>
              <a:ext uri="{FF2B5EF4-FFF2-40B4-BE49-F238E27FC236}">
                <a16:creationId xmlns:a16="http://schemas.microsoft.com/office/drawing/2014/main" id="{D9154F79-B749-49F4-9D4B-673C8219BA0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86212" y="3162300"/>
            <a:ext cx="1314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A0C51D-F3C6-4668-8848-76CED262270C}"/>
              </a:ext>
            </a:extLst>
          </p:cNvPr>
          <p:cNvSpPr/>
          <p:nvPr/>
        </p:nvSpPr>
        <p:spPr>
          <a:xfrm>
            <a:off x="5300662" y="2895600"/>
            <a:ext cx="159067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HUBS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362686-A77B-4E3B-94F7-91D6D3F492F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891337" y="3162300"/>
            <a:ext cx="1314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D7B22-E5A6-4BAE-AD3F-4BA310A567A6}"/>
              </a:ext>
            </a:extLst>
          </p:cNvPr>
          <p:cNvSpPr/>
          <p:nvPr/>
        </p:nvSpPr>
        <p:spPr>
          <a:xfrm>
            <a:off x="8205787" y="2895600"/>
            <a:ext cx="159067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PLANTS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3DFAC-532D-47CD-BD41-1D5BD5283FCA}"/>
              </a:ext>
            </a:extLst>
          </p:cNvPr>
          <p:cNvSpPr txBox="1"/>
          <p:nvPr/>
        </p:nvSpPr>
        <p:spPr>
          <a:xfrm>
            <a:off x="2466894" y="3962400"/>
            <a:ext cx="1447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254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County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Suppliers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04D8-6152-43E5-B6D0-B4A551BFF3B0}"/>
              </a:ext>
            </a:extLst>
          </p:cNvPr>
          <p:cNvSpPr txBox="1"/>
          <p:nvPr/>
        </p:nvSpPr>
        <p:spPr>
          <a:xfrm>
            <a:off x="5341667" y="3962400"/>
            <a:ext cx="1470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1303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Potential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Hubs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6D984-E02F-4932-94B0-1C5F21FF605C}"/>
              </a:ext>
            </a:extLst>
          </p:cNvPr>
          <p:cNvSpPr txBox="1"/>
          <p:nvPr/>
        </p:nvSpPr>
        <p:spPr>
          <a:xfrm>
            <a:off x="8064105" y="3962400"/>
            <a:ext cx="1874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167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Potential </a:t>
            </a:r>
          </a:p>
          <a:p>
            <a:pPr algn="ctr"/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Biorefineries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17CFFA-053C-4A41-8D05-D1093A9EB657}"/>
              </a:ext>
            </a:extLst>
          </p:cNvPr>
          <p:cNvSpPr txBox="1"/>
          <p:nvPr/>
        </p:nvSpPr>
        <p:spPr>
          <a:xfrm>
            <a:off x="7038631" y="2839134"/>
            <a:ext cx="96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RAIL</a:t>
            </a:r>
          </a:p>
          <a:p>
            <a:pPr algn="ctr"/>
            <a:r>
              <a:rPr lang="en-US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SUPPLY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141ED-5095-4960-AD7A-20978DE19EDA}"/>
              </a:ext>
            </a:extLst>
          </p:cNvPr>
          <p:cNvSpPr txBox="1"/>
          <p:nvPr/>
        </p:nvSpPr>
        <p:spPr>
          <a:xfrm>
            <a:off x="4157303" y="2839134"/>
            <a:ext cx="96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ROAD</a:t>
            </a:r>
          </a:p>
          <a:p>
            <a:pPr algn="ctr"/>
            <a:r>
              <a:rPr lang="en-US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SUPPLY</a:t>
            </a:r>
          </a:p>
        </p:txBody>
      </p:sp>
    </p:spTree>
    <p:extLst>
      <p:ext uri="{BB962C8B-B14F-4D97-AF65-F5344CB8AC3E}">
        <p14:creationId xmlns:p14="http://schemas.microsoft.com/office/powerpoint/2010/main" val="428797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29BE-6A3B-4B8A-996F-56E9EFEB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7A51-92CB-4F57-9D15-D9B8A504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l"/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 centroid of the county is considered as the county supplier </a:t>
            </a:r>
          </a:p>
          <a:p>
            <a:pPr algn="l"/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r>
              <a:rPr lang="en-US" baseline="30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rd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party supply costs to hubs are regarded as insignificant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Road and Rail distances are not accounted for since they correlate with the costs</a:t>
            </a:r>
            <a:endParaRPr lang="en-US" b="0" i="0" u="none" strike="noStrike" baseline="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en-US" baseline="30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nd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Law of Thermodynamics is ignored since there is no energy loss from Biomass conversion to liters </a:t>
            </a: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Cleaned data errors and redundancies are considered as bonuses and policy issues</a:t>
            </a: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12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upply by County">
            <a:extLst>
              <a:ext uri="{FF2B5EF4-FFF2-40B4-BE49-F238E27FC236}">
                <a16:creationId xmlns:a16="http://schemas.microsoft.com/office/drawing/2014/main" id="{B9259DD5-FD2D-49FA-8B8F-9833E8954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9" b="4167"/>
          <a:stretch/>
        </p:blipFill>
        <p:spPr>
          <a:xfrm>
            <a:off x="301689" y="523875"/>
            <a:ext cx="11588621" cy="6048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F38388-5620-48DB-BD5B-0398486CFCA6}"/>
              </a:ext>
            </a:extLst>
          </p:cNvPr>
          <p:cNvSpPr txBox="1"/>
          <p:nvPr/>
        </p:nvSpPr>
        <p:spPr>
          <a:xfrm>
            <a:off x="0" y="-37446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Supply by County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ubs">
            <a:extLst>
              <a:ext uri="{FF2B5EF4-FFF2-40B4-BE49-F238E27FC236}">
                <a16:creationId xmlns:a16="http://schemas.microsoft.com/office/drawing/2014/main" id="{7D1EDF7B-5BEF-4A4C-BAA8-DD85DCF3E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4" b="4663"/>
          <a:stretch/>
        </p:blipFill>
        <p:spPr>
          <a:xfrm>
            <a:off x="0" y="457200"/>
            <a:ext cx="12192000" cy="59150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8B96E-C719-4F12-BD98-2B24636B2D65}"/>
              </a:ext>
            </a:extLst>
          </p:cNvPr>
          <p:cNvSpPr txBox="1"/>
          <p:nvPr/>
        </p:nvSpPr>
        <p:spPr>
          <a:xfrm>
            <a:off x="0" y="-37446"/>
            <a:ext cx="401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Hub Potential Locations</a:t>
            </a:r>
          </a:p>
        </p:txBody>
      </p:sp>
    </p:spTree>
    <p:extLst>
      <p:ext uri="{BB962C8B-B14F-4D97-AF65-F5344CB8AC3E}">
        <p14:creationId xmlns:p14="http://schemas.microsoft.com/office/powerpoint/2010/main" val="180572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lants">
            <a:extLst>
              <a:ext uri="{FF2B5EF4-FFF2-40B4-BE49-F238E27FC236}">
                <a16:creationId xmlns:a16="http://schemas.microsoft.com/office/drawing/2014/main" id="{0FAF3A02-B818-4D07-B4F3-82CD19469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6" b="5118"/>
          <a:stretch/>
        </p:blipFill>
        <p:spPr>
          <a:xfrm>
            <a:off x="0" y="552450"/>
            <a:ext cx="12192000" cy="5876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01740-B73F-4762-BC90-CAEB5C75085B}"/>
              </a:ext>
            </a:extLst>
          </p:cNvPr>
          <p:cNvSpPr txBox="1"/>
          <p:nvPr/>
        </p:nvSpPr>
        <p:spPr>
          <a:xfrm>
            <a:off x="0" y="29230"/>
            <a:ext cx="4131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Plant Potential Locations</a:t>
            </a:r>
          </a:p>
        </p:txBody>
      </p:sp>
    </p:spTree>
    <p:extLst>
      <p:ext uri="{BB962C8B-B14F-4D97-AF65-F5344CB8AC3E}">
        <p14:creationId xmlns:p14="http://schemas.microsoft.com/office/powerpoint/2010/main" val="311858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BC21-9125-48FC-B47C-1970202C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PARAMATERS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C9E90D-ED92-4F34-A72D-EF983A183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601882"/>
              </p:ext>
            </p:extLst>
          </p:nvPr>
        </p:nvGraphicFramePr>
        <p:xfrm>
          <a:off x="2933335" y="2153540"/>
          <a:ext cx="8770936" cy="411480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385468">
                  <a:extLst>
                    <a:ext uri="{9D8B030D-6E8A-4147-A177-3AD203B41FA5}">
                      <a16:colId xmlns:a16="http://schemas.microsoft.com/office/drawing/2014/main" val="3569950235"/>
                    </a:ext>
                  </a:extLst>
                </a:gridCol>
                <a:gridCol w="4385468">
                  <a:extLst>
                    <a:ext uri="{9D8B030D-6E8A-4147-A177-3AD203B41FA5}">
                      <a16:colId xmlns:a16="http://schemas.microsoft.com/office/drawing/2014/main" val="7559389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HUB PARAMETERS</a:t>
                      </a:r>
                    </a:p>
                  </a:txBody>
                  <a:tcPr marL="76269" marR="7626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98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Investment cost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$ 3,476,219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104995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Preprocessing capacity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300,000 Mg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1669025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PLANT PARAMETERS</a:t>
                      </a:r>
                    </a:p>
                  </a:txBody>
                  <a:tcPr marL="76269" marR="7626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Investment cost </a:t>
                      </a:r>
                      <a:endParaRPr lang="en-US" sz="2400" b="0" i="0" u="none" strike="noStrike" kern="1200" baseline="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$ 130,956,797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283550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Annual conversion capacity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152,063,705 liters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321419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Conversion yield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232 liters/Mg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12286612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DEMAND</a:t>
                      </a:r>
                    </a:p>
                  </a:txBody>
                  <a:tcPr marL="76269" marR="7626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Network demand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tc>
                  <a:txBody>
                    <a:bodyPr/>
                    <a:lstStyle/>
                    <a:p>
                      <a:r>
                        <a:rPr lang="en-US" sz="2400" b="0" u="none" strike="noStrike" kern="1200" baseline="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1,476,310,602 liters </a:t>
                      </a:r>
                      <a:endParaRPr lang="en-US" sz="2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76269" marR="76269"/>
                </a:tc>
                <a:extLst>
                  <a:ext uri="{0D108BD9-81ED-4DB2-BD59-A6C34878D82A}">
                    <a16:rowId xmlns:a16="http://schemas.microsoft.com/office/drawing/2014/main" val="10156916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E21F5C-CCA8-4507-ABB8-FAF04D5363F8}"/>
              </a:ext>
            </a:extLst>
          </p:cNvPr>
          <p:cNvSpPr txBox="1"/>
          <p:nvPr/>
        </p:nvSpPr>
        <p:spPr>
          <a:xfrm>
            <a:off x="2233789" y="6457890"/>
            <a:ext cx="772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none" strike="noStrike" baseline="0" dirty="0">
                <a:latin typeface="Calibri-Bold"/>
              </a:rPr>
              <a:t>Note: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All the parameters are considered for a period of time of one year.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65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331-857A-42B3-B8DF-2E3A122E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801D-8D5E-4E64-9E0D-3CEB6EAE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925" y="1762124"/>
            <a:ext cx="8601075" cy="5095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From the datasets and parameters:</a:t>
            </a: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Total Supply = </a:t>
            </a:r>
            <a:r>
              <a:rPr 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3,053,377.71 Mg</a:t>
            </a: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Demand in Mg = Network demand in liters / Conversion yield</a:t>
            </a: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	     = </a:t>
            </a:r>
            <a:r>
              <a:rPr lang="en-US" sz="2200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1,476,310,602 liters / 232 liters/Mg 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	     = 6,363,407.77 Mg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Since the demand supersedes the total supply a third-party supplier is to be introduced:</a:t>
            </a: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r>
              <a:rPr lang="en-US" baseline="30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rd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party Supply = Demand – Total Supply = </a:t>
            </a:r>
            <a:r>
              <a:rPr 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3,310,030.06 Mg</a:t>
            </a: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90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2509-9346-420D-AEB5-7444EC82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6D44-0B35-4DEE-A45E-22E8F3097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 of plants to meet demand</a:t>
            </a:r>
          </a:p>
          <a:p>
            <a:pPr marL="0" indent="0">
              <a:buNone/>
            </a:pP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= Demand / Annual Conversion Capacity =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9.7085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≈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plants</a:t>
            </a:r>
          </a:p>
          <a:p>
            <a:pPr marL="0" indent="0">
              <a:buNone/>
            </a:pPr>
            <a:endParaRPr lang="en-US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Total Plant Investment Cost =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 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x </a:t>
            </a:r>
            <a:r>
              <a:rPr lang="en-US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$ 130,956,797 </a:t>
            </a:r>
            <a:r>
              <a:rPr lang="en-US" sz="1800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$ 1,309,567,970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en-US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Number of hubs to meet plant requirement</a:t>
            </a:r>
          </a:p>
          <a:p>
            <a:pPr marL="0" indent="0">
              <a:buNone/>
            </a:pP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= Demand / Hub Capacity =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21.21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≈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22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hubs</a:t>
            </a:r>
          </a:p>
          <a:p>
            <a:endParaRPr lang="en-US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Total Hub Investment Cost = 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22</a:t>
            </a:r>
            <a:r>
              <a:rPr 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x </a:t>
            </a:r>
            <a:r>
              <a:rPr lang="en-US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$ 3,476,219 </a:t>
            </a:r>
            <a:r>
              <a:rPr lang="en-US" sz="1800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 </a:t>
            </a:r>
            <a:r>
              <a:rPr lang="en-US" b="0" i="0" u="none" strike="noStrike" kern="1200" baseline="0" dirty="0">
                <a:solidFill>
                  <a:schemeClr val="dk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$ 76,476,818 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28714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182</TotalTime>
  <Words>360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Microsoft YaHei Light</vt:lpstr>
      <vt:lpstr>Arial</vt:lpstr>
      <vt:lpstr>Calibri</vt:lpstr>
      <vt:lpstr>Calibri-Bold</vt:lpstr>
      <vt:lpstr>Century Schoolbook</vt:lpstr>
      <vt:lpstr>Corbel</vt:lpstr>
      <vt:lpstr>Feathered</vt:lpstr>
      <vt:lpstr>TEXAS BIOFUEL SUPPORT NETWORK</vt:lpstr>
      <vt:lpstr>SUPPLY NETWORK</vt:lpstr>
      <vt:lpstr>ASSUMPTIONS</vt:lpstr>
      <vt:lpstr>PowerPoint Presentation</vt:lpstr>
      <vt:lpstr>PowerPoint Presentation</vt:lpstr>
      <vt:lpstr>PowerPoint Presentation</vt:lpstr>
      <vt:lpstr>PARAMATERS</vt:lpstr>
      <vt:lpstr>CALCULATIONS</vt:lpstr>
      <vt:lpstr>CALCULATIONS</vt:lpstr>
      <vt:lpstr>PowerPoint Presentation</vt:lpstr>
      <vt:lpstr>PowerPoint Presentation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Chibu</dc:creator>
  <cp:lastModifiedBy>Prince Chibu</cp:lastModifiedBy>
  <cp:revision>19</cp:revision>
  <dcterms:created xsi:type="dcterms:W3CDTF">2021-02-20T15:36:01Z</dcterms:created>
  <dcterms:modified xsi:type="dcterms:W3CDTF">2021-02-20T18:38:15Z</dcterms:modified>
</cp:coreProperties>
</file>