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58" r:id="rId9"/>
    <p:sldId id="260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8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7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3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F06577-B51E-4366-A07C-D2428846E49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3EF5-05AA-4390-B820-878DA75A0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TEXAS BIOFUEL SUPPLY NETWORK</a:t>
            </a:r>
            <a:b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36C1-3DBB-4F8C-83D9-8B8D1ECEF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CHIBUEZE ENYINNAYA</a:t>
            </a:r>
          </a:p>
        </p:txBody>
      </p:sp>
    </p:spTree>
    <p:extLst>
      <p:ext uri="{BB962C8B-B14F-4D97-AF65-F5344CB8AC3E}">
        <p14:creationId xmlns:p14="http://schemas.microsoft.com/office/powerpoint/2010/main" val="399135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8339203F-ED66-4B46-B68C-31B4AF8F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24" y="1174458"/>
            <a:ext cx="1974951" cy="5683542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3CE2B80-F255-414A-ADDF-4534C13F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8" y="1164932"/>
            <a:ext cx="1835244" cy="28512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132AFC8-5ADC-4911-9270-76CBBB6B0086}"/>
              </a:ext>
            </a:extLst>
          </p:cNvPr>
          <p:cNvSpPr txBox="1">
            <a:spLocks/>
          </p:cNvSpPr>
          <p:nvPr/>
        </p:nvSpPr>
        <p:spPr>
          <a:xfrm>
            <a:off x="2821354" y="171450"/>
            <a:ext cx="8770571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62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FF4-2353-49B1-ADBD-AE8BDC6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530245"/>
            <a:ext cx="8770571" cy="156071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j-lt"/>
              </a:rPr>
              <a:t>CONCLUSION &amp; RECOMMENDATIONS</a:t>
            </a:r>
            <a:br>
              <a:rPr lang="en-US" dirty="0">
                <a:solidFill>
                  <a:srgbClr val="000000"/>
                </a:solidFill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C8E5-6ACD-4CF9-8BD0-5533B6DE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9800"/>
            <a:ext cx="9258300" cy="3533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optimal number of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 hubs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plants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were obtained for an overall network (investment and transportation) cost of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$1,725,868,653,500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0.025%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0.215% 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error rate from the </a:t>
            </a:r>
            <a:r>
              <a:rPr lang="en-US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TX_roads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TX_railroad</a:t>
            </a:r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datasets these results were retrieved, but with more accurate data better results would have been reached.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8D565-DAC3-4EA8-B153-A1444D7A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DDEFBD-2341-4E90-A08A-82C712C3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5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F8F1-141A-42F6-88A9-DBEB4B98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99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SUPPLY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F9C6-FE9F-4065-9B0E-8E934F214B5D}"/>
              </a:ext>
            </a:extLst>
          </p:cNvPr>
          <p:cNvSpPr/>
          <p:nvPr/>
        </p:nvSpPr>
        <p:spPr>
          <a:xfrm>
            <a:off x="239553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SUPPLIERS</a:t>
            </a:r>
          </a:p>
        </p:txBody>
      </p:sp>
      <p:cxnSp>
        <p:nvCxnSpPr>
          <p:cNvPr id="8" name="Straight Connector 7" descr="Road Supply">
            <a:extLst>
              <a:ext uri="{FF2B5EF4-FFF2-40B4-BE49-F238E27FC236}">
                <a16:creationId xmlns:a16="http://schemas.microsoft.com/office/drawing/2014/main" id="{D9154F79-B749-49F4-9D4B-673C8219BA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6212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0C51D-F3C6-4668-8848-76CED262270C}"/>
              </a:ext>
            </a:extLst>
          </p:cNvPr>
          <p:cNvSpPr/>
          <p:nvPr/>
        </p:nvSpPr>
        <p:spPr>
          <a:xfrm>
            <a:off x="5300662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HUBS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362686-A77B-4E3B-94F7-91D6D3F492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91337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D7B22-E5A6-4BAE-AD3F-4BA310A567A6}"/>
              </a:ext>
            </a:extLst>
          </p:cNvPr>
          <p:cNvSpPr/>
          <p:nvPr/>
        </p:nvSpPr>
        <p:spPr>
          <a:xfrm>
            <a:off x="820578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DFAC-532D-47CD-BD41-1D5BD5283FCA}"/>
              </a:ext>
            </a:extLst>
          </p:cNvPr>
          <p:cNvSpPr txBox="1"/>
          <p:nvPr/>
        </p:nvSpPr>
        <p:spPr>
          <a:xfrm>
            <a:off x="2466894" y="3962400"/>
            <a:ext cx="1447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254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County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04D8-6152-43E5-B6D0-B4A551BFF3B0}"/>
              </a:ext>
            </a:extLst>
          </p:cNvPr>
          <p:cNvSpPr txBox="1"/>
          <p:nvPr/>
        </p:nvSpPr>
        <p:spPr>
          <a:xfrm>
            <a:off x="5341667" y="3962400"/>
            <a:ext cx="1470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1303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6D984-E02F-4932-94B0-1C5F21FF605C}"/>
              </a:ext>
            </a:extLst>
          </p:cNvPr>
          <p:cNvSpPr txBox="1"/>
          <p:nvPr/>
        </p:nvSpPr>
        <p:spPr>
          <a:xfrm>
            <a:off x="8064105" y="3962400"/>
            <a:ext cx="187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167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Biorefineries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7CFFA-053C-4A41-8D05-D1093A9EB657}"/>
              </a:ext>
            </a:extLst>
          </p:cNvPr>
          <p:cNvSpPr txBox="1"/>
          <p:nvPr/>
        </p:nvSpPr>
        <p:spPr>
          <a:xfrm>
            <a:off x="7038631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RAIL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141ED-5095-4960-AD7A-20978DE19EDA}"/>
              </a:ext>
            </a:extLst>
          </p:cNvPr>
          <p:cNvSpPr txBox="1"/>
          <p:nvPr/>
        </p:nvSpPr>
        <p:spPr>
          <a:xfrm>
            <a:off x="4157303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42879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29BE-6A3B-4B8A-996F-56E9EFE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7A51-92CB-4F57-9D15-D9B8A504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centroid of the county is considered as the county supplier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 and Rail distances are not accounted for since they correlate with the costs</a:t>
            </a:r>
            <a:endParaRPr lang="en-US" b="0" i="0" u="none" strike="noStrike" baseline="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Law of Thermodynamics is ignored since there is no energy loss from Biomass conversion to liters 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Cleaned data errors and redundancies are considered as bonuses and policy issues</a:t>
            </a: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1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ply by County">
            <a:extLst>
              <a:ext uri="{FF2B5EF4-FFF2-40B4-BE49-F238E27FC236}">
                <a16:creationId xmlns:a16="http://schemas.microsoft.com/office/drawing/2014/main" id="{B9259DD5-FD2D-49FA-8B8F-9833E895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4167"/>
          <a:stretch/>
        </p:blipFill>
        <p:spPr>
          <a:xfrm>
            <a:off x="301689" y="523875"/>
            <a:ext cx="11588621" cy="604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38388-5620-48DB-BD5B-0398486CFCA6}"/>
              </a:ext>
            </a:extLst>
          </p:cNvPr>
          <p:cNvSpPr txBox="1"/>
          <p:nvPr/>
        </p:nvSpPr>
        <p:spPr>
          <a:xfrm>
            <a:off x="0" y="-37446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 by County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ubs">
            <a:extLst>
              <a:ext uri="{FF2B5EF4-FFF2-40B4-BE49-F238E27FC236}">
                <a16:creationId xmlns:a16="http://schemas.microsoft.com/office/drawing/2014/main" id="{7D1EDF7B-5BEF-4A4C-BAA8-DD85DCF3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4663"/>
          <a:stretch/>
        </p:blipFill>
        <p:spPr>
          <a:xfrm>
            <a:off x="0" y="457200"/>
            <a:ext cx="12192000" cy="5915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8B96E-C719-4F12-BD98-2B24636B2D65}"/>
              </a:ext>
            </a:extLst>
          </p:cNvPr>
          <p:cNvSpPr txBox="1"/>
          <p:nvPr/>
        </p:nvSpPr>
        <p:spPr>
          <a:xfrm>
            <a:off x="0" y="-37446"/>
            <a:ext cx="401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18057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lants">
            <a:extLst>
              <a:ext uri="{FF2B5EF4-FFF2-40B4-BE49-F238E27FC236}">
                <a16:creationId xmlns:a16="http://schemas.microsoft.com/office/drawing/2014/main" id="{0FAF3A02-B818-4D07-B4F3-82CD19469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6" b="5118"/>
          <a:stretch/>
        </p:blipFill>
        <p:spPr>
          <a:xfrm>
            <a:off x="0" y="552450"/>
            <a:ext cx="12192000" cy="587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1740-B73F-4762-BC90-CAEB5C75085B}"/>
              </a:ext>
            </a:extLst>
          </p:cNvPr>
          <p:cNvSpPr txBox="1"/>
          <p:nvPr/>
        </p:nvSpPr>
        <p:spPr>
          <a:xfrm>
            <a:off x="0" y="29230"/>
            <a:ext cx="413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Plant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311858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BC21-9125-48FC-B47C-1970202C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PARAMATERS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C9E90D-ED92-4F34-A72D-EF983A183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01882"/>
              </p:ext>
            </p:extLst>
          </p:nvPr>
        </p:nvGraphicFramePr>
        <p:xfrm>
          <a:off x="2933335" y="2153540"/>
          <a:ext cx="8770936" cy="41148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385468">
                  <a:extLst>
                    <a:ext uri="{9D8B030D-6E8A-4147-A177-3AD203B41FA5}">
                      <a16:colId xmlns:a16="http://schemas.microsoft.com/office/drawing/2014/main" val="3569950235"/>
                    </a:ext>
                  </a:extLst>
                </a:gridCol>
                <a:gridCol w="4385468">
                  <a:extLst>
                    <a:ext uri="{9D8B030D-6E8A-4147-A177-3AD203B41FA5}">
                      <a16:colId xmlns:a16="http://schemas.microsoft.com/office/drawing/2014/main" val="7559389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HUB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$ 3,476,219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499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Preprocessing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300,000 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669025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PLANT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 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$ 130,956,797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28355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Annual conversion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152,063,705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32141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Conversion yield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232 liters/Mg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2286612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DEMAND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Network demand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1,476,310,602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15691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E21F5C-CCA8-4507-ABB8-FAF04D5363F8}"/>
              </a:ext>
            </a:extLst>
          </p:cNvPr>
          <p:cNvSpPr txBox="1"/>
          <p:nvPr/>
        </p:nvSpPr>
        <p:spPr>
          <a:xfrm>
            <a:off x="2233789" y="6457890"/>
            <a:ext cx="772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Calibri-Bold"/>
              </a:rPr>
              <a:t>Note: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All the parameters are considered for a period of time of one year.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331-857A-42B3-B8DF-2E3A122E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801D-8D5E-4E64-9E0D-3CEB6EAE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200275"/>
            <a:ext cx="9258300" cy="465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 the datasets and parameters: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3,053,377.71 Mg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Demand in Mg = Network demand in liters / Conversion yield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</a:t>
            </a:r>
            <a:r>
              <a:rPr lang="en-US" sz="22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1,476,310,602 liters / 232 liters/Mg 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6,363,407.77 Mg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Since the demand supersedes the total supply, a third-party supplier is to be introduced: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Supply = Demand – 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3,310,030.06 Mg</a:t>
            </a: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90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509-9346-420D-AEB5-7444EC82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49295"/>
            <a:ext cx="8770571" cy="1560716"/>
          </a:xfrm>
        </p:spPr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D44-0B35-4DEE-A45E-22E8F309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0275"/>
            <a:ext cx="9258300" cy="4657725"/>
          </a:xfrm>
        </p:spPr>
        <p:txBody>
          <a:bodyPr>
            <a:no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Average Road Cost is used as the estimated 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cost per unit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$ 30,488,893.10 / 330,962 = $92.122 ≈ $92</a:t>
            </a:r>
          </a:p>
          <a:p>
            <a:pPr marL="0" indent="0">
              <a:buNone/>
            </a:pPr>
            <a:endParaRPr 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plants to meet demand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Demand / Annual Conversion Capacity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9.7085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≈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plants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Plant Investment Cost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$ 130,956,797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$ 1,309,567,970</a:t>
            </a: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hubs to meet plant requirement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Demand / Hub Capacity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21.21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≈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hubs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Hub Investment Cost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$ 3,476,219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$ 76,476,818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28714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236</TotalTime>
  <Words>359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Light</vt:lpstr>
      <vt:lpstr>Arial</vt:lpstr>
      <vt:lpstr>Calibri</vt:lpstr>
      <vt:lpstr>Calibri-Bold</vt:lpstr>
      <vt:lpstr>Century Schoolbook</vt:lpstr>
      <vt:lpstr>Corbel</vt:lpstr>
      <vt:lpstr>Feathered</vt:lpstr>
      <vt:lpstr>TEXAS BIOFUEL SUPPLY NETWORK OPTIMIZATION</vt:lpstr>
      <vt:lpstr>SUPPLY NETWORK</vt:lpstr>
      <vt:lpstr>ASSUMPTIONS</vt:lpstr>
      <vt:lpstr>PowerPoint Presentation</vt:lpstr>
      <vt:lpstr>PowerPoint Presentation</vt:lpstr>
      <vt:lpstr>PowerPoint Presentation</vt:lpstr>
      <vt:lpstr>PARAMATERS</vt:lpstr>
      <vt:lpstr>CALCULATIONS</vt:lpstr>
      <vt:lpstr>CALCULATIONS</vt:lpstr>
      <vt:lpstr>PowerPoint Presentation</vt:lpstr>
      <vt:lpstr>CONCLUSION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Chibu</dc:creator>
  <cp:lastModifiedBy>Prince Chibu</cp:lastModifiedBy>
  <cp:revision>26</cp:revision>
  <dcterms:created xsi:type="dcterms:W3CDTF">2021-02-20T15:36:01Z</dcterms:created>
  <dcterms:modified xsi:type="dcterms:W3CDTF">2021-06-14T15:27:10Z</dcterms:modified>
</cp:coreProperties>
</file>