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63" r:id="rId7"/>
    <p:sldId id="265" r:id="rId8"/>
    <p:sldId id="264" r:id="rId9"/>
    <p:sldId id="266" r:id="rId10"/>
    <p:sldId id="268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F5B4-6068-4BCC-8519-F838DFF5A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58440-0A96-4368-9804-94DA01CD8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4EF7-7557-4FBA-8C04-DC45CF96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3F91-57F3-410F-A152-D02C730A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993C-ABA5-4C42-AF85-A2B8FFCC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61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A2A5-9A40-498E-B06C-F7C04E77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F5A94-A05E-4863-A411-543BFCF1F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0DECD-5C78-491C-A2A0-89E090DE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E32AD-4FE8-4E9A-9E6C-63B9CC7E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C8D3-934C-41B5-99E1-1EF076CC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8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C7EAD-50FB-4D5A-9637-7B576FF8C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CA07C-9BCA-4E6E-A406-1C8E85477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17677-6CB3-47C2-B5EB-153D9D95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A023F-C37C-460F-BF54-3DEF2FF3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DB64-82B3-445E-ACBF-7A9FE242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7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6E4A-9080-447C-847E-BB258C0E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50FB-FB9B-4C33-9643-B1DC16B4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A72AA-1F7F-480C-985E-A4028682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F559-F2AE-4155-8C1D-103CD098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C9D94-9BF4-444E-A4A2-B5841C21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05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A3BC-B9B2-42B9-A768-BC424416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F89C7-E8D0-4072-865B-8483E3D1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5E98B-C694-4E10-9B1C-3BA2E82B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F38E-BE5A-40F5-9E25-D6283C1D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D9B99-2975-447A-AE10-65623A59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83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D58-0709-466C-A021-F939C553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F5980-F439-4830-B070-69C1A35A3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B96AF-1805-413A-8BC6-27679CD90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0B8F4-FC3C-426C-BA74-82269C13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74734-4513-49F9-903F-8C01327D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1F4EE-31DA-42C8-B14F-7327C7B2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95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2505-4658-435A-AF6E-5E60BD10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B03C-60F1-434E-B433-A0B2DE459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56C17-3FBC-42F7-8E08-1D3D16D5C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7775E-FD21-4EB4-9878-36A0B4A80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2494F-96E1-4A2C-ADB3-5BB5DDF44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95516-A33F-44AC-ADB4-7BFF8105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534D2-3105-4248-8EAD-8724E049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CFA39-E1FF-4091-BCD6-0C07C83B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69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8561-36BF-46F1-89B8-49FA0FA9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41ECE-7D3C-4301-8C86-CF3600EC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EBD5B-DF58-40BD-8F57-959EDD0C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0C9AD-A5A4-49CD-A39F-A9A9930C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1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A1910-2D9B-45D6-AC90-EDECA8DE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05B67-13F7-4537-9843-01C9F9E6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9A2FB-92A3-47D9-91F3-EA71F260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3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E6A5-180A-4FC1-8A44-77C536B8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A479-C66F-44EA-B207-5D410E56A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2D7C7-B780-467A-BB27-79647555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87D3B-D2CD-4DBA-AB3C-12F2E396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8C9CD-967B-4D3A-A722-E398BA3D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94AC-C474-4ADC-8227-F5F2325B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36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B07-6B9E-43C9-B640-1C9EF050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757E4-5AF8-42BB-B3C0-24637C1CE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08726-4863-4E25-AE5F-21C4A932C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1933F-2C55-4AA4-8AE6-FBDD2B9C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4B59F-95D2-4461-BDE9-1560E4E6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D38A2-98F6-4259-896A-B837E96A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86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97E9D-A6A9-4E2F-AAEA-F4844ED5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6B545-D0D9-4A9B-BB03-29A3F626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327AE-ED47-4412-8872-E96ED92BB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19825-566F-4289-A658-D3875CBBF618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18ED-D489-423F-9900-0D04C8163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3DEE2-FD6F-487D-AC61-5083EBB89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04B9D-BB8D-4B1E-83D0-34EC08A25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76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E84B-7543-42CE-ADB4-810A0139D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5" y="247649"/>
            <a:ext cx="9144000" cy="976313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ML&amp;NN Homework</a:t>
            </a:r>
            <a:endParaRPr lang="ru-RU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63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5582952-800F-443F-A37A-21AD52B3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19074"/>
            <a:ext cx="9144000" cy="97631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Part 2: chest </a:t>
            </a:r>
            <a:r>
              <a:rPr lang="en-US" b="1" dirty="0" err="1">
                <a:latin typeface="Bahnschrift SemiBold" panose="020B0502040204020203" pitchFamily="34" charset="0"/>
              </a:rPr>
              <a:t>xray</a:t>
            </a:r>
            <a:r>
              <a:rPr lang="en-US" b="1" dirty="0">
                <a:latin typeface="Bahnschrift SemiBold" panose="020B0502040204020203" pitchFamily="34" charset="0"/>
              </a:rPr>
              <a:t> pneumonia</a:t>
            </a: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C842CC-3E74-4E65-87E3-FCF0C38AF3F5}"/>
              </a:ext>
            </a:extLst>
          </p:cNvPr>
          <p:cNvSpPr txBox="1"/>
          <p:nvPr/>
        </p:nvSpPr>
        <p:spPr>
          <a:xfrm>
            <a:off x="4915869" y="2171700"/>
            <a:ext cx="198323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Using CNN</a:t>
            </a:r>
          </a:p>
        </p:txBody>
      </p:sp>
    </p:spTree>
    <p:extLst>
      <p:ext uri="{BB962C8B-B14F-4D97-AF65-F5344CB8AC3E}">
        <p14:creationId xmlns:p14="http://schemas.microsoft.com/office/powerpoint/2010/main" val="150402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6C9B54-0B4D-4AEF-92EC-FA038AE1F89D}"/>
              </a:ext>
            </a:extLst>
          </p:cNvPr>
          <p:cNvSpPr/>
          <p:nvPr/>
        </p:nvSpPr>
        <p:spPr>
          <a:xfrm>
            <a:off x="2590797" y="1609636"/>
            <a:ext cx="812482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 err="1"/>
              <a:t>train_datagen</a:t>
            </a:r>
            <a:r>
              <a:rPr lang="en-US" sz="2800" dirty="0"/>
              <a:t> = </a:t>
            </a:r>
            <a:r>
              <a:rPr lang="en-US" sz="2800" dirty="0" err="1"/>
              <a:t>ImageDataGenerator</a:t>
            </a:r>
            <a:r>
              <a:rPr lang="en-US" sz="2800" dirty="0"/>
              <a:t>(rescale = 1./255,</a:t>
            </a:r>
          </a:p>
          <a:p>
            <a:r>
              <a:rPr lang="en-US" sz="2800" dirty="0" err="1"/>
              <a:t>shear_range</a:t>
            </a:r>
            <a:r>
              <a:rPr lang="en-US" sz="2800" dirty="0"/>
              <a:t> = 0.2,</a:t>
            </a:r>
          </a:p>
          <a:p>
            <a:r>
              <a:rPr lang="en-US" sz="2800" dirty="0" err="1"/>
              <a:t>zoom_range</a:t>
            </a:r>
            <a:r>
              <a:rPr lang="en-US" sz="2800" dirty="0"/>
              <a:t> = 0.2,</a:t>
            </a:r>
          </a:p>
          <a:p>
            <a:r>
              <a:rPr lang="en-US" sz="2800" dirty="0" err="1"/>
              <a:t>horizontal_flip</a:t>
            </a:r>
            <a:r>
              <a:rPr lang="en-US" sz="2800" dirty="0"/>
              <a:t> = True)</a:t>
            </a:r>
          </a:p>
          <a:p>
            <a:endParaRPr lang="en-US" sz="2800" dirty="0"/>
          </a:p>
          <a:p>
            <a:r>
              <a:rPr lang="en-US" sz="2800" dirty="0" err="1"/>
              <a:t>test_datagen</a:t>
            </a:r>
            <a:r>
              <a:rPr lang="en-US" sz="2800" dirty="0"/>
              <a:t> = </a:t>
            </a:r>
            <a:r>
              <a:rPr lang="en-US" sz="2800" dirty="0" err="1"/>
              <a:t>ImageDataGenerator</a:t>
            </a:r>
            <a:r>
              <a:rPr lang="en-US" sz="2800" dirty="0"/>
              <a:t>(rescale = 1./255)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A00A44-FE71-4F72-9253-FF8D61593B32}"/>
              </a:ext>
            </a:extLst>
          </p:cNvPr>
          <p:cNvSpPr txBox="1"/>
          <p:nvPr/>
        </p:nvSpPr>
        <p:spPr>
          <a:xfrm>
            <a:off x="3548707" y="581025"/>
            <a:ext cx="62090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Rescale images for train and test datasets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274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6C9B54-0B4D-4AEF-92EC-FA038AE1F89D}"/>
              </a:ext>
            </a:extLst>
          </p:cNvPr>
          <p:cNvSpPr/>
          <p:nvPr/>
        </p:nvSpPr>
        <p:spPr>
          <a:xfrm>
            <a:off x="2257422" y="1076236"/>
            <a:ext cx="8124825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# Build the CNN</a:t>
            </a:r>
          </a:p>
          <a:p>
            <a:r>
              <a:rPr lang="en-US" sz="1600" dirty="0"/>
              <a:t>classifier = Sequential()</a:t>
            </a:r>
          </a:p>
          <a:p>
            <a:br>
              <a:rPr lang="en-US" sz="1600" dirty="0"/>
            </a:br>
            <a:r>
              <a:rPr lang="en-US" sz="1600" dirty="0"/>
              <a:t># Convolution</a:t>
            </a:r>
          </a:p>
          <a:p>
            <a:r>
              <a:rPr lang="en-US" sz="1600" dirty="0" err="1"/>
              <a:t>classifier.add</a:t>
            </a:r>
            <a:r>
              <a:rPr lang="en-US" sz="1600" dirty="0"/>
              <a:t>(Conv2D(32, (3, 3), activation="</a:t>
            </a:r>
            <a:r>
              <a:rPr lang="en-US" sz="1600" dirty="0" err="1"/>
              <a:t>relu</a:t>
            </a:r>
            <a:r>
              <a:rPr lang="en-US" sz="1600" dirty="0"/>
              <a:t>", </a:t>
            </a:r>
            <a:r>
              <a:rPr lang="en-US" sz="1600" dirty="0" err="1"/>
              <a:t>input_shape</a:t>
            </a:r>
            <a:r>
              <a:rPr lang="en-US" sz="1600" dirty="0"/>
              <a:t>=(64, 64, 3)))</a:t>
            </a:r>
          </a:p>
          <a:p>
            <a:br>
              <a:rPr lang="en-US" sz="1600" dirty="0"/>
            </a:br>
            <a:r>
              <a:rPr lang="en-US" sz="1600" dirty="0"/>
              <a:t># Pooling</a:t>
            </a:r>
          </a:p>
          <a:p>
            <a:r>
              <a:rPr lang="en-US" sz="1600" dirty="0" err="1"/>
              <a:t>classifier.add</a:t>
            </a:r>
            <a:r>
              <a:rPr lang="en-US" sz="1600" dirty="0"/>
              <a:t>(MaxPooling2D(</a:t>
            </a:r>
            <a:r>
              <a:rPr lang="en-US" sz="1600" dirty="0" err="1"/>
              <a:t>pool_size</a:t>
            </a:r>
            <a:r>
              <a:rPr lang="en-US" sz="1600" dirty="0"/>
              <a:t> = (2, 2)))</a:t>
            </a:r>
          </a:p>
          <a:p>
            <a:r>
              <a:rPr lang="en-US" sz="1600" dirty="0"/>
              <a:t># Add 2nd convolutional layer with the same structure as the 1st to improve predictions</a:t>
            </a:r>
          </a:p>
          <a:p>
            <a:r>
              <a:rPr lang="en-US" sz="1600" dirty="0" err="1"/>
              <a:t>classifier.add</a:t>
            </a:r>
            <a:r>
              <a:rPr lang="en-US" sz="1600" dirty="0"/>
              <a:t>(Conv2D(32, (3, 3), activation="</a:t>
            </a:r>
            <a:r>
              <a:rPr lang="en-US" sz="1600" dirty="0" err="1"/>
              <a:t>relu</a:t>
            </a:r>
            <a:r>
              <a:rPr lang="en-US" sz="1600" dirty="0"/>
              <a:t>"))</a:t>
            </a:r>
          </a:p>
          <a:p>
            <a:r>
              <a:rPr lang="en-US" sz="1600" dirty="0" err="1"/>
              <a:t>classifier.add</a:t>
            </a:r>
            <a:r>
              <a:rPr lang="en-US" sz="1600" dirty="0"/>
              <a:t>(MaxPooling2D(</a:t>
            </a:r>
            <a:r>
              <a:rPr lang="en-US" sz="1600" dirty="0" err="1"/>
              <a:t>pool_size</a:t>
            </a:r>
            <a:r>
              <a:rPr lang="en-US" sz="1600" dirty="0"/>
              <a:t> = (2, 2)))</a:t>
            </a:r>
          </a:p>
          <a:p>
            <a:br>
              <a:rPr lang="en-US" sz="1600" dirty="0"/>
            </a:br>
            <a:r>
              <a:rPr lang="en-US" sz="1600" dirty="0"/>
              <a:t># Flattening</a:t>
            </a:r>
          </a:p>
          <a:p>
            <a:r>
              <a:rPr lang="en-US" sz="1600" dirty="0" err="1"/>
              <a:t>classifier.add</a:t>
            </a:r>
            <a:r>
              <a:rPr lang="en-US" sz="1600" dirty="0"/>
              <a:t>(Flatten())</a:t>
            </a:r>
          </a:p>
          <a:p>
            <a:br>
              <a:rPr lang="en-US" sz="1600" dirty="0"/>
            </a:br>
            <a:r>
              <a:rPr lang="en-US" sz="1600" dirty="0"/>
              <a:t># Full Connection</a:t>
            </a:r>
          </a:p>
          <a:p>
            <a:r>
              <a:rPr lang="en-US" sz="1600" dirty="0" err="1"/>
              <a:t>classifier.add</a:t>
            </a:r>
            <a:r>
              <a:rPr lang="en-US" sz="1600" dirty="0"/>
              <a:t>(Dense(activation = '</a:t>
            </a:r>
            <a:r>
              <a:rPr lang="en-US" sz="1600" dirty="0" err="1"/>
              <a:t>relu</a:t>
            </a:r>
            <a:r>
              <a:rPr lang="en-US" sz="1600" dirty="0"/>
              <a:t>', units = 128))</a:t>
            </a:r>
          </a:p>
          <a:p>
            <a:r>
              <a:rPr lang="en-US" sz="1600" dirty="0" err="1"/>
              <a:t>classifier.add</a:t>
            </a:r>
            <a:r>
              <a:rPr lang="en-US" sz="1600" dirty="0"/>
              <a:t>(Dense(activation = 'sigmoid', units = 1))</a:t>
            </a:r>
          </a:p>
          <a:p>
            <a:br>
              <a:rPr lang="en-US" sz="1600" dirty="0"/>
            </a:br>
            <a:r>
              <a:rPr lang="en-US" sz="1600" dirty="0"/>
              <a:t># Compile the CNN</a:t>
            </a:r>
          </a:p>
          <a:p>
            <a:r>
              <a:rPr lang="en-US" sz="1600" dirty="0" err="1"/>
              <a:t>classifier.compile</a:t>
            </a:r>
            <a:r>
              <a:rPr lang="en-US" sz="1600" dirty="0"/>
              <a:t>(optimizer = '</a:t>
            </a:r>
            <a:r>
              <a:rPr lang="en-US" sz="1600" dirty="0" err="1"/>
              <a:t>adam</a:t>
            </a:r>
            <a:r>
              <a:rPr lang="en-US" sz="1600" dirty="0"/>
              <a:t>', loss = '</a:t>
            </a:r>
            <a:r>
              <a:rPr lang="en-US" sz="1600" dirty="0" err="1"/>
              <a:t>binary_crossentropy</a:t>
            </a:r>
            <a:r>
              <a:rPr lang="en-US" sz="1600" dirty="0"/>
              <a:t>', metrics = ['accuracy'])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A00A44-FE71-4F72-9253-FF8D61593B32}"/>
              </a:ext>
            </a:extLst>
          </p:cNvPr>
          <p:cNvSpPr txBox="1"/>
          <p:nvPr/>
        </p:nvSpPr>
        <p:spPr>
          <a:xfrm>
            <a:off x="5026669" y="314325"/>
            <a:ext cx="213866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Creating CNN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8257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5A00A44-FE71-4F72-9253-FF8D61593B32}"/>
              </a:ext>
            </a:extLst>
          </p:cNvPr>
          <p:cNvSpPr txBox="1"/>
          <p:nvPr/>
        </p:nvSpPr>
        <p:spPr>
          <a:xfrm>
            <a:off x="4315705" y="304800"/>
            <a:ext cx="356059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And running the model</a:t>
            </a:r>
            <a:endParaRPr lang="ru-R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FDAD3B-9E01-4A3C-9BD5-56BEB958975C}"/>
              </a:ext>
            </a:extLst>
          </p:cNvPr>
          <p:cNvSpPr/>
          <p:nvPr/>
        </p:nvSpPr>
        <p:spPr>
          <a:xfrm>
            <a:off x="647700" y="1096030"/>
            <a:ext cx="11172825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# 163/163 [==============================] - 655s 4s/step - loss: 0.3563 - acc: 0.8407 - </a:t>
            </a:r>
            <a:r>
              <a:rPr lang="en-US" sz="1600" dirty="0" err="1"/>
              <a:t>val_loss</a:t>
            </a:r>
            <a:r>
              <a:rPr lang="en-US" sz="1600" dirty="0"/>
              <a:t>: 0.3026 - </a:t>
            </a:r>
            <a:r>
              <a:rPr lang="en-US" sz="1600" dirty="0" err="1"/>
              <a:t>val_acc</a:t>
            </a:r>
            <a:r>
              <a:rPr lang="en-US" sz="1600" dirty="0"/>
              <a:t>: 0.8784</a:t>
            </a:r>
          </a:p>
          <a:p>
            <a:r>
              <a:rPr lang="en-US" sz="1600" dirty="0"/>
              <a:t># Epoch 2/10</a:t>
            </a:r>
          </a:p>
          <a:p>
            <a:r>
              <a:rPr lang="en-US" sz="1600" dirty="0"/>
              <a:t># 163/163 [==============================] - 479s 3s/step - loss: 0.2258 - acc: 0.9049 - </a:t>
            </a:r>
            <a:r>
              <a:rPr lang="en-US" sz="1600" dirty="0" err="1"/>
              <a:t>val_loss</a:t>
            </a:r>
            <a:r>
              <a:rPr lang="en-US" sz="1600" dirty="0"/>
              <a:t>: 0.4853 - </a:t>
            </a:r>
            <a:r>
              <a:rPr lang="en-US" sz="1600" dirty="0" err="1"/>
              <a:t>val_acc</a:t>
            </a:r>
            <a:r>
              <a:rPr lang="en-US" sz="1600" dirty="0"/>
              <a:t>: 0.7933</a:t>
            </a:r>
          </a:p>
          <a:p>
            <a:r>
              <a:rPr lang="en-US" sz="1600" dirty="0"/>
              <a:t># Epoch 3/10</a:t>
            </a:r>
          </a:p>
          <a:p>
            <a:r>
              <a:rPr lang="en-US" sz="1600" dirty="0"/>
              <a:t># 163/163 [==============================] - 479s 3s/step - loss: 0.1989 - acc: 0.9212 - </a:t>
            </a:r>
            <a:r>
              <a:rPr lang="en-US" sz="1600" dirty="0" err="1"/>
              <a:t>val_loss</a:t>
            </a:r>
            <a:r>
              <a:rPr lang="en-US" sz="1600" dirty="0"/>
              <a:t>: 0.2789 - </a:t>
            </a:r>
            <a:r>
              <a:rPr lang="en-US" sz="1600" dirty="0" err="1"/>
              <a:t>val_acc</a:t>
            </a:r>
            <a:r>
              <a:rPr lang="en-US" sz="1600" dirty="0"/>
              <a:t>: 0.8893</a:t>
            </a:r>
          </a:p>
          <a:p>
            <a:r>
              <a:rPr lang="en-US" sz="1600" dirty="0"/>
              <a:t># Epoch 4/10</a:t>
            </a:r>
          </a:p>
          <a:p>
            <a:r>
              <a:rPr lang="en-US" sz="1600" dirty="0"/>
              <a:t># 163/163 [==============================] - 480s 3s/step - loss: 0.2075 - acc: 0.9189 - </a:t>
            </a:r>
            <a:r>
              <a:rPr lang="en-US" sz="1600" dirty="0" err="1"/>
              <a:t>val_loss</a:t>
            </a:r>
            <a:r>
              <a:rPr lang="en-US" sz="1600" dirty="0"/>
              <a:t>: 0.4403 - </a:t>
            </a:r>
            <a:r>
              <a:rPr lang="en-US" sz="1600" dirty="0" err="1"/>
              <a:t>val_acc</a:t>
            </a:r>
            <a:r>
              <a:rPr lang="en-US" sz="1600" dirty="0"/>
              <a:t>: 0.8353</a:t>
            </a:r>
          </a:p>
          <a:p>
            <a:r>
              <a:rPr lang="en-US" sz="1600" dirty="0"/>
              <a:t># Epoch 5/10</a:t>
            </a:r>
          </a:p>
          <a:p>
            <a:r>
              <a:rPr lang="en-US" sz="1600" dirty="0"/>
              <a:t># 163/163 [==============================] - 1076s 7s/step - loss: 0.1673 - acc: 0.9356 - </a:t>
            </a:r>
            <a:r>
              <a:rPr lang="en-US" sz="1600" dirty="0" err="1"/>
              <a:t>val_loss</a:t>
            </a:r>
            <a:r>
              <a:rPr lang="en-US" sz="1600" dirty="0"/>
              <a:t>: 0.2661 - </a:t>
            </a:r>
            <a:r>
              <a:rPr lang="en-US" sz="1600" dirty="0" err="1"/>
              <a:t>val_acc</a:t>
            </a:r>
            <a:r>
              <a:rPr lang="en-US" sz="1600" dirty="0"/>
              <a:t>: 0.8990</a:t>
            </a:r>
          </a:p>
          <a:p>
            <a:r>
              <a:rPr lang="en-US" sz="1600" dirty="0"/>
              <a:t># Epoch 6/10</a:t>
            </a:r>
          </a:p>
          <a:p>
            <a:r>
              <a:rPr lang="en-US" sz="1600" dirty="0"/>
              <a:t># 163/163 [==============================] - 728s 4s/step - loss: 0.1635 - acc: 0.9367 - </a:t>
            </a:r>
            <a:r>
              <a:rPr lang="en-US" sz="1600" dirty="0" err="1"/>
              <a:t>val_loss</a:t>
            </a:r>
            <a:r>
              <a:rPr lang="en-US" sz="1600" dirty="0"/>
              <a:t>: 0.2696 - </a:t>
            </a:r>
            <a:r>
              <a:rPr lang="en-US" sz="1600" dirty="0" err="1"/>
              <a:t>val_acc</a:t>
            </a:r>
            <a:r>
              <a:rPr lang="en-US" sz="1600" dirty="0"/>
              <a:t>: 0.8909</a:t>
            </a:r>
          </a:p>
          <a:p>
            <a:r>
              <a:rPr lang="en-US" sz="1600" dirty="0"/>
              <a:t># Epoch 7/10</a:t>
            </a:r>
          </a:p>
          <a:p>
            <a:r>
              <a:rPr lang="en-US" sz="1600" dirty="0"/>
              <a:t># 163/163 [==============================] - 666s 4s/step - loss: 0.1631 - acc: 0.9367 - </a:t>
            </a:r>
            <a:r>
              <a:rPr lang="en-US" sz="1600" dirty="0" err="1"/>
              <a:t>val_loss</a:t>
            </a:r>
            <a:r>
              <a:rPr lang="en-US" sz="1600" dirty="0"/>
              <a:t>: 0.3588 - </a:t>
            </a:r>
            <a:r>
              <a:rPr lang="en-US" sz="1600" dirty="0" err="1"/>
              <a:t>val_acc</a:t>
            </a:r>
            <a:r>
              <a:rPr lang="en-US" sz="1600" dirty="0"/>
              <a:t>: 0.8796</a:t>
            </a:r>
          </a:p>
          <a:p>
            <a:r>
              <a:rPr lang="en-US" sz="1600" dirty="0"/>
              <a:t># Epoch 8/10</a:t>
            </a:r>
          </a:p>
          <a:p>
            <a:r>
              <a:rPr lang="en-US" sz="1600" dirty="0"/>
              <a:t># 163/163 [==============================] - 673s 4s/step - loss: 0.1449 - acc: 0.9431 - </a:t>
            </a:r>
            <a:r>
              <a:rPr lang="en-US" sz="1600" dirty="0" err="1"/>
              <a:t>val_loss</a:t>
            </a:r>
            <a:r>
              <a:rPr lang="en-US" sz="1600" dirty="0"/>
              <a:t>: 0.3136 - </a:t>
            </a:r>
            <a:r>
              <a:rPr lang="en-US" sz="1600" dirty="0" err="1"/>
              <a:t>val_acc</a:t>
            </a:r>
            <a:r>
              <a:rPr lang="en-US" sz="1600" dirty="0"/>
              <a:t>: 0.8910</a:t>
            </a:r>
          </a:p>
          <a:p>
            <a:r>
              <a:rPr lang="en-US" sz="1600" dirty="0"/>
              <a:t># Epoch 9/10</a:t>
            </a:r>
          </a:p>
          <a:p>
            <a:r>
              <a:rPr lang="en-US" sz="1600" dirty="0"/>
              <a:t># 163/163 [==============================] - 530s 3s/step - loss: 0.1406 - acc: 0.9463 - </a:t>
            </a:r>
            <a:r>
              <a:rPr lang="en-US" sz="1600" dirty="0" err="1"/>
              <a:t>val_loss</a:t>
            </a:r>
            <a:r>
              <a:rPr lang="en-US" sz="1600" dirty="0"/>
              <a:t>: 0.3288 - </a:t>
            </a:r>
            <a:r>
              <a:rPr lang="en-US" sz="1600" dirty="0" err="1"/>
              <a:t>val_acc</a:t>
            </a:r>
            <a:r>
              <a:rPr lang="en-US" sz="1600" dirty="0"/>
              <a:t>: 0.8832</a:t>
            </a:r>
          </a:p>
          <a:p>
            <a:r>
              <a:rPr lang="en-US" sz="1600" dirty="0"/>
              <a:t># Epoch 10/10</a:t>
            </a:r>
          </a:p>
          <a:p>
            <a:r>
              <a:rPr lang="en-US" sz="1600" dirty="0"/>
              <a:t># 163/163 [==============================] - 515s 3s/step - loss: 0.1393 - acc: 0.9477 - </a:t>
            </a:r>
            <a:r>
              <a:rPr lang="en-US" sz="1600" dirty="0" err="1"/>
              <a:t>val_loss</a:t>
            </a:r>
            <a:r>
              <a:rPr lang="en-US" sz="1600" dirty="0"/>
              <a:t>: 0.5068 - </a:t>
            </a:r>
            <a:r>
              <a:rPr lang="en-US" sz="1600" dirty="0" err="1"/>
              <a:t>val_acc</a:t>
            </a:r>
            <a:r>
              <a:rPr lang="en-US" sz="1600" dirty="0"/>
              <a:t>: 0.8399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3174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5A00A44-FE71-4F72-9253-FF8D61593B32}"/>
              </a:ext>
            </a:extLst>
          </p:cNvPr>
          <p:cNvSpPr txBox="1"/>
          <p:nvPr/>
        </p:nvSpPr>
        <p:spPr>
          <a:xfrm>
            <a:off x="4315705" y="304800"/>
            <a:ext cx="356059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And running the model</a:t>
            </a:r>
            <a:endParaRPr lang="ru-RU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2E72F-BBF3-4720-ABAC-7DA1BB8BA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4434"/>
            <a:ext cx="5852172" cy="4389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2AF5E7-B638-4AB5-A702-65BCAA781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3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5A00A44-FE71-4F72-9253-FF8D61593B32}"/>
              </a:ext>
            </a:extLst>
          </p:cNvPr>
          <p:cNvSpPr txBox="1"/>
          <p:nvPr/>
        </p:nvSpPr>
        <p:spPr>
          <a:xfrm>
            <a:off x="3031330" y="304800"/>
            <a:ext cx="63046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Testing manually on new data (from “</a:t>
            </a:r>
            <a:r>
              <a:rPr lang="en-US" sz="2800" dirty="0" err="1"/>
              <a:t>val</a:t>
            </a:r>
            <a:r>
              <a:rPr lang="en-US" sz="2800" dirty="0"/>
              <a:t>”)</a:t>
            </a:r>
            <a:endParaRPr lang="ru-R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D38995-45CA-4FA9-93F8-97D170FD9B23}"/>
              </a:ext>
            </a:extLst>
          </p:cNvPr>
          <p:cNvSpPr/>
          <p:nvPr/>
        </p:nvSpPr>
        <p:spPr>
          <a:xfrm>
            <a:off x="2962275" y="4066312"/>
            <a:ext cx="6096000" cy="175432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/>
              <a:t>PNEUMONIA = [[1.]]</a:t>
            </a:r>
          </a:p>
          <a:p>
            <a:r>
              <a:rPr lang="en-US" dirty="0"/>
              <a:t>NORMAL = [[0.]]</a:t>
            </a:r>
          </a:p>
          <a:p>
            <a:r>
              <a:rPr lang="en-US" dirty="0"/>
              <a:t>PNEUMONIA = [[0.]]</a:t>
            </a:r>
          </a:p>
          <a:p>
            <a:r>
              <a:rPr lang="en-US" dirty="0"/>
              <a:t>NORMAL = [[0.]]</a:t>
            </a:r>
          </a:p>
          <a:p>
            <a:r>
              <a:rPr lang="en-US" dirty="0"/>
              <a:t>PNEUMONIA = [[1.]]</a:t>
            </a:r>
          </a:p>
          <a:p>
            <a:r>
              <a:rPr lang="en-US" dirty="0"/>
              <a:t>NORMAL = [[0.]]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A6D9F-E93A-474E-B89E-80B6FAEDA6B0}"/>
              </a:ext>
            </a:extLst>
          </p:cNvPr>
          <p:cNvSpPr/>
          <p:nvPr/>
        </p:nvSpPr>
        <p:spPr>
          <a:xfrm>
            <a:off x="1449710" y="1397675"/>
            <a:ext cx="946785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image.load_img</a:t>
            </a:r>
            <a:r>
              <a:rPr lang="en-US" dirty="0"/>
              <a:t>('./chest-</a:t>
            </a:r>
            <a:r>
              <a:rPr lang="en-US" dirty="0" err="1"/>
              <a:t>xray</a:t>
            </a:r>
            <a:r>
              <a:rPr lang="en-US" dirty="0"/>
              <a:t>-pneumonia/</a:t>
            </a:r>
            <a:r>
              <a:rPr lang="en-US" dirty="0" err="1"/>
              <a:t>chest_xray</a:t>
            </a:r>
            <a:r>
              <a:rPr lang="en-US" dirty="0"/>
              <a:t>/</a:t>
            </a:r>
            <a:r>
              <a:rPr lang="en-US" dirty="0" err="1"/>
              <a:t>val</a:t>
            </a:r>
            <a:r>
              <a:rPr lang="en-US" dirty="0"/>
              <a:t>/PNEUMONIA/person1946_bacteria_4874.jpeg', </a:t>
            </a:r>
            <a:r>
              <a:rPr lang="en-US" dirty="0" err="1"/>
              <a:t>target_size</a:t>
            </a:r>
            <a:r>
              <a:rPr lang="en-US" dirty="0"/>
              <a:t>=(64, 64))</a:t>
            </a:r>
          </a:p>
          <a:p>
            <a:r>
              <a:rPr lang="en-US" dirty="0"/>
              <a:t>    x = </a:t>
            </a:r>
            <a:r>
              <a:rPr lang="en-US" dirty="0" err="1"/>
              <a:t>image.img_to_array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r>
              <a:rPr lang="en-US" dirty="0"/>
              <a:t>    x = </a:t>
            </a:r>
            <a:r>
              <a:rPr lang="en-US" dirty="0" err="1"/>
              <a:t>np.expand_dims</a:t>
            </a:r>
            <a:r>
              <a:rPr lang="en-US" dirty="0"/>
              <a:t>(x, axis=0)</a:t>
            </a:r>
          </a:p>
          <a:p>
            <a:r>
              <a:rPr lang="en-US" dirty="0"/>
              <a:t>    x = </a:t>
            </a:r>
            <a:r>
              <a:rPr lang="en-US" dirty="0" err="1"/>
              <a:t>preprocess_input</a:t>
            </a:r>
            <a:r>
              <a:rPr lang="en-US" dirty="0"/>
              <a:t>(x)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preds</a:t>
            </a:r>
            <a:r>
              <a:rPr lang="en-US" dirty="0"/>
              <a:t> = </a:t>
            </a:r>
            <a:r>
              <a:rPr lang="en-US" dirty="0" err="1"/>
              <a:t>classifier.predict</a:t>
            </a:r>
            <a:r>
              <a:rPr lang="en-US" dirty="0"/>
              <a:t>(x)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54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E84B-7543-42CE-ADB4-810A0139D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19074"/>
            <a:ext cx="9144000" cy="97631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Part 1: predicting a pulsar star</a:t>
            </a: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8AF380-CA99-41AA-BEEE-6CB139273D85}"/>
              </a:ext>
            </a:extLst>
          </p:cNvPr>
          <p:cNvSpPr/>
          <p:nvPr/>
        </p:nvSpPr>
        <p:spPr>
          <a:xfrm>
            <a:off x="1428750" y="1425058"/>
            <a:ext cx="9144000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First of all, let’s check the data: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43959-264D-484D-9F28-DE685802D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3" y="2163722"/>
            <a:ext cx="11287151" cy="2056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036F4A-59C7-4474-9034-C92945E45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4220040"/>
            <a:ext cx="4752975" cy="24307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86E67D-7134-468A-81D1-C0612B81B902}"/>
              </a:ext>
            </a:extLst>
          </p:cNvPr>
          <p:cNvSpPr/>
          <p:nvPr/>
        </p:nvSpPr>
        <p:spPr>
          <a:xfrm>
            <a:off x="6885137" y="5161527"/>
            <a:ext cx="418133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/>
              <a:t>✔There is no missing data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4432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AF380-CA99-41AA-BEEE-6CB139273D85}"/>
              </a:ext>
            </a:extLst>
          </p:cNvPr>
          <p:cNvSpPr/>
          <p:nvPr/>
        </p:nvSpPr>
        <p:spPr>
          <a:xfrm>
            <a:off x="1524000" y="386833"/>
            <a:ext cx="9144000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Get the data summary</a:t>
            </a:r>
          </a:p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1839A-7219-4362-ACA9-6A989C032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280040"/>
            <a:ext cx="9143999" cy="510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7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AF380-CA99-41AA-BEEE-6CB139273D85}"/>
              </a:ext>
            </a:extLst>
          </p:cNvPr>
          <p:cNvSpPr/>
          <p:nvPr/>
        </p:nvSpPr>
        <p:spPr>
          <a:xfrm>
            <a:off x="1181099" y="310633"/>
            <a:ext cx="9652665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Let’s check how many pulsars in the dataset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0EE0C-725B-4DDF-9497-A90A391B2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295400"/>
            <a:ext cx="9652665" cy="47941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F87017-5BB2-4C90-BD36-27495195BAD2}"/>
              </a:ext>
            </a:extLst>
          </p:cNvPr>
          <p:cNvSpPr/>
          <p:nvPr/>
        </p:nvSpPr>
        <p:spPr>
          <a:xfrm>
            <a:off x="5856932" y="5196887"/>
            <a:ext cx="4976832" cy="11387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✔</a:t>
            </a:r>
            <a:r>
              <a:rPr lang="en-US" sz="2000" dirty="0"/>
              <a:t>We are facing an imbalanced dataset, where most of the observations are not pulsars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8948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17E822-9214-4B32-B8C6-3DC492C2F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343166"/>
            <a:ext cx="7753350" cy="617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5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AF380-CA99-41AA-BEEE-6CB139273D85}"/>
              </a:ext>
            </a:extLst>
          </p:cNvPr>
          <p:cNvSpPr/>
          <p:nvPr/>
        </p:nvSpPr>
        <p:spPr>
          <a:xfrm>
            <a:off x="1181099" y="310633"/>
            <a:ext cx="9652665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Pair plot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550E3-DD08-434B-B603-B3B7FD23A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5" y="767381"/>
            <a:ext cx="11318649" cy="577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0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AF380-CA99-41AA-BEEE-6CB139273D85}"/>
              </a:ext>
            </a:extLst>
          </p:cNvPr>
          <p:cNvSpPr/>
          <p:nvPr/>
        </p:nvSpPr>
        <p:spPr>
          <a:xfrm>
            <a:off x="1104899" y="424933"/>
            <a:ext cx="965266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All variables have a relevant role in their ability to identify our target variable, let’s keep them all for now</a:t>
            </a:r>
            <a:endParaRPr lang="ru-RU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C3EA7-DC1D-4155-AF30-0D75288DB7B5}"/>
              </a:ext>
            </a:extLst>
          </p:cNvPr>
          <p:cNvSpPr/>
          <p:nvPr/>
        </p:nvSpPr>
        <p:spPr>
          <a:xfrm>
            <a:off x="1104898" y="1726584"/>
            <a:ext cx="965266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Scaling dataset</a:t>
            </a:r>
            <a:endParaRPr lang="ru-R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AD1F5E-76AB-4747-8B01-CF0854442C42}"/>
              </a:ext>
            </a:extLst>
          </p:cNvPr>
          <p:cNvSpPr/>
          <p:nvPr/>
        </p:nvSpPr>
        <p:spPr>
          <a:xfrm>
            <a:off x="1104895" y="2623587"/>
            <a:ext cx="965266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Let’s test different models</a:t>
            </a:r>
            <a:endParaRPr lang="ru-RU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C54EA-2591-4C39-B4CD-EF940BF6C675}"/>
              </a:ext>
            </a:extLst>
          </p:cNvPr>
          <p:cNvSpPr/>
          <p:nvPr/>
        </p:nvSpPr>
        <p:spPr>
          <a:xfrm>
            <a:off x="1104896" y="3520591"/>
            <a:ext cx="293370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Random Forest</a:t>
            </a:r>
            <a:endParaRPr lang="ru-RU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384E2-EF36-4465-AD7A-187217BD9719}"/>
              </a:ext>
            </a:extLst>
          </p:cNvPr>
          <p:cNvSpPr/>
          <p:nvPr/>
        </p:nvSpPr>
        <p:spPr>
          <a:xfrm>
            <a:off x="4464376" y="3520591"/>
            <a:ext cx="29337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Linear Support Vector Classifier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CE1362-61F4-4A22-AC34-FB2F1F8510AD}"/>
              </a:ext>
            </a:extLst>
          </p:cNvPr>
          <p:cNvSpPr/>
          <p:nvPr/>
        </p:nvSpPr>
        <p:spPr>
          <a:xfrm>
            <a:off x="7823856" y="3520591"/>
            <a:ext cx="29337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Stochastic Gradient Descent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0FC39A-31AE-4968-BD88-7BBD3522013D}"/>
              </a:ext>
            </a:extLst>
          </p:cNvPr>
          <p:cNvSpPr/>
          <p:nvPr/>
        </p:nvSpPr>
        <p:spPr>
          <a:xfrm>
            <a:off x="1104895" y="4612671"/>
            <a:ext cx="743402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/>
              <a:t>We will use Recall as our main criteria (we don’t want to miss pulsars)</a:t>
            </a:r>
            <a:endParaRPr lang="ru-RU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0B61ED-8AAC-4D21-9296-28660D10D4CA}"/>
              </a:ext>
            </a:extLst>
          </p:cNvPr>
          <p:cNvSpPr/>
          <p:nvPr/>
        </p:nvSpPr>
        <p:spPr>
          <a:xfrm>
            <a:off x="5235316" y="5320030"/>
            <a:ext cx="552224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In information retrieval, recall is the fraction of the relevant documents that are successfully retrieved.</a:t>
            </a:r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B75952-C08C-476B-B010-43A623A10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5" y="5316586"/>
            <a:ext cx="40195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AF380-CA99-41AA-BEEE-6CB139273D85}"/>
              </a:ext>
            </a:extLst>
          </p:cNvPr>
          <p:cNvSpPr/>
          <p:nvPr/>
        </p:nvSpPr>
        <p:spPr>
          <a:xfrm>
            <a:off x="1104899" y="424933"/>
            <a:ext cx="965266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With cross-validation we will have:</a:t>
            </a:r>
            <a:endParaRPr lang="ru-RU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C54EA-2591-4C39-B4CD-EF940BF6C675}"/>
              </a:ext>
            </a:extLst>
          </p:cNvPr>
          <p:cNvSpPr/>
          <p:nvPr/>
        </p:nvSpPr>
        <p:spPr>
          <a:xfrm>
            <a:off x="1104900" y="1310791"/>
            <a:ext cx="293370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Random Forest</a:t>
            </a:r>
            <a:endParaRPr lang="ru-RU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384E2-EF36-4465-AD7A-187217BD9719}"/>
              </a:ext>
            </a:extLst>
          </p:cNvPr>
          <p:cNvSpPr/>
          <p:nvPr/>
        </p:nvSpPr>
        <p:spPr>
          <a:xfrm>
            <a:off x="4464380" y="1310791"/>
            <a:ext cx="29337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Linear Support Vector Classifier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CE1362-61F4-4A22-AC34-FB2F1F8510AD}"/>
              </a:ext>
            </a:extLst>
          </p:cNvPr>
          <p:cNvSpPr/>
          <p:nvPr/>
        </p:nvSpPr>
        <p:spPr>
          <a:xfrm>
            <a:off x="7823860" y="1310791"/>
            <a:ext cx="29337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Stochastic Gradient Descent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404F6-5FDC-448C-B717-FC2C446C3B24}"/>
              </a:ext>
            </a:extLst>
          </p:cNvPr>
          <p:cNvSpPr/>
          <p:nvPr/>
        </p:nvSpPr>
        <p:spPr>
          <a:xfrm>
            <a:off x="1104899" y="2366486"/>
            <a:ext cx="293370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 err="1"/>
              <a:t>Cross</a:t>
            </a:r>
            <a:r>
              <a:rPr lang="ru-RU" dirty="0"/>
              <a:t> </a:t>
            </a:r>
            <a:r>
              <a:rPr lang="ru-RU" dirty="0" err="1"/>
              <a:t>validation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Recall: 98.21%</a:t>
            </a:r>
          </a:p>
          <a:p>
            <a:r>
              <a:rPr lang="en-US" dirty="0"/>
              <a:t>[[4840   28]</a:t>
            </a:r>
          </a:p>
          <a:p>
            <a:r>
              <a:rPr lang="en-US" dirty="0"/>
              <a:t> [  69  433]]</a:t>
            </a:r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993AF3-3FB8-40C4-83F4-80EF857945C9}"/>
              </a:ext>
            </a:extLst>
          </p:cNvPr>
          <p:cNvSpPr/>
          <p:nvPr/>
        </p:nvSpPr>
        <p:spPr>
          <a:xfrm>
            <a:off x="4464379" y="2366486"/>
            <a:ext cx="2933703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 err="1"/>
              <a:t>Cross</a:t>
            </a:r>
            <a:r>
              <a:rPr lang="ru-RU" dirty="0"/>
              <a:t> </a:t>
            </a:r>
            <a:r>
              <a:rPr lang="ru-RU" dirty="0" err="1"/>
              <a:t>validation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Recall: 98.14%</a:t>
            </a:r>
          </a:p>
          <a:p>
            <a:r>
              <a:rPr lang="en-US" dirty="0"/>
              <a:t>[[4844   24]</a:t>
            </a:r>
          </a:p>
          <a:p>
            <a:r>
              <a:rPr lang="en-US" dirty="0"/>
              <a:t> [  68  434]]</a:t>
            </a:r>
            <a:endParaRPr lang="ru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3C8C07-226E-4D3D-97BC-DDE1B99FD635}"/>
              </a:ext>
            </a:extLst>
          </p:cNvPr>
          <p:cNvSpPr/>
          <p:nvPr/>
        </p:nvSpPr>
        <p:spPr>
          <a:xfrm>
            <a:off x="7823859" y="2366486"/>
            <a:ext cx="2933703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 err="1"/>
              <a:t>Cross</a:t>
            </a:r>
            <a:r>
              <a:rPr lang="ru-RU" dirty="0"/>
              <a:t> </a:t>
            </a:r>
            <a:r>
              <a:rPr lang="ru-RU" dirty="0" err="1"/>
              <a:t>validation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Recall: 97.97%</a:t>
            </a:r>
          </a:p>
          <a:p>
            <a:r>
              <a:rPr lang="en-US" dirty="0"/>
              <a:t>[[4843   25]</a:t>
            </a:r>
          </a:p>
          <a:p>
            <a:r>
              <a:rPr lang="en-US" dirty="0"/>
              <a:t> [  90  412]]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30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AF380-CA99-41AA-BEEE-6CB139273D85}"/>
              </a:ext>
            </a:extLst>
          </p:cNvPr>
          <p:cNvSpPr/>
          <p:nvPr/>
        </p:nvSpPr>
        <p:spPr>
          <a:xfrm>
            <a:off x="1104899" y="424933"/>
            <a:ext cx="965266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Going on RF</a:t>
            </a:r>
            <a:endParaRPr lang="ru-RU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C54EA-2591-4C39-B4CD-EF940BF6C675}"/>
              </a:ext>
            </a:extLst>
          </p:cNvPr>
          <p:cNvSpPr/>
          <p:nvPr/>
        </p:nvSpPr>
        <p:spPr>
          <a:xfrm>
            <a:off x="1104899" y="1310791"/>
            <a:ext cx="747712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Checking features importance and dropping last one</a:t>
            </a:r>
            <a:endParaRPr lang="ru-RU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8E119-C0FA-4FE9-ACB5-515A8C8F5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9" y="2073540"/>
            <a:ext cx="4670481" cy="34736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886390-0EC1-46EB-B48D-29731F4872EB}"/>
              </a:ext>
            </a:extLst>
          </p:cNvPr>
          <p:cNvSpPr/>
          <p:nvPr/>
        </p:nvSpPr>
        <p:spPr>
          <a:xfrm>
            <a:off x="5857875" y="2073539"/>
            <a:ext cx="5915026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/>
              <a:t>Feature</a:t>
            </a:r>
            <a:r>
              <a:rPr lang="en-US" dirty="0"/>
              <a:t>                                                                      </a:t>
            </a:r>
            <a:r>
              <a:rPr lang="en-US" b="1" dirty="0"/>
              <a:t>Importance</a:t>
            </a:r>
          </a:p>
          <a:p>
            <a:r>
              <a:rPr lang="en-US" dirty="0" err="1"/>
              <a:t>Excess_kurtosis_of_the_integrated_profile</a:t>
            </a:r>
            <a:r>
              <a:rPr lang="en-US" dirty="0"/>
              <a:t>            0.355146</a:t>
            </a:r>
          </a:p>
          <a:p>
            <a:r>
              <a:rPr lang="en-US" dirty="0" err="1"/>
              <a:t>Skewness_of_the_integrated_profile</a:t>
            </a:r>
            <a:r>
              <a:rPr lang="en-US" dirty="0"/>
              <a:t>                      0.202583</a:t>
            </a:r>
          </a:p>
          <a:p>
            <a:r>
              <a:rPr lang="en-US" dirty="0" err="1"/>
              <a:t>Mean_of_the_integrated_profile</a:t>
            </a:r>
            <a:r>
              <a:rPr lang="en-US" dirty="0"/>
              <a:t>                             0.187301</a:t>
            </a:r>
          </a:p>
          <a:p>
            <a:r>
              <a:rPr lang="en-US" dirty="0" err="1"/>
              <a:t>Standard_eviation_of_the_DM_SNR_curve</a:t>
            </a:r>
            <a:r>
              <a:rPr lang="en-US" dirty="0"/>
              <a:t>           0.080540</a:t>
            </a:r>
          </a:p>
          <a:p>
            <a:r>
              <a:rPr lang="en-US" dirty="0" err="1"/>
              <a:t>Mean_of_the_DM_SNR_curve</a:t>
            </a:r>
            <a:r>
              <a:rPr lang="en-US" dirty="0"/>
              <a:t>                                 0.053932</a:t>
            </a:r>
          </a:p>
          <a:p>
            <a:r>
              <a:rPr lang="en-US" dirty="0" err="1"/>
              <a:t>Standard_deviation_of_the_integrated_profile</a:t>
            </a:r>
            <a:r>
              <a:rPr lang="en-US" dirty="0"/>
              <a:t>    0.044018</a:t>
            </a:r>
          </a:p>
          <a:p>
            <a:r>
              <a:rPr lang="en-US" dirty="0" err="1"/>
              <a:t>Skewness_of_the_DM_SNR_curve</a:t>
            </a:r>
            <a:r>
              <a:rPr lang="en-US" dirty="0"/>
              <a:t>                          0.040423</a:t>
            </a:r>
          </a:p>
          <a:p>
            <a:r>
              <a:rPr lang="en-US" dirty="0" err="1"/>
              <a:t>Excess_kurtosis_of_the_DM_SNR_curve</a:t>
            </a:r>
            <a:r>
              <a:rPr lang="en-US" dirty="0"/>
              <a:t>                0.036056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0BEDF9-4BD4-4CA5-83FE-921AAFA65427}"/>
              </a:ext>
            </a:extLst>
          </p:cNvPr>
          <p:cNvSpPr/>
          <p:nvPr/>
        </p:nvSpPr>
        <p:spPr>
          <a:xfrm>
            <a:off x="5857875" y="4809722"/>
            <a:ext cx="257175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Best result I got is:</a:t>
            </a:r>
          </a:p>
          <a:p>
            <a:r>
              <a:rPr lang="en-US" dirty="0"/>
              <a:t>Recall: 98.17%</a:t>
            </a:r>
          </a:p>
          <a:p>
            <a:r>
              <a:rPr lang="en-US" dirty="0"/>
              <a:t>[[4840   28]</a:t>
            </a:r>
          </a:p>
          <a:p>
            <a:r>
              <a:rPr lang="en-US" dirty="0"/>
              <a:t> [  68  434]]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17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Bahnschrift SemiBold</vt:lpstr>
      <vt:lpstr>Calibri</vt:lpstr>
      <vt:lpstr>Calibri Light</vt:lpstr>
      <vt:lpstr>Office Theme</vt:lpstr>
      <vt:lpstr>ML&amp;NN Homework</vt:lpstr>
      <vt:lpstr>Part 1: predicting a pulsar star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2: chest xray pneumonia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Fedor Tokarev</dc:creator>
  <cp:lastModifiedBy>Fedor Tokarev</cp:lastModifiedBy>
  <cp:revision>24</cp:revision>
  <dcterms:created xsi:type="dcterms:W3CDTF">2019-08-28T21:46:04Z</dcterms:created>
  <dcterms:modified xsi:type="dcterms:W3CDTF">2019-08-29T10:50:10Z</dcterms:modified>
</cp:coreProperties>
</file>