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6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AC3"/>
    <a:srgbClr val="F272EF"/>
    <a:srgbClr val="92F69E"/>
    <a:srgbClr val="9DF2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033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2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047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424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84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160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9/25/2021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287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9/25/2021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098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558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33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461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8749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3FC41E-BC95-4337-AF0B-5D672B369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4590661"/>
            <a:ext cx="10210862" cy="1065690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Основы технологии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E452DDE-2C1D-4CB6-B993-AB60BB37CA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63" r="1" b="25731"/>
          <a:stretch/>
        </p:blipFill>
        <p:spPr>
          <a:xfrm>
            <a:off x="1069847" y="484632"/>
            <a:ext cx="10637520" cy="35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0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F43C8F-15E9-4D32-BA55-E46DA0E99919}"/>
              </a:ext>
            </a:extLst>
          </p:cNvPr>
          <p:cNvSpPr txBox="1"/>
          <p:nvPr/>
        </p:nvSpPr>
        <p:spPr>
          <a:xfrm>
            <a:off x="0" y="243281"/>
            <a:ext cx="6174297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Kafka Broker (Kafka Server | Kafka Node) </a:t>
            </a:r>
            <a:endParaRPr lang="ru-RU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53280A-5439-4798-AC74-C55B9A12D942}"/>
              </a:ext>
            </a:extLst>
          </p:cNvPr>
          <p:cNvSpPr txBox="1"/>
          <p:nvPr/>
        </p:nvSpPr>
        <p:spPr>
          <a:xfrm>
            <a:off x="637563" y="1409350"/>
            <a:ext cx="886716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Kafka </a:t>
            </a:r>
            <a:r>
              <a:rPr lang="ru-RU" sz="3200" dirty="0"/>
              <a:t>кластер</a:t>
            </a:r>
          </a:p>
          <a:p>
            <a:endParaRPr lang="ru-RU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800" dirty="0"/>
              <a:t>Масштабирование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800" dirty="0"/>
              <a:t>Репликация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4ADAD19-1A4D-445F-BB8C-03BF30762EDC}"/>
              </a:ext>
            </a:extLst>
          </p:cNvPr>
          <p:cNvSpPr/>
          <p:nvPr/>
        </p:nvSpPr>
        <p:spPr>
          <a:xfrm>
            <a:off x="3474720" y="3376429"/>
            <a:ext cx="7161196" cy="27528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5C475-2BBE-472E-9866-8C9CCB9CE3BC}"/>
              </a:ext>
            </a:extLst>
          </p:cNvPr>
          <p:cNvSpPr txBox="1"/>
          <p:nvPr/>
        </p:nvSpPr>
        <p:spPr>
          <a:xfrm>
            <a:off x="3782729" y="3725102"/>
            <a:ext cx="1472666" cy="58477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Broker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0DF601-A399-4AB9-A351-1F5F5E15DCDA}"/>
              </a:ext>
            </a:extLst>
          </p:cNvPr>
          <p:cNvSpPr txBox="1"/>
          <p:nvPr/>
        </p:nvSpPr>
        <p:spPr>
          <a:xfrm>
            <a:off x="6059707" y="3725102"/>
            <a:ext cx="1472666" cy="58477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Broker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D98B2F-9898-4065-8A67-A49367193702}"/>
              </a:ext>
            </a:extLst>
          </p:cNvPr>
          <p:cNvSpPr txBox="1"/>
          <p:nvPr/>
        </p:nvSpPr>
        <p:spPr>
          <a:xfrm>
            <a:off x="8347811" y="3725101"/>
            <a:ext cx="1472666" cy="58477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Broker</a:t>
            </a:r>
            <a:endParaRPr lang="ru-RU" sz="3200" dirty="0">
              <a:solidFill>
                <a:schemeClr val="bg1"/>
              </a:solidFill>
            </a:endParaRP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DD90327B-1CC5-4820-B8EC-C22BF85BFD72}"/>
              </a:ext>
            </a:extLst>
          </p:cNvPr>
          <p:cNvCxnSpPr/>
          <p:nvPr/>
        </p:nvCxnSpPr>
        <p:spPr>
          <a:xfrm>
            <a:off x="4350619" y="4752841"/>
            <a:ext cx="4870383" cy="0"/>
          </a:xfrm>
          <a:prstGeom prst="line">
            <a:avLst/>
          </a:prstGeom>
          <a:ln w="50800" cmpd="sng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ABAC78DB-6961-4624-9389-CDD814FB9457}"/>
              </a:ext>
            </a:extLst>
          </p:cNvPr>
          <p:cNvCxnSpPr/>
          <p:nvPr/>
        </p:nvCxnSpPr>
        <p:spPr>
          <a:xfrm flipV="1">
            <a:off x="4350619" y="4309876"/>
            <a:ext cx="0" cy="44296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D3ABFFCD-8A9C-43E4-8189-2B4C08F10378}"/>
              </a:ext>
            </a:extLst>
          </p:cNvPr>
          <p:cNvCxnSpPr/>
          <p:nvPr/>
        </p:nvCxnSpPr>
        <p:spPr>
          <a:xfrm flipV="1">
            <a:off x="6804061" y="4309874"/>
            <a:ext cx="0" cy="44296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9D4DC1C-CDCF-4CBE-B458-F75549C52470}"/>
              </a:ext>
            </a:extLst>
          </p:cNvPr>
          <p:cNvCxnSpPr/>
          <p:nvPr/>
        </p:nvCxnSpPr>
        <p:spPr>
          <a:xfrm flipV="1">
            <a:off x="9221002" y="4309875"/>
            <a:ext cx="0" cy="44296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650894E-B023-492D-B1FD-5760CFDBC185}"/>
              </a:ext>
            </a:extLst>
          </p:cNvPr>
          <p:cNvSpPr txBox="1"/>
          <p:nvPr/>
        </p:nvSpPr>
        <p:spPr>
          <a:xfrm>
            <a:off x="4519062" y="5265019"/>
            <a:ext cx="4701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Kafka cluster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857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F43C8F-15E9-4D32-BA55-E46DA0E99919}"/>
              </a:ext>
            </a:extLst>
          </p:cNvPr>
          <p:cNvSpPr txBox="1"/>
          <p:nvPr/>
        </p:nvSpPr>
        <p:spPr>
          <a:xfrm>
            <a:off x="0" y="243281"/>
            <a:ext cx="6174297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Kafka Broker (Kafka Server | Kafka Node) </a:t>
            </a:r>
            <a:endParaRPr lang="ru-RU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53280A-5439-4798-AC74-C55B9A12D942}"/>
              </a:ext>
            </a:extLst>
          </p:cNvPr>
          <p:cNvSpPr txBox="1"/>
          <p:nvPr/>
        </p:nvSpPr>
        <p:spPr>
          <a:xfrm>
            <a:off x="637563" y="1078219"/>
            <a:ext cx="4290572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Zookeeper</a:t>
            </a:r>
            <a:endParaRPr lang="ru-RU" sz="3200" dirty="0"/>
          </a:p>
          <a:p>
            <a:endParaRPr lang="ru-RU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800" dirty="0"/>
              <a:t>Состояние кластера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800" dirty="0"/>
              <a:t>Конфигурация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800" dirty="0"/>
              <a:t>Адресная книга (</a:t>
            </a:r>
            <a:r>
              <a:rPr lang="en-US" sz="2800" dirty="0"/>
              <a:t>data)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800" dirty="0"/>
              <a:t>Выбор </a:t>
            </a:r>
            <a:r>
              <a:rPr lang="en-US" sz="2800" dirty="0"/>
              <a:t>Controller – </a:t>
            </a:r>
            <a:r>
              <a:rPr lang="ru-RU" sz="2000" dirty="0"/>
              <a:t>обеспечивает консистентность данных</a:t>
            </a:r>
            <a:endParaRPr lang="en-US" sz="20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4ADAD19-1A4D-445F-BB8C-03BF30762EDC}"/>
              </a:ext>
            </a:extLst>
          </p:cNvPr>
          <p:cNvSpPr/>
          <p:nvPr/>
        </p:nvSpPr>
        <p:spPr>
          <a:xfrm>
            <a:off x="5754111" y="3461455"/>
            <a:ext cx="6174297" cy="27528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5C475-2BBE-472E-9866-8C9CCB9CE3BC}"/>
              </a:ext>
            </a:extLst>
          </p:cNvPr>
          <p:cNvSpPr txBox="1"/>
          <p:nvPr/>
        </p:nvSpPr>
        <p:spPr>
          <a:xfrm>
            <a:off x="5948415" y="3708871"/>
            <a:ext cx="2099302" cy="58477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Controller</a:t>
            </a:r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0DF601-A399-4AB9-A351-1F5F5E15DCDA}"/>
              </a:ext>
            </a:extLst>
          </p:cNvPr>
          <p:cNvSpPr txBox="1"/>
          <p:nvPr/>
        </p:nvSpPr>
        <p:spPr>
          <a:xfrm>
            <a:off x="8347811" y="3725100"/>
            <a:ext cx="1472666" cy="58477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Broker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D98B2F-9898-4065-8A67-A49367193702}"/>
              </a:ext>
            </a:extLst>
          </p:cNvPr>
          <p:cNvSpPr txBox="1"/>
          <p:nvPr/>
        </p:nvSpPr>
        <p:spPr>
          <a:xfrm>
            <a:off x="10155651" y="3735006"/>
            <a:ext cx="1472666" cy="58477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Broker</a:t>
            </a:r>
            <a:endParaRPr lang="ru-RU" sz="3200" dirty="0">
              <a:solidFill>
                <a:schemeClr val="bg1"/>
              </a:solidFill>
            </a:endParaRP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DD90327B-1CC5-4820-B8EC-C22BF85BFD72}"/>
              </a:ext>
            </a:extLst>
          </p:cNvPr>
          <p:cNvCxnSpPr/>
          <p:nvPr/>
        </p:nvCxnSpPr>
        <p:spPr>
          <a:xfrm>
            <a:off x="6314173" y="4752839"/>
            <a:ext cx="4870383" cy="0"/>
          </a:xfrm>
          <a:prstGeom prst="line">
            <a:avLst/>
          </a:prstGeom>
          <a:ln w="50800" cmpd="sng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ABAC78DB-6961-4624-9389-CDD814FB9457}"/>
              </a:ext>
            </a:extLst>
          </p:cNvPr>
          <p:cNvCxnSpPr/>
          <p:nvPr/>
        </p:nvCxnSpPr>
        <p:spPr>
          <a:xfrm flipV="1">
            <a:off x="11184556" y="4293646"/>
            <a:ext cx="0" cy="44296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D3ABFFCD-8A9C-43E4-8189-2B4C08F10378}"/>
              </a:ext>
            </a:extLst>
          </p:cNvPr>
          <p:cNvCxnSpPr/>
          <p:nvPr/>
        </p:nvCxnSpPr>
        <p:spPr>
          <a:xfrm flipV="1">
            <a:off x="6332423" y="4293646"/>
            <a:ext cx="0" cy="44296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9D4DC1C-CDCF-4CBE-B458-F75549C52470}"/>
              </a:ext>
            </a:extLst>
          </p:cNvPr>
          <p:cNvCxnSpPr/>
          <p:nvPr/>
        </p:nvCxnSpPr>
        <p:spPr>
          <a:xfrm flipV="1">
            <a:off x="9221002" y="4309875"/>
            <a:ext cx="0" cy="44296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650894E-B023-492D-B1FD-5760CFDBC185}"/>
              </a:ext>
            </a:extLst>
          </p:cNvPr>
          <p:cNvSpPr txBox="1"/>
          <p:nvPr/>
        </p:nvSpPr>
        <p:spPr>
          <a:xfrm>
            <a:off x="7883090" y="5337615"/>
            <a:ext cx="2675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Kafka cluster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FE21D6-E4AD-45B9-9579-E511E30E031D}"/>
              </a:ext>
            </a:extLst>
          </p:cNvPr>
          <p:cNvSpPr txBox="1"/>
          <p:nvPr/>
        </p:nvSpPr>
        <p:spPr>
          <a:xfrm>
            <a:off x="8176352" y="1639146"/>
            <a:ext cx="1912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Zookeeper</a:t>
            </a:r>
            <a:endParaRPr lang="ru-RU" sz="2800" dirty="0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A614BDA-3761-4A60-A19A-333FD280CBDC}"/>
              </a:ext>
            </a:extLst>
          </p:cNvPr>
          <p:cNvCxnSpPr/>
          <p:nvPr/>
        </p:nvCxnSpPr>
        <p:spPr>
          <a:xfrm>
            <a:off x="6174297" y="3429000"/>
            <a:ext cx="4870383" cy="0"/>
          </a:xfrm>
          <a:prstGeom prst="line">
            <a:avLst/>
          </a:prstGeom>
          <a:ln w="50800" cmpd="sng">
            <a:solidFill>
              <a:srgbClr val="00B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FAF85511-0181-421D-9A07-F0DE239959A0}"/>
              </a:ext>
            </a:extLst>
          </p:cNvPr>
          <p:cNvCxnSpPr>
            <a:cxnSpLocks/>
          </p:cNvCxnSpPr>
          <p:nvPr/>
        </p:nvCxnSpPr>
        <p:spPr>
          <a:xfrm>
            <a:off x="6174297" y="3412770"/>
            <a:ext cx="0" cy="296101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8FA6BC8-50F0-4267-9E0C-6357C4E8E352}"/>
              </a:ext>
            </a:extLst>
          </p:cNvPr>
          <p:cNvCxnSpPr>
            <a:cxnSpLocks/>
          </p:cNvCxnSpPr>
          <p:nvPr/>
        </p:nvCxnSpPr>
        <p:spPr>
          <a:xfrm>
            <a:off x="11044680" y="3429000"/>
            <a:ext cx="0" cy="341358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F6EBAA0B-6559-447A-ABDC-7CEF6680E3E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9132462" y="2162366"/>
            <a:ext cx="20459" cy="1571195"/>
          </a:xfrm>
          <a:prstGeom prst="straightConnector1">
            <a:avLst/>
          </a:prstGeom>
          <a:ln w="47625" cmpd="sng">
            <a:solidFill>
              <a:srgbClr val="00B05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552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F43C8F-15E9-4D32-BA55-E46DA0E99919}"/>
              </a:ext>
            </a:extLst>
          </p:cNvPr>
          <p:cNvSpPr txBox="1"/>
          <p:nvPr/>
        </p:nvSpPr>
        <p:spPr>
          <a:xfrm>
            <a:off x="0" y="243281"/>
            <a:ext cx="7488455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Kafka Message (Record | Event) – key-value pair </a:t>
            </a:r>
            <a:endParaRPr lang="ru-RU" sz="2400" dirty="0"/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ADE08FBF-22D0-4D7E-BE74-AD05C1EF2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320598"/>
              </p:ext>
            </p:extLst>
          </p:nvPr>
        </p:nvGraphicFramePr>
        <p:xfrm>
          <a:off x="1030972" y="1848051"/>
          <a:ext cx="10259462" cy="23893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37867">
                  <a:extLst>
                    <a:ext uri="{9D8B030D-6E8A-4147-A177-3AD203B41FA5}">
                      <a16:colId xmlns:a16="http://schemas.microsoft.com/office/drawing/2014/main" val="511833058"/>
                    </a:ext>
                  </a:extLst>
                </a:gridCol>
                <a:gridCol w="7721595">
                  <a:extLst>
                    <a:ext uri="{9D8B030D-6E8A-4147-A177-3AD203B41FA5}">
                      <a16:colId xmlns:a16="http://schemas.microsoft.com/office/drawing/2014/main" val="1978746256"/>
                    </a:ext>
                  </a:extLst>
                </a:gridCol>
              </a:tblGrid>
              <a:tr h="417436">
                <a:tc>
                  <a:txBody>
                    <a:bodyPr/>
                    <a:lstStyle/>
                    <a:p>
                      <a:r>
                        <a:rPr lang="ru-RU" dirty="0"/>
                        <a:t>Поле сообщения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866601"/>
                  </a:ext>
                </a:extLst>
              </a:tr>
              <a:tr h="496964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Используется для распределения сообщений по кластеру (опционально).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103735"/>
                  </a:ext>
                </a:extLst>
              </a:tr>
              <a:tr h="417436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Содержимое сообщения – массив байт. Бизнес-данные.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440599"/>
                  </a:ext>
                </a:extLst>
              </a:tr>
              <a:tr h="417436">
                <a:tc>
                  <a:txBody>
                    <a:bodyPr/>
                    <a:lstStyle/>
                    <a:p>
                      <a:r>
                        <a:rPr lang="en-US" dirty="0"/>
                        <a:t>Timestamp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Время сообщения (от эпохи). Устанавливается при отправке или обработке внутри кластера. По умолчанию указан в самом брокере.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913722"/>
                  </a:ext>
                </a:extLst>
              </a:tr>
              <a:tr h="417436">
                <a:tc>
                  <a:txBody>
                    <a:bodyPr/>
                    <a:lstStyle/>
                    <a:p>
                      <a:r>
                        <a:rPr lang="en-US" dirty="0"/>
                        <a:t>Headers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Набор </a:t>
                      </a:r>
                      <a:r>
                        <a:rPr lang="en-US" dirty="0"/>
                        <a:t>key-value </a:t>
                      </a:r>
                      <a:r>
                        <a:rPr lang="ru-RU" dirty="0"/>
                        <a:t>пар с пользовательскими атрибутами сообщения.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809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723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F43C8F-15E9-4D32-BA55-E46DA0E99919}"/>
              </a:ext>
            </a:extLst>
          </p:cNvPr>
          <p:cNvSpPr txBox="1"/>
          <p:nvPr/>
        </p:nvSpPr>
        <p:spPr>
          <a:xfrm>
            <a:off x="1" y="243281"/>
            <a:ext cx="4600876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Kafka Topic – stream of data</a:t>
            </a:r>
            <a:endParaRPr lang="ru-RU" sz="2400" dirty="0"/>
          </a:p>
        </p:txBody>
      </p:sp>
      <p:sp>
        <p:nvSpPr>
          <p:cNvPr id="3" name="Блок-схема: память с прямым доступом 2">
            <a:extLst>
              <a:ext uri="{FF2B5EF4-FFF2-40B4-BE49-F238E27FC236}">
                <a16:creationId xmlns:a16="http://schemas.microsoft.com/office/drawing/2014/main" id="{AD51AF07-3D4F-422F-A2BF-D112814DDA74}"/>
              </a:ext>
            </a:extLst>
          </p:cNvPr>
          <p:cNvSpPr/>
          <p:nvPr/>
        </p:nvSpPr>
        <p:spPr>
          <a:xfrm>
            <a:off x="2261937" y="2242686"/>
            <a:ext cx="6516303" cy="3542097"/>
          </a:xfrm>
          <a:prstGeom prst="flowChartMagneticDru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8B84A0-8FE6-4F8C-AF9D-D01D3D077E67}"/>
              </a:ext>
            </a:extLst>
          </p:cNvPr>
          <p:cNvSpPr txBox="1"/>
          <p:nvPr/>
        </p:nvSpPr>
        <p:spPr>
          <a:xfrm>
            <a:off x="4215865" y="2483318"/>
            <a:ext cx="1880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Topic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Семиугольник 4">
            <a:extLst>
              <a:ext uri="{FF2B5EF4-FFF2-40B4-BE49-F238E27FC236}">
                <a16:creationId xmlns:a16="http://schemas.microsoft.com/office/drawing/2014/main" id="{9CBA3337-EF67-49DF-A7EA-DDE371045B0F}"/>
              </a:ext>
            </a:extLst>
          </p:cNvPr>
          <p:cNvSpPr/>
          <p:nvPr/>
        </p:nvSpPr>
        <p:spPr>
          <a:xfrm>
            <a:off x="702644" y="2852650"/>
            <a:ext cx="596767" cy="576350"/>
          </a:xfrm>
          <a:prstGeom prst="heptag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0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" name="Семиугольник 7">
            <a:extLst>
              <a:ext uri="{FF2B5EF4-FFF2-40B4-BE49-F238E27FC236}">
                <a16:creationId xmlns:a16="http://schemas.microsoft.com/office/drawing/2014/main" id="{B21E8305-2FCD-4F33-A4CD-9B8FC7ABA680}"/>
              </a:ext>
            </a:extLst>
          </p:cNvPr>
          <p:cNvSpPr/>
          <p:nvPr/>
        </p:nvSpPr>
        <p:spPr>
          <a:xfrm>
            <a:off x="702643" y="3429000"/>
            <a:ext cx="596767" cy="576350"/>
          </a:xfrm>
          <a:prstGeom prst="heptagon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" name="Семиугольник 8">
            <a:extLst>
              <a:ext uri="{FF2B5EF4-FFF2-40B4-BE49-F238E27FC236}">
                <a16:creationId xmlns:a16="http://schemas.microsoft.com/office/drawing/2014/main" id="{B0554199-A02A-40BB-AF21-23B75053E14B}"/>
              </a:ext>
            </a:extLst>
          </p:cNvPr>
          <p:cNvSpPr/>
          <p:nvPr/>
        </p:nvSpPr>
        <p:spPr>
          <a:xfrm>
            <a:off x="702643" y="4013734"/>
            <a:ext cx="596767" cy="576350"/>
          </a:xfrm>
          <a:prstGeom prst="heptagon">
            <a:avLst/>
          </a:prstGeom>
          <a:solidFill>
            <a:srgbClr val="92F6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2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" name="Семиугольник 9">
            <a:extLst>
              <a:ext uri="{FF2B5EF4-FFF2-40B4-BE49-F238E27FC236}">
                <a16:creationId xmlns:a16="http://schemas.microsoft.com/office/drawing/2014/main" id="{667EC6A2-96C6-4470-824E-46B83B1910B7}"/>
              </a:ext>
            </a:extLst>
          </p:cNvPr>
          <p:cNvSpPr/>
          <p:nvPr/>
        </p:nvSpPr>
        <p:spPr>
          <a:xfrm>
            <a:off x="702642" y="4598468"/>
            <a:ext cx="596767" cy="576350"/>
          </a:xfrm>
          <a:prstGeom prst="hept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3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F798A9E8-3FDC-4C46-80EC-31D4CF850BF8}"/>
              </a:ext>
            </a:extLst>
          </p:cNvPr>
          <p:cNvSpPr/>
          <p:nvPr/>
        </p:nvSpPr>
        <p:spPr>
          <a:xfrm>
            <a:off x="1511166" y="3717175"/>
            <a:ext cx="702645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емиугольник 10">
            <a:extLst>
              <a:ext uri="{FF2B5EF4-FFF2-40B4-BE49-F238E27FC236}">
                <a16:creationId xmlns:a16="http://schemas.microsoft.com/office/drawing/2014/main" id="{5A045EC6-44E8-4805-8A2C-96367E366C51}"/>
              </a:ext>
            </a:extLst>
          </p:cNvPr>
          <p:cNvSpPr/>
          <p:nvPr/>
        </p:nvSpPr>
        <p:spPr>
          <a:xfrm>
            <a:off x="2598820" y="3564117"/>
            <a:ext cx="596767" cy="576350"/>
          </a:xfrm>
          <a:prstGeom prst="heptag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0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" name="Семиугольник 11">
            <a:extLst>
              <a:ext uri="{FF2B5EF4-FFF2-40B4-BE49-F238E27FC236}">
                <a16:creationId xmlns:a16="http://schemas.microsoft.com/office/drawing/2014/main" id="{A926A0C2-8B34-49C3-BE71-2DDCB3316933}"/>
              </a:ext>
            </a:extLst>
          </p:cNvPr>
          <p:cNvSpPr/>
          <p:nvPr/>
        </p:nvSpPr>
        <p:spPr>
          <a:xfrm>
            <a:off x="3195587" y="3564117"/>
            <a:ext cx="596767" cy="576350"/>
          </a:xfrm>
          <a:prstGeom prst="heptag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" name="Семиугольник 12">
            <a:extLst>
              <a:ext uri="{FF2B5EF4-FFF2-40B4-BE49-F238E27FC236}">
                <a16:creationId xmlns:a16="http://schemas.microsoft.com/office/drawing/2014/main" id="{BF8871FD-C986-4AE2-8FB9-5FD29225BB12}"/>
              </a:ext>
            </a:extLst>
          </p:cNvPr>
          <p:cNvSpPr/>
          <p:nvPr/>
        </p:nvSpPr>
        <p:spPr>
          <a:xfrm>
            <a:off x="3792354" y="3552084"/>
            <a:ext cx="596767" cy="576350"/>
          </a:xfrm>
          <a:prstGeom prst="heptagon">
            <a:avLst/>
          </a:prstGeom>
          <a:solidFill>
            <a:srgbClr val="92F6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2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" name="Семиугольник 13">
            <a:extLst>
              <a:ext uri="{FF2B5EF4-FFF2-40B4-BE49-F238E27FC236}">
                <a16:creationId xmlns:a16="http://schemas.microsoft.com/office/drawing/2014/main" id="{07B73F35-8426-41E1-A13E-E84A85554319}"/>
              </a:ext>
            </a:extLst>
          </p:cNvPr>
          <p:cNvSpPr/>
          <p:nvPr/>
        </p:nvSpPr>
        <p:spPr>
          <a:xfrm>
            <a:off x="4389121" y="3552007"/>
            <a:ext cx="596767" cy="576350"/>
          </a:xfrm>
          <a:prstGeom prst="hept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3</a:t>
            </a:r>
            <a:endParaRPr lang="ru-RU" sz="2400" dirty="0">
              <a:solidFill>
                <a:schemeClr val="bg1"/>
              </a:solidFill>
            </a:endParaRP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FF6B89B5-5131-420D-A3F7-3DE95AA2B201}"/>
              </a:ext>
            </a:extLst>
          </p:cNvPr>
          <p:cNvCxnSpPr>
            <a:cxnSpLocks/>
          </p:cNvCxnSpPr>
          <p:nvPr/>
        </p:nvCxnSpPr>
        <p:spPr>
          <a:xfrm>
            <a:off x="7777213" y="3852292"/>
            <a:ext cx="1963553" cy="0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Семиугольник 21">
            <a:extLst>
              <a:ext uri="{FF2B5EF4-FFF2-40B4-BE49-F238E27FC236}">
                <a16:creationId xmlns:a16="http://schemas.microsoft.com/office/drawing/2014/main" id="{0133452F-D83D-4769-887D-CD1B406E81A9}"/>
              </a:ext>
            </a:extLst>
          </p:cNvPr>
          <p:cNvSpPr/>
          <p:nvPr/>
        </p:nvSpPr>
        <p:spPr>
          <a:xfrm>
            <a:off x="10135401" y="2861034"/>
            <a:ext cx="596767" cy="576350"/>
          </a:xfrm>
          <a:prstGeom prst="heptag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0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" name="Семиугольник 22">
            <a:extLst>
              <a:ext uri="{FF2B5EF4-FFF2-40B4-BE49-F238E27FC236}">
                <a16:creationId xmlns:a16="http://schemas.microsoft.com/office/drawing/2014/main" id="{3E608CD3-EDEF-4350-8A10-851DED5539CF}"/>
              </a:ext>
            </a:extLst>
          </p:cNvPr>
          <p:cNvSpPr/>
          <p:nvPr/>
        </p:nvSpPr>
        <p:spPr>
          <a:xfrm>
            <a:off x="10135400" y="3437384"/>
            <a:ext cx="596767" cy="576350"/>
          </a:xfrm>
          <a:prstGeom prst="heptagon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" name="Семиугольник 23">
            <a:extLst>
              <a:ext uri="{FF2B5EF4-FFF2-40B4-BE49-F238E27FC236}">
                <a16:creationId xmlns:a16="http://schemas.microsoft.com/office/drawing/2014/main" id="{91109EF1-8C06-4496-90A9-E75F0C0A32D1}"/>
              </a:ext>
            </a:extLst>
          </p:cNvPr>
          <p:cNvSpPr/>
          <p:nvPr/>
        </p:nvSpPr>
        <p:spPr>
          <a:xfrm>
            <a:off x="10135400" y="4022118"/>
            <a:ext cx="596767" cy="576350"/>
          </a:xfrm>
          <a:prstGeom prst="heptagon">
            <a:avLst/>
          </a:prstGeom>
          <a:solidFill>
            <a:srgbClr val="92F6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2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" name="Семиугольник 24">
            <a:extLst>
              <a:ext uri="{FF2B5EF4-FFF2-40B4-BE49-F238E27FC236}">
                <a16:creationId xmlns:a16="http://schemas.microsoft.com/office/drawing/2014/main" id="{E553D763-6F60-4791-A546-15C7AB078E6B}"/>
              </a:ext>
            </a:extLst>
          </p:cNvPr>
          <p:cNvSpPr/>
          <p:nvPr/>
        </p:nvSpPr>
        <p:spPr>
          <a:xfrm>
            <a:off x="10135399" y="4606852"/>
            <a:ext cx="596767" cy="576350"/>
          </a:xfrm>
          <a:prstGeom prst="hept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3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01D682-81E1-4758-9B28-5A69096FE691}"/>
              </a:ext>
            </a:extLst>
          </p:cNvPr>
          <p:cNvSpPr txBox="1"/>
          <p:nvPr/>
        </p:nvSpPr>
        <p:spPr>
          <a:xfrm>
            <a:off x="3854917" y="4895027"/>
            <a:ext cx="2353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50"/>
                </a:solidFill>
              </a:rPr>
              <a:t>FIFO (ordering)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374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F43C8F-15E9-4D32-BA55-E46DA0E99919}"/>
              </a:ext>
            </a:extLst>
          </p:cNvPr>
          <p:cNvSpPr txBox="1"/>
          <p:nvPr/>
        </p:nvSpPr>
        <p:spPr>
          <a:xfrm>
            <a:off x="1" y="243281"/>
            <a:ext cx="4600876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Kafka Topic – stream of data</a:t>
            </a:r>
            <a:endParaRPr lang="ru-RU" sz="2400" dirty="0"/>
          </a:p>
        </p:txBody>
      </p:sp>
      <p:sp>
        <p:nvSpPr>
          <p:cNvPr id="3" name="Блок-схема: память с прямым доступом 2">
            <a:extLst>
              <a:ext uri="{FF2B5EF4-FFF2-40B4-BE49-F238E27FC236}">
                <a16:creationId xmlns:a16="http://schemas.microsoft.com/office/drawing/2014/main" id="{AD51AF07-3D4F-422F-A2BF-D112814DDA74}"/>
              </a:ext>
            </a:extLst>
          </p:cNvPr>
          <p:cNvSpPr/>
          <p:nvPr/>
        </p:nvSpPr>
        <p:spPr>
          <a:xfrm>
            <a:off x="2261937" y="2242686"/>
            <a:ext cx="7276699" cy="3542097"/>
          </a:xfrm>
          <a:prstGeom prst="flowChartMagneticDru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8B84A0-8FE6-4F8C-AF9D-D01D3D077E67}"/>
              </a:ext>
            </a:extLst>
          </p:cNvPr>
          <p:cNvSpPr txBox="1"/>
          <p:nvPr/>
        </p:nvSpPr>
        <p:spPr>
          <a:xfrm>
            <a:off x="4215865" y="2483318"/>
            <a:ext cx="1880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Topic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F798A9E8-3FDC-4C46-80EC-31D4CF850BF8}"/>
              </a:ext>
            </a:extLst>
          </p:cNvPr>
          <p:cNvSpPr/>
          <p:nvPr/>
        </p:nvSpPr>
        <p:spPr>
          <a:xfrm>
            <a:off x="1511166" y="3717175"/>
            <a:ext cx="702645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FF6B89B5-5131-420D-A3F7-3DE95AA2B201}"/>
              </a:ext>
            </a:extLst>
          </p:cNvPr>
          <p:cNvCxnSpPr>
            <a:cxnSpLocks/>
          </p:cNvCxnSpPr>
          <p:nvPr/>
        </p:nvCxnSpPr>
        <p:spPr>
          <a:xfrm>
            <a:off x="8082013" y="3544869"/>
            <a:ext cx="1963553" cy="0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FD055B3-9F78-4D05-8E8C-1490D8B49CF9}"/>
              </a:ext>
            </a:extLst>
          </p:cNvPr>
          <p:cNvSpPr txBox="1"/>
          <p:nvPr/>
        </p:nvSpPr>
        <p:spPr>
          <a:xfrm>
            <a:off x="1867301" y="1058779"/>
            <a:ext cx="6910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Partitions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dirty="0"/>
              <a:t>Ускорение чтения/записи данных (</a:t>
            </a:r>
            <a:r>
              <a:rPr lang="ru-RU" sz="2000" dirty="0" err="1"/>
              <a:t>параллелизация</a:t>
            </a:r>
            <a:r>
              <a:rPr lang="ru-RU" sz="2000" dirty="0"/>
              <a:t>)</a:t>
            </a:r>
          </a:p>
        </p:txBody>
      </p:sp>
      <p:graphicFrame>
        <p:nvGraphicFramePr>
          <p:cNvPr id="15" name="Таблица 16">
            <a:extLst>
              <a:ext uri="{FF2B5EF4-FFF2-40B4-BE49-F238E27FC236}">
                <a16:creationId xmlns:a16="http://schemas.microsoft.com/office/drawing/2014/main" id="{A8CDE76D-F76B-46CA-9EA3-A58BC4BAD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788584"/>
              </p:ext>
            </p:extLst>
          </p:nvPr>
        </p:nvGraphicFramePr>
        <p:xfrm>
          <a:off x="2916454" y="3143251"/>
          <a:ext cx="39463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727">
                  <a:extLst>
                    <a:ext uri="{9D8B030D-6E8A-4147-A177-3AD203B41FA5}">
                      <a16:colId xmlns:a16="http://schemas.microsoft.com/office/drawing/2014/main" val="3151610199"/>
                    </a:ext>
                  </a:extLst>
                </a:gridCol>
                <a:gridCol w="657727">
                  <a:extLst>
                    <a:ext uri="{9D8B030D-6E8A-4147-A177-3AD203B41FA5}">
                      <a16:colId xmlns:a16="http://schemas.microsoft.com/office/drawing/2014/main" val="3867299686"/>
                    </a:ext>
                  </a:extLst>
                </a:gridCol>
                <a:gridCol w="657727">
                  <a:extLst>
                    <a:ext uri="{9D8B030D-6E8A-4147-A177-3AD203B41FA5}">
                      <a16:colId xmlns:a16="http://schemas.microsoft.com/office/drawing/2014/main" val="2453529979"/>
                    </a:ext>
                  </a:extLst>
                </a:gridCol>
                <a:gridCol w="657727">
                  <a:extLst>
                    <a:ext uri="{9D8B030D-6E8A-4147-A177-3AD203B41FA5}">
                      <a16:colId xmlns:a16="http://schemas.microsoft.com/office/drawing/2014/main" val="1554685037"/>
                    </a:ext>
                  </a:extLst>
                </a:gridCol>
                <a:gridCol w="657727">
                  <a:extLst>
                    <a:ext uri="{9D8B030D-6E8A-4147-A177-3AD203B41FA5}">
                      <a16:colId xmlns:a16="http://schemas.microsoft.com/office/drawing/2014/main" val="4268470333"/>
                    </a:ext>
                  </a:extLst>
                </a:gridCol>
                <a:gridCol w="657727">
                  <a:extLst>
                    <a:ext uri="{9D8B030D-6E8A-4147-A177-3AD203B41FA5}">
                      <a16:colId xmlns:a16="http://schemas.microsoft.com/office/drawing/2014/main" val="3313548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CBAC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CBAC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CBAC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CBAC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CBAC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CB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99267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D5CDA57-12A5-48E2-844B-D5F0C2D278CA}"/>
              </a:ext>
            </a:extLst>
          </p:cNvPr>
          <p:cNvSpPr txBox="1"/>
          <p:nvPr/>
        </p:nvSpPr>
        <p:spPr>
          <a:xfrm>
            <a:off x="2550694" y="3144759"/>
            <a:ext cx="327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0</a:t>
            </a:r>
          </a:p>
        </p:txBody>
      </p:sp>
      <p:graphicFrame>
        <p:nvGraphicFramePr>
          <p:cNvPr id="27" name="Таблица 16">
            <a:extLst>
              <a:ext uri="{FF2B5EF4-FFF2-40B4-BE49-F238E27FC236}">
                <a16:creationId xmlns:a16="http://schemas.microsoft.com/office/drawing/2014/main" id="{C390213A-A576-4749-8779-52AE22677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919337"/>
              </p:ext>
            </p:extLst>
          </p:nvPr>
        </p:nvGraphicFramePr>
        <p:xfrm>
          <a:off x="2877953" y="3837335"/>
          <a:ext cx="39463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727">
                  <a:extLst>
                    <a:ext uri="{9D8B030D-6E8A-4147-A177-3AD203B41FA5}">
                      <a16:colId xmlns:a16="http://schemas.microsoft.com/office/drawing/2014/main" val="3151610199"/>
                    </a:ext>
                  </a:extLst>
                </a:gridCol>
                <a:gridCol w="657727">
                  <a:extLst>
                    <a:ext uri="{9D8B030D-6E8A-4147-A177-3AD203B41FA5}">
                      <a16:colId xmlns:a16="http://schemas.microsoft.com/office/drawing/2014/main" val="3867299686"/>
                    </a:ext>
                  </a:extLst>
                </a:gridCol>
                <a:gridCol w="657727">
                  <a:extLst>
                    <a:ext uri="{9D8B030D-6E8A-4147-A177-3AD203B41FA5}">
                      <a16:colId xmlns:a16="http://schemas.microsoft.com/office/drawing/2014/main" val="2453529979"/>
                    </a:ext>
                  </a:extLst>
                </a:gridCol>
                <a:gridCol w="657727">
                  <a:extLst>
                    <a:ext uri="{9D8B030D-6E8A-4147-A177-3AD203B41FA5}">
                      <a16:colId xmlns:a16="http://schemas.microsoft.com/office/drawing/2014/main" val="1554685037"/>
                    </a:ext>
                  </a:extLst>
                </a:gridCol>
                <a:gridCol w="657727">
                  <a:extLst>
                    <a:ext uri="{9D8B030D-6E8A-4147-A177-3AD203B41FA5}">
                      <a16:colId xmlns:a16="http://schemas.microsoft.com/office/drawing/2014/main" val="4268470333"/>
                    </a:ext>
                  </a:extLst>
                </a:gridCol>
                <a:gridCol w="657727">
                  <a:extLst>
                    <a:ext uri="{9D8B030D-6E8A-4147-A177-3AD203B41FA5}">
                      <a16:colId xmlns:a16="http://schemas.microsoft.com/office/drawing/2014/main" val="3313548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CBAC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CBAC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CBAC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CBAC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CBAC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CB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992672"/>
                  </a:ext>
                </a:extLst>
              </a:tr>
            </a:tbl>
          </a:graphicData>
        </a:graphic>
      </p:graphicFrame>
      <p:graphicFrame>
        <p:nvGraphicFramePr>
          <p:cNvPr id="28" name="Таблица 16">
            <a:extLst>
              <a:ext uri="{FF2B5EF4-FFF2-40B4-BE49-F238E27FC236}">
                <a16:creationId xmlns:a16="http://schemas.microsoft.com/office/drawing/2014/main" id="{DBC96DAB-C7F1-45F3-BAB7-CFBE7DE9A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11811"/>
              </p:ext>
            </p:extLst>
          </p:nvPr>
        </p:nvGraphicFramePr>
        <p:xfrm>
          <a:off x="2877953" y="4550439"/>
          <a:ext cx="39463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727">
                  <a:extLst>
                    <a:ext uri="{9D8B030D-6E8A-4147-A177-3AD203B41FA5}">
                      <a16:colId xmlns:a16="http://schemas.microsoft.com/office/drawing/2014/main" val="3151610199"/>
                    </a:ext>
                  </a:extLst>
                </a:gridCol>
                <a:gridCol w="657727">
                  <a:extLst>
                    <a:ext uri="{9D8B030D-6E8A-4147-A177-3AD203B41FA5}">
                      <a16:colId xmlns:a16="http://schemas.microsoft.com/office/drawing/2014/main" val="3867299686"/>
                    </a:ext>
                  </a:extLst>
                </a:gridCol>
                <a:gridCol w="657727">
                  <a:extLst>
                    <a:ext uri="{9D8B030D-6E8A-4147-A177-3AD203B41FA5}">
                      <a16:colId xmlns:a16="http://schemas.microsoft.com/office/drawing/2014/main" val="2453529979"/>
                    </a:ext>
                  </a:extLst>
                </a:gridCol>
                <a:gridCol w="657727">
                  <a:extLst>
                    <a:ext uri="{9D8B030D-6E8A-4147-A177-3AD203B41FA5}">
                      <a16:colId xmlns:a16="http://schemas.microsoft.com/office/drawing/2014/main" val="1554685037"/>
                    </a:ext>
                  </a:extLst>
                </a:gridCol>
                <a:gridCol w="657727">
                  <a:extLst>
                    <a:ext uri="{9D8B030D-6E8A-4147-A177-3AD203B41FA5}">
                      <a16:colId xmlns:a16="http://schemas.microsoft.com/office/drawing/2014/main" val="4268470333"/>
                    </a:ext>
                  </a:extLst>
                </a:gridCol>
                <a:gridCol w="657727">
                  <a:extLst>
                    <a:ext uri="{9D8B030D-6E8A-4147-A177-3AD203B41FA5}">
                      <a16:colId xmlns:a16="http://schemas.microsoft.com/office/drawing/2014/main" val="3313548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CBAC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CBAC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CBAC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CBAC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CBAC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CB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992672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4986C287-CDE2-4D3F-A1BB-09575E1274AF}"/>
              </a:ext>
            </a:extLst>
          </p:cNvPr>
          <p:cNvSpPr txBox="1"/>
          <p:nvPr/>
        </p:nvSpPr>
        <p:spPr>
          <a:xfrm>
            <a:off x="2550694" y="3816821"/>
            <a:ext cx="327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A19E11-70DA-4C41-B8F7-535118F5FB01}"/>
              </a:ext>
            </a:extLst>
          </p:cNvPr>
          <p:cNvSpPr txBox="1"/>
          <p:nvPr/>
        </p:nvSpPr>
        <p:spPr>
          <a:xfrm>
            <a:off x="2526631" y="4521169"/>
            <a:ext cx="327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n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8BDB76-DF16-4B71-852F-8A5ABD540432}"/>
              </a:ext>
            </a:extLst>
          </p:cNvPr>
          <p:cNvSpPr txBox="1"/>
          <p:nvPr/>
        </p:nvSpPr>
        <p:spPr>
          <a:xfrm>
            <a:off x="3744227" y="5265019"/>
            <a:ext cx="2993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Partitions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31" name="Стрелка: вправо 30">
            <a:extLst>
              <a:ext uri="{FF2B5EF4-FFF2-40B4-BE49-F238E27FC236}">
                <a16:creationId xmlns:a16="http://schemas.microsoft.com/office/drawing/2014/main" id="{5A6BA254-8A54-4DBF-B7DF-B98C1DD9DEBA}"/>
              </a:ext>
            </a:extLst>
          </p:cNvPr>
          <p:cNvSpPr/>
          <p:nvPr/>
        </p:nvSpPr>
        <p:spPr>
          <a:xfrm>
            <a:off x="1501541" y="3198167"/>
            <a:ext cx="702645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трелка: вправо 31">
            <a:extLst>
              <a:ext uri="{FF2B5EF4-FFF2-40B4-BE49-F238E27FC236}">
                <a16:creationId xmlns:a16="http://schemas.microsoft.com/office/drawing/2014/main" id="{0288BBA5-C075-4FB5-883E-109146E3084A}"/>
              </a:ext>
            </a:extLst>
          </p:cNvPr>
          <p:cNvSpPr/>
          <p:nvPr/>
        </p:nvSpPr>
        <p:spPr>
          <a:xfrm>
            <a:off x="1511166" y="4270088"/>
            <a:ext cx="702645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97F2E3E6-133A-4B4A-B091-0D07E48DB484}"/>
              </a:ext>
            </a:extLst>
          </p:cNvPr>
          <p:cNvCxnSpPr>
            <a:cxnSpLocks/>
          </p:cNvCxnSpPr>
          <p:nvPr/>
        </p:nvCxnSpPr>
        <p:spPr>
          <a:xfrm>
            <a:off x="8082013" y="3837918"/>
            <a:ext cx="1963553" cy="0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35EB2FCE-D86D-4D4C-AA54-387FA7C2CE21}"/>
              </a:ext>
            </a:extLst>
          </p:cNvPr>
          <p:cNvCxnSpPr>
            <a:cxnSpLocks/>
          </p:cNvCxnSpPr>
          <p:nvPr/>
        </p:nvCxnSpPr>
        <p:spPr>
          <a:xfrm>
            <a:off x="8082013" y="4157092"/>
            <a:ext cx="1963553" cy="0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106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F43C8F-15E9-4D32-BA55-E46DA0E99919}"/>
              </a:ext>
            </a:extLst>
          </p:cNvPr>
          <p:cNvSpPr txBox="1"/>
          <p:nvPr/>
        </p:nvSpPr>
        <p:spPr>
          <a:xfrm>
            <a:off x="1" y="243281"/>
            <a:ext cx="4600876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Kafka Topic – stream of data</a:t>
            </a:r>
            <a:endParaRPr lang="ru-RU" sz="2400" dirty="0"/>
          </a:p>
        </p:txBody>
      </p:sp>
      <p:sp>
        <p:nvSpPr>
          <p:cNvPr id="3" name="Блок-схема: память с прямым доступом 2">
            <a:extLst>
              <a:ext uri="{FF2B5EF4-FFF2-40B4-BE49-F238E27FC236}">
                <a16:creationId xmlns:a16="http://schemas.microsoft.com/office/drawing/2014/main" id="{AD51AF07-3D4F-422F-A2BF-D112814DDA74}"/>
              </a:ext>
            </a:extLst>
          </p:cNvPr>
          <p:cNvSpPr/>
          <p:nvPr/>
        </p:nvSpPr>
        <p:spPr>
          <a:xfrm>
            <a:off x="2261937" y="2242686"/>
            <a:ext cx="7276699" cy="3542097"/>
          </a:xfrm>
          <a:prstGeom prst="flowChartMagneticDru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8B84A0-8FE6-4F8C-AF9D-D01D3D077E67}"/>
              </a:ext>
            </a:extLst>
          </p:cNvPr>
          <p:cNvSpPr txBox="1"/>
          <p:nvPr/>
        </p:nvSpPr>
        <p:spPr>
          <a:xfrm>
            <a:off x="4215865" y="2483318"/>
            <a:ext cx="1880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Topic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F798A9E8-3FDC-4C46-80EC-31D4CF850BF8}"/>
              </a:ext>
            </a:extLst>
          </p:cNvPr>
          <p:cNvSpPr/>
          <p:nvPr/>
        </p:nvSpPr>
        <p:spPr>
          <a:xfrm>
            <a:off x="1511166" y="3717175"/>
            <a:ext cx="702645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FF6B89B5-5131-420D-A3F7-3DE95AA2B201}"/>
              </a:ext>
            </a:extLst>
          </p:cNvPr>
          <p:cNvCxnSpPr>
            <a:cxnSpLocks/>
          </p:cNvCxnSpPr>
          <p:nvPr/>
        </p:nvCxnSpPr>
        <p:spPr>
          <a:xfrm>
            <a:off x="8082013" y="3544869"/>
            <a:ext cx="1963553" cy="0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FD055B3-9F78-4D05-8E8C-1490D8B49CF9}"/>
              </a:ext>
            </a:extLst>
          </p:cNvPr>
          <p:cNvSpPr txBox="1"/>
          <p:nvPr/>
        </p:nvSpPr>
        <p:spPr>
          <a:xfrm>
            <a:off x="1867301" y="1058779"/>
            <a:ext cx="6910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Partitions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dirty="0"/>
              <a:t>Ускорение чтения/записи данных (</a:t>
            </a:r>
            <a:r>
              <a:rPr lang="ru-RU" sz="2000" dirty="0" err="1"/>
              <a:t>параллелизация</a:t>
            </a:r>
            <a:r>
              <a:rPr lang="ru-RU" sz="2000" dirty="0"/>
              <a:t>)</a:t>
            </a:r>
          </a:p>
        </p:txBody>
      </p:sp>
      <p:graphicFrame>
        <p:nvGraphicFramePr>
          <p:cNvPr id="15" name="Таблица 16">
            <a:extLst>
              <a:ext uri="{FF2B5EF4-FFF2-40B4-BE49-F238E27FC236}">
                <a16:creationId xmlns:a16="http://schemas.microsoft.com/office/drawing/2014/main" id="{A8CDE76D-F76B-46CA-9EA3-A58BC4BAD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326571"/>
              </p:ext>
            </p:extLst>
          </p:nvPr>
        </p:nvGraphicFramePr>
        <p:xfrm>
          <a:off x="2916454" y="3143251"/>
          <a:ext cx="394636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727">
                  <a:extLst>
                    <a:ext uri="{9D8B030D-6E8A-4147-A177-3AD203B41FA5}">
                      <a16:colId xmlns:a16="http://schemas.microsoft.com/office/drawing/2014/main" val="3151610199"/>
                    </a:ext>
                  </a:extLst>
                </a:gridCol>
                <a:gridCol w="657727">
                  <a:extLst>
                    <a:ext uri="{9D8B030D-6E8A-4147-A177-3AD203B41FA5}">
                      <a16:colId xmlns:a16="http://schemas.microsoft.com/office/drawing/2014/main" val="3867299686"/>
                    </a:ext>
                  </a:extLst>
                </a:gridCol>
                <a:gridCol w="657727">
                  <a:extLst>
                    <a:ext uri="{9D8B030D-6E8A-4147-A177-3AD203B41FA5}">
                      <a16:colId xmlns:a16="http://schemas.microsoft.com/office/drawing/2014/main" val="2453529979"/>
                    </a:ext>
                  </a:extLst>
                </a:gridCol>
                <a:gridCol w="657727">
                  <a:extLst>
                    <a:ext uri="{9D8B030D-6E8A-4147-A177-3AD203B41FA5}">
                      <a16:colId xmlns:a16="http://schemas.microsoft.com/office/drawing/2014/main" val="1554685037"/>
                    </a:ext>
                  </a:extLst>
                </a:gridCol>
                <a:gridCol w="657727">
                  <a:extLst>
                    <a:ext uri="{9D8B030D-6E8A-4147-A177-3AD203B41FA5}">
                      <a16:colId xmlns:a16="http://schemas.microsoft.com/office/drawing/2014/main" val="4268470333"/>
                    </a:ext>
                  </a:extLst>
                </a:gridCol>
                <a:gridCol w="657727">
                  <a:extLst>
                    <a:ext uri="{9D8B030D-6E8A-4147-A177-3AD203B41FA5}">
                      <a16:colId xmlns:a16="http://schemas.microsoft.com/office/drawing/2014/main" val="3313548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CBAC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CBAC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CBAC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CB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99267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D5CDA57-12A5-48E2-844B-D5F0C2D278CA}"/>
              </a:ext>
            </a:extLst>
          </p:cNvPr>
          <p:cNvSpPr txBox="1"/>
          <p:nvPr/>
        </p:nvSpPr>
        <p:spPr>
          <a:xfrm>
            <a:off x="2550694" y="3144759"/>
            <a:ext cx="327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0</a:t>
            </a:r>
          </a:p>
        </p:txBody>
      </p:sp>
      <p:graphicFrame>
        <p:nvGraphicFramePr>
          <p:cNvPr id="27" name="Таблица 16">
            <a:extLst>
              <a:ext uri="{FF2B5EF4-FFF2-40B4-BE49-F238E27FC236}">
                <a16:creationId xmlns:a16="http://schemas.microsoft.com/office/drawing/2014/main" id="{C390213A-A576-4749-8779-52AE22677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622408"/>
              </p:ext>
            </p:extLst>
          </p:nvPr>
        </p:nvGraphicFramePr>
        <p:xfrm>
          <a:off x="2877953" y="3837335"/>
          <a:ext cx="394636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727">
                  <a:extLst>
                    <a:ext uri="{9D8B030D-6E8A-4147-A177-3AD203B41FA5}">
                      <a16:colId xmlns:a16="http://schemas.microsoft.com/office/drawing/2014/main" val="3151610199"/>
                    </a:ext>
                  </a:extLst>
                </a:gridCol>
                <a:gridCol w="657727">
                  <a:extLst>
                    <a:ext uri="{9D8B030D-6E8A-4147-A177-3AD203B41FA5}">
                      <a16:colId xmlns:a16="http://schemas.microsoft.com/office/drawing/2014/main" val="3867299686"/>
                    </a:ext>
                  </a:extLst>
                </a:gridCol>
                <a:gridCol w="657727">
                  <a:extLst>
                    <a:ext uri="{9D8B030D-6E8A-4147-A177-3AD203B41FA5}">
                      <a16:colId xmlns:a16="http://schemas.microsoft.com/office/drawing/2014/main" val="2453529979"/>
                    </a:ext>
                  </a:extLst>
                </a:gridCol>
                <a:gridCol w="657727">
                  <a:extLst>
                    <a:ext uri="{9D8B030D-6E8A-4147-A177-3AD203B41FA5}">
                      <a16:colId xmlns:a16="http://schemas.microsoft.com/office/drawing/2014/main" val="1554685037"/>
                    </a:ext>
                  </a:extLst>
                </a:gridCol>
                <a:gridCol w="657727">
                  <a:extLst>
                    <a:ext uri="{9D8B030D-6E8A-4147-A177-3AD203B41FA5}">
                      <a16:colId xmlns:a16="http://schemas.microsoft.com/office/drawing/2014/main" val="4268470333"/>
                    </a:ext>
                  </a:extLst>
                </a:gridCol>
                <a:gridCol w="657727">
                  <a:extLst>
                    <a:ext uri="{9D8B030D-6E8A-4147-A177-3AD203B41FA5}">
                      <a16:colId xmlns:a16="http://schemas.microsoft.com/office/drawing/2014/main" val="3313548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CBAC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CBAC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CB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992672"/>
                  </a:ext>
                </a:extLst>
              </a:tr>
            </a:tbl>
          </a:graphicData>
        </a:graphic>
      </p:graphicFrame>
      <p:graphicFrame>
        <p:nvGraphicFramePr>
          <p:cNvPr id="28" name="Таблица 16">
            <a:extLst>
              <a:ext uri="{FF2B5EF4-FFF2-40B4-BE49-F238E27FC236}">
                <a16:creationId xmlns:a16="http://schemas.microsoft.com/office/drawing/2014/main" id="{DBC96DAB-C7F1-45F3-BAB7-CFBE7DE9A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921527"/>
              </p:ext>
            </p:extLst>
          </p:nvPr>
        </p:nvGraphicFramePr>
        <p:xfrm>
          <a:off x="2877953" y="4550439"/>
          <a:ext cx="394636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727">
                  <a:extLst>
                    <a:ext uri="{9D8B030D-6E8A-4147-A177-3AD203B41FA5}">
                      <a16:colId xmlns:a16="http://schemas.microsoft.com/office/drawing/2014/main" val="3151610199"/>
                    </a:ext>
                  </a:extLst>
                </a:gridCol>
                <a:gridCol w="657727">
                  <a:extLst>
                    <a:ext uri="{9D8B030D-6E8A-4147-A177-3AD203B41FA5}">
                      <a16:colId xmlns:a16="http://schemas.microsoft.com/office/drawing/2014/main" val="3867299686"/>
                    </a:ext>
                  </a:extLst>
                </a:gridCol>
                <a:gridCol w="657727">
                  <a:extLst>
                    <a:ext uri="{9D8B030D-6E8A-4147-A177-3AD203B41FA5}">
                      <a16:colId xmlns:a16="http://schemas.microsoft.com/office/drawing/2014/main" val="2453529979"/>
                    </a:ext>
                  </a:extLst>
                </a:gridCol>
                <a:gridCol w="657727">
                  <a:extLst>
                    <a:ext uri="{9D8B030D-6E8A-4147-A177-3AD203B41FA5}">
                      <a16:colId xmlns:a16="http://schemas.microsoft.com/office/drawing/2014/main" val="1554685037"/>
                    </a:ext>
                  </a:extLst>
                </a:gridCol>
                <a:gridCol w="657727">
                  <a:extLst>
                    <a:ext uri="{9D8B030D-6E8A-4147-A177-3AD203B41FA5}">
                      <a16:colId xmlns:a16="http://schemas.microsoft.com/office/drawing/2014/main" val="4268470333"/>
                    </a:ext>
                  </a:extLst>
                </a:gridCol>
                <a:gridCol w="657727">
                  <a:extLst>
                    <a:ext uri="{9D8B030D-6E8A-4147-A177-3AD203B41FA5}">
                      <a16:colId xmlns:a16="http://schemas.microsoft.com/office/drawing/2014/main" val="3313548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CBAC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CBAC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CBAC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CBAC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CB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992672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4986C287-CDE2-4D3F-A1BB-09575E1274AF}"/>
              </a:ext>
            </a:extLst>
          </p:cNvPr>
          <p:cNvSpPr txBox="1"/>
          <p:nvPr/>
        </p:nvSpPr>
        <p:spPr>
          <a:xfrm>
            <a:off x="2550694" y="3816821"/>
            <a:ext cx="327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A19E11-70DA-4C41-B8F7-535118F5FB01}"/>
              </a:ext>
            </a:extLst>
          </p:cNvPr>
          <p:cNvSpPr txBox="1"/>
          <p:nvPr/>
        </p:nvSpPr>
        <p:spPr>
          <a:xfrm>
            <a:off x="2526631" y="4521169"/>
            <a:ext cx="327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n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8BDB76-DF16-4B71-852F-8A5ABD540432}"/>
              </a:ext>
            </a:extLst>
          </p:cNvPr>
          <p:cNvSpPr txBox="1"/>
          <p:nvPr/>
        </p:nvSpPr>
        <p:spPr>
          <a:xfrm>
            <a:off x="3744227" y="5265019"/>
            <a:ext cx="2993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Partitions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31" name="Стрелка: вправо 30">
            <a:extLst>
              <a:ext uri="{FF2B5EF4-FFF2-40B4-BE49-F238E27FC236}">
                <a16:creationId xmlns:a16="http://schemas.microsoft.com/office/drawing/2014/main" id="{5A6BA254-8A54-4DBF-B7DF-B98C1DD9DEBA}"/>
              </a:ext>
            </a:extLst>
          </p:cNvPr>
          <p:cNvSpPr/>
          <p:nvPr/>
        </p:nvSpPr>
        <p:spPr>
          <a:xfrm>
            <a:off x="1501541" y="3198167"/>
            <a:ext cx="702645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трелка: вправо 31">
            <a:extLst>
              <a:ext uri="{FF2B5EF4-FFF2-40B4-BE49-F238E27FC236}">
                <a16:creationId xmlns:a16="http://schemas.microsoft.com/office/drawing/2014/main" id="{0288BBA5-C075-4FB5-883E-109146E3084A}"/>
              </a:ext>
            </a:extLst>
          </p:cNvPr>
          <p:cNvSpPr/>
          <p:nvPr/>
        </p:nvSpPr>
        <p:spPr>
          <a:xfrm>
            <a:off x="1511166" y="4270088"/>
            <a:ext cx="702645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97F2E3E6-133A-4B4A-B091-0D07E48DB484}"/>
              </a:ext>
            </a:extLst>
          </p:cNvPr>
          <p:cNvCxnSpPr>
            <a:cxnSpLocks/>
          </p:cNvCxnSpPr>
          <p:nvPr/>
        </p:nvCxnSpPr>
        <p:spPr>
          <a:xfrm>
            <a:off x="8082013" y="3837918"/>
            <a:ext cx="1963553" cy="0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35EB2FCE-D86D-4D4C-AA54-387FA7C2CE21}"/>
              </a:ext>
            </a:extLst>
          </p:cNvPr>
          <p:cNvCxnSpPr>
            <a:cxnSpLocks/>
          </p:cNvCxnSpPr>
          <p:nvPr/>
        </p:nvCxnSpPr>
        <p:spPr>
          <a:xfrm>
            <a:off x="8082013" y="4157092"/>
            <a:ext cx="1963553" cy="0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Таблица 7">
            <a:extLst>
              <a:ext uri="{FF2B5EF4-FFF2-40B4-BE49-F238E27FC236}">
                <a16:creationId xmlns:a16="http://schemas.microsoft.com/office/drawing/2014/main" id="{C46F69DF-E20B-4086-AD05-C9FD3E100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664305"/>
              </p:ext>
            </p:extLst>
          </p:nvPr>
        </p:nvGraphicFramePr>
        <p:xfrm>
          <a:off x="365760" y="3012707"/>
          <a:ext cx="516557" cy="2252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557">
                  <a:extLst>
                    <a:ext uri="{9D8B030D-6E8A-4147-A177-3AD203B41FA5}">
                      <a16:colId xmlns:a16="http://schemas.microsoft.com/office/drawing/2014/main" val="2328028959"/>
                    </a:ext>
                  </a:extLst>
                </a:gridCol>
              </a:tblGrid>
              <a:tr h="56307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111561"/>
                  </a:ext>
                </a:extLst>
              </a:tr>
              <a:tr h="56307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  <a:endParaRPr lang="ru-RU" sz="20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378126"/>
                  </a:ext>
                </a:extLst>
              </a:tr>
              <a:tr h="56307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  <a:endParaRPr lang="ru-RU" sz="20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512952"/>
                  </a:ext>
                </a:extLst>
              </a:tr>
              <a:tr h="56307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  <a:endParaRPr lang="ru-RU" sz="2000" b="1" dirty="0"/>
                    </a:p>
                  </a:txBody>
                  <a:tcPr>
                    <a:solidFill>
                      <a:srgbClr val="92F6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67647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DA12555-9E71-4097-B36E-E24CF56EDA70}"/>
              </a:ext>
            </a:extLst>
          </p:cNvPr>
          <p:cNvSpPr txBox="1"/>
          <p:nvPr/>
        </p:nvSpPr>
        <p:spPr>
          <a:xfrm>
            <a:off x="10125777" y="3135749"/>
            <a:ext cx="693019" cy="40011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n: 0</a:t>
            </a:r>
            <a:endParaRPr lang="ru-RU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69865C-5DCC-4139-BF6B-ABE5AC6BCA4C}"/>
              </a:ext>
            </a:extLst>
          </p:cNvPr>
          <p:cNvSpPr txBox="1"/>
          <p:nvPr/>
        </p:nvSpPr>
        <p:spPr>
          <a:xfrm>
            <a:off x="11059427" y="3126123"/>
            <a:ext cx="693019" cy="40011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1: 0</a:t>
            </a:r>
            <a:endParaRPr lang="ru-RU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73888F-D06E-4084-B67B-591AAC1F785B}"/>
              </a:ext>
            </a:extLst>
          </p:cNvPr>
          <p:cNvSpPr txBox="1"/>
          <p:nvPr/>
        </p:nvSpPr>
        <p:spPr>
          <a:xfrm>
            <a:off x="10125776" y="3721466"/>
            <a:ext cx="693019" cy="40011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1: 1</a:t>
            </a:r>
            <a:endParaRPr lang="ru-RU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3CD43F-9A72-4F82-8197-1CEA3282031F}"/>
              </a:ext>
            </a:extLst>
          </p:cNvPr>
          <p:cNvSpPr txBox="1"/>
          <p:nvPr/>
        </p:nvSpPr>
        <p:spPr>
          <a:xfrm>
            <a:off x="11059427" y="3712098"/>
            <a:ext cx="693019" cy="40011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0: 0</a:t>
            </a:r>
            <a:endParaRPr lang="ru-RU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4F1482-DDC9-4AE7-BE21-79EA9AA2F5D9}"/>
              </a:ext>
            </a:extLst>
          </p:cNvPr>
          <p:cNvSpPr txBox="1"/>
          <p:nvPr/>
        </p:nvSpPr>
        <p:spPr>
          <a:xfrm>
            <a:off x="10154652" y="4299238"/>
            <a:ext cx="693019" cy="40011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1: 2</a:t>
            </a:r>
            <a:endParaRPr lang="ru-RU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D3BD69-D05C-4775-976C-321E9833EDFE}"/>
              </a:ext>
            </a:extLst>
          </p:cNvPr>
          <p:cNvSpPr txBox="1"/>
          <p:nvPr/>
        </p:nvSpPr>
        <p:spPr>
          <a:xfrm>
            <a:off x="11053007" y="4288072"/>
            <a:ext cx="693019" cy="40011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0: 1</a:t>
            </a:r>
            <a:endParaRPr lang="ru-RU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D6F2-DA5F-4CED-9210-9DBD160B3520}"/>
              </a:ext>
            </a:extLst>
          </p:cNvPr>
          <p:cNvSpPr txBox="1"/>
          <p:nvPr/>
        </p:nvSpPr>
        <p:spPr>
          <a:xfrm>
            <a:off x="9160042" y="2262552"/>
            <a:ext cx="3031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Упорядочивание на уровне партиций (</a:t>
            </a:r>
            <a:r>
              <a:rPr lang="en-US" dirty="0"/>
              <a:t>FIFO)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2121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F58B94-754C-4562-A4FB-8FC80141DDAB}"/>
              </a:ext>
            </a:extLst>
          </p:cNvPr>
          <p:cNvSpPr txBox="1"/>
          <p:nvPr/>
        </p:nvSpPr>
        <p:spPr>
          <a:xfrm>
            <a:off x="0" y="192505"/>
            <a:ext cx="5072514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Topic placement by Brokers (in cluster)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2973E42-61AC-4AFC-B214-13D4B66E0C68}"/>
              </a:ext>
            </a:extLst>
          </p:cNvPr>
          <p:cNvSpPr/>
          <p:nvPr/>
        </p:nvSpPr>
        <p:spPr>
          <a:xfrm>
            <a:off x="2040557" y="1867301"/>
            <a:ext cx="2743199" cy="33207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3379C5-5FA2-4875-B78B-E9E1088CC465}"/>
              </a:ext>
            </a:extLst>
          </p:cNvPr>
          <p:cNvSpPr txBox="1"/>
          <p:nvPr/>
        </p:nvSpPr>
        <p:spPr>
          <a:xfrm>
            <a:off x="2223436" y="2030931"/>
            <a:ext cx="2849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6C467954-A93D-4EC9-91DC-106495166FD8}"/>
              </a:ext>
            </a:extLst>
          </p:cNvPr>
          <p:cNvSpPr/>
          <p:nvPr/>
        </p:nvSpPr>
        <p:spPr>
          <a:xfrm>
            <a:off x="2040556" y="2993457"/>
            <a:ext cx="2743200" cy="146428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E3E247-2CFE-4474-88EA-34639AC51CD4}"/>
              </a:ext>
            </a:extLst>
          </p:cNvPr>
          <p:cNvSpPr txBox="1"/>
          <p:nvPr/>
        </p:nvSpPr>
        <p:spPr>
          <a:xfrm rot="16200000">
            <a:off x="1131474" y="3510153"/>
            <a:ext cx="13872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Topic A</a:t>
            </a:r>
            <a:endParaRPr lang="ru-RU" sz="22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775EDFA-1A29-4BAB-BDAB-6AEB34C69A1B}"/>
              </a:ext>
            </a:extLst>
          </p:cNvPr>
          <p:cNvSpPr/>
          <p:nvPr/>
        </p:nvSpPr>
        <p:spPr>
          <a:xfrm>
            <a:off x="3020724" y="3429000"/>
            <a:ext cx="346510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FB86E91-9327-4521-B5A6-CE8F5C0E33F8}"/>
              </a:ext>
            </a:extLst>
          </p:cNvPr>
          <p:cNvSpPr/>
          <p:nvPr/>
        </p:nvSpPr>
        <p:spPr>
          <a:xfrm>
            <a:off x="3383278" y="3429000"/>
            <a:ext cx="346510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0E720CBF-CF8D-41BE-A75C-1CE6284FF270}"/>
              </a:ext>
            </a:extLst>
          </p:cNvPr>
          <p:cNvSpPr/>
          <p:nvPr/>
        </p:nvSpPr>
        <p:spPr>
          <a:xfrm>
            <a:off x="3720161" y="3429000"/>
            <a:ext cx="346510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595FE03-E46D-4166-92F8-DD52A7050107}"/>
              </a:ext>
            </a:extLst>
          </p:cNvPr>
          <p:cNvSpPr/>
          <p:nvPr/>
        </p:nvSpPr>
        <p:spPr>
          <a:xfrm>
            <a:off x="4082715" y="3439382"/>
            <a:ext cx="346510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6D5168-709C-435A-B5E5-ACBB069272B1}"/>
              </a:ext>
            </a:extLst>
          </p:cNvPr>
          <p:cNvSpPr txBox="1"/>
          <p:nvPr/>
        </p:nvSpPr>
        <p:spPr>
          <a:xfrm>
            <a:off x="2541063" y="3382561"/>
            <a:ext cx="34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0</a:t>
            </a:r>
            <a:endParaRPr lang="ru-RU" sz="2400" dirty="0">
              <a:solidFill>
                <a:schemeClr val="bg2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FC18C47-671A-46DB-96C0-BE8E82B6A07A}"/>
              </a:ext>
            </a:extLst>
          </p:cNvPr>
          <p:cNvSpPr/>
          <p:nvPr/>
        </p:nvSpPr>
        <p:spPr>
          <a:xfrm>
            <a:off x="5355818" y="1867301"/>
            <a:ext cx="2743199" cy="33207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3A72AA-DBF3-40C3-B0D1-5AB430C49A0E}"/>
              </a:ext>
            </a:extLst>
          </p:cNvPr>
          <p:cNvSpPr txBox="1"/>
          <p:nvPr/>
        </p:nvSpPr>
        <p:spPr>
          <a:xfrm>
            <a:off x="5538697" y="2030931"/>
            <a:ext cx="2849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  <a:endParaRPr lang="ru-RU" dirty="0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4F6326EC-F32F-4131-9672-2BC74D7A9A4C}"/>
              </a:ext>
            </a:extLst>
          </p:cNvPr>
          <p:cNvSpPr/>
          <p:nvPr/>
        </p:nvSpPr>
        <p:spPr>
          <a:xfrm>
            <a:off x="5355817" y="2993457"/>
            <a:ext cx="2743200" cy="146428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3EAE8B-F8C2-4CAE-BDDC-E60FB0002764}"/>
              </a:ext>
            </a:extLst>
          </p:cNvPr>
          <p:cNvSpPr txBox="1"/>
          <p:nvPr/>
        </p:nvSpPr>
        <p:spPr>
          <a:xfrm rot="16200000">
            <a:off x="4446735" y="3510153"/>
            <a:ext cx="13872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Topic A</a:t>
            </a:r>
            <a:endParaRPr lang="ru-RU" sz="2200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D33C1A4-3334-4DC1-A239-FB1D0F5785DE}"/>
              </a:ext>
            </a:extLst>
          </p:cNvPr>
          <p:cNvSpPr/>
          <p:nvPr/>
        </p:nvSpPr>
        <p:spPr>
          <a:xfrm>
            <a:off x="6335985" y="3429000"/>
            <a:ext cx="346510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52AE3F4D-80D1-4209-90D7-D92696F68B62}"/>
              </a:ext>
            </a:extLst>
          </p:cNvPr>
          <p:cNvSpPr/>
          <p:nvPr/>
        </p:nvSpPr>
        <p:spPr>
          <a:xfrm>
            <a:off x="6698539" y="3429000"/>
            <a:ext cx="346510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842064B-4EE9-457F-9F8B-42B5DAC70787}"/>
              </a:ext>
            </a:extLst>
          </p:cNvPr>
          <p:cNvSpPr/>
          <p:nvPr/>
        </p:nvSpPr>
        <p:spPr>
          <a:xfrm>
            <a:off x="7035422" y="3429000"/>
            <a:ext cx="346510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C98081CC-B018-4E66-B595-610DCE4DCD9B}"/>
              </a:ext>
            </a:extLst>
          </p:cNvPr>
          <p:cNvSpPr/>
          <p:nvPr/>
        </p:nvSpPr>
        <p:spPr>
          <a:xfrm>
            <a:off x="7397976" y="3439382"/>
            <a:ext cx="346510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06A304-1AEE-481A-BDC7-31148CF4E209}"/>
              </a:ext>
            </a:extLst>
          </p:cNvPr>
          <p:cNvSpPr txBox="1"/>
          <p:nvPr/>
        </p:nvSpPr>
        <p:spPr>
          <a:xfrm>
            <a:off x="5856324" y="3382561"/>
            <a:ext cx="34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1</a:t>
            </a:r>
            <a:endParaRPr lang="ru-RU" sz="2400" dirty="0">
              <a:solidFill>
                <a:schemeClr val="bg2"/>
              </a:solidFill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000B315E-0E68-49C3-B55A-CD627E5C8137}"/>
              </a:ext>
            </a:extLst>
          </p:cNvPr>
          <p:cNvSpPr/>
          <p:nvPr/>
        </p:nvSpPr>
        <p:spPr>
          <a:xfrm>
            <a:off x="8671081" y="1867301"/>
            <a:ext cx="2743199" cy="33207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7CE33D-0CDD-4132-A5CA-7A3963AA4BE9}"/>
              </a:ext>
            </a:extLst>
          </p:cNvPr>
          <p:cNvSpPr txBox="1"/>
          <p:nvPr/>
        </p:nvSpPr>
        <p:spPr>
          <a:xfrm>
            <a:off x="8853960" y="2030931"/>
            <a:ext cx="2849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  <a:endParaRPr lang="ru-RU" dirty="0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06A7D576-00AA-43E9-991E-808CA461A4FF}"/>
              </a:ext>
            </a:extLst>
          </p:cNvPr>
          <p:cNvSpPr/>
          <p:nvPr/>
        </p:nvSpPr>
        <p:spPr>
          <a:xfrm>
            <a:off x="8671080" y="2993457"/>
            <a:ext cx="2743200" cy="146428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001EAA-4D7E-4829-B594-8C488EF4E224}"/>
              </a:ext>
            </a:extLst>
          </p:cNvPr>
          <p:cNvSpPr txBox="1"/>
          <p:nvPr/>
        </p:nvSpPr>
        <p:spPr>
          <a:xfrm rot="16200000">
            <a:off x="7761998" y="3510153"/>
            <a:ext cx="13872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Topic A</a:t>
            </a:r>
            <a:endParaRPr lang="ru-RU" sz="2200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F6FCA5B6-73E5-4C9D-8676-42FEC2F46A57}"/>
              </a:ext>
            </a:extLst>
          </p:cNvPr>
          <p:cNvSpPr/>
          <p:nvPr/>
        </p:nvSpPr>
        <p:spPr>
          <a:xfrm>
            <a:off x="9651248" y="3429000"/>
            <a:ext cx="346510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14BC92B6-7EFA-4436-902D-447CC664BCC9}"/>
              </a:ext>
            </a:extLst>
          </p:cNvPr>
          <p:cNvSpPr/>
          <p:nvPr/>
        </p:nvSpPr>
        <p:spPr>
          <a:xfrm>
            <a:off x="10013802" y="3429000"/>
            <a:ext cx="346510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DB94C8B1-D9DC-4422-923C-1A53EBA31BF8}"/>
              </a:ext>
            </a:extLst>
          </p:cNvPr>
          <p:cNvSpPr/>
          <p:nvPr/>
        </p:nvSpPr>
        <p:spPr>
          <a:xfrm>
            <a:off x="10350685" y="3429000"/>
            <a:ext cx="346510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E41A4E15-D906-433E-961D-BF8470C33E2A}"/>
              </a:ext>
            </a:extLst>
          </p:cNvPr>
          <p:cNvSpPr/>
          <p:nvPr/>
        </p:nvSpPr>
        <p:spPr>
          <a:xfrm>
            <a:off x="10713239" y="3439382"/>
            <a:ext cx="346510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2671A4-94AF-4C10-A4C2-A8677FCD2DC1}"/>
              </a:ext>
            </a:extLst>
          </p:cNvPr>
          <p:cNvSpPr txBox="1"/>
          <p:nvPr/>
        </p:nvSpPr>
        <p:spPr>
          <a:xfrm>
            <a:off x="9171587" y="3382561"/>
            <a:ext cx="34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2</a:t>
            </a:r>
            <a:endParaRPr lang="ru-RU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821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F58B94-754C-4562-A4FB-8FC80141DDAB}"/>
              </a:ext>
            </a:extLst>
          </p:cNvPr>
          <p:cNvSpPr txBox="1"/>
          <p:nvPr/>
        </p:nvSpPr>
        <p:spPr>
          <a:xfrm>
            <a:off x="0" y="192505"/>
            <a:ext cx="5072514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Topic placement by Brokers (in cluster)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2973E42-61AC-4AFC-B214-13D4B66E0C68}"/>
              </a:ext>
            </a:extLst>
          </p:cNvPr>
          <p:cNvSpPr/>
          <p:nvPr/>
        </p:nvSpPr>
        <p:spPr>
          <a:xfrm>
            <a:off x="2040557" y="1867301"/>
            <a:ext cx="2743199" cy="33207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3379C5-5FA2-4875-B78B-E9E1088CC465}"/>
              </a:ext>
            </a:extLst>
          </p:cNvPr>
          <p:cNvSpPr txBox="1"/>
          <p:nvPr/>
        </p:nvSpPr>
        <p:spPr>
          <a:xfrm>
            <a:off x="2223436" y="2030931"/>
            <a:ext cx="2849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6C467954-A93D-4EC9-91DC-106495166FD8}"/>
              </a:ext>
            </a:extLst>
          </p:cNvPr>
          <p:cNvSpPr/>
          <p:nvPr/>
        </p:nvSpPr>
        <p:spPr>
          <a:xfrm>
            <a:off x="2040556" y="2993457"/>
            <a:ext cx="2743200" cy="146428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E3E247-2CFE-4474-88EA-34639AC51CD4}"/>
              </a:ext>
            </a:extLst>
          </p:cNvPr>
          <p:cNvSpPr txBox="1"/>
          <p:nvPr/>
        </p:nvSpPr>
        <p:spPr>
          <a:xfrm rot="16200000">
            <a:off x="1131474" y="3510153"/>
            <a:ext cx="13872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Topic A</a:t>
            </a:r>
            <a:endParaRPr lang="ru-RU" sz="22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775EDFA-1A29-4BAB-BDAB-6AEB34C69A1B}"/>
              </a:ext>
            </a:extLst>
          </p:cNvPr>
          <p:cNvSpPr/>
          <p:nvPr/>
        </p:nvSpPr>
        <p:spPr>
          <a:xfrm>
            <a:off x="3020724" y="3429000"/>
            <a:ext cx="346510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FB86E91-9327-4521-B5A6-CE8F5C0E33F8}"/>
              </a:ext>
            </a:extLst>
          </p:cNvPr>
          <p:cNvSpPr/>
          <p:nvPr/>
        </p:nvSpPr>
        <p:spPr>
          <a:xfrm>
            <a:off x="3383278" y="3429000"/>
            <a:ext cx="346510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0E720CBF-CF8D-41BE-A75C-1CE6284FF270}"/>
              </a:ext>
            </a:extLst>
          </p:cNvPr>
          <p:cNvSpPr/>
          <p:nvPr/>
        </p:nvSpPr>
        <p:spPr>
          <a:xfrm>
            <a:off x="3720161" y="3429000"/>
            <a:ext cx="346510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595FE03-E46D-4166-92F8-DD52A7050107}"/>
              </a:ext>
            </a:extLst>
          </p:cNvPr>
          <p:cNvSpPr/>
          <p:nvPr/>
        </p:nvSpPr>
        <p:spPr>
          <a:xfrm>
            <a:off x="4082715" y="3439382"/>
            <a:ext cx="346510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6D5168-709C-435A-B5E5-ACBB069272B1}"/>
              </a:ext>
            </a:extLst>
          </p:cNvPr>
          <p:cNvSpPr txBox="1"/>
          <p:nvPr/>
        </p:nvSpPr>
        <p:spPr>
          <a:xfrm>
            <a:off x="2541063" y="3382561"/>
            <a:ext cx="34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0</a:t>
            </a:r>
            <a:endParaRPr lang="ru-RU" sz="2400" dirty="0">
              <a:solidFill>
                <a:schemeClr val="bg2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FC18C47-671A-46DB-96C0-BE8E82B6A07A}"/>
              </a:ext>
            </a:extLst>
          </p:cNvPr>
          <p:cNvSpPr/>
          <p:nvPr/>
        </p:nvSpPr>
        <p:spPr>
          <a:xfrm>
            <a:off x="5355818" y="1867301"/>
            <a:ext cx="2743199" cy="33207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3A72AA-DBF3-40C3-B0D1-5AB430C49A0E}"/>
              </a:ext>
            </a:extLst>
          </p:cNvPr>
          <p:cNvSpPr txBox="1"/>
          <p:nvPr/>
        </p:nvSpPr>
        <p:spPr>
          <a:xfrm>
            <a:off x="5538697" y="2030931"/>
            <a:ext cx="2849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  <a:endParaRPr lang="ru-RU" dirty="0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4F6326EC-F32F-4131-9672-2BC74D7A9A4C}"/>
              </a:ext>
            </a:extLst>
          </p:cNvPr>
          <p:cNvSpPr/>
          <p:nvPr/>
        </p:nvSpPr>
        <p:spPr>
          <a:xfrm>
            <a:off x="5355817" y="2993457"/>
            <a:ext cx="2743200" cy="146428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3EAE8B-F8C2-4CAE-BDDC-E60FB0002764}"/>
              </a:ext>
            </a:extLst>
          </p:cNvPr>
          <p:cNvSpPr txBox="1"/>
          <p:nvPr/>
        </p:nvSpPr>
        <p:spPr>
          <a:xfrm rot="16200000">
            <a:off x="4446735" y="3510153"/>
            <a:ext cx="13872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Topic A</a:t>
            </a:r>
            <a:endParaRPr lang="ru-RU" sz="2200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D33C1A4-3334-4DC1-A239-FB1D0F5785DE}"/>
              </a:ext>
            </a:extLst>
          </p:cNvPr>
          <p:cNvSpPr/>
          <p:nvPr/>
        </p:nvSpPr>
        <p:spPr>
          <a:xfrm>
            <a:off x="6299602" y="3429000"/>
            <a:ext cx="419277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52AE3F4D-80D1-4209-90D7-D92696F68B62}"/>
              </a:ext>
            </a:extLst>
          </p:cNvPr>
          <p:cNvSpPr/>
          <p:nvPr/>
        </p:nvSpPr>
        <p:spPr>
          <a:xfrm>
            <a:off x="6698539" y="3429000"/>
            <a:ext cx="346510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842064B-4EE9-457F-9F8B-42B5DAC70787}"/>
              </a:ext>
            </a:extLst>
          </p:cNvPr>
          <p:cNvSpPr/>
          <p:nvPr/>
        </p:nvSpPr>
        <p:spPr>
          <a:xfrm>
            <a:off x="7035422" y="3429000"/>
            <a:ext cx="346510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C98081CC-B018-4E66-B595-610DCE4DCD9B}"/>
              </a:ext>
            </a:extLst>
          </p:cNvPr>
          <p:cNvSpPr/>
          <p:nvPr/>
        </p:nvSpPr>
        <p:spPr>
          <a:xfrm>
            <a:off x="7397976" y="3439382"/>
            <a:ext cx="346510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06A304-1AEE-481A-BDC7-31148CF4E209}"/>
              </a:ext>
            </a:extLst>
          </p:cNvPr>
          <p:cNvSpPr txBox="1"/>
          <p:nvPr/>
        </p:nvSpPr>
        <p:spPr>
          <a:xfrm>
            <a:off x="5865949" y="3382561"/>
            <a:ext cx="34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1</a:t>
            </a:r>
            <a:endParaRPr lang="ru-RU" sz="2400" dirty="0">
              <a:solidFill>
                <a:schemeClr val="bg2"/>
              </a:solidFill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000B315E-0E68-49C3-B55A-CD627E5C8137}"/>
              </a:ext>
            </a:extLst>
          </p:cNvPr>
          <p:cNvSpPr/>
          <p:nvPr/>
        </p:nvSpPr>
        <p:spPr>
          <a:xfrm>
            <a:off x="8671079" y="1880847"/>
            <a:ext cx="2743199" cy="33207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7CE33D-0CDD-4132-A5CA-7A3963AA4BE9}"/>
              </a:ext>
            </a:extLst>
          </p:cNvPr>
          <p:cNvSpPr txBox="1"/>
          <p:nvPr/>
        </p:nvSpPr>
        <p:spPr>
          <a:xfrm>
            <a:off x="8853958" y="2044477"/>
            <a:ext cx="2849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  <a:endParaRPr lang="ru-R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9791464-3AC2-42B8-B5D4-900E7125464F}"/>
              </a:ext>
            </a:extLst>
          </p:cNvPr>
          <p:cNvSpPr txBox="1"/>
          <p:nvPr/>
        </p:nvSpPr>
        <p:spPr>
          <a:xfrm>
            <a:off x="5856322" y="3765340"/>
            <a:ext cx="34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2</a:t>
            </a:r>
            <a:endParaRPr lang="ru-RU" sz="2400" dirty="0">
              <a:solidFill>
                <a:schemeClr val="bg2"/>
              </a:solidFill>
            </a:endParaRP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4EF44D65-50E9-4446-A922-7F302566CC45}"/>
              </a:ext>
            </a:extLst>
          </p:cNvPr>
          <p:cNvSpPr/>
          <p:nvPr/>
        </p:nvSpPr>
        <p:spPr>
          <a:xfrm>
            <a:off x="6202832" y="3861206"/>
            <a:ext cx="320187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572FE5CD-38D6-4551-8457-4B423EF2AF1A}"/>
              </a:ext>
            </a:extLst>
          </p:cNvPr>
          <p:cNvSpPr/>
          <p:nvPr/>
        </p:nvSpPr>
        <p:spPr>
          <a:xfrm>
            <a:off x="6528394" y="3858217"/>
            <a:ext cx="419277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9E5CD210-CC0D-4FD4-8B40-774E0A90F1A9}"/>
              </a:ext>
            </a:extLst>
          </p:cNvPr>
          <p:cNvSpPr/>
          <p:nvPr/>
        </p:nvSpPr>
        <p:spPr>
          <a:xfrm>
            <a:off x="6958420" y="3857460"/>
            <a:ext cx="419277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868B7228-F7E1-4445-B3CA-260BD3B168E5}"/>
              </a:ext>
            </a:extLst>
          </p:cNvPr>
          <p:cNvSpPr/>
          <p:nvPr/>
        </p:nvSpPr>
        <p:spPr>
          <a:xfrm>
            <a:off x="7352942" y="3857772"/>
            <a:ext cx="386747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7EA80F-68AC-460C-B69E-15D050277957}"/>
              </a:ext>
            </a:extLst>
          </p:cNvPr>
          <p:cNvSpPr txBox="1"/>
          <p:nvPr/>
        </p:nvSpPr>
        <p:spPr>
          <a:xfrm>
            <a:off x="1925053" y="895149"/>
            <a:ext cx="9489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rgbClr val="FF0000"/>
                </a:solidFill>
              </a:rPr>
              <a:t>Возможна несбалансированность размещения партиций топика</a:t>
            </a:r>
          </a:p>
        </p:txBody>
      </p:sp>
    </p:spTree>
    <p:extLst>
      <p:ext uri="{BB962C8B-B14F-4D97-AF65-F5344CB8AC3E}">
        <p14:creationId xmlns:p14="http://schemas.microsoft.com/office/powerpoint/2010/main" val="3732665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F58B94-754C-4562-A4FB-8FC80141DDAB}"/>
              </a:ext>
            </a:extLst>
          </p:cNvPr>
          <p:cNvSpPr txBox="1"/>
          <p:nvPr/>
        </p:nvSpPr>
        <p:spPr>
          <a:xfrm>
            <a:off x="0" y="192505"/>
            <a:ext cx="5072514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Topic placement by Brokers (in cluster)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2973E42-61AC-4AFC-B214-13D4B66E0C68}"/>
              </a:ext>
            </a:extLst>
          </p:cNvPr>
          <p:cNvSpPr/>
          <p:nvPr/>
        </p:nvSpPr>
        <p:spPr>
          <a:xfrm>
            <a:off x="2040557" y="1867301"/>
            <a:ext cx="2743199" cy="33207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3379C5-5FA2-4875-B78B-E9E1088CC465}"/>
              </a:ext>
            </a:extLst>
          </p:cNvPr>
          <p:cNvSpPr txBox="1"/>
          <p:nvPr/>
        </p:nvSpPr>
        <p:spPr>
          <a:xfrm>
            <a:off x="2223436" y="2030931"/>
            <a:ext cx="2849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FC18C47-671A-46DB-96C0-BE8E82B6A07A}"/>
              </a:ext>
            </a:extLst>
          </p:cNvPr>
          <p:cNvSpPr/>
          <p:nvPr/>
        </p:nvSpPr>
        <p:spPr>
          <a:xfrm>
            <a:off x="5355818" y="1867301"/>
            <a:ext cx="2743199" cy="33207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3A72AA-DBF3-40C3-B0D1-5AB430C49A0E}"/>
              </a:ext>
            </a:extLst>
          </p:cNvPr>
          <p:cNvSpPr txBox="1"/>
          <p:nvPr/>
        </p:nvSpPr>
        <p:spPr>
          <a:xfrm>
            <a:off x="5538697" y="2030931"/>
            <a:ext cx="2849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  <a:endParaRPr lang="ru-RU" dirty="0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4F6326EC-F32F-4131-9672-2BC74D7A9A4C}"/>
              </a:ext>
            </a:extLst>
          </p:cNvPr>
          <p:cNvSpPr/>
          <p:nvPr/>
        </p:nvSpPr>
        <p:spPr>
          <a:xfrm>
            <a:off x="5355817" y="2993457"/>
            <a:ext cx="2743200" cy="146428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3EAE8B-F8C2-4CAE-BDDC-E60FB0002764}"/>
              </a:ext>
            </a:extLst>
          </p:cNvPr>
          <p:cNvSpPr txBox="1"/>
          <p:nvPr/>
        </p:nvSpPr>
        <p:spPr>
          <a:xfrm rot="16200000">
            <a:off x="4446735" y="3510153"/>
            <a:ext cx="13872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Topic A</a:t>
            </a:r>
            <a:endParaRPr lang="ru-RU" sz="2200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D33C1A4-3334-4DC1-A239-FB1D0F5785DE}"/>
              </a:ext>
            </a:extLst>
          </p:cNvPr>
          <p:cNvSpPr/>
          <p:nvPr/>
        </p:nvSpPr>
        <p:spPr>
          <a:xfrm>
            <a:off x="6299602" y="3429000"/>
            <a:ext cx="419277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52AE3F4D-80D1-4209-90D7-D92696F68B62}"/>
              </a:ext>
            </a:extLst>
          </p:cNvPr>
          <p:cNvSpPr/>
          <p:nvPr/>
        </p:nvSpPr>
        <p:spPr>
          <a:xfrm>
            <a:off x="6698539" y="3429000"/>
            <a:ext cx="346510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842064B-4EE9-457F-9F8B-42B5DAC70787}"/>
              </a:ext>
            </a:extLst>
          </p:cNvPr>
          <p:cNvSpPr/>
          <p:nvPr/>
        </p:nvSpPr>
        <p:spPr>
          <a:xfrm>
            <a:off x="7035422" y="3429000"/>
            <a:ext cx="346510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C98081CC-B018-4E66-B595-610DCE4DCD9B}"/>
              </a:ext>
            </a:extLst>
          </p:cNvPr>
          <p:cNvSpPr/>
          <p:nvPr/>
        </p:nvSpPr>
        <p:spPr>
          <a:xfrm>
            <a:off x="7397976" y="3439382"/>
            <a:ext cx="346510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06A304-1AEE-481A-BDC7-31148CF4E209}"/>
              </a:ext>
            </a:extLst>
          </p:cNvPr>
          <p:cNvSpPr txBox="1"/>
          <p:nvPr/>
        </p:nvSpPr>
        <p:spPr>
          <a:xfrm>
            <a:off x="5865949" y="3382561"/>
            <a:ext cx="34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1</a:t>
            </a:r>
            <a:endParaRPr lang="ru-RU" sz="2400" dirty="0">
              <a:solidFill>
                <a:schemeClr val="bg2"/>
              </a:solidFill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000B315E-0E68-49C3-B55A-CD627E5C8137}"/>
              </a:ext>
            </a:extLst>
          </p:cNvPr>
          <p:cNvSpPr/>
          <p:nvPr/>
        </p:nvSpPr>
        <p:spPr>
          <a:xfrm>
            <a:off x="8671079" y="1880847"/>
            <a:ext cx="2743199" cy="33207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7CE33D-0CDD-4132-A5CA-7A3963AA4BE9}"/>
              </a:ext>
            </a:extLst>
          </p:cNvPr>
          <p:cNvSpPr txBox="1"/>
          <p:nvPr/>
        </p:nvSpPr>
        <p:spPr>
          <a:xfrm>
            <a:off x="8853958" y="2044477"/>
            <a:ext cx="2849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  <a:endParaRPr lang="ru-R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9791464-3AC2-42B8-B5D4-900E7125464F}"/>
              </a:ext>
            </a:extLst>
          </p:cNvPr>
          <p:cNvSpPr txBox="1"/>
          <p:nvPr/>
        </p:nvSpPr>
        <p:spPr>
          <a:xfrm>
            <a:off x="5856322" y="3765340"/>
            <a:ext cx="34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2</a:t>
            </a:r>
            <a:endParaRPr lang="ru-RU" sz="2400" dirty="0">
              <a:solidFill>
                <a:schemeClr val="bg2"/>
              </a:solidFill>
            </a:endParaRP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4EF44D65-50E9-4446-A922-7F302566CC45}"/>
              </a:ext>
            </a:extLst>
          </p:cNvPr>
          <p:cNvSpPr/>
          <p:nvPr/>
        </p:nvSpPr>
        <p:spPr>
          <a:xfrm>
            <a:off x="6202832" y="3861206"/>
            <a:ext cx="320187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572FE5CD-38D6-4551-8457-4B423EF2AF1A}"/>
              </a:ext>
            </a:extLst>
          </p:cNvPr>
          <p:cNvSpPr/>
          <p:nvPr/>
        </p:nvSpPr>
        <p:spPr>
          <a:xfrm>
            <a:off x="6528394" y="3858217"/>
            <a:ext cx="419277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9E5CD210-CC0D-4FD4-8B40-774E0A90F1A9}"/>
              </a:ext>
            </a:extLst>
          </p:cNvPr>
          <p:cNvSpPr/>
          <p:nvPr/>
        </p:nvSpPr>
        <p:spPr>
          <a:xfrm>
            <a:off x="6958420" y="3857460"/>
            <a:ext cx="419277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868B7228-F7E1-4445-B3CA-260BD3B168E5}"/>
              </a:ext>
            </a:extLst>
          </p:cNvPr>
          <p:cNvSpPr/>
          <p:nvPr/>
        </p:nvSpPr>
        <p:spPr>
          <a:xfrm>
            <a:off x="7352942" y="3857772"/>
            <a:ext cx="386747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7EA80F-68AC-460C-B69E-15D050277957}"/>
              </a:ext>
            </a:extLst>
          </p:cNvPr>
          <p:cNvSpPr txBox="1"/>
          <p:nvPr/>
        </p:nvSpPr>
        <p:spPr>
          <a:xfrm>
            <a:off x="1925053" y="895149"/>
            <a:ext cx="9489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rgbClr val="FF0000"/>
                </a:solidFill>
              </a:rPr>
              <a:t>Возможна несбалансированность размещения партиций топика</a:t>
            </a:r>
            <a:endParaRPr lang="en-US" sz="24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rgbClr val="92D050"/>
                </a:solidFill>
              </a:rPr>
              <a:t>Учитывается кол-во всех партиций всех топиков на брокера</a:t>
            </a:r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D5B76ECA-3ACE-4AB2-B3BA-C7260EA4FCC1}"/>
              </a:ext>
            </a:extLst>
          </p:cNvPr>
          <p:cNvSpPr/>
          <p:nvPr/>
        </p:nvSpPr>
        <p:spPr>
          <a:xfrm>
            <a:off x="6288851" y="3042573"/>
            <a:ext cx="419277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8BDDCB08-F396-468C-806D-58AFC63B1BBA}"/>
              </a:ext>
            </a:extLst>
          </p:cNvPr>
          <p:cNvSpPr/>
          <p:nvPr/>
        </p:nvSpPr>
        <p:spPr>
          <a:xfrm>
            <a:off x="6704226" y="3042573"/>
            <a:ext cx="419277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23C46726-DC1D-4DD0-AC57-A17D8AB28B6C}"/>
              </a:ext>
            </a:extLst>
          </p:cNvPr>
          <p:cNvSpPr/>
          <p:nvPr/>
        </p:nvSpPr>
        <p:spPr>
          <a:xfrm>
            <a:off x="7123503" y="3042408"/>
            <a:ext cx="346510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326B3530-85F9-4DED-9857-069C63ABDBC6}"/>
              </a:ext>
            </a:extLst>
          </p:cNvPr>
          <p:cNvSpPr/>
          <p:nvPr/>
        </p:nvSpPr>
        <p:spPr>
          <a:xfrm>
            <a:off x="7470013" y="3042408"/>
            <a:ext cx="346510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004B22-119E-4F1E-AC7A-B9C2827476E7}"/>
              </a:ext>
            </a:extLst>
          </p:cNvPr>
          <p:cNvSpPr txBox="1"/>
          <p:nvPr/>
        </p:nvSpPr>
        <p:spPr>
          <a:xfrm>
            <a:off x="5863084" y="3007078"/>
            <a:ext cx="34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97894D-BF3E-48B9-B0C1-E2272DED61BD}"/>
              </a:ext>
            </a:extLst>
          </p:cNvPr>
          <p:cNvSpPr txBox="1"/>
          <p:nvPr/>
        </p:nvSpPr>
        <p:spPr>
          <a:xfrm>
            <a:off x="2029808" y="4205484"/>
            <a:ext cx="2753947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Topic B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FEDF83-FAA3-474F-A271-CB495006228D}"/>
              </a:ext>
            </a:extLst>
          </p:cNvPr>
          <p:cNvSpPr txBox="1"/>
          <p:nvPr/>
        </p:nvSpPr>
        <p:spPr>
          <a:xfrm>
            <a:off x="2040557" y="4696750"/>
            <a:ext cx="275394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Topic C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FF9D321-8340-4251-A788-D2DE37ACE7D8}"/>
              </a:ext>
            </a:extLst>
          </p:cNvPr>
          <p:cNvSpPr txBox="1"/>
          <p:nvPr/>
        </p:nvSpPr>
        <p:spPr>
          <a:xfrm>
            <a:off x="8671079" y="4205484"/>
            <a:ext cx="275394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Topic D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626A439-408E-4F7B-AA8A-A6AF68FC20F9}"/>
              </a:ext>
            </a:extLst>
          </p:cNvPr>
          <p:cNvSpPr txBox="1"/>
          <p:nvPr/>
        </p:nvSpPr>
        <p:spPr>
          <a:xfrm>
            <a:off x="8671079" y="4687124"/>
            <a:ext cx="275394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Topic C</a:t>
            </a:r>
            <a:endParaRPr lang="ru-R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620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F58B94-754C-4562-A4FB-8FC80141DDAB}"/>
              </a:ext>
            </a:extLst>
          </p:cNvPr>
          <p:cNvSpPr txBox="1"/>
          <p:nvPr/>
        </p:nvSpPr>
        <p:spPr>
          <a:xfrm>
            <a:off x="0" y="192505"/>
            <a:ext cx="5072514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Storage for Kafka Topic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FC18C47-671A-46DB-96C0-BE8E82B6A07A}"/>
              </a:ext>
            </a:extLst>
          </p:cNvPr>
          <p:cNvSpPr/>
          <p:nvPr/>
        </p:nvSpPr>
        <p:spPr>
          <a:xfrm>
            <a:off x="5355818" y="1867301"/>
            <a:ext cx="2743199" cy="33207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3A72AA-DBF3-40C3-B0D1-5AB430C49A0E}"/>
              </a:ext>
            </a:extLst>
          </p:cNvPr>
          <p:cNvSpPr txBox="1"/>
          <p:nvPr/>
        </p:nvSpPr>
        <p:spPr>
          <a:xfrm>
            <a:off x="5538697" y="2030931"/>
            <a:ext cx="2849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  <a:endParaRPr lang="ru-RU" dirty="0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4F6326EC-F32F-4131-9672-2BC74D7A9A4C}"/>
              </a:ext>
            </a:extLst>
          </p:cNvPr>
          <p:cNvSpPr/>
          <p:nvPr/>
        </p:nvSpPr>
        <p:spPr>
          <a:xfrm>
            <a:off x="5355817" y="2993457"/>
            <a:ext cx="2743200" cy="146428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3EAE8B-F8C2-4CAE-BDDC-E60FB0002764}"/>
              </a:ext>
            </a:extLst>
          </p:cNvPr>
          <p:cNvSpPr txBox="1"/>
          <p:nvPr/>
        </p:nvSpPr>
        <p:spPr>
          <a:xfrm rot="16200000">
            <a:off x="4446735" y="3510153"/>
            <a:ext cx="13872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Topic A</a:t>
            </a:r>
            <a:endParaRPr lang="ru-RU" sz="2200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D33C1A4-3334-4DC1-A239-FB1D0F5785DE}"/>
              </a:ext>
            </a:extLst>
          </p:cNvPr>
          <p:cNvSpPr/>
          <p:nvPr/>
        </p:nvSpPr>
        <p:spPr>
          <a:xfrm>
            <a:off x="6299602" y="3429000"/>
            <a:ext cx="419277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52AE3F4D-80D1-4209-90D7-D92696F68B62}"/>
              </a:ext>
            </a:extLst>
          </p:cNvPr>
          <p:cNvSpPr/>
          <p:nvPr/>
        </p:nvSpPr>
        <p:spPr>
          <a:xfrm>
            <a:off x="6698539" y="3429000"/>
            <a:ext cx="346510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842064B-4EE9-457F-9F8B-42B5DAC70787}"/>
              </a:ext>
            </a:extLst>
          </p:cNvPr>
          <p:cNvSpPr/>
          <p:nvPr/>
        </p:nvSpPr>
        <p:spPr>
          <a:xfrm>
            <a:off x="7035422" y="3429000"/>
            <a:ext cx="346510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C98081CC-B018-4E66-B595-610DCE4DCD9B}"/>
              </a:ext>
            </a:extLst>
          </p:cNvPr>
          <p:cNvSpPr/>
          <p:nvPr/>
        </p:nvSpPr>
        <p:spPr>
          <a:xfrm>
            <a:off x="7397976" y="3439382"/>
            <a:ext cx="346510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06A304-1AEE-481A-BDC7-31148CF4E209}"/>
              </a:ext>
            </a:extLst>
          </p:cNvPr>
          <p:cNvSpPr txBox="1"/>
          <p:nvPr/>
        </p:nvSpPr>
        <p:spPr>
          <a:xfrm>
            <a:off x="5865949" y="3382561"/>
            <a:ext cx="34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1</a:t>
            </a:r>
            <a:endParaRPr lang="ru-RU" sz="2400" dirty="0">
              <a:solidFill>
                <a:schemeClr val="bg2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9791464-3AC2-42B8-B5D4-900E7125464F}"/>
              </a:ext>
            </a:extLst>
          </p:cNvPr>
          <p:cNvSpPr txBox="1"/>
          <p:nvPr/>
        </p:nvSpPr>
        <p:spPr>
          <a:xfrm>
            <a:off x="5856322" y="3765340"/>
            <a:ext cx="34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2</a:t>
            </a:r>
            <a:endParaRPr lang="ru-RU" sz="2400" dirty="0">
              <a:solidFill>
                <a:schemeClr val="bg2"/>
              </a:solidFill>
            </a:endParaRP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4EF44D65-50E9-4446-A922-7F302566CC45}"/>
              </a:ext>
            </a:extLst>
          </p:cNvPr>
          <p:cNvSpPr/>
          <p:nvPr/>
        </p:nvSpPr>
        <p:spPr>
          <a:xfrm>
            <a:off x="6202832" y="3861206"/>
            <a:ext cx="320187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572FE5CD-38D6-4551-8457-4B423EF2AF1A}"/>
              </a:ext>
            </a:extLst>
          </p:cNvPr>
          <p:cNvSpPr/>
          <p:nvPr/>
        </p:nvSpPr>
        <p:spPr>
          <a:xfrm>
            <a:off x="6528394" y="3858217"/>
            <a:ext cx="419277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9E5CD210-CC0D-4FD4-8B40-774E0A90F1A9}"/>
              </a:ext>
            </a:extLst>
          </p:cNvPr>
          <p:cNvSpPr/>
          <p:nvPr/>
        </p:nvSpPr>
        <p:spPr>
          <a:xfrm>
            <a:off x="6958420" y="3857460"/>
            <a:ext cx="419277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868B7228-F7E1-4445-B3CA-260BD3B168E5}"/>
              </a:ext>
            </a:extLst>
          </p:cNvPr>
          <p:cNvSpPr/>
          <p:nvPr/>
        </p:nvSpPr>
        <p:spPr>
          <a:xfrm>
            <a:off x="7352942" y="3857772"/>
            <a:ext cx="386747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D5B76ECA-3ACE-4AB2-B3BA-C7260EA4FCC1}"/>
              </a:ext>
            </a:extLst>
          </p:cNvPr>
          <p:cNvSpPr/>
          <p:nvPr/>
        </p:nvSpPr>
        <p:spPr>
          <a:xfrm>
            <a:off x="6288851" y="3042573"/>
            <a:ext cx="419277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8BDDCB08-F396-468C-806D-58AFC63B1BBA}"/>
              </a:ext>
            </a:extLst>
          </p:cNvPr>
          <p:cNvSpPr/>
          <p:nvPr/>
        </p:nvSpPr>
        <p:spPr>
          <a:xfrm>
            <a:off x="6704226" y="3042573"/>
            <a:ext cx="419277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23C46726-DC1D-4DD0-AC57-A17D8AB28B6C}"/>
              </a:ext>
            </a:extLst>
          </p:cNvPr>
          <p:cNvSpPr/>
          <p:nvPr/>
        </p:nvSpPr>
        <p:spPr>
          <a:xfrm>
            <a:off x="7123503" y="3042408"/>
            <a:ext cx="346510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326B3530-85F9-4DED-9857-069C63ABDBC6}"/>
              </a:ext>
            </a:extLst>
          </p:cNvPr>
          <p:cNvSpPr/>
          <p:nvPr/>
        </p:nvSpPr>
        <p:spPr>
          <a:xfrm>
            <a:off x="7470013" y="3042408"/>
            <a:ext cx="346510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004B22-119E-4F1E-AC7A-B9C2827476E7}"/>
              </a:ext>
            </a:extLst>
          </p:cNvPr>
          <p:cNvSpPr txBox="1"/>
          <p:nvPr/>
        </p:nvSpPr>
        <p:spPr>
          <a:xfrm>
            <a:off x="5863084" y="3007078"/>
            <a:ext cx="34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B34A3C-D52E-4C5A-8773-F36215611943}"/>
              </a:ext>
            </a:extLst>
          </p:cNvPr>
          <p:cNvSpPr txBox="1"/>
          <p:nvPr/>
        </p:nvSpPr>
        <p:spPr>
          <a:xfrm>
            <a:off x="731520" y="2107933"/>
            <a:ext cx="35555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Где хранятся данные топика?</a:t>
            </a:r>
          </a:p>
        </p:txBody>
      </p:sp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A07F0A11-89D1-4B14-B4D4-ADEF9A61A162}"/>
              </a:ext>
            </a:extLst>
          </p:cNvPr>
          <p:cNvSpPr/>
          <p:nvPr/>
        </p:nvSpPr>
        <p:spPr>
          <a:xfrm>
            <a:off x="3962598" y="2666198"/>
            <a:ext cx="1219964" cy="5967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AA5AD808-099C-487C-B27C-2EA24D8A27C3}"/>
              </a:ext>
            </a:extLst>
          </p:cNvPr>
          <p:cNvSpPr/>
          <p:nvPr/>
        </p:nvSpPr>
        <p:spPr>
          <a:xfrm>
            <a:off x="8200724" y="2666198"/>
            <a:ext cx="1270535" cy="7242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18DD32-6180-410D-A4AF-37D0EDC1BB1D}"/>
              </a:ext>
            </a:extLst>
          </p:cNvPr>
          <p:cNvSpPr txBox="1"/>
          <p:nvPr/>
        </p:nvSpPr>
        <p:spPr>
          <a:xfrm>
            <a:off x="9630718" y="2428150"/>
            <a:ext cx="2223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92D050"/>
                </a:solidFill>
              </a:rPr>
              <a:t>В </a:t>
            </a:r>
            <a:r>
              <a:rPr lang="en-US" sz="3600" dirty="0">
                <a:solidFill>
                  <a:srgbClr val="92D050"/>
                </a:solidFill>
              </a:rPr>
              <a:t>Log-</a:t>
            </a:r>
            <a:r>
              <a:rPr lang="ru-RU" sz="3600" dirty="0">
                <a:solidFill>
                  <a:srgbClr val="92D050"/>
                </a:solidFill>
              </a:rPr>
              <a:t>файлах!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BDBC13-8EE9-45DB-BAB5-43CDC7C684AA}"/>
              </a:ext>
            </a:extLst>
          </p:cNvPr>
          <p:cNvSpPr txBox="1"/>
          <p:nvPr/>
        </p:nvSpPr>
        <p:spPr>
          <a:xfrm>
            <a:off x="9172876" y="3844226"/>
            <a:ext cx="26812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        ./logs</a:t>
            </a:r>
          </a:p>
          <a:p>
            <a:pPr algn="ctr"/>
            <a:r>
              <a:rPr lang="en-US" sz="2000" dirty="0"/>
              <a:t>./A-0</a:t>
            </a:r>
          </a:p>
          <a:p>
            <a:pPr algn="ctr"/>
            <a:r>
              <a:rPr lang="en-US" sz="2000" dirty="0"/>
              <a:t>./A-1</a:t>
            </a:r>
          </a:p>
          <a:p>
            <a:pPr algn="ctr"/>
            <a:r>
              <a:rPr lang="en-US" sz="2000" dirty="0"/>
              <a:t>./A-2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185136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561F85-CE1F-464C-8078-F7E4687BAA50}"/>
              </a:ext>
            </a:extLst>
          </p:cNvPr>
          <p:cNvSpPr txBox="1"/>
          <p:nvPr/>
        </p:nvSpPr>
        <p:spPr>
          <a:xfrm>
            <a:off x="931178" y="679508"/>
            <a:ext cx="9714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Kafka </a:t>
            </a:r>
            <a:r>
              <a:rPr lang="ru-RU" sz="2400" dirty="0"/>
              <a:t>это: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68BCBD-0329-44A4-8B73-67F052FDE96F}"/>
              </a:ext>
            </a:extLst>
          </p:cNvPr>
          <p:cNvSpPr txBox="1"/>
          <p:nvPr/>
        </p:nvSpPr>
        <p:spPr>
          <a:xfrm>
            <a:off x="1031846" y="1199626"/>
            <a:ext cx="1024295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200" dirty="0"/>
              <a:t>Распределенный брокер сообщений каких-то событий в стриминговом режиме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200" dirty="0"/>
              <a:t>Open-source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200" dirty="0"/>
              <a:t>Используется: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на платформах с требованием высокой производительности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в стриминговой аналитике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в решениях, где требуется интеграция с данными из разных источников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в </a:t>
            </a:r>
            <a:r>
              <a:rPr lang="en-US" dirty="0"/>
              <a:t>mission-critical </a:t>
            </a:r>
            <a:r>
              <a:rPr lang="ru-RU" dirty="0"/>
              <a:t>приложениях (</a:t>
            </a:r>
            <a:r>
              <a:rPr lang="ru-RU" sz="1200" dirty="0"/>
              <a:t>наивысший уровень в классификации приложений по уровню критичности</a:t>
            </a:r>
            <a:r>
              <a:rPr lang="ru-RU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509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F58B94-754C-4562-A4FB-8FC80141DDAB}"/>
              </a:ext>
            </a:extLst>
          </p:cNvPr>
          <p:cNvSpPr txBox="1"/>
          <p:nvPr/>
        </p:nvSpPr>
        <p:spPr>
          <a:xfrm>
            <a:off x="0" y="192505"/>
            <a:ext cx="5072514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Storage for Kafka Topic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FC18C47-671A-46DB-96C0-BE8E82B6A07A}"/>
              </a:ext>
            </a:extLst>
          </p:cNvPr>
          <p:cNvSpPr/>
          <p:nvPr/>
        </p:nvSpPr>
        <p:spPr>
          <a:xfrm>
            <a:off x="768734" y="1968121"/>
            <a:ext cx="2743199" cy="33207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3A72AA-DBF3-40C3-B0D1-5AB430C49A0E}"/>
              </a:ext>
            </a:extLst>
          </p:cNvPr>
          <p:cNvSpPr txBox="1"/>
          <p:nvPr/>
        </p:nvSpPr>
        <p:spPr>
          <a:xfrm>
            <a:off x="902241" y="2154338"/>
            <a:ext cx="2849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  <a:endParaRPr lang="ru-RU" dirty="0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4F6326EC-F32F-4131-9672-2BC74D7A9A4C}"/>
              </a:ext>
            </a:extLst>
          </p:cNvPr>
          <p:cNvSpPr/>
          <p:nvPr/>
        </p:nvSpPr>
        <p:spPr>
          <a:xfrm>
            <a:off x="768733" y="3094277"/>
            <a:ext cx="2743200" cy="146428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3EAE8B-F8C2-4CAE-BDDC-E60FB0002764}"/>
              </a:ext>
            </a:extLst>
          </p:cNvPr>
          <p:cNvSpPr txBox="1"/>
          <p:nvPr/>
        </p:nvSpPr>
        <p:spPr>
          <a:xfrm rot="16200000">
            <a:off x="-140349" y="3610973"/>
            <a:ext cx="13872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Topic A</a:t>
            </a:r>
            <a:endParaRPr lang="ru-RU" sz="2200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D33C1A4-3334-4DC1-A239-FB1D0F5785DE}"/>
              </a:ext>
            </a:extLst>
          </p:cNvPr>
          <p:cNvSpPr/>
          <p:nvPr/>
        </p:nvSpPr>
        <p:spPr>
          <a:xfrm>
            <a:off x="1712518" y="3529820"/>
            <a:ext cx="419277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52AE3F4D-80D1-4209-90D7-D92696F68B62}"/>
              </a:ext>
            </a:extLst>
          </p:cNvPr>
          <p:cNvSpPr/>
          <p:nvPr/>
        </p:nvSpPr>
        <p:spPr>
          <a:xfrm>
            <a:off x="2111455" y="3529820"/>
            <a:ext cx="346510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842064B-4EE9-457F-9F8B-42B5DAC70787}"/>
              </a:ext>
            </a:extLst>
          </p:cNvPr>
          <p:cNvSpPr/>
          <p:nvPr/>
        </p:nvSpPr>
        <p:spPr>
          <a:xfrm>
            <a:off x="2448338" y="3529820"/>
            <a:ext cx="346510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C98081CC-B018-4E66-B595-610DCE4DCD9B}"/>
              </a:ext>
            </a:extLst>
          </p:cNvPr>
          <p:cNvSpPr/>
          <p:nvPr/>
        </p:nvSpPr>
        <p:spPr>
          <a:xfrm>
            <a:off x="2810892" y="3540202"/>
            <a:ext cx="346510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06A304-1AEE-481A-BDC7-31148CF4E209}"/>
              </a:ext>
            </a:extLst>
          </p:cNvPr>
          <p:cNvSpPr txBox="1"/>
          <p:nvPr/>
        </p:nvSpPr>
        <p:spPr>
          <a:xfrm>
            <a:off x="1278865" y="3483381"/>
            <a:ext cx="34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1</a:t>
            </a:r>
            <a:endParaRPr lang="ru-RU" sz="2400" dirty="0">
              <a:solidFill>
                <a:schemeClr val="bg2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9791464-3AC2-42B8-B5D4-900E7125464F}"/>
              </a:ext>
            </a:extLst>
          </p:cNvPr>
          <p:cNvSpPr txBox="1"/>
          <p:nvPr/>
        </p:nvSpPr>
        <p:spPr>
          <a:xfrm>
            <a:off x="1269238" y="3866160"/>
            <a:ext cx="34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2</a:t>
            </a:r>
            <a:endParaRPr lang="ru-RU" sz="2400" dirty="0">
              <a:solidFill>
                <a:schemeClr val="bg2"/>
              </a:solidFill>
            </a:endParaRP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4EF44D65-50E9-4446-A922-7F302566CC45}"/>
              </a:ext>
            </a:extLst>
          </p:cNvPr>
          <p:cNvSpPr/>
          <p:nvPr/>
        </p:nvSpPr>
        <p:spPr>
          <a:xfrm>
            <a:off x="1615748" y="3962026"/>
            <a:ext cx="320187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572FE5CD-38D6-4551-8457-4B423EF2AF1A}"/>
              </a:ext>
            </a:extLst>
          </p:cNvPr>
          <p:cNvSpPr/>
          <p:nvPr/>
        </p:nvSpPr>
        <p:spPr>
          <a:xfrm>
            <a:off x="1941310" y="3959037"/>
            <a:ext cx="419277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9E5CD210-CC0D-4FD4-8B40-774E0A90F1A9}"/>
              </a:ext>
            </a:extLst>
          </p:cNvPr>
          <p:cNvSpPr/>
          <p:nvPr/>
        </p:nvSpPr>
        <p:spPr>
          <a:xfrm>
            <a:off x="2371336" y="3958280"/>
            <a:ext cx="419277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868B7228-F7E1-4445-B3CA-260BD3B168E5}"/>
              </a:ext>
            </a:extLst>
          </p:cNvPr>
          <p:cNvSpPr/>
          <p:nvPr/>
        </p:nvSpPr>
        <p:spPr>
          <a:xfrm>
            <a:off x="2765858" y="3958592"/>
            <a:ext cx="386747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D5B76ECA-3ACE-4AB2-B3BA-C7260EA4FCC1}"/>
              </a:ext>
            </a:extLst>
          </p:cNvPr>
          <p:cNvSpPr/>
          <p:nvPr/>
        </p:nvSpPr>
        <p:spPr>
          <a:xfrm>
            <a:off x="1701767" y="3143393"/>
            <a:ext cx="419277" cy="348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8BDDCB08-F396-468C-806D-58AFC63B1BBA}"/>
              </a:ext>
            </a:extLst>
          </p:cNvPr>
          <p:cNvSpPr/>
          <p:nvPr/>
        </p:nvSpPr>
        <p:spPr>
          <a:xfrm>
            <a:off x="2117142" y="3143393"/>
            <a:ext cx="419277" cy="348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23C46726-DC1D-4DD0-AC57-A17D8AB28B6C}"/>
              </a:ext>
            </a:extLst>
          </p:cNvPr>
          <p:cNvSpPr/>
          <p:nvPr/>
        </p:nvSpPr>
        <p:spPr>
          <a:xfrm>
            <a:off x="2536419" y="3143228"/>
            <a:ext cx="346510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326B3530-85F9-4DED-9857-069C63ABDBC6}"/>
              </a:ext>
            </a:extLst>
          </p:cNvPr>
          <p:cNvSpPr/>
          <p:nvPr/>
        </p:nvSpPr>
        <p:spPr>
          <a:xfrm>
            <a:off x="2882929" y="3143228"/>
            <a:ext cx="346510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004B22-119E-4F1E-AC7A-B9C2827476E7}"/>
              </a:ext>
            </a:extLst>
          </p:cNvPr>
          <p:cNvSpPr txBox="1"/>
          <p:nvPr/>
        </p:nvSpPr>
        <p:spPr>
          <a:xfrm>
            <a:off x="1276000" y="3107898"/>
            <a:ext cx="34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3" name="Стрелка: вправо 2">
            <a:extLst>
              <a:ext uri="{FF2B5EF4-FFF2-40B4-BE49-F238E27FC236}">
                <a16:creationId xmlns:a16="http://schemas.microsoft.com/office/drawing/2014/main" id="{3457059B-6FE9-46EB-A346-7490CB24C771}"/>
              </a:ext>
            </a:extLst>
          </p:cNvPr>
          <p:cNvSpPr/>
          <p:nvPr/>
        </p:nvSpPr>
        <p:spPr>
          <a:xfrm>
            <a:off x="3511933" y="3529820"/>
            <a:ext cx="755588" cy="4940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40B3FA8-1BF3-4ADB-B901-2D2AA32ED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772" y="3364298"/>
            <a:ext cx="5963482" cy="963528"/>
          </a:xfrm>
          <a:prstGeom prst="rect">
            <a:avLst/>
          </a:prstGeom>
        </p:spPr>
      </p:pic>
      <p:graphicFrame>
        <p:nvGraphicFramePr>
          <p:cNvPr id="8" name="Таблица 11">
            <a:extLst>
              <a:ext uri="{FF2B5EF4-FFF2-40B4-BE49-F238E27FC236}">
                <a16:creationId xmlns:a16="http://schemas.microsoft.com/office/drawing/2014/main" id="{88DB64DE-C75D-4C00-8F29-7467EA80D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226511"/>
              </p:ext>
            </p:extLst>
          </p:nvPr>
        </p:nvGraphicFramePr>
        <p:xfrm>
          <a:off x="5267522" y="1041817"/>
          <a:ext cx="6155744" cy="1605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936">
                  <a:extLst>
                    <a:ext uri="{9D8B030D-6E8A-4147-A177-3AD203B41FA5}">
                      <a16:colId xmlns:a16="http://schemas.microsoft.com/office/drawing/2014/main" val="3982258106"/>
                    </a:ext>
                  </a:extLst>
                </a:gridCol>
                <a:gridCol w="1038131">
                  <a:extLst>
                    <a:ext uri="{9D8B030D-6E8A-4147-A177-3AD203B41FA5}">
                      <a16:colId xmlns:a16="http://schemas.microsoft.com/office/drawing/2014/main" val="2676961773"/>
                    </a:ext>
                  </a:extLst>
                </a:gridCol>
                <a:gridCol w="1453415">
                  <a:extLst>
                    <a:ext uri="{9D8B030D-6E8A-4147-A177-3AD203B41FA5}">
                      <a16:colId xmlns:a16="http://schemas.microsoft.com/office/drawing/2014/main" val="2753636582"/>
                    </a:ext>
                  </a:extLst>
                </a:gridCol>
                <a:gridCol w="2125262">
                  <a:extLst>
                    <a:ext uri="{9D8B030D-6E8A-4147-A177-3AD203B41FA5}">
                      <a16:colId xmlns:a16="http://schemas.microsoft.com/office/drawing/2014/main" val="1699592338"/>
                    </a:ext>
                  </a:extLst>
                </a:gridCol>
              </a:tblGrid>
              <a:tr h="535043">
                <a:tc>
                  <a:txBody>
                    <a:bodyPr/>
                    <a:lstStyle/>
                    <a:p>
                      <a:r>
                        <a:rPr lang="en-US" dirty="0"/>
                        <a:t>Offset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Timestamp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Message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899876"/>
                  </a:ext>
                </a:extLst>
              </a:tr>
              <a:tr h="53504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1631861776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Кафка пример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429155"/>
                  </a:ext>
                </a:extLst>
              </a:tr>
              <a:tr h="535043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1631870200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Новое сообщение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074601"/>
                  </a:ext>
                </a:extLst>
              </a:tr>
            </a:tbl>
          </a:graphicData>
        </a:graphic>
      </p:graphicFrame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911352D7-66B7-4FA3-B5C3-D06EED73DDD7}"/>
              </a:ext>
            </a:extLst>
          </p:cNvPr>
          <p:cNvCxnSpPr>
            <a:cxnSpLocks/>
            <a:endCxn id="8" idx="1"/>
          </p:cNvCxnSpPr>
          <p:nvPr/>
        </p:nvCxnSpPr>
        <p:spPr>
          <a:xfrm rot="16200000" flipV="1">
            <a:off x="4563411" y="2548492"/>
            <a:ext cx="2192692" cy="784470"/>
          </a:xfrm>
          <a:prstGeom prst="bentConnector4">
            <a:avLst>
              <a:gd name="adj1" fmla="val 31699"/>
              <a:gd name="adj2" fmla="val 129141"/>
            </a:avLst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146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F58B94-754C-4562-A4FB-8FC80141DDAB}"/>
              </a:ext>
            </a:extLst>
          </p:cNvPr>
          <p:cNvSpPr txBox="1"/>
          <p:nvPr/>
        </p:nvSpPr>
        <p:spPr>
          <a:xfrm>
            <a:off x="0" y="192505"/>
            <a:ext cx="5072514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Storage for Kafka Topic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FC18C47-671A-46DB-96C0-BE8E82B6A07A}"/>
              </a:ext>
            </a:extLst>
          </p:cNvPr>
          <p:cNvSpPr/>
          <p:nvPr/>
        </p:nvSpPr>
        <p:spPr>
          <a:xfrm>
            <a:off x="768734" y="1968121"/>
            <a:ext cx="2743199" cy="33207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3A72AA-DBF3-40C3-B0D1-5AB430C49A0E}"/>
              </a:ext>
            </a:extLst>
          </p:cNvPr>
          <p:cNvSpPr txBox="1"/>
          <p:nvPr/>
        </p:nvSpPr>
        <p:spPr>
          <a:xfrm>
            <a:off x="902241" y="2154338"/>
            <a:ext cx="2849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  <a:endParaRPr lang="ru-RU" dirty="0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4F6326EC-F32F-4131-9672-2BC74D7A9A4C}"/>
              </a:ext>
            </a:extLst>
          </p:cNvPr>
          <p:cNvSpPr/>
          <p:nvPr/>
        </p:nvSpPr>
        <p:spPr>
          <a:xfrm>
            <a:off x="768733" y="3094277"/>
            <a:ext cx="2743200" cy="146428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3EAE8B-F8C2-4CAE-BDDC-E60FB0002764}"/>
              </a:ext>
            </a:extLst>
          </p:cNvPr>
          <p:cNvSpPr txBox="1"/>
          <p:nvPr/>
        </p:nvSpPr>
        <p:spPr>
          <a:xfrm rot="16200000">
            <a:off x="-140349" y="3610973"/>
            <a:ext cx="13872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Topic A</a:t>
            </a:r>
            <a:endParaRPr lang="ru-RU" sz="2200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D33C1A4-3334-4DC1-A239-FB1D0F5785DE}"/>
              </a:ext>
            </a:extLst>
          </p:cNvPr>
          <p:cNvSpPr/>
          <p:nvPr/>
        </p:nvSpPr>
        <p:spPr>
          <a:xfrm>
            <a:off x="1712518" y="3529820"/>
            <a:ext cx="419277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52AE3F4D-80D1-4209-90D7-D92696F68B62}"/>
              </a:ext>
            </a:extLst>
          </p:cNvPr>
          <p:cNvSpPr/>
          <p:nvPr/>
        </p:nvSpPr>
        <p:spPr>
          <a:xfrm>
            <a:off x="2111455" y="3529820"/>
            <a:ext cx="346510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842064B-4EE9-457F-9F8B-42B5DAC70787}"/>
              </a:ext>
            </a:extLst>
          </p:cNvPr>
          <p:cNvSpPr/>
          <p:nvPr/>
        </p:nvSpPr>
        <p:spPr>
          <a:xfrm>
            <a:off x="2448338" y="3529820"/>
            <a:ext cx="346510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C98081CC-B018-4E66-B595-610DCE4DCD9B}"/>
              </a:ext>
            </a:extLst>
          </p:cNvPr>
          <p:cNvSpPr/>
          <p:nvPr/>
        </p:nvSpPr>
        <p:spPr>
          <a:xfrm>
            <a:off x="2810892" y="3540202"/>
            <a:ext cx="346510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06A304-1AEE-481A-BDC7-31148CF4E209}"/>
              </a:ext>
            </a:extLst>
          </p:cNvPr>
          <p:cNvSpPr txBox="1"/>
          <p:nvPr/>
        </p:nvSpPr>
        <p:spPr>
          <a:xfrm>
            <a:off x="1278865" y="3483381"/>
            <a:ext cx="34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1</a:t>
            </a:r>
            <a:endParaRPr lang="ru-RU" sz="2400" dirty="0">
              <a:solidFill>
                <a:schemeClr val="bg2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9791464-3AC2-42B8-B5D4-900E7125464F}"/>
              </a:ext>
            </a:extLst>
          </p:cNvPr>
          <p:cNvSpPr txBox="1"/>
          <p:nvPr/>
        </p:nvSpPr>
        <p:spPr>
          <a:xfrm>
            <a:off x="1269238" y="3866160"/>
            <a:ext cx="34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2</a:t>
            </a:r>
            <a:endParaRPr lang="ru-RU" sz="2400" dirty="0">
              <a:solidFill>
                <a:schemeClr val="bg2"/>
              </a:solidFill>
            </a:endParaRP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4EF44D65-50E9-4446-A922-7F302566CC45}"/>
              </a:ext>
            </a:extLst>
          </p:cNvPr>
          <p:cNvSpPr/>
          <p:nvPr/>
        </p:nvSpPr>
        <p:spPr>
          <a:xfrm>
            <a:off x="1615748" y="3962026"/>
            <a:ext cx="320187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572FE5CD-38D6-4551-8457-4B423EF2AF1A}"/>
              </a:ext>
            </a:extLst>
          </p:cNvPr>
          <p:cNvSpPr/>
          <p:nvPr/>
        </p:nvSpPr>
        <p:spPr>
          <a:xfrm>
            <a:off x="1941310" y="3959037"/>
            <a:ext cx="419277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9E5CD210-CC0D-4FD4-8B40-774E0A90F1A9}"/>
              </a:ext>
            </a:extLst>
          </p:cNvPr>
          <p:cNvSpPr/>
          <p:nvPr/>
        </p:nvSpPr>
        <p:spPr>
          <a:xfrm>
            <a:off x="2371336" y="3958280"/>
            <a:ext cx="419277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868B7228-F7E1-4445-B3CA-260BD3B168E5}"/>
              </a:ext>
            </a:extLst>
          </p:cNvPr>
          <p:cNvSpPr/>
          <p:nvPr/>
        </p:nvSpPr>
        <p:spPr>
          <a:xfrm>
            <a:off x="2765858" y="3958592"/>
            <a:ext cx="386747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D5B76ECA-3ACE-4AB2-B3BA-C7260EA4FCC1}"/>
              </a:ext>
            </a:extLst>
          </p:cNvPr>
          <p:cNvSpPr/>
          <p:nvPr/>
        </p:nvSpPr>
        <p:spPr>
          <a:xfrm>
            <a:off x="1701767" y="3143393"/>
            <a:ext cx="419277" cy="348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8BDDCB08-F396-468C-806D-58AFC63B1BBA}"/>
              </a:ext>
            </a:extLst>
          </p:cNvPr>
          <p:cNvSpPr/>
          <p:nvPr/>
        </p:nvSpPr>
        <p:spPr>
          <a:xfrm>
            <a:off x="2117142" y="3143393"/>
            <a:ext cx="419277" cy="348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23C46726-DC1D-4DD0-AC57-A17D8AB28B6C}"/>
              </a:ext>
            </a:extLst>
          </p:cNvPr>
          <p:cNvSpPr/>
          <p:nvPr/>
        </p:nvSpPr>
        <p:spPr>
          <a:xfrm>
            <a:off x="2536419" y="3143228"/>
            <a:ext cx="346510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326B3530-85F9-4DED-9857-069C63ABDBC6}"/>
              </a:ext>
            </a:extLst>
          </p:cNvPr>
          <p:cNvSpPr/>
          <p:nvPr/>
        </p:nvSpPr>
        <p:spPr>
          <a:xfrm>
            <a:off x="2882929" y="3143228"/>
            <a:ext cx="346510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004B22-119E-4F1E-AC7A-B9C2827476E7}"/>
              </a:ext>
            </a:extLst>
          </p:cNvPr>
          <p:cNvSpPr txBox="1"/>
          <p:nvPr/>
        </p:nvSpPr>
        <p:spPr>
          <a:xfrm>
            <a:off x="1276000" y="3107898"/>
            <a:ext cx="34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3" name="Стрелка: вправо 2">
            <a:extLst>
              <a:ext uri="{FF2B5EF4-FFF2-40B4-BE49-F238E27FC236}">
                <a16:creationId xmlns:a16="http://schemas.microsoft.com/office/drawing/2014/main" id="{3457059B-6FE9-46EB-A346-7490CB24C771}"/>
              </a:ext>
            </a:extLst>
          </p:cNvPr>
          <p:cNvSpPr/>
          <p:nvPr/>
        </p:nvSpPr>
        <p:spPr>
          <a:xfrm>
            <a:off x="3511933" y="3529820"/>
            <a:ext cx="755588" cy="4940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40B3FA8-1BF3-4ADB-B901-2D2AA32ED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772" y="3364298"/>
            <a:ext cx="5963482" cy="963528"/>
          </a:xfrm>
          <a:prstGeom prst="rect">
            <a:avLst/>
          </a:prstGeom>
        </p:spPr>
      </p:pic>
      <p:graphicFrame>
        <p:nvGraphicFramePr>
          <p:cNvPr id="8" name="Таблица 11">
            <a:extLst>
              <a:ext uri="{FF2B5EF4-FFF2-40B4-BE49-F238E27FC236}">
                <a16:creationId xmlns:a16="http://schemas.microsoft.com/office/drawing/2014/main" id="{88DB64DE-C75D-4C00-8F29-7467EA80D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088566"/>
              </p:ext>
            </p:extLst>
          </p:nvPr>
        </p:nvGraphicFramePr>
        <p:xfrm>
          <a:off x="7643187" y="1250578"/>
          <a:ext cx="2577067" cy="1605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936">
                  <a:extLst>
                    <a:ext uri="{9D8B030D-6E8A-4147-A177-3AD203B41FA5}">
                      <a16:colId xmlns:a16="http://schemas.microsoft.com/office/drawing/2014/main" val="3982258106"/>
                    </a:ext>
                  </a:extLst>
                </a:gridCol>
                <a:gridCol w="1038131">
                  <a:extLst>
                    <a:ext uri="{9D8B030D-6E8A-4147-A177-3AD203B41FA5}">
                      <a16:colId xmlns:a16="http://schemas.microsoft.com/office/drawing/2014/main" val="2676961773"/>
                    </a:ext>
                  </a:extLst>
                </a:gridCol>
              </a:tblGrid>
              <a:tr h="535043">
                <a:tc>
                  <a:txBody>
                    <a:bodyPr/>
                    <a:lstStyle/>
                    <a:p>
                      <a:r>
                        <a:rPr lang="en-US" dirty="0"/>
                        <a:t>Offset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899876"/>
                  </a:ext>
                </a:extLst>
              </a:tr>
              <a:tr h="53504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429155"/>
                  </a:ext>
                </a:extLst>
              </a:tr>
              <a:tr h="535043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074601"/>
                  </a:ext>
                </a:extLst>
              </a:tr>
            </a:tbl>
          </a:graphicData>
        </a:graphic>
      </p:graphicFrame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911352D7-66B7-4FA3-B5C3-D06EED73DDD7}"/>
              </a:ext>
            </a:extLst>
          </p:cNvPr>
          <p:cNvCxnSpPr>
            <a:cxnSpLocks/>
            <a:endCxn id="8" idx="1"/>
          </p:cNvCxnSpPr>
          <p:nvPr/>
        </p:nvCxnSpPr>
        <p:spPr>
          <a:xfrm rot="5400000" flipH="1" flipV="1">
            <a:off x="5956541" y="2090184"/>
            <a:ext cx="1723687" cy="1649605"/>
          </a:xfrm>
          <a:prstGeom prst="bentConnector2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698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F58B94-754C-4562-A4FB-8FC80141DDAB}"/>
              </a:ext>
            </a:extLst>
          </p:cNvPr>
          <p:cNvSpPr txBox="1"/>
          <p:nvPr/>
        </p:nvSpPr>
        <p:spPr>
          <a:xfrm>
            <a:off x="0" y="192505"/>
            <a:ext cx="5072514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Storage for Kafka Topic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FC18C47-671A-46DB-96C0-BE8E82B6A07A}"/>
              </a:ext>
            </a:extLst>
          </p:cNvPr>
          <p:cNvSpPr/>
          <p:nvPr/>
        </p:nvSpPr>
        <p:spPr>
          <a:xfrm>
            <a:off x="768734" y="1968121"/>
            <a:ext cx="2743199" cy="33207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3A72AA-DBF3-40C3-B0D1-5AB430C49A0E}"/>
              </a:ext>
            </a:extLst>
          </p:cNvPr>
          <p:cNvSpPr txBox="1"/>
          <p:nvPr/>
        </p:nvSpPr>
        <p:spPr>
          <a:xfrm>
            <a:off x="902241" y="2154338"/>
            <a:ext cx="2849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  <a:endParaRPr lang="ru-RU" dirty="0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4F6326EC-F32F-4131-9672-2BC74D7A9A4C}"/>
              </a:ext>
            </a:extLst>
          </p:cNvPr>
          <p:cNvSpPr/>
          <p:nvPr/>
        </p:nvSpPr>
        <p:spPr>
          <a:xfrm>
            <a:off x="768733" y="3094277"/>
            <a:ext cx="2743200" cy="146428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3EAE8B-F8C2-4CAE-BDDC-E60FB0002764}"/>
              </a:ext>
            </a:extLst>
          </p:cNvPr>
          <p:cNvSpPr txBox="1"/>
          <p:nvPr/>
        </p:nvSpPr>
        <p:spPr>
          <a:xfrm rot="16200000">
            <a:off x="-140349" y="3610973"/>
            <a:ext cx="13872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Topic A</a:t>
            </a:r>
            <a:endParaRPr lang="ru-RU" sz="2200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D33C1A4-3334-4DC1-A239-FB1D0F5785DE}"/>
              </a:ext>
            </a:extLst>
          </p:cNvPr>
          <p:cNvSpPr/>
          <p:nvPr/>
        </p:nvSpPr>
        <p:spPr>
          <a:xfrm>
            <a:off x="1712518" y="3529820"/>
            <a:ext cx="419277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52AE3F4D-80D1-4209-90D7-D92696F68B62}"/>
              </a:ext>
            </a:extLst>
          </p:cNvPr>
          <p:cNvSpPr/>
          <p:nvPr/>
        </p:nvSpPr>
        <p:spPr>
          <a:xfrm>
            <a:off x="2111455" y="3529820"/>
            <a:ext cx="346510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842064B-4EE9-457F-9F8B-42B5DAC70787}"/>
              </a:ext>
            </a:extLst>
          </p:cNvPr>
          <p:cNvSpPr/>
          <p:nvPr/>
        </p:nvSpPr>
        <p:spPr>
          <a:xfrm>
            <a:off x="2448338" y="3529820"/>
            <a:ext cx="346510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C98081CC-B018-4E66-B595-610DCE4DCD9B}"/>
              </a:ext>
            </a:extLst>
          </p:cNvPr>
          <p:cNvSpPr/>
          <p:nvPr/>
        </p:nvSpPr>
        <p:spPr>
          <a:xfrm>
            <a:off x="2810892" y="3540202"/>
            <a:ext cx="346510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06A304-1AEE-481A-BDC7-31148CF4E209}"/>
              </a:ext>
            </a:extLst>
          </p:cNvPr>
          <p:cNvSpPr txBox="1"/>
          <p:nvPr/>
        </p:nvSpPr>
        <p:spPr>
          <a:xfrm>
            <a:off x="1278865" y="3483381"/>
            <a:ext cx="34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1</a:t>
            </a:r>
            <a:endParaRPr lang="ru-RU" sz="2400" dirty="0">
              <a:solidFill>
                <a:schemeClr val="bg2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9791464-3AC2-42B8-B5D4-900E7125464F}"/>
              </a:ext>
            </a:extLst>
          </p:cNvPr>
          <p:cNvSpPr txBox="1"/>
          <p:nvPr/>
        </p:nvSpPr>
        <p:spPr>
          <a:xfrm>
            <a:off x="1269238" y="3866160"/>
            <a:ext cx="34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2</a:t>
            </a:r>
            <a:endParaRPr lang="ru-RU" sz="2400" dirty="0">
              <a:solidFill>
                <a:schemeClr val="bg2"/>
              </a:solidFill>
            </a:endParaRP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4EF44D65-50E9-4446-A922-7F302566CC45}"/>
              </a:ext>
            </a:extLst>
          </p:cNvPr>
          <p:cNvSpPr/>
          <p:nvPr/>
        </p:nvSpPr>
        <p:spPr>
          <a:xfrm>
            <a:off x="1615748" y="3962026"/>
            <a:ext cx="320187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572FE5CD-38D6-4551-8457-4B423EF2AF1A}"/>
              </a:ext>
            </a:extLst>
          </p:cNvPr>
          <p:cNvSpPr/>
          <p:nvPr/>
        </p:nvSpPr>
        <p:spPr>
          <a:xfrm>
            <a:off x="1941310" y="3959037"/>
            <a:ext cx="419277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9E5CD210-CC0D-4FD4-8B40-774E0A90F1A9}"/>
              </a:ext>
            </a:extLst>
          </p:cNvPr>
          <p:cNvSpPr/>
          <p:nvPr/>
        </p:nvSpPr>
        <p:spPr>
          <a:xfrm>
            <a:off x="2371336" y="3958280"/>
            <a:ext cx="419277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868B7228-F7E1-4445-B3CA-260BD3B168E5}"/>
              </a:ext>
            </a:extLst>
          </p:cNvPr>
          <p:cNvSpPr/>
          <p:nvPr/>
        </p:nvSpPr>
        <p:spPr>
          <a:xfrm>
            <a:off x="2765858" y="3958592"/>
            <a:ext cx="386747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D5B76ECA-3ACE-4AB2-B3BA-C7260EA4FCC1}"/>
              </a:ext>
            </a:extLst>
          </p:cNvPr>
          <p:cNvSpPr/>
          <p:nvPr/>
        </p:nvSpPr>
        <p:spPr>
          <a:xfrm>
            <a:off x="1701767" y="3143393"/>
            <a:ext cx="419277" cy="348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8BDDCB08-F396-468C-806D-58AFC63B1BBA}"/>
              </a:ext>
            </a:extLst>
          </p:cNvPr>
          <p:cNvSpPr/>
          <p:nvPr/>
        </p:nvSpPr>
        <p:spPr>
          <a:xfrm>
            <a:off x="2117142" y="3143393"/>
            <a:ext cx="419277" cy="348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23C46726-DC1D-4DD0-AC57-A17D8AB28B6C}"/>
              </a:ext>
            </a:extLst>
          </p:cNvPr>
          <p:cNvSpPr/>
          <p:nvPr/>
        </p:nvSpPr>
        <p:spPr>
          <a:xfrm>
            <a:off x="2536419" y="3143228"/>
            <a:ext cx="346510" cy="348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326B3530-85F9-4DED-9857-069C63ABDBC6}"/>
              </a:ext>
            </a:extLst>
          </p:cNvPr>
          <p:cNvSpPr/>
          <p:nvPr/>
        </p:nvSpPr>
        <p:spPr>
          <a:xfrm>
            <a:off x="2882929" y="3143228"/>
            <a:ext cx="346510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004B22-119E-4F1E-AC7A-B9C2827476E7}"/>
              </a:ext>
            </a:extLst>
          </p:cNvPr>
          <p:cNvSpPr txBox="1"/>
          <p:nvPr/>
        </p:nvSpPr>
        <p:spPr>
          <a:xfrm>
            <a:off x="1276000" y="3107898"/>
            <a:ext cx="34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3" name="Стрелка: вправо 2">
            <a:extLst>
              <a:ext uri="{FF2B5EF4-FFF2-40B4-BE49-F238E27FC236}">
                <a16:creationId xmlns:a16="http://schemas.microsoft.com/office/drawing/2014/main" id="{3457059B-6FE9-46EB-A346-7490CB24C771}"/>
              </a:ext>
            </a:extLst>
          </p:cNvPr>
          <p:cNvSpPr/>
          <p:nvPr/>
        </p:nvSpPr>
        <p:spPr>
          <a:xfrm>
            <a:off x="3511933" y="3529820"/>
            <a:ext cx="755588" cy="4940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40B3FA8-1BF3-4ADB-B901-2D2AA32ED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772" y="3364298"/>
            <a:ext cx="5963482" cy="963528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59C4C24-36B4-485D-A057-C61CE5189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372" y="4466509"/>
            <a:ext cx="5965061" cy="9528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BC1EE5F-CDC7-4C7F-9360-9E6D76164F60}"/>
              </a:ext>
            </a:extLst>
          </p:cNvPr>
          <p:cNvSpPr txBox="1"/>
          <p:nvPr/>
        </p:nvSpPr>
        <p:spPr>
          <a:xfrm>
            <a:off x="5313145" y="972152"/>
            <a:ext cx="5053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Segments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Последний – активный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Имя файла – </a:t>
            </a:r>
            <a:r>
              <a:rPr lang="en-US" dirty="0"/>
              <a:t>start offset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Segment timestamp – max message timestamp</a:t>
            </a:r>
            <a:endParaRPr lang="ru-RU" dirty="0"/>
          </a:p>
        </p:txBody>
      </p:sp>
      <p:cxnSp>
        <p:nvCxnSpPr>
          <p:cNvPr id="15" name="Соединитель: уступ 14">
            <a:extLst>
              <a:ext uri="{FF2B5EF4-FFF2-40B4-BE49-F238E27FC236}">
                <a16:creationId xmlns:a16="http://schemas.microsoft.com/office/drawing/2014/main" id="{A0FC73BB-F10D-4B70-99D3-8CD1889295D2}"/>
              </a:ext>
            </a:extLst>
          </p:cNvPr>
          <p:cNvCxnSpPr>
            <a:cxnSpLocks/>
            <a:stCxn id="11" idx="3"/>
          </p:cNvCxnSpPr>
          <p:nvPr/>
        </p:nvCxnSpPr>
        <p:spPr>
          <a:xfrm flipH="1" flipV="1">
            <a:off x="9153625" y="2339004"/>
            <a:ext cx="1056808" cy="2603948"/>
          </a:xfrm>
          <a:prstGeom prst="bentConnector4">
            <a:avLst>
              <a:gd name="adj1" fmla="val -21631"/>
              <a:gd name="adj2" fmla="val 59148"/>
            </a:avLst>
          </a:prstGeom>
          <a:ln w="349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33FC39E1-9B0C-467B-BBA5-5FD8AB887F95}"/>
              </a:ext>
            </a:extLst>
          </p:cNvPr>
          <p:cNvCxnSpPr/>
          <p:nvPr/>
        </p:nvCxnSpPr>
        <p:spPr>
          <a:xfrm flipV="1">
            <a:off x="5986914" y="2339004"/>
            <a:ext cx="109086" cy="1025294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680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2E2378-3CDC-47BA-A190-B4728DA09210}"/>
              </a:ext>
            </a:extLst>
          </p:cNvPr>
          <p:cNvSpPr txBox="1"/>
          <p:nvPr/>
        </p:nvSpPr>
        <p:spPr>
          <a:xfrm>
            <a:off x="1" y="211756"/>
            <a:ext cx="4437246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Data removing from Kafka Topic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41F8E5-A6CE-4B87-9296-6DD2B8616C2C}"/>
              </a:ext>
            </a:extLst>
          </p:cNvPr>
          <p:cNvSpPr txBox="1"/>
          <p:nvPr/>
        </p:nvSpPr>
        <p:spPr>
          <a:xfrm>
            <a:off x="1058779" y="1337912"/>
            <a:ext cx="8268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F0000"/>
                </a:solidFill>
              </a:rPr>
              <a:t>! Операция удаления данных не поддерживается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BDB213-624A-4F7F-A4CC-F139D0A86BA8}"/>
              </a:ext>
            </a:extLst>
          </p:cNvPr>
          <p:cNvSpPr txBox="1"/>
          <p:nvPr/>
        </p:nvSpPr>
        <p:spPr>
          <a:xfrm>
            <a:off x="1068404" y="2233061"/>
            <a:ext cx="94231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92D050"/>
                </a:solidFill>
              </a:rPr>
              <a:t>Поддерживается автоматическое удаление данных </a:t>
            </a:r>
            <a:r>
              <a:rPr lang="en-US" sz="2400" dirty="0">
                <a:solidFill>
                  <a:srgbClr val="92D050"/>
                </a:solidFill>
              </a:rPr>
              <a:t>TTL (time-to-live)</a:t>
            </a:r>
          </a:p>
          <a:p>
            <a:endParaRPr lang="en-US" sz="2400" dirty="0">
              <a:solidFill>
                <a:srgbClr val="92D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Удаляются целиком сегменты партиций (не отдельные сообщения)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Segment timestamp expired -&gt; to delete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03561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F58B94-754C-4562-A4FB-8FC80141DDAB}"/>
              </a:ext>
            </a:extLst>
          </p:cNvPr>
          <p:cNvSpPr txBox="1"/>
          <p:nvPr/>
        </p:nvSpPr>
        <p:spPr>
          <a:xfrm>
            <a:off x="-1" y="192505"/>
            <a:ext cx="824019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Data Replication – </a:t>
            </a:r>
            <a:r>
              <a:rPr lang="ru-RU" sz="2400" dirty="0">
                <a:solidFill>
                  <a:schemeClr val="tx1"/>
                </a:solidFill>
              </a:rPr>
              <a:t>надежность данных и отказоустойчивость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2973E42-61AC-4AFC-B214-13D4B66E0C68}"/>
              </a:ext>
            </a:extLst>
          </p:cNvPr>
          <p:cNvSpPr/>
          <p:nvPr/>
        </p:nvSpPr>
        <p:spPr>
          <a:xfrm>
            <a:off x="2040557" y="1867301"/>
            <a:ext cx="2743199" cy="33207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3379C5-5FA2-4875-B78B-E9E1088CC465}"/>
              </a:ext>
            </a:extLst>
          </p:cNvPr>
          <p:cNvSpPr txBox="1"/>
          <p:nvPr/>
        </p:nvSpPr>
        <p:spPr>
          <a:xfrm>
            <a:off x="2223436" y="2030931"/>
            <a:ext cx="2849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6C467954-A93D-4EC9-91DC-106495166FD8}"/>
              </a:ext>
            </a:extLst>
          </p:cNvPr>
          <p:cNvSpPr/>
          <p:nvPr/>
        </p:nvSpPr>
        <p:spPr>
          <a:xfrm>
            <a:off x="2040556" y="2993457"/>
            <a:ext cx="2743200" cy="146428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E3E247-2CFE-4474-88EA-34639AC51CD4}"/>
              </a:ext>
            </a:extLst>
          </p:cNvPr>
          <p:cNvSpPr txBox="1"/>
          <p:nvPr/>
        </p:nvSpPr>
        <p:spPr>
          <a:xfrm rot="16200000">
            <a:off x="1131474" y="3510153"/>
            <a:ext cx="13872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Topic A</a:t>
            </a:r>
            <a:endParaRPr lang="ru-RU" sz="22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775EDFA-1A29-4BAB-BDAB-6AEB34C69A1B}"/>
              </a:ext>
            </a:extLst>
          </p:cNvPr>
          <p:cNvSpPr/>
          <p:nvPr/>
        </p:nvSpPr>
        <p:spPr>
          <a:xfrm>
            <a:off x="3020724" y="3429000"/>
            <a:ext cx="346510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FB86E91-9327-4521-B5A6-CE8F5C0E33F8}"/>
              </a:ext>
            </a:extLst>
          </p:cNvPr>
          <p:cNvSpPr/>
          <p:nvPr/>
        </p:nvSpPr>
        <p:spPr>
          <a:xfrm>
            <a:off x="3383278" y="3429000"/>
            <a:ext cx="346510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0E720CBF-CF8D-41BE-A75C-1CE6284FF270}"/>
              </a:ext>
            </a:extLst>
          </p:cNvPr>
          <p:cNvSpPr/>
          <p:nvPr/>
        </p:nvSpPr>
        <p:spPr>
          <a:xfrm>
            <a:off x="3720161" y="3429000"/>
            <a:ext cx="346510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595FE03-E46D-4166-92F8-DD52A7050107}"/>
              </a:ext>
            </a:extLst>
          </p:cNvPr>
          <p:cNvSpPr/>
          <p:nvPr/>
        </p:nvSpPr>
        <p:spPr>
          <a:xfrm>
            <a:off x="4082715" y="3439382"/>
            <a:ext cx="346510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6D5168-709C-435A-B5E5-ACBB069272B1}"/>
              </a:ext>
            </a:extLst>
          </p:cNvPr>
          <p:cNvSpPr txBox="1"/>
          <p:nvPr/>
        </p:nvSpPr>
        <p:spPr>
          <a:xfrm>
            <a:off x="2541063" y="3382561"/>
            <a:ext cx="34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0</a:t>
            </a:r>
            <a:endParaRPr lang="ru-RU" sz="2400" dirty="0">
              <a:solidFill>
                <a:schemeClr val="bg2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FC18C47-671A-46DB-96C0-BE8E82B6A07A}"/>
              </a:ext>
            </a:extLst>
          </p:cNvPr>
          <p:cNvSpPr/>
          <p:nvPr/>
        </p:nvSpPr>
        <p:spPr>
          <a:xfrm>
            <a:off x="5355818" y="1867301"/>
            <a:ext cx="2743199" cy="33207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3A72AA-DBF3-40C3-B0D1-5AB430C49A0E}"/>
              </a:ext>
            </a:extLst>
          </p:cNvPr>
          <p:cNvSpPr txBox="1"/>
          <p:nvPr/>
        </p:nvSpPr>
        <p:spPr>
          <a:xfrm>
            <a:off x="5538697" y="2030931"/>
            <a:ext cx="2849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  <a:endParaRPr lang="ru-RU" dirty="0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4F6326EC-F32F-4131-9672-2BC74D7A9A4C}"/>
              </a:ext>
            </a:extLst>
          </p:cNvPr>
          <p:cNvSpPr/>
          <p:nvPr/>
        </p:nvSpPr>
        <p:spPr>
          <a:xfrm>
            <a:off x="5355817" y="2993457"/>
            <a:ext cx="2743200" cy="146428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3EAE8B-F8C2-4CAE-BDDC-E60FB0002764}"/>
              </a:ext>
            </a:extLst>
          </p:cNvPr>
          <p:cNvSpPr txBox="1"/>
          <p:nvPr/>
        </p:nvSpPr>
        <p:spPr>
          <a:xfrm rot="16200000">
            <a:off x="4446735" y="3510153"/>
            <a:ext cx="13872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Topic A</a:t>
            </a:r>
            <a:endParaRPr lang="ru-RU" sz="2200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D33C1A4-3334-4DC1-A239-FB1D0F5785DE}"/>
              </a:ext>
            </a:extLst>
          </p:cNvPr>
          <p:cNvSpPr/>
          <p:nvPr/>
        </p:nvSpPr>
        <p:spPr>
          <a:xfrm>
            <a:off x="6335985" y="3429000"/>
            <a:ext cx="346510" cy="348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52AE3F4D-80D1-4209-90D7-D92696F68B62}"/>
              </a:ext>
            </a:extLst>
          </p:cNvPr>
          <p:cNvSpPr/>
          <p:nvPr/>
        </p:nvSpPr>
        <p:spPr>
          <a:xfrm>
            <a:off x="6698539" y="3429000"/>
            <a:ext cx="346510" cy="348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842064B-4EE9-457F-9F8B-42B5DAC70787}"/>
              </a:ext>
            </a:extLst>
          </p:cNvPr>
          <p:cNvSpPr/>
          <p:nvPr/>
        </p:nvSpPr>
        <p:spPr>
          <a:xfrm>
            <a:off x="7035422" y="3429000"/>
            <a:ext cx="346510" cy="348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C98081CC-B018-4E66-B595-610DCE4DCD9B}"/>
              </a:ext>
            </a:extLst>
          </p:cNvPr>
          <p:cNvSpPr/>
          <p:nvPr/>
        </p:nvSpPr>
        <p:spPr>
          <a:xfrm>
            <a:off x="7397976" y="3439382"/>
            <a:ext cx="346510" cy="348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06A304-1AEE-481A-BDC7-31148CF4E209}"/>
              </a:ext>
            </a:extLst>
          </p:cNvPr>
          <p:cNvSpPr txBox="1"/>
          <p:nvPr/>
        </p:nvSpPr>
        <p:spPr>
          <a:xfrm>
            <a:off x="5856324" y="3382561"/>
            <a:ext cx="34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1</a:t>
            </a:r>
            <a:endParaRPr lang="ru-RU" sz="2400" dirty="0">
              <a:solidFill>
                <a:schemeClr val="bg2"/>
              </a:solidFill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000B315E-0E68-49C3-B55A-CD627E5C8137}"/>
              </a:ext>
            </a:extLst>
          </p:cNvPr>
          <p:cNvSpPr/>
          <p:nvPr/>
        </p:nvSpPr>
        <p:spPr>
          <a:xfrm>
            <a:off x="8671081" y="1867301"/>
            <a:ext cx="2743199" cy="33207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7CE33D-0CDD-4132-A5CA-7A3963AA4BE9}"/>
              </a:ext>
            </a:extLst>
          </p:cNvPr>
          <p:cNvSpPr txBox="1"/>
          <p:nvPr/>
        </p:nvSpPr>
        <p:spPr>
          <a:xfrm>
            <a:off x="8853960" y="2030931"/>
            <a:ext cx="2849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  <a:endParaRPr lang="ru-RU" dirty="0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06A7D576-00AA-43E9-991E-808CA461A4FF}"/>
              </a:ext>
            </a:extLst>
          </p:cNvPr>
          <p:cNvSpPr/>
          <p:nvPr/>
        </p:nvSpPr>
        <p:spPr>
          <a:xfrm>
            <a:off x="8671080" y="2993457"/>
            <a:ext cx="2743200" cy="146428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001EAA-4D7E-4829-B594-8C488EF4E224}"/>
              </a:ext>
            </a:extLst>
          </p:cNvPr>
          <p:cNvSpPr txBox="1"/>
          <p:nvPr/>
        </p:nvSpPr>
        <p:spPr>
          <a:xfrm rot="16200000">
            <a:off x="7761998" y="3510153"/>
            <a:ext cx="13872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Topic A</a:t>
            </a:r>
            <a:endParaRPr lang="ru-RU" sz="2200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F6FCA5B6-73E5-4C9D-8676-42FEC2F46A57}"/>
              </a:ext>
            </a:extLst>
          </p:cNvPr>
          <p:cNvSpPr/>
          <p:nvPr/>
        </p:nvSpPr>
        <p:spPr>
          <a:xfrm>
            <a:off x="9651248" y="3429000"/>
            <a:ext cx="346510" cy="348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14BC92B6-7EFA-4436-902D-447CC664BCC9}"/>
              </a:ext>
            </a:extLst>
          </p:cNvPr>
          <p:cNvSpPr/>
          <p:nvPr/>
        </p:nvSpPr>
        <p:spPr>
          <a:xfrm>
            <a:off x="10013802" y="3429000"/>
            <a:ext cx="346510" cy="348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DB94C8B1-D9DC-4422-923C-1A53EBA31BF8}"/>
              </a:ext>
            </a:extLst>
          </p:cNvPr>
          <p:cNvSpPr/>
          <p:nvPr/>
        </p:nvSpPr>
        <p:spPr>
          <a:xfrm>
            <a:off x="10350685" y="3429000"/>
            <a:ext cx="346510" cy="348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E41A4E15-D906-433E-961D-BF8470C33E2A}"/>
              </a:ext>
            </a:extLst>
          </p:cNvPr>
          <p:cNvSpPr/>
          <p:nvPr/>
        </p:nvSpPr>
        <p:spPr>
          <a:xfrm>
            <a:off x="10713239" y="3439382"/>
            <a:ext cx="346510" cy="348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2671A4-94AF-4C10-A4C2-A8677FCD2DC1}"/>
              </a:ext>
            </a:extLst>
          </p:cNvPr>
          <p:cNvSpPr txBox="1"/>
          <p:nvPr/>
        </p:nvSpPr>
        <p:spPr>
          <a:xfrm>
            <a:off x="9171587" y="3382561"/>
            <a:ext cx="34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2</a:t>
            </a:r>
            <a:endParaRPr lang="ru-RU" sz="2400" dirty="0">
              <a:solidFill>
                <a:schemeClr val="bg2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D17627-BD45-4CC0-A914-396F8273741F}"/>
              </a:ext>
            </a:extLst>
          </p:cNvPr>
          <p:cNvSpPr txBox="1"/>
          <p:nvPr/>
        </p:nvSpPr>
        <p:spPr>
          <a:xfrm>
            <a:off x="2532561" y="3787406"/>
            <a:ext cx="34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EFD0FF50-6384-4E6C-9097-EC0313C9DC31}"/>
              </a:ext>
            </a:extLst>
          </p:cNvPr>
          <p:cNvSpPr/>
          <p:nvPr/>
        </p:nvSpPr>
        <p:spPr>
          <a:xfrm>
            <a:off x="3017033" y="3864543"/>
            <a:ext cx="346510" cy="348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6D1725F8-5748-49A9-A01E-6FEFE10740C5}"/>
              </a:ext>
            </a:extLst>
          </p:cNvPr>
          <p:cNvSpPr/>
          <p:nvPr/>
        </p:nvSpPr>
        <p:spPr>
          <a:xfrm>
            <a:off x="3371075" y="3864543"/>
            <a:ext cx="346510" cy="348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505E6747-9FE9-44F1-83A2-2E25CABC51FD}"/>
              </a:ext>
            </a:extLst>
          </p:cNvPr>
          <p:cNvSpPr/>
          <p:nvPr/>
        </p:nvSpPr>
        <p:spPr>
          <a:xfrm>
            <a:off x="3730905" y="3864543"/>
            <a:ext cx="346510" cy="348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510D5ACC-6650-43A1-9F3B-E6E2BE6272DB}"/>
              </a:ext>
            </a:extLst>
          </p:cNvPr>
          <p:cNvSpPr/>
          <p:nvPr/>
        </p:nvSpPr>
        <p:spPr>
          <a:xfrm>
            <a:off x="4090735" y="3864543"/>
            <a:ext cx="346510" cy="348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33E7B0-C22C-4710-9834-824490D0184F}"/>
              </a:ext>
            </a:extLst>
          </p:cNvPr>
          <p:cNvSpPr txBox="1"/>
          <p:nvPr/>
        </p:nvSpPr>
        <p:spPr>
          <a:xfrm>
            <a:off x="5856324" y="3844226"/>
            <a:ext cx="34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BA5CBDAB-98D1-4E81-BDA7-174504C5E9F0}"/>
              </a:ext>
            </a:extLst>
          </p:cNvPr>
          <p:cNvSpPr/>
          <p:nvPr/>
        </p:nvSpPr>
        <p:spPr>
          <a:xfrm>
            <a:off x="6280791" y="3864543"/>
            <a:ext cx="346510" cy="348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EE54F7CC-6DA4-46F6-A7C9-2BCC04F41D39}"/>
              </a:ext>
            </a:extLst>
          </p:cNvPr>
          <p:cNvSpPr/>
          <p:nvPr/>
        </p:nvSpPr>
        <p:spPr>
          <a:xfrm>
            <a:off x="6631160" y="3860488"/>
            <a:ext cx="346510" cy="348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B69C24DC-5C26-4E92-9A40-256C7607ACD9}"/>
              </a:ext>
            </a:extLst>
          </p:cNvPr>
          <p:cNvSpPr/>
          <p:nvPr/>
        </p:nvSpPr>
        <p:spPr>
          <a:xfrm>
            <a:off x="6984404" y="3860488"/>
            <a:ext cx="346510" cy="348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75FCDAE7-D5AA-407E-B03E-1010CCE7C143}"/>
              </a:ext>
            </a:extLst>
          </p:cNvPr>
          <p:cNvSpPr/>
          <p:nvPr/>
        </p:nvSpPr>
        <p:spPr>
          <a:xfrm>
            <a:off x="7338283" y="3860488"/>
            <a:ext cx="346510" cy="348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2DFB9D-D691-4CD9-A6FF-ACA352EC1795}"/>
              </a:ext>
            </a:extLst>
          </p:cNvPr>
          <p:cNvSpPr txBox="1"/>
          <p:nvPr/>
        </p:nvSpPr>
        <p:spPr>
          <a:xfrm>
            <a:off x="9179123" y="3787406"/>
            <a:ext cx="34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75087D9E-C663-4585-BEF3-CC775F04FBD9}"/>
              </a:ext>
            </a:extLst>
          </p:cNvPr>
          <p:cNvSpPr/>
          <p:nvPr/>
        </p:nvSpPr>
        <p:spPr>
          <a:xfrm>
            <a:off x="9635684" y="3901046"/>
            <a:ext cx="346510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B807435C-13D9-4E4A-BAC1-E2169AE8C341}"/>
              </a:ext>
            </a:extLst>
          </p:cNvPr>
          <p:cNvSpPr/>
          <p:nvPr/>
        </p:nvSpPr>
        <p:spPr>
          <a:xfrm>
            <a:off x="9982194" y="3901046"/>
            <a:ext cx="346510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92D80FB7-55D5-4D3D-AE57-ED06981C3BE0}"/>
              </a:ext>
            </a:extLst>
          </p:cNvPr>
          <p:cNvSpPr/>
          <p:nvPr/>
        </p:nvSpPr>
        <p:spPr>
          <a:xfrm>
            <a:off x="10330309" y="3901046"/>
            <a:ext cx="346510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EC63F93C-34FC-4416-B662-AF6B34F2E56D}"/>
              </a:ext>
            </a:extLst>
          </p:cNvPr>
          <p:cNvSpPr/>
          <p:nvPr/>
        </p:nvSpPr>
        <p:spPr>
          <a:xfrm>
            <a:off x="10675214" y="3901046"/>
            <a:ext cx="346510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81C1FA-BB65-4440-859B-C1188551933E}"/>
              </a:ext>
            </a:extLst>
          </p:cNvPr>
          <p:cNvSpPr txBox="1"/>
          <p:nvPr/>
        </p:nvSpPr>
        <p:spPr>
          <a:xfrm>
            <a:off x="4437245" y="914400"/>
            <a:ext cx="6977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92D050"/>
                </a:solidFill>
              </a:rPr>
              <a:t>Set replication factor (&gt; 1)</a:t>
            </a:r>
            <a:endParaRPr lang="ru-RU" sz="2400" dirty="0">
              <a:solidFill>
                <a:srgbClr val="92D05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FBE3A2-4075-40C8-B193-E0B1C7C02A3E}"/>
              </a:ext>
            </a:extLst>
          </p:cNvPr>
          <p:cNvSpPr txBox="1"/>
          <p:nvPr/>
        </p:nvSpPr>
        <p:spPr>
          <a:xfrm>
            <a:off x="2040556" y="5534526"/>
            <a:ext cx="9373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/>
              <a:t>! Реплики 1 </a:t>
            </a:r>
            <a:r>
              <a:rPr lang="ru-RU" sz="2400" b="1" i="1" dirty="0" err="1"/>
              <a:t>партиции</a:t>
            </a:r>
            <a:r>
              <a:rPr lang="ru-RU" sz="2400" b="1" i="1" dirty="0"/>
              <a:t> не могут находиться в 1 брокере</a:t>
            </a:r>
          </a:p>
        </p:txBody>
      </p:sp>
    </p:spTree>
    <p:extLst>
      <p:ext uri="{BB962C8B-B14F-4D97-AF65-F5344CB8AC3E}">
        <p14:creationId xmlns:p14="http://schemas.microsoft.com/office/powerpoint/2010/main" val="23028972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F58B94-754C-4562-A4FB-8FC80141DDAB}"/>
              </a:ext>
            </a:extLst>
          </p:cNvPr>
          <p:cNvSpPr txBox="1"/>
          <p:nvPr/>
        </p:nvSpPr>
        <p:spPr>
          <a:xfrm>
            <a:off x="-1" y="192505"/>
            <a:ext cx="824019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Data Replication – </a:t>
            </a:r>
            <a:r>
              <a:rPr lang="ru-RU" sz="2400" dirty="0">
                <a:solidFill>
                  <a:schemeClr val="tx1"/>
                </a:solidFill>
              </a:rPr>
              <a:t>надежность данных и отказоустойчивость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2973E42-61AC-4AFC-B214-13D4B66E0C68}"/>
              </a:ext>
            </a:extLst>
          </p:cNvPr>
          <p:cNvSpPr/>
          <p:nvPr/>
        </p:nvSpPr>
        <p:spPr>
          <a:xfrm>
            <a:off x="2040557" y="1867301"/>
            <a:ext cx="2743199" cy="33207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3379C5-5FA2-4875-B78B-E9E1088CC465}"/>
              </a:ext>
            </a:extLst>
          </p:cNvPr>
          <p:cNvSpPr txBox="1"/>
          <p:nvPr/>
        </p:nvSpPr>
        <p:spPr>
          <a:xfrm>
            <a:off x="2223436" y="2030931"/>
            <a:ext cx="2849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6C467954-A93D-4EC9-91DC-106495166FD8}"/>
              </a:ext>
            </a:extLst>
          </p:cNvPr>
          <p:cNvSpPr/>
          <p:nvPr/>
        </p:nvSpPr>
        <p:spPr>
          <a:xfrm>
            <a:off x="2040556" y="2993457"/>
            <a:ext cx="2743200" cy="193467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E3E247-2CFE-4474-88EA-34639AC51CD4}"/>
              </a:ext>
            </a:extLst>
          </p:cNvPr>
          <p:cNvSpPr txBox="1"/>
          <p:nvPr/>
        </p:nvSpPr>
        <p:spPr>
          <a:xfrm rot="16200000">
            <a:off x="1131474" y="3510153"/>
            <a:ext cx="13872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Topic A</a:t>
            </a:r>
            <a:endParaRPr lang="ru-RU" sz="22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775EDFA-1A29-4BAB-BDAB-6AEB34C69A1B}"/>
              </a:ext>
            </a:extLst>
          </p:cNvPr>
          <p:cNvSpPr/>
          <p:nvPr/>
        </p:nvSpPr>
        <p:spPr>
          <a:xfrm>
            <a:off x="3020724" y="3429000"/>
            <a:ext cx="346510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FB86E91-9327-4521-B5A6-CE8F5C0E33F8}"/>
              </a:ext>
            </a:extLst>
          </p:cNvPr>
          <p:cNvSpPr/>
          <p:nvPr/>
        </p:nvSpPr>
        <p:spPr>
          <a:xfrm>
            <a:off x="3383278" y="3429000"/>
            <a:ext cx="346510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0E720CBF-CF8D-41BE-A75C-1CE6284FF270}"/>
              </a:ext>
            </a:extLst>
          </p:cNvPr>
          <p:cNvSpPr/>
          <p:nvPr/>
        </p:nvSpPr>
        <p:spPr>
          <a:xfrm>
            <a:off x="3720161" y="3429000"/>
            <a:ext cx="346510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595FE03-E46D-4166-92F8-DD52A7050107}"/>
              </a:ext>
            </a:extLst>
          </p:cNvPr>
          <p:cNvSpPr/>
          <p:nvPr/>
        </p:nvSpPr>
        <p:spPr>
          <a:xfrm>
            <a:off x="4082715" y="3439382"/>
            <a:ext cx="346510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6D5168-709C-435A-B5E5-ACBB069272B1}"/>
              </a:ext>
            </a:extLst>
          </p:cNvPr>
          <p:cNvSpPr txBox="1"/>
          <p:nvPr/>
        </p:nvSpPr>
        <p:spPr>
          <a:xfrm>
            <a:off x="2541063" y="3382561"/>
            <a:ext cx="34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0</a:t>
            </a:r>
            <a:endParaRPr lang="ru-RU" sz="2400" dirty="0">
              <a:solidFill>
                <a:schemeClr val="bg2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FC18C47-671A-46DB-96C0-BE8E82B6A07A}"/>
              </a:ext>
            </a:extLst>
          </p:cNvPr>
          <p:cNvSpPr/>
          <p:nvPr/>
        </p:nvSpPr>
        <p:spPr>
          <a:xfrm>
            <a:off x="5355818" y="1867301"/>
            <a:ext cx="2743199" cy="33207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3A72AA-DBF3-40C3-B0D1-5AB430C49A0E}"/>
              </a:ext>
            </a:extLst>
          </p:cNvPr>
          <p:cNvSpPr txBox="1"/>
          <p:nvPr/>
        </p:nvSpPr>
        <p:spPr>
          <a:xfrm>
            <a:off x="5538697" y="2030931"/>
            <a:ext cx="2849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  <a:endParaRPr lang="ru-RU" dirty="0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4F6326EC-F32F-4131-9672-2BC74D7A9A4C}"/>
              </a:ext>
            </a:extLst>
          </p:cNvPr>
          <p:cNvSpPr/>
          <p:nvPr/>
        </p:nvSpPr>
        <p:spPr>
          <a:xfrm>
            <a:off x="5355817" y="2993457"/>
            <a:ext cx="2743200" cy="193467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3EAE8B-F8C2-4CAE-BDDC-E60FB0002764}"/>
              </a:ext>
            </a:extLst>
          </p:cNvPr>
          <p:cNvSpPr txBox="1"/>
          <p:nvPr/>
        </p:nvSpPr>
        <p:spPr>
          <a:xfrm rot="16200000">
            <a:off x="4446735" y="3510153"/>
            <a:ext cx="13872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Topic A</a:t>
            </a:r>
            <a:endParaRPr lang="ru-RU" sz="2200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D33C1A4-3334-4DC1-A239-FB1D0F5785DE}"/>
              </a:ext>
            </a:extLst>
          </p:cNvPr>
          <p:cNvSpPr/>
          <p:nvPr/>
        </p:nvSpPr>
        <p:spPr>
          <a:xfrm>
            <a:off x="6335985" y="3429000"/>
            <a:ext cx="346510" cy="348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52AE3F4D-80D1-4209-90D7-D92696F68B62}"/>
              </a:ext>
            </a:extLst>
          </p:cNvPr>
          <p:cNvSpPr/>
          <p:nvPr/>
        </p:nvSpPr>
        <p:spPr>
          <a:xfrm>
            <a:off x="6698539" y="3429000"/>
            <a:ext cx="346510" cy="348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842064B-4EE9-457F-9F8B-42B5DAC70787}"/>
              </a:ext>
            </a:extLst>
          </p:cNvPr>
          <p:cNvSpPr/>
          <p:nvPr/>
        </p:nvSpPr>
        <p:spPr>
          <a:xfrm>
            <a:off x="7035422" y="3429000"/>
            <a:ext cx="346510" cy="348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C98081CC-B018-4E66-B595-610DCE4DCD9B}"/>
              </a:ext>
            </a:extLst>
          </p:cNvPr>
          <p:cNvSpPr/>
          <p:nvPr/>
        </p:nvSpPr>
        <p:spPr>
          <a:xfrm>
            <a:off x="7397976" y="3439382"/>
            <a:ext cx="346510" cy="348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06A304-1AEE-481A-BDC7-31148CF4E209}"/>
              </a:ext>
            </a:extLst>
          </p:cNvPr>
          <p:cNvSpPr txBox="1"/>
          <p:nvPr/>
        </p:nvSpPr>
        <p:spPr>
          <a:xfrm>
            <a:off x="5856324" y="3382561"/>
            <a:ext cx="34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1</a:t>
            </a:r>
            <a:endParaRPr lang="ru-RU" sz="2400" dirty="0">
              <a:solidFill>
                <a:schemeClr val="bg2"/>
              </a:solidFill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000B315E-0E68-49C3-B55A-CD627E5C8137}"/>
              </a:ext>
            </a:extLst>
          </p:cNvPr>
          <p:cNvSpPr/>
          <p:nvPr/>
        </p:nvSpPr>
        <p:spPr>
          <a:xfrm>
            <a:off x="8671081" y="1867301"/>
            <a:ext cx="2743199" cy="33207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7CE33D-0CDD-4132-A5CA-7A3963AA4BE9}"/>
              </a:ext>
            </a:extLst>
          </p:cNvPr>
          <p:cNvSpPr txBox="1"/>
          <p:nvPr/>
        </p:nvSpPr>
        <p:spPr>
          <a:xfrm>
            <a:off x="8853960" y="2030931"/>
            <a:ext cx="2849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  <a:endParaRPr lang="ru-RU" dirty="0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06A7D576-00AA-43E9-991E-808CA461A4FF}"/>
              </a:ext>
            </a:extLst>
          </p:cNvPr>
          <p:cNvSpPr/>
          <p:nvPr/>
        </p:nvSpPr>
        <p:spPr>
          <a:xfrm>
            <a:off x="8671080" y="2993457"/>
            <a:ext cx="2743200" cy="146428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001EAA-4D7E-4829-B594-8C488EF4E224}"/>
              </a:ext>
            </a:extLst>
          </p:cNvPr>
          <p:cNvSpPr txBox="1"/>
          <p:nvPr/>
        </p:nvSpPr>
        <p:spPr>
          <a:xfrm rot="16200000">
            <a:off x="7761998" y="3510153"/>
            <a:ext cx="13872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Topic A</a:t>
            </a:r>
            <a:endParaRPr lang="ru-RU" sz="2200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F6FCA5B6-73E5-4C9D-8676-42FEC2F46A57}"/>
              </a:ext>
            </a:extLst>
          </p:cNvPr>
          <p:cNvSpPr/>
          <p:nvPr/>
        </p:nvSpPr>
        <p:spPr>
          <a:xfrm>
            <a:off x="9651248" y="3429000"/>
            <a:ext cx="346510" cy="348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14BC92B6-7EFA-4436-902D-447CC664BCC9}"/>
              </a:ext>
            </a:extLst>
          </p:cNvPr>
          <p:cNvSpPr/>
          <p:nvPr/>
        </p:nvSpPr>
        <p:spPr>
          <a:xfrm>
            <a:off x="10013802" y="3429000"/>
            <a:ext cx="346510" cy="348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DB94C8B1-D9DC-4422-923C-1A53EBA31BF8}"/>
              </a:ext>
            </a:extLst>
          </p:cNvPr>
          <p:cNvSpPr/>
          <p:nvPr/>
        </p:nvSpPr>
        <p:spPr>
          <a:xfrm>
            <a:off x="10350685" y="3429000"/>
            <a:ext cx="346510" cy="348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E41A4E15-D906-433E-961D-BF8470C33E2A}"/>
              </a:ext>
            </a:extLst>
          </p:cNvPr>
          <p:cNvSpPr/>
          <p:nvPr/>
        </p:nvSpPr>
        <p:spPr>
          <a:xfrm>
            <a:off x="10713239" y="3439382"/>
            <a:ext cx="346510" cy="348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2671A4-94AF-4C10-A4C2-A8677FCD2DC1}"/>
              </a:ext>
            </a:extLst>
          </p:cNvPr>
          <p:cNvSpPr txBox="1"/>
          <p:nvPr/>
        </p:nvSpPr>
        <p:spPr>
          <a:xfrm>
            <a:off x="9171587" y="3382561"/>
            <a:ext cx="34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2</a:t>
            </a:r>
            <a:endParaRPr lang="ru-RU" sz="2400" dirty="0">
              <a:solidFill>
                <a:schemeClr val="bg2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D17627-BD45-4CC0-A914-396F8273741F}"/>
              </a:ext>
            </a:extLst>
          </p:cNvPr>
          <p:cNvSpPr txBox="1"/>
          <p:nvPr/>
        </p:nvSpPr>
        <p:spPr>
          <a:xfrm>
            <a:off x="2532561" y="3787406"/>
            <a:ext cx="34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EFD0FF50-6384-4E6C-9097-EC0313C9DC31}"/>
              </a:ext>
            </a:extLst>
          </p:cNvPr>
          <p:cNvSpPr/>
          <p:nvPr/>
        </p:nvSpPr>
        <p:spPr>
          <a:xfrm>
            <a:off x="3017033" y="3864543"/>
            <a:ext cx="346510" cy="348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6D1725F8-5748-49A9-A01E-6FEFE10740C5}"/>
              </a:ext>
            </a:extLst>
          </p:cNvPr>
          <p:cNvSpPr/>
          <p:nvPr/>
        </p:nvSpPr>
        <p:spPr>
          <a:xfrm>
            <a:off x="3371075" y="3864543"/>
            <a:ext cx="346510" cy="348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505E6747-9FE9-44F1-83A2-2E25CABC51FD}"/>
              </a:ext>
            </a:extLst>
          </p:cNvPr>
          <p:cNvSpPr/>
          <p:nvPr/>
        </p:nvSpPr>
        <p:spPr>
          <a:xfrm>
            <a:off x="3730905" y="3864543"/>
            <a:ext cx="346510" cy="348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510D5ACC-6650-43A1-9F3B-E6E2BE6272DB}"/>
              </a:ext>
            </a:extLst>
          </p:cNvPr>
          <p:cNvSpPr/>
          <p:nvPr/>
        </p:nvSpPr>
        <p:spPr>
          <a:xfrm>
            <a:off x="4090735" y="3864543"/>
            <a:ext cx="346510" cy="348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33E7B0-C22C-4710-9834-824490D0184F}"/>
              </a:ext>
            </a:extLst>
          </p:cNvPr>
          <p:cNvSpPr txBox="1"/>
          <p:nvPr/>
        </p:nvSpPr>
        <p:spPr>
          <a:xfrm>
            <a:off x="5856324" y="3844226"/>
            <a:ext cx="34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BA5CBDAB-98D1-4E81-BDA7-174504C5E9F0}"/>
              </a:ext>
            </a:extLst>
          </p:cNvPr>
          <p:cNvSpPr/>
          <p:nvPr/>
        </p:nvSpPr>
        <p:spPr>
          <a:xfrm>
            <a:off x="6280791" y="3864543"/>
            <a:ext cx="346510" cy="348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EE54F7CC-6DA4-46F6-A7C9-2BCC04F41D39}"/>
              </a:ext>
            </a:extLst>
          </p:cNvPr>
          <p:cNvSpPr/>
          <p:nvPr/>
        </p:nvSpPr>
        <p:spPr>
          <a:xfrm>
            <a:off x="6631160" y="3860488"/>
            <a:ext cx="346510" cy="348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B69C24DC-5C26-4E92-9A40-256C7607ACD9}"/>
              </a:ext>
            </a:extLst>
          </p:cNvPr>
          <p:cNvSpPr/>
          <p:nvPr/>
        </p:nvSpPr>
        <p:spPr>
          <a:xfrm>
            <a:off x="6984404" y="3860488"/>
            <a:ext cx="346510" cy="348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75FCDAE7-D5AA-407E-B03E-1010CCE7C143}"/>
              </a:ext>
            </a:extLst>
          </p:cNvPr>
          <p:cNvSpPr/>
          <p:nvPr/>
        </p:nvSpPr>
        <p:spPr>
          <a:xfrm>
            <a:off x="7338283" y="3860488"/>
            <a:ext cx="346510" cy="348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2DFB9D-D691-4CD9-A6FF-ACA352EC1795}"/>
              </a:ext>
            </a:extLst>
          </p:cNvPr>
          <p:cNvSpPr txBox="1"/>
          <p:nvPr/>
        </p:nvSpPr>
        <p:spPr>
          <a:xfrm>
            <a:off x="9179123" y="3787406"/>
            <a:ext cx="34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75087D9E-C663-4585-BEF3-CC775F04FBD9}"/>
              </a:ext>
            </a:extLst>
          </p:cNvPr>
          <p:cNvSpPr/>
          <p:nvPr/>
        </p:nvSpPr>
        <p:spPr>
          <a:xfrm>
            <a:off x="9635684" y="3901046"/>
            <a:ext cx="346510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B807435C-13D9-4E4A-BAC1-E2169AE8C341}"/>
              </a:ext>
            </a:extLst>
          </p:cNvPr>
          <p:cNvSpPr/>
          <p:nvPr/>
        </p:nvSpPr>
        <p:spPr>
          <a:xfrm>
            <a:off x="9982194" y="3901046"/>
            <a:ext cx="346510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92D80FB7-55D5-4D3D-AE57-ED06981C3BE0}"/>
              </a:ext>
            </a:extLst>
          </p:cNvPr>
          <p:cNvSpPr/>
          <p:nvPr/>
        </p:nvSpPr>
        <p:spPr>
          <a:xfrm>
            <a:off x="10330309" y="3901046"/>
            <a:ext cx="346510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EC63F93C-34FC-4416-B662-AF6B34F2E56D}"/>
              </a:ext>
            </a:extLst>
          </p:cNvPr>
          <p:cNvSpPr/>
          <p:nvPr/>
        </p:nvSpPr>
        <p:spPr>
          <a:xfrm>
            <a:off x="10675214" y="3901046"/>
            <a:ext cx="346510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FBE3A2-4075-40C8-B193-E0B1C7C02A3E}"/>
              </a:ext>
            </a:extLst>
          </p:cNvPr>
          <p:cNvSpPr txBox="1"/>
          <p:nvPr/>
        </p:nvSpPr>
        <p:spPr>
          <a:xfrm>
            <a:off x="1609669" y="5534526"/>
            <a:ext cx="9804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/>
              <a:t>! Кафка автоматически добавит новые реплики, которые пропали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D16F353D-0BDB-4E7F-87EE-19E509C0FDC1}"/>
              </a:ext>
            </a:extLst>
          </p:cNvPr>
          <p:cNvCxnSpPr/>
          <p:nvPr/>
        </p:nvCxnSpPr>
        <p:spPr>
          <a:xfrm flipV="1">
            <a:off x="8595360" y="1761423"/>
            <a:ext cx="2916455" cy="3513221"/>
          </a:xfrm>
          <a:prstGeom prst="line">
            <a:avLst/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40485751-5AC1-412B-A09B-7B0838F4D297}"/>
              </a:ext>
            </a:extLst>
          </p:cNvPr>
          <p:cNvCxnSpPr>
            <a:cxnSpLocks/>
          </p:cNvCxnSpPr>
          <p:nvPr/>
        </p:nvCxnSpPr>
        <p:spPr>
          <a:xfrm flipH="1" flipV="1">
            <a:off x="8595360" y="1761423"/>
            <a:ext cx="2916455" cy="3513221"/>
          </a:xfrm>
          <a:prstGeom prst="line">
            <a:avLst/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6452442-87DD-468C-B382-C63A58AB8AF0}"/>
              </a:ext>
            </a:extLst>
          </p:cNvPr>
          <p:cNvSpPr txBox="1"/>
          <p:nvPr/>
        </p:nvSpPr>
        <p:spPr>
          <a:xfrm>
            <a:off x="5856324" y="4334940"/>
            <a:ext cx="34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BA6833D4-D819-4D41-8540-87894380C18A}"/>
              </a:ext>
            </a:extLst>
          </p:cNvPr>
          <p:cNvSpPr/>
          <p:nvPr/>
        </p:nvSpPr>
        <p:spPr>
          <a:xfrm>
            <a:off x="6277750" y="4396786"/>
            <a:ext cx="346510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AE34FBA7-96F5-4364-A7F3-57969822626E}"/>
              </a:ext>
            </a:extLst>
          </p:cNvPr>
          <p:cNvSpPr/>
          <p:nvPr/>
        </p:nvSpPr>
        <p:spPr>
          <a:xfrm>
            <a:off x="6637894" y="4391526"/>
            <a:ext cx="346510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D469138E-880D-4A82-873B-34DC00224C89}"/>
              </a:ext>
            </a:extLst>
          </p:cNvPr>
          <p:cNvSpPr/>
          <p:nvPr/>
        </p:nvSpPr>
        <p:spPr>
          <a:xfrm>
            <a:off x="6998038" y="4391526"/>
            <a:ext cx="346510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0F988D97-6F4D-42BE-8534-83AC78D3AEC0}"/>
              </a:ext>
            </a:extLst>
          </p:cNvPr>
          <p:cNvSpPr/>
          <p:nvPr/>
        </p:nvSpPr>
        <p:spPr>
          <a:xfrm>
            <a:off x="7358182" y="4391526"/>
            <a:ext cx="346510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85822B8-3537-46C2-AE56-5ED202E7250D}"/>
              </a:ext>
            </a:extLst>
          </p:cNvPr>
          <p:cNvSpPr txBox="1"/>
          <p:nvPr/>
        </p:nvSpPr>
        <p:spPr>
          <a:xfrm>
            <a:off x="2532561" y="4284384"/>
            <a:ext cx="34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E2A48952-D4F8-4006-A4BB-F3E0CB4CC219}"/>
              </a:ext>
            </a:extLst>
          </p:cNvPr>
          <p:cNvSpPr/>
          <p:nvPr/>
        </p:nvSpPr>
        <p:spPr>
          <a:xfrm>
            <a:off x="3005174" y="4391526"/>
            <a:ext cx="346510" cy="348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8650723D-8A9B-4561-BD09-9ED36AB2AEFC}"/>
              </a:ext>
            </a:extLst>
          </p:cNvPr>
          <p:cNvSpPr/>
          <p:nvPr/>
        </p:nvSpPr>
        <p:spPr>
          <a:xfrm>
            <a:off x="3356799" y="4390769"/>
            <a:ext cx="346510" cy="348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6B91A954-A801-4BD8-A08A-DA404F2DC09D}"/>
              </a:ext>
            </a:extLst>
          </p:cNvPr>
          <p:cNvSpPr/>
          <p:nvPr/>
        </p:nvSpPr>
        <p:spPr>
          <a:xfrm>
            <a:off x="3719820" y="4390769"/>
            <a:ext cx="346510" cy="348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98FE47D4-529F-4D9E-9247-A8F627A897D2}"/>
              </a:ext>
            </a:extLst>
          </p:cNvPr>
          <p:cNvSpPr/>
          <p:nvPr/>
        </p:nvSpPr>
        <p:spPr>
          <a:xfrm>
            <a:off x="4073948" y="4390769"/>
            <a:ext cx="346510" cy="348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1543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F58B94-754C-4562-A4FB-8FC80141DDAB}"/>
              </a:ext>
            </a:extLst>
          </p:cNvPr>
          <p:cNvSpPr txBox="1"/>
          <p:nvPr/>
        </p:nvSpPr>
        <p:spPr>
          <a:xfrm>
            <a:off x="-1" y="192505"/>
            <a:ext cx="824019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Data Replication – </a:t>
            </a:r>
            <a:r>
              <a:rPr lang="ru-RU" sz="2400" dirty="0">
                <a:solidFill>
                  <a:schemeClr val="tx1"/>
                </a:solidFill>
              </a:rPr>
              <a:t>надежность данных и отказоустойчивость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8A96D3-E890-4AEE-BE74-64EBA70A9108}"/>
              </a:ext>
            </a:extLst>
          </p:cNvPr>
          <p:cNvSpPr txBox="1"/>
          <p:nvPr/>
        </p:nvSpPr>
        <p:spPr>
          <a:xfrm>
            <a:off x="2117558" y="1742173"/>
            <a:ext cx="79312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Нюансы с репликацией</a:t>
            </a:r>
          </a:p>
          <a:p>
            <a:endParaRPr lang="ru-RU" sz="2800" dirty="0"/>
          </a:p>
          <a:p>
            <a:r>
              <a:rPr lang="ru-RU" sz="2800" dirty="0">
                <a:solidFill>
                  <a:srgbClr val="FF0000"/>
                </a:solidFill>
              </a:rPr>
              <a:t>! Отставание данных в репликах от главной реплики</a:t>
            </a:r>
          </a:p>
        </p:txBody>
      </p:sp>
    </p:spTree>
    <p:extLst>
      <p:ext uri="{BB962C8B-B14F-4D97-AF65-F5344CB8AC3E}">
        <p14:creationId xmlns:p14="http://schemas.microsoft.com/office/powerpoint/2010/main" val="574567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F58B94-754C-4562-A4FB-8FC80141DDAB}"/>
              </a:ext>
            </a:extLst>
          </p:cNvPr>
          <p:cNvSpPr txBox="1"/>
          <p:nvPr/>
        </p:nvSpPr>
        <p:spPr>
          <a:xfrm>
            <a:off x="-1" y="192505"/>
            <a:ext cx="6766561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Master-Slave – </a:t>
            </a:r>
            <a:r>
              <a:rPr lang="ru-RU" sz="2400" dirty="0">
                <a:solidFill>
                  <a:schemeClr val="tx1"/>
                </a:solidFill>
              </a:rPr>
              <a:t>гарантия согласованности данных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2973E42-61AC-4AFC-B214-13D4B66E0C68}"/>
              </a:ext>
            </a:extLst>
          </p:cNvPr>
          <p:cNvSpPr/>
          <p:nvPr/>
        </p:nvSpPr>
        <p:spPr>
          <a:xfrm>
            <a:off x="856649" y="1925052"/>
            <a:ext cx="2646947" cy="33207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3379C5-5FA2-4875-B78B-E9E1088CC465}"/>
              </a:ext>
            </a:extLst>
          </p:cNvPr>
          <p:cNvSpPr txBox="1"/>
          <p:nvPr/>
        </p:nvSpPr>
        <p:spPr>
          <a:xfrm>
            <a:off x="1039528" y="2088682"/>
            <a:ext cx="274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6C467954-A93D-4EC9-91DC-106495166FD8}"/>
              </a:ext>
            </a:extLst>
          </p:cNvPr>
          <p:cNvSpPr/>
          <p:nvPr/>
        </p:nvSpPr>
        <p:spPr>
          <a:xfrm>
            <a:off x="856648" y="3051208"/>
            <a:ext cx="2646948" cy="193467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E3E247-2CFE-4474-88EA-34639AC51CD4}"/>
              </a:ext>
            </a:extLst>
          </p:cNvPr>
          <p:cNvSpPr txBox="1"/>
          <p:nvPr/>
        </p:nvSpPr>
        <p:spPr>
          <a:xfrm rot="16200000">
            <a:off x="-52434" y="3567904"/>
            <a:ext cx="13872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Topic A</a:t>
            </a:r>
            <a:endParaRPr lang="ru-RU" sz="22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775EDFA-1A29-4BAB-BDAB-6AEB34C69A1B}"/>
              </a:ext>
            </a:extLst>
          </p:cNvPr>
          <p:cNvSpPr/>
          <p:nvPr/>
        </p:nvSpPr>
        <p:spPr>
          <a:xfrm>
            <a:off x="1836815" y="3486751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FB86E91-9327-4521-B5A6-CE8F5C0E33F8}"/>
              </a:ext>
            </a:extLst>
          </p:cNvPr>
          <p:cNvSpPr/>
          <p:nvPr/>
        </p:nvSpPr>
        <p:spPr>
          <a:xfrm>
            <a:off x="2199369" y="3486751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0E720CBF-CF8D-41BE-A75C-1CE6284FF270}"/>
              </a:ext>
            </a:extLst>
          </p:cNvPr>
          <p:cNvSpPr/>
          <p:nvPr/>
        </p:nvSpPr>
        <p:spPr>
          <a:xfrm>
            <a:off x="2536252" y="3486751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595FE03-E46D-4166-92F8-DD52A7050107}"/>
              </a:ext>
            </a:extLst>
          </p:cNvPr>
          <p:cNvSpPr/>
          <p:nvPr/>
        </p:nvSpPr>
        <p:spPr>
          <a:xfrm>
            <a:off x="2898806" y="3497133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6D5168-709C-435A-B5E5-ACBB069272B1}"/>
              </a:ext>
            </a:extLst>
          </p:cNvPr>
          <p:cNvSpPr txBox="1"/>
          <p:nvPr/>
        </p:nvSpPr>
        <p:spPr>
          <a:xfrm>
            <a:off x="1357154" y="3440312"/>
            <a:ext cx="334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0</a:t>
            </a:r>
            <a:endParaRPr lang="ru-RU" sz="2400" dirty="0">
              <a:solidFill>
                <a:schemeClr val="bg2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D17627-BD45-4CC0-A914-396F8273741F}"/>
              </a:ext>
            </a:extLst>
          </p:cNvPr>
          <p:cNvSpPr txBox="1"/>
          <p:nvPr/>
        </p:nvSpPr>
        <p:spPr>
          <a:xfrm>
            <a:off x="1348652" y="3845157"/>
            <a:ext cx="334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EFD0FF50-6384-4E6C-9097-EC0313C9DC31}"/>
              </a:ext>
            </a:extLst>
          </p:cNvPr>
          <p:cNvSpPr/>
          <p:nvPr/>
        </p:nvSpPr>
        <p:spPr>
          <a:xfrm>
            <a:off x="1833124" y="3922294"/>
            <a:ext cx="334351" cy="348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6D1725F8-5748-49A9-A01E-6FEFE10740C5}"/>
              </a:ext>
            </a:extLst>
          </p:cNvPr>
          <p:cNvSpPr/>
          <p:nvPr/>
        </p:nvSpPr>
        <p:spPr>
          <a:xfrm>
            <a:off x="2187166" y="3922294"/>
            <a:ext cx="334351" cy="348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505E6747-9FE9-44F1-83A2-2E25CABC51FD}"/>
              </a:ext>
            </a:extLst>
          </p:cNvPr>
          <p:cNvSpPr/>
          <p:nvPr/>
        </p:nvSpPr>
        <p:spPr>
          <a:xfrm>
            <a:off x="2546996" y="3922294"/>
            <a:ext cx="334351" cy="348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510D5ACC-6650-43A1-9F3B-E6E2BE6272DB}"/>
              </a:ext>
            </a:extLst>
          </p:cNvPr>
          <p:cNvSpPr/>
          <p:nvPr/>
        </p:nvSpPr>
        <p:spPr>
          <a:xfrm>
            <a:off x="2906826" y="3922294"/>
            <a:ext cx="334351" cy="348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85822B8-3537-46C2-AE56-5ED202E7250D}"/>
              </a:ext>
            </a:extLst>
          </p:cNvPr>
          <p:cNvSpPr txBox="1"/>
          <p:nvPr/>
        </p:nvSpPr>
        <p:spPr>
          <a:xfrm>
            <a:off x="1348652" y="4342135"/>
            <a:ext cx="334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E2A48952-D4F8-4006-A4BB-F3E0CB4CC219}"/>
              </a:ext>
            </a:extLst>
          </p:cNvPr>
          <p:cNvSpPr/>
          <p:nvPr/>
        </p:nvSpPr>
        <p:spPr>
          <a:xfrm>
            <a:off x="1821265" y="4449277"/>
            <a:ext cx="334351" cy="348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8650723D-8A9B-4561-BD09-9ED36AB2AEFC}"/>
              </a:ext>
            </a:extLst>
          </p:cNvPr>
          <p:cNvSpPr/>
          <p:nvPr/>
        </p:nvSpPr>
        <p:spPr>
          <a:xfrm>
            <a:off x="2172890" y="4448520"/>
            <a:ext cx="334351" cy="348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6B91A954-A801-4BD8-A08A-DA404F2DC09D}"/>
              </a:ext>
            </a:extLst>
          </p:cNvPr>
          <p:cNvSpPr/>
          <p:nvPr/>
        </p:nvSpPr>
        <p:spPr>
          <a:xfrm>
            <a:off x="2535911" y="4448520"/>
            <a:ext cx="334351" cy="348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98FE47D4-529F-4D9E-9247-A8F627A897D2}"/>
              </a:ext>
            </a:extLst>
          </p:cNvPr>
          <p:cNvSpPr/>
          <p:nvPr/>
        </p:nvSpPr>
        <p:spPr>
          <a:xfrm>
            <a:off x="2890039" y="4448520"/>
            <a:ext cx="334351" cy="348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B66A6C-A9F6-45CA-BC83-534EAE7E51ED}"/>
              </a:ext>
            </a:extLst>
          </p:cNvPr>
          <p:cNvSpPr txBox="1"/>
          <p:nvPr/>
        </p:nvSpPr>
        <p:spPr>
          <a:xfrm>
            <a:off x="1971694" y="3477474"/>
            <a:ext cx="12045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</a:rPr>
              <a:t>Leader</a:t>
            </a:r>
            <a:endParaRPr lang="ru-RU" sz="2200" dirty="0">
              <a:solidFill>
                <a:srgbClr val="00B05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6967DC6-1EEC-465D-93D1-FFC1739AF602}"/>
              </a:ext>
            </a:extLst>
          </p:cNvPr>
          <p:cNvSpPr txBox="1"/>
          <p:nvPr/>
        </p:nvSpPr>
        <p:spPr>
          <a:xfrm>
            <a:off x="1971119" y="3900986"/>
            <a:ext cx="12045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F0"/>
                </a:solidFill>
              </a:rPr>
              <a:t>Follower</a:t>
            </a:r>
            <a:endParaRPr lang="ru-RU" sz="2200" dirty="0">
              <a:solidFill>
                <a:srgbClr val="00B0F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495212-9C35-49BD-9FD9-23DD60C270F6}"/>
              </a:ext>
            </a:extLst>
          </p:cNvPr>
          <p:cNvSpPr txBox="1"/>
          <p:nvPr/>
        </p:nvSpPr>
        <p:spPr>
          <a:xfrm>
            <a:off x="1882517" y="4398084"/>
            <a:ext cx="12045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F0"/>
                </a:solidFill>
              </a:rPr>
              <a:t>Follower</a:t>
            </a:r>
            <a:endParaRPr lang="ru-RU" sz="2200" dirty="0">
              <a:solidFill>
                <a:srgbClr val="00B0F0"/>
              </a:solidFill>
            </a:endParaRPr>
          </a:p>
        </p:txBody>
      </p:sp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9E85551D-82C3-405E-9653-1520D176B1FD}"/>
              </a:ext>
            </a:extLst>
          </p:cNvPr>
          <p:cNvSpPr/>
          <p:nvPr/>
        </p:nvSpPr>
        <p:spPr>
          <a:xfrm>
            <a:off x="4334213" y="1925052"/>
            <a:ext cx="2646947" cy="33207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53558F7-F18C-43B9-BBE6-AEFBFF21A7F6}"/>
              </a:ext>
            </a:extLst>
          </p:cNvPr>
          <p:cNvSpPr txBox="1"/>
          <p:nvPr/>
        </p:nvSpPr>
        <p:spPr>
          <a:xfrm>
            <a:off x="4517092" y="2088682"/>
            <a:ext cx="274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  <a:endParaRPr lang="ru-RU" dirty="0"/>
          </a:p>
        </p:txBody>
      </p:sp>
      <p:sp>
        <p:nvSpPr>
          <p:cNvPr id="66" name="Прямоугольник: скругленные углы 65">
            <a:extLst>
              <a:ext uri="{FF2B5EF4-FFF2-40B4-BE49-F238E27FC236}">
                <a16:creationId xmlns:a16="http://schemas.microsoft.com/office/drawing/2014/main" id="{CD78FB95-6328-4C1E-9728-B68211162A42}"/>
              </a:ext>
            </a:extLst>
          </p:cNvPr>
          <p:cNvSpPr/>
          <p:nvPr/>
        </p:nvSpPr>
        <p:spPr>
          <a:xfrm>
            <a:off x="4334212" y="3051208"/>
            <a:ext cx="2646948" cy="193467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297CF9C-39D4-4582-B85C-32C708B514CF}"/>
              </a:ext>
            </a:extLst>
          </p:cNvPr>
          <p:cNvSpPr txBox="1"/>
          <p:nvPr/>
        </p:nvSpPr>
        <p:spPr>
          <a:xfrm rot="16200000">
            <a:off x="3425130" y="3567904"/>
            <a:ext cx="13872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Topic A</a:t>
            </a:r>
            <a:endParaRPr lang="ru-RU" sz="2200" dirty="0"/>
          </a:p>
        </p:txBody>
      </p: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712FB240-E994-427F-A40A-D2734C943E58}"/>
              </a:ext>
            </a:extLst>
          </p:cNvPr>
          <p:cNvSpPr/>
          <p:nvPr/>
        </p:nvSpPr>
        <p:spPr>
          <a:xfrm>
            <a:off x="5314379" y="3486751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5031155E-801A-4CDB-AE98-AF5FF80692ED}"/>
              </a:ext>
            </a:extLst>
          </p:cNvPr>
          <p:cNvSpPr/>
          <p:nvPr/>
        </p:nvSpPr>
        <p:spPr>
          <a:xfrm>
            <a:off x="5676933" y="3486751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1F8C364A-ED96-408F-A6CB-6ACE271740E1}"/>
              </a:ext>
            </a:extLst>
          </p:cNvPr>
          <p:cNvSpPr/>
          <p:nvPr/>
        </p:nvSpPr>
        <p:spPr>
          <a:xfrm>
            <a:off x="6013816" y="3486751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ED0E9758-AF6C-438F-90B4-8D53432FCEC8}"/>
              </a:ext>
            </a:extLst>
          </p:cNvPr>
          <p:cNvSpPr/>
          <p:nvPr/>
        </p:nvSpPr>
        <p:spPr>
          <a:xfrm>
            <a:off x="6376370" y="3497133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F86940F-E406-412E-9E1E-30D39BA9339D}"/>
              </a:ext>
            </a:extLst>
          </p:cNvPr>
          <p:cNvSpPr txBox="1"/>
          <p:nvPr/>
        </p:nvSpPr>
        <p:spPr>
          <a:xfrm>
            <a:off x="4834718" y="3440312"/>
            <a:ext cx="334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0</a:t>
            </a:r>
            <a:endParaRPr lang="ru-RU" sz="2400" dirty="0">
              <a:solidFill>
                <a:schemeClr val="bg2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2B578F4-9429-4E79-BDCC-F7D73FAFAE12}"/>
              </a:ext>
            </a:extLst>
          </p:cNvPr>
          <p:cNvSpPr txBox="1"/>
          <p:nvPr/>
        </p:nvSpPr>
        <p:spPr>
          <a:xfrm>
            <a:off x="4826216" y="3845157"/>
            <a:ext cx="334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CA4555A2-F510-411A-9311-B4CE2CA1F916}"/>
              </a:ext>
            </a:extLst>
          </p:cNvPr>
          <p:cNvSpPr/>
          <p:nvPr/>
        </p:nvSpPr>
        <p:spPr>
          <a:xfrm>
            <a:off x="5310688" y="3922294"/>
            <a:ext cx="334351" cy="348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3137D3EA-8500-45CB-A1EE-CA3043665BAF}"/>
              </a:ext>
            </a:extLst>
          </p:cNvPr>
          <p:cNvSpPr/>
          <p:nvPr/>
        </p:nvSpPr>
        <p:spPr>
          <a:xfrm>
            <a:off x="5664730" y="3922294"/>
            <a:ext cx="334351" cy="348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437F292E-16D9-4F6A-B5F8-5CB926E50A3D}"/>
              </a:ext>
            </a:extLst>
          </p:cNvPr>
          <p:cNvSpPr/>
          <p:nvPr/>
        </p:nvSpPr>
        <p:spPr>
          <a:xfrm>
            <a:off x="6024560" y="3922294"/>
            <a:ext cx="334351" cy="348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8E4DF3FE-3669-4B84-90C9-BE99810B0B8B}"/>
              </a:ext>
            </a:extLst>
          </p:cNvPr>
          <p:cNvSpPr/>
          <p:nvPr/>
        </p:nvSpPr>
        <p:spPr>
          <a:xfrm>
            <a:off x="6384390" y="3922294"/>
            <a:ext cx="334351" cy="348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BCEA0B3-C9B0-49C1-B409-9C48FBD0227B}"/>
              </a:ext>
            </a:extLst>
          </p:cNvPr>
          <p:cNvSpPr txBox="1"/>
          <p:nvPr/>
        </p:nvSpPr>
        <p:spPr>
          <a:xfrm>
            <a:off x="4826216" y="4342135"/>
            <a:ext cx="334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DB04D5DB-8B33-4CAB-A7ED-C843BC5C19AC}"/>
              </a:ext>
            </a:extLst>
          </p:cNvPr>
          <p:cNvSpPr/>
          <p:nvPr/>
        </p:nvSpPr>
        <p:spPr>
          <a:xfrm>
            <a:off x="5298829" y="4449277"/>
            <a:ext cx="334351" cy="348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89257876-234E-4EED-99EC-B666EB23EBB6}"/>
              </a:ext>
            </a:extLst>
          </p:cNvPr>
          <p:cNvSpPr/>
          <p:nvPr/>
        </p:nvSpPr>
        <p:spPr>
          <a:xfrm>
            <a:off x="5650454" y="4448520"/>
            <a:ext cx="334351" cy="348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EEF8039B-670E-4E86-9181-C83F4A179E72}"/>
              </a:ext>
            </a:extLst>
          </p:cNvPr>
          <p:cNvSpPr/>
          <p:nvPr/>
        </p:nvSpPr>
        <p:spPr>
          <a:xfrm>
            <a:off x="6013475" y="4448520"/>
            <a:ext cx="334351" cy="348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C1B0B93E-57FB-4C42-8391-9DFAD9481949}"/>
              </a:ext>
            </a:extLst>
          </p:cNvPr>
          <p:cNvSpPr/>
          <p:nvPr/>
        </p:nvSpPr>
        <p:spPr>
          <a:xfrm>
            <a:off x="6367603" y="4448520"/>
            <a:ext cx="334351" cy="348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3B3AE03-6A07-40A6-A340-0B8A99FB0176}"/>
              </a:ext>
            </a:extLst>
          </p:cNvPr>
          <p:cNvSpPr txBox="1"/>
          <p:nvPr/>
        </p:nvSpPr>
        <p:spPr>
          <a:xfrm>
            <a:off x="5360081" y="4398084"/>
            <a:ext cx="12045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F0"/>
                </a:solidFill>
              </a:rPr>
              <a:t>Follower</a:t>
            </a:r>
            <a:endParaRPr lang="ru-RU" sz="2200" dirty="0">
              <a:solidFill>
                <a:srgbClr val="00B0F0"/>
              </a:solidFill>
            </a:endParaRPr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27AEA574-B6BA-4F6C-8C9D-8893E5FBE360}"/>
              </a:ext>
            </a:extLst>
          </p:cNvPr>
          <p:cNvSpPr/>
          <p:nvPr/>
        </p:nvSpPr>
        <p:spPr>
          <a:xfrm>
            <a:off x="8187899" y="1925052"/>
            <a:ext cx="2646947" cy="33207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4625A70-0F0A-466E-92AF-29FABBA8DB46}"/>
              </a:ext>
            </a:extLst>
          </p:cNvPr>
          <p:cNvSpPr txBox="1"/>
          <p:nvPr/>
        </p:nvSpPr>
        <p:spPr>
          <a:xfrm>
            <a:off x="8370778" y="2088682"/>
            <a:ext cx="274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  <a:endParaRPr lang="ru-RU" dirty="0"/>
          </a:p>
        </p:txBody>
      </p:sp>
      <p:sp>
        <p:nvSpPr>
          <p:cNvPr id="88" name="Прямоугольник: скругленные углы 87">
            <a:extLst>
              <a:ext uri="{FF2B5EF4-FFF2-40B4-BE49-F238E27FC236}">
                <a16:creationId xmlns:a16="http://schemas.microsoft.com/office/drawing/2014/main" id="{D1B2A7E6-E219-4CF2-9D85-FAA09EFCC69A}"/>
              </a:ext>
            </a:extLst>
          </p:cNvPr>
          <p:cNvSpPr/>
          <p:nvPr/>
        </p:nvSpPr>
        <p:spPr>
          <a:xfrm>
            <a:off x="8187898" y="3051208"/>
            <a:ext cx="2646948" cy="193467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19F3F66-80A1-4335-9035-8963A03E6E58}"/>
              </a:ext>
            </a:extLst>
          </p:cNvPr>
          <p:cNvSpPr txBox="1"/>
          <p:nvPr/>
        </p:nvSpPr>
        <p:spPr>
          <a:xfrm rot="16200000">
            <a:off x="7278816" y="3567904"/>
            <a:ext cx="13872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Topic A</a:t>
            </a:r>
            <a:endParaRPr lang="ru-RU" sz="2200" dirty="0"/>
          </a:p>
        </p:txBody>
      </p: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9AE18FD8-41F1-4841-80F6-2928DB550DF2}"/>
              </a:ext>
            </a:extLst>
          </p:cNvPr>
          <p:cNvSpPr/>
          <p:nvPr/>
        </p:nvSpPr>
        <p:spPr>
          <a:xfrm>
            <a:off x="9168065" y="3486751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FED08B73-2C3B-4AF4-AB76-E6557E864F9B}"/>
              </a:ext>
            </a:extLst>
          </p:cNvPr>
          <p:cNvSpPr/>
          <p:nvPr/>
        </p:nvSpPr>
        <p:spPr>
          <a:xfrm>
            <a:off x="9530619" y="3486751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F5F8E641-6C66-487E-9B1D-F50897AF6D28}"/>
              </a:ext>
            </a:extLst>
          </p:cNvPr>
          <p:cNvSpPr/>
          <p:nvPr/>
        </p:nvSpPr>
        <p:spPr>
          <a:xfrm>
            <a:off x="9867502" y="3486751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id="{E6BADB63-9382-466E-BE32-C7218EDA7BA4}"/>
              </a:ext>
            </a:extLst>
          </p:cNvPr>
          <p:cNvSpPr/>
          <p:nvPr/>
        </p:nvSpPr>
        <p:spPr>
          <a:xfrm>
            <a:off x="10230056" y="3497133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3C3D4F9-96EA-4B99-B8E4-59248F9B1A97}"/>
              </a:ext>
            </a:extLst>
          </p:cNvPr>
          <p:cNvSpPr txBox="1"/>
          <p:nvPr/>
        </p:nvSpPr>
        <p:spPr>
          <a:xfrm>
            <a:off x="8688404" y="3440312"/>
            <a:ext cx="334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0</a:t>
            </a:r>
            <a:endParaRPr lang="ru-RU" sz="2400" dirty="0">
              <a:solidFill>
                <a:schemeClr val="bg2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6C18E9B-E75A-485B-9031-57C84D428E35}"/>
              </a:ext>
            </a:extLst>
          </p:cNvPr>
          <p:cNvSpPr txBox="1"/>
          <p:nvPr/>
        </p:nvSpPr>
        <p:spPr>
          <a:xfrm>
            <a:off x="8679902" y="3845157"/>
            <a:ext cx="334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6" name="Прямоугольник 95">
            <a:extLst>
              <a:ext uri="{FF2B5EF4-FFF2-40B4-BE49-F238E27FC236}">
                <a16:creationId xmlns:a16="http://schemas.microsoft.com/office/drawing/2014/main" id="{04C31F4D-B05B-44E1-84E3-1DE30445CBB0}"/>
              </a:ext>
            </a:extLst>
          </p:cNvPr>
          <p:cNvSpPr/>
          <p:nvPr/>
        </p:nvSpPr>
        <p:spPr>
          <a:xfrm>
            <a:off x="9164374" y="3922294"/>
            <a:ext cx="334351" cy="348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Прямоугольник 96">
            <a:extLst>
              <a:ext uri="{FF2B5EF4-FFF2-40B4-BE49-F238E27FC236}">
                <a16:creationId xmlns:a16="http://schemas.microsoft.com/office/drawing/2014/main" id="{CDCE1C3E-BD79-4731-9614-D6AABD6B4E57}"/>
              </a:ext>
            </a:extLst>
          </p:cNvPr>
          <p:cNvSpPr/>
          <p:nvPr/>
        </p:nvSpPr>
        <p:spPr>
          <a:xfrm>
            <a:off x="9518416" y="3922294"/>
            <a:ext cx="334351" cy="348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4F761C81-7F85-41BD-8527-08F1181BB27C}"/>
              </a:ext>
            </a:extLst>
          </p:cNvPr>
          <p:cNvSpPr/>
          <p:nvPr/>
        </p:nvSpPr>
        <p:spPr>
          <a:xfrm>
            <a:off x="9878246" y="3922294"/>
            <a:ext cx="334351" cy="348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Прямоугольник 98">
            <a:extLst>
              <a:ext uri="{FF2B5EF4-FFF2-40B4-BE49-F238E27FC236}">
                <a16:creationId xmlns:a16="http://schemas.microsoft.com/office/drawing/2014/main" id="{50455C7D-5BE3-4A48-ACB0-7A577695E750}"/>
              </a:ext>
            </a:extLst>
          </p:cNvPr>
          <p:cNvSpPr/>
          <p:nvPr/>
        </p:nvSpPr>
        <p:spPr>
          <a:xfrm>
            <a:off x="10238076" y="3922294"/>
            <a:ext cx="334351" cy="348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A5659FD-9333-48D9-BBA8-9AE2433DEA2A}"/>
              </a:ext>
            </a:extLst>
          </p:cNvPr>
          <p:cNvSpPr txBox="1"/>
          <p:nvPr/>
        </p:nvSpPr>
        <p:spPr>
          <a:xfrm>
            <a:off x="8679902" y="4342135"/>
            <a:ext cx="334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id="{C2DA4D6E-EAC1-425B-95D1-E38F16DE373F}"/>
              </a:ext>
            </a:extLst>
          </p:cNvPr>
          <p:cNvSpPr/>
          <p:nvPr/>
        </p:nvSpPr>
        <p:spPr>
          <a:xfrm>
            <a:off x="9152515" y="4449277"/>
            <a:ext cx="334351" cy="348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Прямоугольник 101">
            <a:extLst>
              <a:ext uri="{FF2B5EF4-FFF2-40B4-BE49-F238E27FC236}">
                <a16:creationId xmlns:a16="http://schemas.microsoft.com/office/drawing/2014/main" id="{DA8B9EB9-E067-4418-8750-402D95C33C46}"/>
              </a:ext>
            </a:extLst>
          </p:cNvPr>
          <p:cNvSpPr/>
          <p:nvPr/>
        </p:nvSpPr>
        <p:spPr>
          <a:xfrm>
            <a:off x="9504140" y="4448520"/>
            <a:ext cx="334351" cy="348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Прямоугольник 102">
            <a:extLst>
              <a:ext uri="{FF2B5EF4-FFF2-40B4-BE49-F238E27FC236}">
                <a16:creationId xmlns:a16="http://schemas.microsoft.com/office/drawing/2014/main" id="{8CADA331-7B77-4A46-B4D2-A86FE80CF29A}"/>
              </a:ext>
            </a:extLst>
          </p:cNvPr>
          <p:cNvSpPr/>
          <p:nvPr/>
        </p:nvSpPr>
        <p:spPr>
          <a:xfrm>
            <a:off x="9867161" y="4448520"/>
            <a:ext cx="334351" cy="348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Прямоугольник 103">
            <a:extLst>
              <a:ext uri="{FF2B5EF4-FFF2-40B4-BE49-F238E27FC236}">
                <a16:creationId xmlns:a16="http://schemas.microsoft.com/office/drawing/2014/main" id="{30A754DC-0A4D-4972-B94E-9B1F99DEE360}"/>
              </a:ext>
            </a:extLst>
          </p:cNvPr>
          <p:cNvSpPr/>
          <p:nvPr/>
        </p:nvSpPr>
        <p:spPr>
          <a:xfrm>
            <a:off x="10221289" y="4448520"/>
            <a:ext cx="334351" cy="348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FA606A7-69F1-4F25-95AD-106B63A3B7EC}"/>
              </a:ext>
            </a:extLst>
          </p:cNvPr>
          <p:cNvSpPr txBox="1"/>
          <p:nvPr/>
        </p:nvSpPr>
        <p:spPr>
          <a:xfrm>
            <a:off x="9302369" y="3900986"/>
            <a:ext cx="12045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F0"/>
                </a:solidFill>
              </a:rPr>
              <a:t>Follower</a:t>
            </a:r>
            <a:endParaRPr lang="ru-RU" sz="2200" dirty="0">
              <a:solidFill>
                <a:srgbClr val="00B0F0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3D7C1D4-4CEF-4623-A3EE-960B513346FE}"/>
              </a:ext>
            </a:extLst>
          </p:cNvPr>
          <p:cNvSpPr txBox="1"/>
          <p:nvPr/>
        </p:nvSpPr>
        <p:spPr>
          <a:xfrm>
            <a:off x="5396798" y="3444503"/>
            <a:ext cx="12045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F0"/>
                </a:solidFill>
              </a:rPr>
              <a:t>Follower</a:t>
            </a:r>
            <a:endParaRPr lang="ru-RU" sz="2200" dirty="0">
              <a:solidFill>
                <a:srgbClr val="00B0F0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118AAD3-E19F-4E94-B5FA-60353428EDA2}"/>
              </a:ext>
            </a:extLst>
          </p:cNvPr>
          <p:cNvSpPr txBox="1"/>
          <p:nvPr/>
        </p:nvSpPr>
        <p:spPr>
          <a:xfrm>
            <a:off x="5435438" y="3874632"/>
            <a:ext cx="12045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</a:rPr>
              <a:t>Leader</a:t>
            </a:r>
            <a:endParaRPr lang="ru-RU" sz="2200" dirty="0">
              <a:solidFill>
                <a:srgbClr val="00B050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9C1824B-862B-412A-9A7E-B1B189D9F89F}"/>
              </a:ext>
            </a:extLst>
          </p:cNvPr>
          <p:cNvSpPr txBox="1"/>
          <p:nvPr/>
        </p:nvSpPr>
        <p:spPr>
          <a:xfrm>
            <a:off x="9278839" y="4398084"/>
            <a:ext cx="12045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</a:rPr>
              <a:t>Leader</a:t>
            </a:r>
            <a:endParaRPr lang="ru-RU" sz="2200" dirty="0">
              <a:solidFill>
                <a:srgbClr val="00B050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D92D93D-12D6-4E9A-878A-A5DD113139D0}"/>
              </a:ext>
            </a:extLst>
          </p:cNvPr>
          <p:cNvSpPr txBox="1"/>
          <p:nvPr/>
        </p:nvSpPr>
        <p:spPr>
          <a:xfrm>
            <a:off x="9283574" y="3455505"/>
            <a:ext cx="12045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F0"/>
                </a:solidFill>
              </a:rPr>
              <a:t>Follower</a:t>
            </a:r>
            <a:endParaRPr lang="ru-RU" sz="2200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C3E256-54C6-4258-B98D-6F6FA62ED05F}"/>
              </a:ext>
            </a:extLst>
          </p:cNvPr>
          <p:cNvSpPr txBox="1"/>
          <p:nvPr/>
        </p:nvSpPr>
        <p:spPr>
          <a:xfrm>
            <a:off x="5160568" y="933651"/>
            <a:ext cx="574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92D050"/>
                </a:solidFill>
              </a:rPr>
              <a:t>replication-factor: 3</a:t>
            </a:r>
            <a:endParaRPr lang="ru-RU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0193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F58B94-754C-4562-A4FB-8FC80141DDAB}"/>
              </a:ext>
            </a:extLst>
          </p:cNvPr>
          <p:cNvSpPr txBox="1"/>
          <p:nvPr/>
        </p:nvSpPr>
        <p:spPr>
          <a:xfrm>
            <a:off x="-1" y="192505"/>
            <a:ext cx="6766561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Master-Slave – </a:t>
            </a:r>
            <a:r>
              <a:rPr lang="ru-RU" sz="2400" dirty="0">
                <a:solidFill>
                  <a:schemeClr val="tx1"/>
                </a:solidFill>
              </a:rPr>
              <a:t>гарантия согласованности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5E537F-36E8-47CD-949A-27A6F1C8E870}"/>
              </a:ext>
            </a:extLst>
          </p:cNvPr>
          <p:cNvSpPr txBox="1"/>
          <p:nvPr/>
        </p:nvSpPr>
        <p:spPr>
          <a:xfrm>
            <a:off x="1270535" y="1578543"/>
            <a:ext cx="102124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! Kafka Controller </a:t>
            </a:r>
            <a:r>
              <a:rPr lang="ru-RU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назначает </a:t>
            </a: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Leader-</a:t>
            </a:r>
            <a:r>
              <a:rPr lang="ru-RU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реплики</a:t>
            </a:r>
          </a:p>
          <a:p>
            <a:r>
              <a:rPr lang="ru-RU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! Операции чтения и записи производятся только с 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Leader</a:t>
            </a:r>
            <a:r>
              <a:rPr lang="ru-RU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-репликой</a:t>
            </a:r>
          </a:p>
        </p:txBody>
      </p:sp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165BA57F-AC44-4EF0-9700-07647305B93A}"/>
              </a:ext>
            </a:extLst>
          </p:cNvPr>
          <p:cNvSpPr/>
          <p:nvPr/>
        </p:nvSpPr>
        <p:spPr>
          <a:xfrm>
            <a:off x="4262381" y="4160519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E52A50D2-04AF-4B82-B4F1-6403681C7C47}"/>
              </a:ext>
            </a:extLst>
          </p:cNvPr>
          <p:cNvSpPr/>
          <p:nvPr/>
        </p:nvSpPr>
        <p:spPr>
          <a:xfrm>
            <a:off x="4596732" y="4160519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Прямоугольник 104">
            <a:extLst>
              <a:ext uri="{FF2B5EF4-FFF2-40B4-BE49-F238E27FC236}">
                <a16:creationId xmlns:a16="http://schemas.microsoft.com/office/drawing/2014/main" id="{05C0FDFD-30C1-4DA2-BACE-B4F99BB98533}"/>
              </a:ext>
            </a:extLst>
          </p:cNvPr>
          <p:cNvSpPr/>
          <p:nvPr/>
        </p:nvSpPr>
        <p:spPr>
          <a:xfrm>
            <a:off x="4931083" y="4160519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Прямоугольник 106">
            <a:extLst>
              <a:ext uri="{FF2B5EF4-FFF2-40B4-BE49-F238E27FC236}">
                <a16:creationId xmlns:a16="http://schemas.microsoft.com/office/drawing/2014/main" id="{2A6636C6-8AE7-4711-8AA0-F03C64C9C7AB}"/>
              </a:ext>
            </a:extLst>
          </p:cNvPr>
          <p:cNvSpPr/>
          <p:nvPr/>
        </p:nvSpPr>
        <p:spPr>
          <a:xfrm>
            <a:off x="5265434" y="4160519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A0163CE-563D-4FB4-808B-79AC4F804C1A}"/>
              </a:ext>
            </a:extLst>
          </p:cNvPr>
          <p:cNvSpPr txBox="1"/>
          <p:nvPr/>
        </p:nvSpPr>
        <p:spPr>
          <a:xfrm>
            <a:off x="4429556" y="4119087"/>
            <a:ext cx="12045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</a:rPr>
              <a:t>Leader</a:t>
            </a:r>
            <a:endParaRPr lang="ru-RU" sz="2200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259447-E312-4FFC-AB97-03F7DA261F71}"/>
              </a:ext>
            </a:extLst>
          </p:cNvPr>
          <p:cNvSpPr txBox="1"/>
          <p:nvPr/>
        </p:nvSpPr>
        <p:spPr>
          <a:xfrm>
            <a:off x="1068404" y="4160519"/>
            <a:ext cx="1925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Produce</a:t>
            </a:r>
            <a:endParaRPr lang="ru-RU" sz="2400" dirty="0"/>
          </a:p>
        </p:txBody>
      </p:sp>
      <p:sp>
        <p:nvSpPr>
          <p:cNvPr id="16" name="Стрелка: вправо 15">
            <a:extLst>
              <a:ext uri="{FF2B5EF4-FFF2-40B4-BE49-F238E27FC236}">
                <a16:creationId xmlns:a16="http://schemas.microsoft.com/office/drawing/2014/main" id="{8B719548-5252-4E51-86E2-3A27D1DE7618}"/>
              </a:ext>
            </a:extLst>
          </p:cNvPr>
          <p:cNvSpPr/>
          <p:nvPr/>
        </p:nvSpPr>
        <p:spPr>
          <a:xfrm>
            <a:off x="2800952" y="4160519"/>
            <a:ext cx="1294253" cy="389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: вправо 16">
            <a:extLst>
              <a:ext uri="{FF2B5EF4-FFF2-40B4-BE49-F238E27FC236}">
                <a16:creationId xmlns:a16="http://schemas.microsoft.com/office/drawing/2014/main" id="{11BB2836-B70C-4D65-ACE5-0032E9B6384A}"/>
              </a:ext>
            </a:extLst>
          </p:cNvPr>
          <p:cNvSpPr/>
          <p:nvPr/>
        </p:nvSpPr>
        <p:spPr>
          <a:xfrm>
            <a:off x="5900286" y="4139802"/>
            <a:ext cx="1472666" cy="389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6AEF88C-EF46-426D-82DB-F429667F385A}"/>
              </a:ext>
            </a:extLst>
          </p:cNvPr>
          <p:cNvSpPr txBox="1"/>
          <p:nvPr/>
        </p:nvSpPr>
        <p:spPr>
          <a:xfrm>
            <a:off x="7785234" y="4067592"/>
            <a:ext cx="1925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Consume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76793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F58B94-754C-4562-A4FB-8FC80141DDAB}"/>
              </a:ext>
            </a:extLst>
          </p:cNvPr>
          <p:cNvSpPr txBox="1"/>
          <p:nvPr/>
        </p:nvSpPr>
        <p:spPr>
          <a:xfrm>
            <a:off x="-1" y="192505"/>
            <a:ext cx="6766561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tx1"/>
                </a:solidFill>
              </a:rPr>
              <a:t>Возможная проблема несбалансированности </a:t>
            </a:r>
            <a:r>
              <a:rPr lang="en-US" sz="2400" dirty="0">
                <a:solidFill>
                  <a:schemeClr val="tx1"/>
                </a:solidFill>
              </a:rPr>
              <a:t>Leaders </a:t>
            </a:r>
            <a:r>
              <a:rPr lang="ru-RU" sz="2400" dirty="0">
                <a:solidFill>
                  <a:schemeClr val="tx1"/>
                </a:solidFill>
              </a:rPr>
              <a:t>и </a:t>
            </a:r>
            <a:r>
              <a:rPr lang="en-US" sz="2400" dirty="0">
                <a:solidFill>
                  <a:schemeClr val="tx1"/>
                </a:solidFill>
              </a:rPr>
              <a:t>Followers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2973E42-61AC-4AFC-B214-13D4B66E0C68}"/>
              </a:ext>
            </a:extLst>
          </p:cNvPr>
          <p:cNvSpPr/>
          <p:nvPr/>
        </p:nvSpPr>
        <p:spPr>
          <a:xfrm>
            <a:off x="856649" y="1925052"/>
            <a:ext cx="2646947" cy="3320716"/>
          </a:xfrm>
          <a:prstGeom prst="rect">
            <a:avLst/>
          </a:prstGeom>
          <a:solidFill>
            <a:srgbClr val="F272EF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3379C5-5FA2-4875-B78B-E9E1088CC465}"/>
              </a:ext>
            </a:extLst>
          </p:cNvPr>
          <p:cNvSpPr txBox="1"/>
          <p:nvPr/>
        </p:nvSpPr>
        <p:spPr>
          <a:xfrm>
            <a:off x="1039528" y="2088682"/>
            <a:ext cx="274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6C467954-A93D-4EC9-91DC-106495166FD8}"/>
              </a:ext>
            </a:extLst>
          </p:cNvPr>
          <p:cNvSpPr/>
          <p:nvPr/>
        </p:nvSpPr>
        <p:spPr>
          <a:xfrm>
            <a:off x="856648" y="3051208"/>
            <a:ext cx="2646948" cy="193467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E3E247-2CFE-4474-88EA-34639AC51CD4}"/>
              </a:ext>
            </a:extLst>
          </p:cNvPr>
          <p:cNvSpPr txBox="1"/>
          <p:nvPr/>
        </p:nvSpPr>
        <p:spPr>
          <a:xfrm rot="16200000">
            <a:off x="-52434" y="3567904"/>
            <a:ext cx="13872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Topic A</a:t>
            </a:r>
            <a:endParaRPr lang="ru-RU" sz="22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775EDFA-1A29-4BAB-BDAB-6AEB34C69A1B}"/>
              </a:ext>
            </a:extLst>
          </p:cNvPr>
          <p:cNvSpPr/>
          <p:nvPr/>
        </p:nvSpPr>
        <p:spPr>
          <a:xfrm>
            <a:off x="1836815" y="3486751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FB86E91-9327-4521-B5A6-CE8F5C0E33F8}"/>
              </a:ext>
            </a:extLst>
          </p:cNvPr>
          <p:cNvSpPr/>
          <p:nvPr/>
        </p:nvSpPr>
        <p:spPr>
          <a:xfrm>
            <a:off x="2199369" y="3486751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0E720CBF-CF8D-41BE-A75C-1CE6284FF270}"/>
              </a:ext>
            </a:extLst>
          </p:cNvPr>
          <p:cNvSpPr/>
          <p:nvPr/>
        </p:nvSpPr>
        <p:spPr>
          <a:xfrm>
            <a:off x="2536252" y="3486751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595FE03-E46D-4166-92F8-DD52A7050107}"/>
              </a:ext>
            </a:extLst>
          </p:cNvPr>
          <p:cNvSpPr/>
          <p:nvPr/>
        </p:nvSpPr>
        <p:spPr>
          <a:xfrm>
            <a:off x="2898806" y="3497133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6D5168-709C-435A-B5E5-ACBB069272B1}"/>
              </a:ext>
            </a:extLst>
          </p:cNvPr>
          <p:cNvSpPr txBox="1"/>
          <p:nvPr/>
        </p:nvSpPr>
        <p:spPr>
          <a:xfrm>
            <a:off x="1357154" y="3440312"/>
            <a:ext cx="334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0</a:t>
            </a:r>
            <a:endParaRPr lang="ru-RU" sz="2400" dirty="0">
              <a:solidFill>
                <a:schemeClr val="bg2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D17627-BD45-4CC0-A914-396F8273741F}"/>
              </a:ext>
            </a:extLst>
          </p:cNvPr>
          <p:cNvSpPr txBox="1"/>
          <p:nvPr/>
        </p:nvSpPr>
        <p:spPr>
          <a:xfrm>
            <a:off x="1348652" y="3845157"/>
            <a:ext cx="334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EFD0FF50-6384-4E6C-9097-EC0313C9DC31}"/>
              </a:ext>
            </a:extLst>
          </p:cNvPr>
          <p:cNvSpPr/>
          <p:nvPr/>
        </p:nvSpPr>
        <p:spPr>
          <a:xfrm>
            <a:off x="1833124" y="3922294"/>
            <a:ext cx="334351" cy="348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6D1725F8-5748-49A9-A01E-6FEFE10740C5}"/>
              </a:ext>
            </a:extLst>
          </p:cNvPr>
          <p:cNvSpPr/>
          <p:nvPr/>
        </p:nvSpPr>
        <p:spPr>
          <a:xfrm>
            <a:off x="2187166" y="3922294"/>
            <a:ext cx="334351" cy="348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505E6747-9FE9-44F1-83A2-2E25CABC51FD}"/>
              </a:ext>
            </a:extLst>
          </p:cNvPr>
          <p:cNvSpPr/>
          <p:nvPr/>
        </p:nvSpPr>
        <p:spPr>
          <a:xfrm>
            <a:off x="2546996" y="3922294"/>
            <a:ext cx="334351" cy="348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510D5ACC-6650-43A1-9F3B-E6E2BE6272DB}"/>
              </a:ext>
            </a:extLst>
          </p:cNvPr>
          <p:cNvSpPr/>
          <p:nvPr/>
        </p:nvSpPr>
        <p:spPr>
          <a:xfrm>
            <a:off x="2906826" y="3922294"/>
            <a:ext cx="334351" cy="348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85822B8-3537-46C2-AE56-5ED202E7250D}"/>
              </a:ext>
            </a:extLst>
          </p:cNvPr>
          <p:cNvSpPr txBox="1"/>
          <p:nvPr/>
        </p:nvSpPr>
        <p:spPr>
          <a:xfrm>
            <a:off x="1348652" y="4342135"/>
            <a:ext cx="334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E2A48952-D4F8-4006-A4BB-F3E0CB4CC219}"/>
              </a:ext>
            </a:extLst>
          </p:cNvPr>
          <p:cNvSpPr/>
          <p:nvPr/>
        </p:nvSpPr>
        <p:spPr>
          <a:xfrm>
            <a:off x="1821265" y="4449277"/>
            <a:ext cx="334351" cy="348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8650723D-8A9B-4561-BD09-9ED36AB2AEFC}"/>
              </a:ext>
            </a:extLst>
          </p:cNvPr>
          <p:cNvSpPr/>
          <p:nvPr/>
        </p:nvSpPr>
        <p:spPr>
          <a:xfrm>
            <a:off x="2172890" y="4448520"/>
            <a:ext cx="334351" cy="348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6B91A954-A801-4BD8-A08A-DA404F2DC09D}"/>
              </a:ext>
            </a:extLst>
          </p:cNvPr>
          <p:cNvSpPr/>
          <p:nvPr/>
        </p:nvSpPr>
        <p:spPr>
          <a:xfrm>
            <a:off x="2535911" y="4448520"/>
            <a:ext cx="334351" cy="348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98FE47D4-529F-4D9E-9247-A8F627A897D2}"/>
              </a:ext>
            </a:extLst>
          </p:cNvPr>
          <p:cNvSpPr/>
          <p:nvPr/>
        </p:nvSpPr>
        <p:spPr>
          <a:xfrm>
            <a:off x="2890039" y="4448520"/>
            <a:ext cx="334351" cy="348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B66A6C-A9F6-45CA-BC83-534EAE7E51ED}"/>
              </a:ext>
            </a:extLst>
          </p:cNvPr>
          <p:cNvSpPr txBox="1"/>
          <p:nvPr/>
        </p:nvSpPr>
        <p:spPr>
          <a:xfrm>
            <a:off x="1971694" y="3477474"/>
            <a:ext cx="12045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</a:rPr>
              <a:t>Leader</a:t>
            </a:r>
            <a:endParaRPr lang="ru-RU" sz="2200" dirty="0">
              <a:solidFill>
                <a:srgbClr val="00B050"/>
              </a:solidFill>
            </a:endParaRPr>
          </a:p>
        </p:txBody>
      </p:sp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9E85551D-82C3-405E-9653-1520D176B1FD}"/>
              </a:ext>
            </a:extLst>
          </p:cNvPr>
          <p:cNvSpPr/>
          <p:nvPr/>
        </p:nvSpPr>
        <p:spPr>
          <a:xfrm>
            <a:off x="4334213" y="1925052"/>
            <a:ext cx="2646947" cy="33207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53558F7-F18C-43B9-BBE6-AEFBFF21A7F6}"/>
              </a:ext>
            </a:extLst>
          </p:cNvPr>
          <p:cNvSpPr txBox="1"/>
          <p:nvPr/>
        </p:nvSpPr>
        <p:spPr>
          <a:xfrm>
            <a:off x="4517092" y="2088682"/>
            <a:ext cx="274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  <a:endParaRPr lang="ru-RU" dirty="0"/>
          </a:p>
        </p:txBody>
      </p:sp>
      <p:sp>
        <p:nvSpPr>
          <p:cNvPr id="66" name="Прямоугольник: скругленные углы 65">
            <a:extLst>
              <a:ext uri="{FF2B5EF4-FFF2-40B4-BE49-F238E27FC236}">
                <a16:creationId xmlns:a16="http://schemas.microsoft.com/office/drawing/2014/main" id="{CD78FB95-6328-4C1E-9728-B68211162A42}"/>
              </a:ext>
            </a:extLst>
          </p:cNvPr>
          <p:cNvSpPr/>
          <p:nvPr/>
        </p:nvSpPr>
        <p:spPr>
          <a:xfrm>
            <a:off x="4334212" y="3051208"/>
            <a:ext cx="2646948" cy="193467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297CF9C-39D4-4582-B85C-32C708B514CF}"/>
              </a:ext>
            </a:extLst>
          </p:cNvPr>
          <p:cNvSpPr txBox="1"/>
          <p:nvPr/>
        </p:nvSpPr>
        <p:spPr>
          <a:xfrm rot="16200000">
            <a:off x="3425130" y="3567904"/>
            <a:ext cx="13872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Topic A</a:t>
            </a:r>
            <a:endParaRPr lang="ru-RU" sz="2200" dirty="0"/>
          </a:p>
        </p:txBody>
      </p: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712FB240-E994-427F-A40A-D2734C943E58}"/>
              </a:ext>
            </a:extLst>
          </p:cNvPr>
          <p:cNvSpPr/>
          <p:nvPr/>
        </p:nvSpPr>
        <p:spPr>
          <a:xfrm>
            <a:off x="5314379" y="3486751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5031155E-801A-4CDB-AE98-AF5FF80692ED}"/>
              </a:ext>
            </a:extLst>
          </p:cNvPr>
          <p:cNvSpPr/>
          <p:nvPr/>
        </p:nvSpPr>
        <p:spPr>
          <a:xfrm>
            <a:off x="5676933" y="3486751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1F8C364A-ED96-408F-A6CB-6ACE271740E1}"/>
              </a:ext>
            </a:extLst>
          </p:cNvPr>
          <p:cNvSpPr/>
          <p:nvPr/>
        </p:nvSpPr>
        <p:spPr>
          <a:xfrm>
            <a:off x="6013816" y="3486751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ED0E9758-AF6C-438F-90B4-8D53432FCEC8}"/>
              </a:ext>
            </a:extLst>
          </p:cNvPr>
          <p:cNvSpPr/>
          <p:nvPr/>
        </p:nvSpPr>
        <p:spPr>
          <a:xfrm>
            <a:off x="6376370" y="3497133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F86940F-E406-412E-9E1E-30D39BA9339D}"/>
              </a:ext>
            </a:extLst>
          </p:cNvPr>
          <p:cNvSpPr txBox="1"/>
          <p:nvPr/>
        </p:nvSpPr>
        <p:spPr>
          <a:xfrm>
            <a:off x="4834718" y="3440312"/>
            <a:ext cx="334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0</a:t>
            </a:r>
            <a:endParaRPr lang="ru-RU" sz="2400" dirty="0">
              <a:solidFill>
                <a:schemeClr val="bg2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2B578F4-9429-4E79-BDCC-F7D73FAFAE12}"/>
              </a:ext>
            </a:extLst>
          </p:cNvPr>
          <p:cNvSpPr txBox="1"/>
          <p:nvPr/>
        </p:nvSpPr>
        <p:spPr>
          <a:xfrm>
            <a:off x="4826216" y="3845157"/>
            <a:ext cx="334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CA4555A2-F510-411A-9311-B4CE2CA1F916}"/>
              </a:ext>
            </a:extLst>
          </p:cNvPr>
          <p:cNvSpPr/>
          <p:nvPr/>
        </p:nvSpPr>
        <p:spPr>
          <a:xfrm>
            <a:off x="5310688" y="3922294"/>
            <a:ext cx="334351" cy="348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3137D3EA-8500-45CB-A1EE-CA3043665BAF}"/>
              </a:ext>
            </a:extLst>
          </p:cNvPr>
          <p:cNvSpPr/>
          <p:nvPr/>
        </p:nvSpPr>
        <p:spPr>
          <a:xfrm>
            <a:off x="5664730" y="3922294"/>
            <a:ext cx="334351" cy="348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437F292E-16D9-4F6A-B5F8-5CB926E50A3D}"/>
              </a:ext>
            </a:extLst>
          </p:cNvPr>
          <p:cNvSpPr/>
          <p:nvPr/>
        </p:nvSpPr>
        <p:spPr>
          <a:xfrm>
            <a:off x="6024560" y="3922294"/>
            <a:ext cx="334351" cy="348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8E4DF3FE-3669-4B84-90C9-BE99810B0B8B}"/>
              </a:ext>
            </a:extLst>
          </p:cNvPr>
          <p:cNvSpPr/>
          <p:nvPr/>
        </p:nvSpPr>
        <p:spPr>
          <a:xfrm>
            <a:off x="6384390" y="3922294"/>
            <a:ext cx="334351" cy="348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BCEA0B3-C9B0-49C1-B409-9C48FBD0227B}"/>
              </a:ext>
            </a:extLst>
          </p:cNvPr>
          <p:cNvSpPr txBox="1"/>
          <p:nvPr/>
        </p:nvSpPr>
        <p:spPr>
          <a:xfrm>
            <a:off x="4826216" y="4342135"/>
            <a:ext cx="334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DB04D5DB-8B33-4CAB-A7ED-C843BC5C19AC}"/>
              </a:ext>
            </a:extLst>
          </p:cNvPr>
          <p:cNvSpPr/>
          <p:nvPr/>
        </p:nvSpPr>
        <p:spPr>
          <a:xfrm>
            <a:off x="5298829" y="4449277"/>
            <a:ext cx="334351" cy="348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89257876-234E-4EED-99EC-B666EB23EBB6}"/>
              </a:ext>
            </a:extLst>
          </p:cNvPr>
          <p:cNvSpPr/>
          <p:nvPr/>
        </p:nvSpPr>
        <p:spPr>
          <a:xfrm>
            <a:off x="5650454" y="4448520"/>
            <a:ext cx="334351" cy="348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EEF8039B-670E-4E86-9181-C83F4A179E72}"/>
              </a:ext>
            </a:extLst>
          </p:cNvPr>
          <p:cNvSpPr/>
          <p:nvPr/>
        </p:nvSpPr>
        <p:spPr>
          <a:xfrm>
            <a:off x="6013475" y="4448520"/>
            <a:ext cx="334351" cy="348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C1B0B93E-57FB-4C42-8391-9DFAD9481949}"/>
              </a:ext>
            </a:extLst>
          </p:cNvPr>
          <p:cNvSpPr/>
          <p:nvPr/>
        </p:nvSpPr>
        <p:spPr>
          <a:xfrm>
            <a:off x="6367603" y="4448520"/>
            <a:ext cx="334351" cy="348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3B3AE03-6A07-40A6-A340-0B8A99FB0176}"/>
              </a:ext>
            </a:extLst>
          </p:cNvPr>
          <p:cNvSpPr txBox="1"/>
          <p:nvPr/>
        </p:nvSpPr>
        <p:spPr>
          <a:xfrm>
            <a:off x="5360081" y="4398084"/>
            <a:ext cx="12045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F0"/>
                </a:solidFill>
              </a:rPr>
              <a:t>Follower</a:t>
            </a:r>
            <a:endParaRPr lang="ru-RU" sz="2200" dirty="0">
              <a:solidFill>
                <a:srgbClr val="00B0F0"/>
              </a:solidFill>
            </a:endParaRPr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27AEA574-B6BA-4F6C-8C9D-8893E5FBE360}"/>
              </a:ext>
            </a:extLst>
          </p:cNvPr>
          <p:cNvSpPr/>
          <p:nvPr/>
        </p:nvSpPr>
        <p:spPr>
          <a:xfrm>
            <a:off x="8187899" y="1925052"/>
            <a:ext cx="2646947" cy="33207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4625A70-0F0A-466E-92AF-29FABBA8DB46}"/>
              </a:ext>
            </a:extLst>
          </p:cNvPr>
          <p:cNvSpPr txBox="1"/>
          <p:nvPr/>
        </p:nvSpPr>
        <p:spPr>
          <a:xfrm>
            <a:off x="8370778" y="2088682"/>
            <a:ext cx="274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  <a:endParaRPr lang="ru-RU" dirty="0"/>
          </a:p>
        </p:txBody>
      </p:sp>
      <p:sp>
        <p:nvSpPr>
          <p:cNvPr id="88" name="Прямоугольник: скругленные углы 87">
            <a:extLst>
              <a:ext uri="{FF2B5EF4-FFF2-40B4-BE49-F238E27FC236}">
                <a16:creationId xmlns:a16="http://schemas.microsoft.com/office/drawing/2014/main" id="{D1B2A7E6-E219-4CF2-9D85-FAA09EFCC69A}"/>
              </a:ext>
            </a:extLst>
          </p:cNvPr>
          <p:cNvSpPr/>
          <p:nvPr/>
        </p:nvSpPr>
        <p:spPr>
          <a:xfrm>
            <a:off x="8187898" y="3051208"/>
            <a:ext cx="2646948" cy="193467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19F3F66-80A1-4335-9035-8963A03E6E58}"/>
              </a:ext>
            </a:extLst>
          </p:cNvPr>
          <p:cNvSpPr txBox="1"/>
          <p:nvPr/>
        </p:nvSpPr>
        <p:spPr>
          <a:xfrm rot="16200000">
            <a:off x="7278816" y="3567904"/>
            <a:ext cx="13872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Topic A</a:t>
            </a:r>
            <a:endParaRPr lang="ru-RU" sz="2200" dirty="0"/>
          </a:p>
        </p:txBody>
      </p: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9AE18FD8-41F1-4841-80F6-2928DB550DF2}"/>
              </a:ext>
            </a:extLst>
          </p:cNvPr>
          <p:cNvSpPr/>
          <p:nvPr/>
        </p:nvSpPr>
        <p:spPr>
          <a:xfrm>
            <a:off x="9168065" y="3486751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FED08B73-2C3B-4AF4-AB76-E6557E864F9B}"/>
              </a:ext>
            </a:extLst>
          </p:cNvPr>
          <p:cNvSpPr/>
          <p:nvPr/>
        </p:nvSpPr>
        <p:spPr>
          <a:xfrm>
            <a:off x="9530619" y="3486751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F5F8E641-6C66-487E-9B1D-F50897AF6D28}"/>
              </a:ext>
            </a:extLst>
          </p:cNvPr>
          <p:cNvSpPr/>
          <p:nvPr/>
        </p:nvSpPr>
        <p:spPr>
          <a:xfrm>
            <a:off x="9867502" y="3486751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id="{E6BADB63-9382-466E-BE32-C7218EDA7BA4}"/>
              </a:ext>
            </a:extLst>
          </p:cNvPr>
          <p:cNvSpPr/>
          <p:nvPr/>
        </p:nvSpPr>
        <p:spPr>
          <a:xfrm>
            <a:off x="10230056" y="3497133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3C3D4F9-96EA-4B99-B8E4-59248F9B1A97}"/>
              </a:ext>
            </a:extLst>
          </p:cNvPr>
          <p:cNvSpPr txBox="1"/>
          <p:nvPr/>
        </p:nvSpPr>
        <p:spPr>
          <a:xfrm>
            <a:off x="8688404" y="3440312"/>
            <a:ext cx="334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0</a:t>
            </a:r>
            <a:endParaRPr lang="ru-RU" sz="2400" dirty="0">
              <a:solidFill>
                <a:schemeClr val="bg2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6C18E9B-E75A-485B-9031-57C84D428E35}"/>
              </a:ext>
            </a:extLst>
          </p:cNvPr>
          <p:cNvSpPr txBox="1"/>
          <p:nvPr/>
        </p:nvSpPr>
        <p:spPr>
          <a:xfrm>
            <a:off x="8679902" y="3845157"/>
            <a:ext cx="334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6" name="Прямоугольник 95">
            <a:extLst>
              <a:ext uri="{FF2B5EF4-FFF2-40B4-BE49-F238E27FC236}">
                <a16:creationId xmlns:a16="http://schemas.microsoft.com/office/drawing/2014/main" id="{04C31F4D-B05B-44E1-84E3-1DE30445CBB0}"/>
              </a:ext>
            </a:extLst>
          </p:cNvPr>
          <p:cNvSpPr/>
          <p:nvPr/>
        </p:nvSpPr>
        <p:spPr>
          <a:xfrm>
            <a:off x="9164374" y="3922294"/>
            <a:ext cx="334351" cy="348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Прямоугольник 96">
            <a:extLst>
              <a:ext uri="{FF2B5EF4-FFF2-40B4-BE49-F238E27FC236}">
                <a16:creationId xmlns:a16="http://schemas.microsoft.com/office/drawing/2014/main" id="{CDCE1C3E-BD79-4731-9614-D6AABD6B4E57}"/>
              </a:ext>
            </a:extLst>
          </p:cNvPr>
          <p:cNvSpPr/>
          <p:nvPr/>
        </p:nvSpPr>
        <p:spPr>
          <a:xfrm>
            <a:off x="9518416" y="3922294"/>
            <a:ext cx="334351" cy="348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4F761C81-7F85-41BD-8527-08F1181BB27C}"/>
              </a:ext>
            </a:extLst>
          </p:cNvPr>
          <p:cNvSpPr/>
          <p:nvPr/>
        </p:nvSpPr>
        <p:spPr>
          <a:xfrm>
            <a:off x="9878246" y="3922294"/>
            <a:ext cx="334351" cy="348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Прямоугольник 98">
            <a:extLst>
              <a:ext uri="{FF2B5EF4-FFF2-40B4-BE49-F238E27FC236}">
                <a16:creationId xmlns:a16="http://schemas.microsoft.com/office/drawing/2014/main" id="{50455C7D-5BE3-4A48-ACB0-7A577695E750}"/>
              </a:ext>
            </a:extLst>
          </p:cNvPr>
          <p:cNvSpPr/>
          <p:nvPr/>
        </p:nvSpPr>
        <p:spPr>
          <a:xfrm>
            <a:off x="10238076" y="3922294"/>
            <a:ext cx="334351" cy="348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A5659FD-9333-48D9-BBA8-9AE2433DEA2A}"/>
              </a:ext>
            </a:extLst>
          </p:cNvPr>
          <p:cNvSpPr txBox="1"/>
          <p:nvPr/>
        </p:nvSpPr>
        <p:spPr>
          <a:xfrm>
            <a:off x="8679902" y="4342135"/>
            <a:ext cx="334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id="{C2DA4D6E-EAC1-425B-95D1-E38F16DE373F}"/>
              </a:ext>
            </a:extLst>
          </p:cNvPr>
          <p:cNvSpPr/>
          <p:nvPr/>
        </p:nvSpPr>
        <p:spPr>
          <a:xfrm>
            <a:off x="9152515" y="4449277"/>
            <a:ext cx="334351" cy="348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Прямоугольник 101">
            <a:extLst>
              <a:ext uri="{FF2B5EF4-FFF2-40B4-BE49-F238E27FC236}">
                <a16:creationId xmlns:a16="http://schemas.microsoft.com/office/drawing/2014/main" id="{DA8B9EB9-E067-4418-8750-402D95C33C46}"/>
              </a:ext>
            </a:extLst>
          </p:cNvPr>
          <p:cNvSpPr/>
          <p:nvPr/>
        </p:nvSpPr>
        <p:spPr>
          <a:xfrm>
            <a:off x="9504140" y="4448520"/>
            <a:ext cx="334351" cy="348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Прямоугольник 102">
            <a:extLst>
              <a:ext uri="{FF2B5EF4-FFF2-40B4-BE49-F238E27FC236}">
                <a16:creationId xmlns:a16="http://schemas.microsoft.com/office/drawing/2014/main" id="{8CADA331-7B77-4A46-B4D2-A86FE80CF29A}"/>
              </a:ext>
            </a:extLst>
          </p:cNvPr>
          <p:cNvSpPr/>
          <p:nvPr/>
        </p:nvSpPr>
        <p:spPr>
          <a:xfrm>
            <a:off x="9867161" y="4448520"/>
            <a:ext cx="334351" cy="348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Прямоугольник 103">
            <a:extLst>
              <a:ext uri="{FF2B5EF4-FFF2-40B4-BE49-F238E27FC236}">
                <a16:creationId xmlns:a16="http://schemas.microsoft.com/office/drawing/2014/main" id="{30A754DC-0A4D-4972-B94E-9B1F99DEE360}"/>
              </a:ext>
            </a:extLst>
          </p:cNvPr>
          <p:cNvSpPr/>
          <p:nvPr/>
        </p:nvSpPr>
        <p:spPr>
          <a:xfrm>
            <a:off x="10221289" y="4448520"/>
            <a:ext cx="334351" cy="348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FA606A7-69F1-4F25-95AD-106B63A3B7EC}"/>
              </a:ext>
            </a:extLst>
          </p:cNvPr>
          <p:cNvSpPr txBox="1"/>
          <p:nvPr/>
        </p:nvSpPr>
        <p:spPr>
          <a:xfrm>
            <a:off x="9302369" y="3900986"/>
            <a:ext cx="12045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F0"/>
                </a:solidFill>
              </a:rPr>
              <a:t>Follower</a:t>
            </a:r>
            <a:endParaRPr lang="ru-RU" sz="2200" dirty="0">
              <a:solidFill>
                <a:srgbClr val="00B0F0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3D7C1D4-4CEF-4623-A3EE-960B513346FE}"/>
              </a:ext>
            </a:extLst>
          </p:cNvPr>
          <p:cNvSpPr txBox="1"/>
          <p:nvPr/>
        </p:nvSpPr>
        <p:spPr>
          <a:xfrm>
            <a:off x="5396798" y="3444503"/>
            <a:ext cx="12045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F0"/>
                </a:solidFill>
              </a:rPr>
              <a:t>Follower</a:t>
            </a:r>
            <a:endParaRPr lang="ru-RU" sz="2200" dirty="0">
              <a:solidFill>
                <a:srgbClr val="00B0F0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D92D93D-12D6-4E9A-878A-A5DD113139D0}"/>
              </a:ext>
            </a:extLst>
          </p:cNvPr>
          <p:cNvSpPr txBox="1"/>
          <p:nvPr/>
        </p:nvSpPr>
        <p:spPr>
          <a:xfrm>
            <a:off x="9283574" y="3455505"/>
            <a:ext cx="12045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F0"/>
                </a:solidFill>
              </a:rPr>
              <a:t>Follower</a:t>
            </a:r>
            <a:endParaRPr lang="ru-RU" sz="2200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C3E256-54C6-4258-B98D-6F6FA62ED05F}"/>
              </a:ext>
            </a:extLst>
          </p:cNvPr>
          <p:cNvSpPr txBox="1"/>
          <p:nvPr/>
        </p:nvSpPr>
        <p:spPr>
          <a:xfrm>
            <a:off x="5160568" y="933651"/>
            <a:ext cx="574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92D050"/>
                </a:solidFill>
              </a:rPr>
              <a:t>replication-factor: 3</a:t>
            </a:r>
            <a:endParaRPr lang="ru-RU" sz="2800" dirty="0">
              <a:solidFill>
                <a:srgbClr val="92D05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1B46A30-B73D-4102-9765-CA4663454836}"/>
              </a:ext>
            </a:extLst>
          </p:cNvPr>
          <p:cNvSpPr txBox="1"/>
          <p:nvPr/>
        </p:nvSpPr>
        <p:spPr>
          <a:xfrm>
            <a:off x="1893500" y="4383315"/>
            <a:ext cx="12045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</a:rPr>
              <a:t>Leader</a:t>
            </a:r>
            <a:endParaRPr lang="ru-RU" sz="2200" dirty="0">
              <a:solidFill>
                <a:srgbClr val="00B05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4088E04-5CA2-41D2-814A-F31F96A77BB4}"/>
              </a:ext>
            </a:extLst>
          </p:cNvPr>
          <p:cNvSpPr txBox="1"/>
          <p:nvPr/>
        </p:nvSpPr>
        <p:spPr>
          <a:xfrm>
            <a:off x="1969919" y="3860545"/>
            <a:ext cx="12045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</a:rPr>
              <a:t>Leader</a:t>
            </a:r>
            <a:endParaRPr lang="ru-RU" sz="2200" dirty="0">
              <a:solidFill>
                <a:srgbClr val="00B05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B5D83D7-71BC-45C1-8276-BD21C476C647}"/>
              </a:ext>
            </a:extLst>
          </p:cNvPr>
          <p:cNvSpPr txBox="1"/>
          <p:nvPr/>
        </p:nvSpPr>
        <p:spPr>
          <a:xfrm>
            <a:off x="5382522" y="3895592"/>
            <a:ext cx="12045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F0"/>
                </a:solidFill>
              </a:rPr>
              <a:t>Follower</a:t>
            </a:r>
            <a:endParaRPr lang="ru-RU" sz="2200" dirty="0">
              <a:solidFill>
                <a:srgbClr val="00B0F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3D197B6-3972-472C-835B-C395023027EB}"/>
              </a:ext>
            </a:extLst>
          </p:cNvPr>
          <p:cNvSpPr txBox="1"/>
          <p:nvPr/>
        </p:nvSpPr>
        <p:spPr>
          <a:xfrm>
            <a:off x="9301961" y="4383314"/>
            <a:ext cx="12045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F0"/>
                </a:solidFill>
              </a:rPr>
              <a:t>Follower</a:t>
            </a:r>
            <a:endParaRPr lang="ru-RU" sz="2200" dirty="0">
              <a:solidFill>
                <a:srgbClr val="00B0F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C3E435-1DD5-4469-9475-AA5387178500}"/>
              </a:ext>
            </a:extLst>
          </p:cNvPr>
          <p:cNvSpPr txBox="1"/>
          <p:nvPr/>
        </p:nvSpPr>
        <p:spPr>
          <a:xfrm>
            <a:off x="472699" y="5600388"/>
            <a:ext cx="52507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Все запросы к 1 брокеру</a:t>
            </a:r>
          </a:p>
          <a:p>
            <a:r>
              <a:rPr lang="ru-RU" sz="2800" dirty="0"/>
              <a:t>Остальные отдыхают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E49C93FA-9384-4C53-820C-C1AC048EEC80}"/>
              </a:ext>
            </a:extLst>
          </p:cNvPr>
          <p:cNvCxnSpPr>
            <a:cxnSpLocks/>
          </p:cNvCxnSpPr>
          <p:nvPr/>
        </p:nvCxnSpPr>
        <p:spPr>
          <a:xfrm flipV="1">
            <a:off x="2155616" y="5245768"/>
            <a:ext cx="0" cy="54864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327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F01693-2D66-4777-B147-BD19F15E6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</a:t>
            </a:r>
            <a:r>
              <a:rPr lang="en-US" dirty="0"/>
              <a:t>Kafka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4A1552-97F1-4F05-9344-2E2E6A856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 err="1"/>
              <a:t>Распределенность</a:t>
            </a:r>
            <a:endParaRPr lang="ru-RU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Отказоустойчивость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Высокая доступность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Надежность и согласованность данных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Высокая производительность (пропускная способность)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Горизонтальное масштабирование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Интегрируемость</a:t>
            </a:r>
          </a:p>
          <a:p>
            <a:pPr marL="0" indent="0">
              <a:buNone/>
            </a:pPr>
            <a:endParaRPr lang="ru-RU" dirty="0"/>
          </a:p>
          <a:p>
            <a:pPr>
              <a:buFont typeface="Wingdings" panose="05000000000000000000" pitchFamily="2" charset="2"/>
              <a:buChar char="Ø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18418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150F45-987B-4E10-90A2-FF828FC20124}"/>
              </a:ext>
            </a:extLst>
          </p:cNvPr>
          <p:cNvSpPr txBox="1"/>
          <p:nvPr/>
        </p:nvSpPr>
        <p:spPr>
          <a:xfrm>
            <a:off x="0" y="221381"/>
            <a:ext cx="539977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Data sync between Leader and Followers</a:t>
            </a:r>
            <a:endParaRPr lang="ru-RU" sz="24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8B90B80-38CD-411D-A801-7F12CEBE3569}"/>
              </a:ext>
            </a:extLst>
          </p:cNvPr>
          <p:cNvSpPr/>
          <p:nvPr/>
        </p:nvSpPr>
        <p:spPr>
          <a:xfrm>
            <a:off x="1172672" y="3429000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A64D335-9B2C-4AEC-AB13-A745CDBC5EDF}"/>
              </a:ext>
            </a:extLst>
          </p:cNvPr>
          <p:cNvSpPr/>
          <p:nvPr/>
        </p:nvSpPr>
        <p:spPr>
          <a:xfrm>
            <a:off x="1507023" y="3429000"/>
            <a:ext cx="35199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60B88D3-0BDD-47C1-91A3-6CF22E5B3272}"/>
              </a:ext>
            </a:extLst>
          </p:cNvPr>
          <p:cNvSpPr/>
          <p:nvPr/>
        </p:nvSpPr>
        <p:spPr>
          <a:xfrm>
            <a:off x="1861963" y="3429000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7F980A2-6BB2-4CCB-BDC5-BD2B08A6129E}"/>
              </a:ext>
            </a:extLst>
          </p:cNvPr>
          <p:cNvSpPr/>
          <p:nvPr/>
        </p:nvSpPr>
        <p:spPr>
          <a:xfrm>
            <a:off x="2194703" y="3429000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F1F3F55-955F-4DD2-B048-556F2CFCD8E6}"/>
              </a:ext>
            </a:extLst>
          </p:cNvPr>
          <p:cNvSpPr/>
          <p:nvPr/>
        </p:nvSpPr>
        <p:spPr>
          <a:xfrm>
            <a:off x="5232929" y="2522622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7A90BD8-8790-4D17-B149-487DE41C1D39}"/>
              </a:ext>
            </a:extLst>
          </p:cNvPr>
          <p:cNvSpPr/>
          <p:nvPr/>
        </p:nvSpPr>
        <p:spPr>
          <a:xfrm>
            <a:off x="5567280" y="2522622"/>
            <a:ext cx="35199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C5DA87B-5F6D-46B2-ACDE-67E7156DD4B0}"/>
              </a:ext>
            </a:extLst>
          </p:cNvPr>
          <p:cNvSpPr/>
          <p:nvPr/>
        </p:nvSpPr>
        <p:spPr>
          <a:xfrm>
            <a:off x="5922220" y="2522622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6C265FA-DF99-4F56-99B9-ED8A957E0E62}"/>
              </a:ext>
            </a:extLst>
          </p:cNvPr>
          <p:cNvSpPr/>
          <p:nvPr/>
        </p:nvSpPr>
        <p:spPr>
          <a:xfrm>
            <a:off x="6254960" y="2522622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B84DCE9-2952-4F81-A878-D962E459CB21}"/>
              </a:ext>
            </a:extLst>
          </p:cNvPr>
          <p:cNvSpPr/>
          <p:nvPr/>
        </p:nvSpPr>
        <p:spPr>
          <a:xfrm>
            <a:off x="5232929" y="3429000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F825224-7749-4F9F-AAA4-BFB7A75E078B}"/>
              </a:ext>
            </a:extLst>
          </p:cNvPr>
          <p:cNvSpPr/>
          <p:nvPr/>
        </p:nvSpPr>
        <p:spPr>
          <a:xfrm>
            <a:off x="5567280" y="3429000"/>
            <a:ext cx="35199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C501A25-A43B-49EA-89FB-DDDBE6C7EDB8}"/>
              </a:ext>
            </a:extLst>
          </p:cNvPr>
          <p:cNvSpPr/>
          <p:nvPr/>
        </p:nvSpPr>
        <p:spPr>
          <a:xfrm>
            <a:off x="5922220" y="3429000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902C2DC-1EB0-4F8D-BFEA-F3932460AB0F}"/>
              </a:ext>
            </a:extLst>
          </p:cNvPr>
          <p:cNvSpPr/>
          <p:nvPr/>
        </p:nvSpPr>
        <p:spPr>
          <a:xfrm>
            <a:off x="6254960" y="3429000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699609A-F6F7-4721-84DB-DB5F960B41E7}"/>
              </a:ext>
            </a:extLst>
          </p:cNvPr>
          <p:cNvSpPr/>
          <p:nvPr/>
        </p:nvSpPr>
        <p:spPr>
          <a:xfrm>
            <a:off x="5232929" y="4536210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07C655B-D029-4142-AAB2-1EB0642F1BBE}"/>
              </a:ext>
            </a:extLst>
          </p:cNvPr>
          <p:cNvSpPr/>
          <p:nvPr/>
        </p:nvSpPr>
        <p:spPr>
          <a:xfrm>
            <a:off x="5567280" y="4536210"/>
            <a:ext cx="35199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C26F441C-9383-43BA-8618-C8A121EEF466}"/>
              </a:ext>
            </a:extLst>
          </p:cNvPr>
          <p:cNvSpPr/>
          <p:nvPr/>
        </p:nvSpPr>
        <p:spPr>
          <a:xfrm>
            <a:off x="5922220" y="4536210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43430D89-0C4A-4AD2-8F1B-8DA1A186005C}"/>
              </a:ext>
            </a:extLst>
          </p:cNvPr>
          <p:cNvSpPr/>
          <p:nvPr/>
        </p:nvSpPr>
        <p:spPr>
          <a:xfrm>
            <a:off x="6254960" y="4536210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8183F3-2500-4B9E-87BC-A824E5DF87A4}"/>
              </a:ext>
            </a:extLst>
          </p:cNvPr>
          <p:cNvSpPr txBox="1"/>
          <p:nvPr/>
        </p:nvSpPr>
        <p:spPr>
          <a:xfrm>
            <a:off x="1157312" y="2998113"/>
            <a:ext cx="13717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</a:rPr>
              <a:t>Leader (0)</a:t>
            </a:r>
            <a:endParaRPr lang="ru-RU" sz="2200" dirty="0">
              <a:solidFill>
                <a:srgbClr val="00B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9E567C-C7EE-4AE7-B781-0ADC282CAEFA}"/>
              </a:ext>
            </a:extLst>
          </p:cNvPr>
          <p:cNvSpPr txBox="1"/>
          <p:nvPr/>
        </p:nvSpPr>
        <p:spPr>
          <a:xfrm>
            <a:off x="6589310" y="2481190"/>
            <a:ext cx="15344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F0"/>
                </a:solidFill>
              </a:rPr>
              <a:t>Follower (1)</a:t>
            </a:r>
            <a:endParaRPr lang="ru-RU" sz="2200" dirty="0">
              <a:solidFill>
                <a:srgbClr val="00B0F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CD083F-29DB-40B8-874F-E9511DA75BA1}"/>
              </a:ext>
            </a:extLst>
          </p:cNvPr>
          <p:cNvSpPr txBox="1"/>
          <p:nvPr/>
        </p:nvSpPr>
        <p:spPr>
          <a:xfrm>
            <a:off x="6624722" y="3387568"/>
            <a:ext cx="16464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F0"/>
                </a:solidFill>
              </a:rPr>
              <a:t>Follower (2)</a:t>
            </a:r>
            <a:endParaRPr lang="ru-RU" sz="2200" dirty="0">
              <a:solidFill>
                <a:srgbClr val="00B0F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D6DD12-6DFD-438A-8B61-E959A42C6BD1}"/>
              </a:ext>
            </a:extLst>
          </p:cNvPr>
          <p:cNvSpPr txBox="1"/>
          <p:nvPr/>
        </p:nvSpPr>
        <p:spPr>
          <a:xfrm>
            <a:off x="6624722" y="4453347"/>
            <a:ext cx="16464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F0"/>
                </a:solidFill>
              </a:rPr>
              <a:t>Follower (3)</a:t>
            </a:r>
            <a:endParaRPr lang="ru-RU" sz="2200" dirty="0">
              <a:solidFill>
                <a:srgbClr val="00B0F0"/>
              </a:solidFill>
            </a:endParaRPr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FF32B400-56C2-4B55-8E3B-E2815CCB9DF7}"/>
              </a:ext>
            </a:extLst>
          </p:cNvPr>
          <p:cNvCxnSpPr>
            <a:endCxn id="6" idx="3"/>
          </p:cNvCxnSpPr>
          <p:nvPr/>
        </p:nvCxnSpPr>
        <p:spPr>
          <a:xfrm flipH="1">
            <a:off x="2529054" y="2696633"/>
            <a:ext cx="2703875" cy="906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7BD08D76-FAEC-4247-AE06-3D97806E4BE4}"/>
              </a:ext>
            </a:extLst>
          </p:cNvPr>
          <p:cNvCxnSpPr/>
          <p:nvPr/>
        </p:nvCxnSpPr>
        <p:spPr>
          <a:xfrm flipH="1">
            <a:off x="2618072" y="3603011"/>
            <a:ext cx="2614857" cy="93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36E66EF5-7F91-49D9-B7D4-CB913F902D20}"/>
              </a:ext>
            </a:extLst>
          </p:cNvPr>
          <p:cNvCxnSpPr>
            <a:stCxn id="15" idx="1"/>
          </p:cNvCxnSpPr>
          <p:nvPr/>
        </p:nvCxnSpPr>
        <p:spPr>
          <a:xfrm flipH="1" flipV="1">
            <a:off x="2529054" y="3818455"/>
            <a:ext cx="2703875" cy="891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C18C0D9-E6C9-446D-B938-1D7F1CBE3D01}"/>
              </a:ext>
            </a:extLst>
          </p:cNvPr>
          <p:cNvSpPr txBox="1"/>
          <p:nvPr/>
        </p:nvSpPr>
        <p:spPr>
          <a:xfrm>
            <a:off x="2361878" y="1347537"/>
            <a:ext cx="7468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Followers </a:t>
            </a:r>
            <a:r>
              <a:rPr lang="ru-RU" sz="2400" dirty="0"/>
              <a:t>периодически запрашивают данные у </a:t>
            </a:r>
            <a:r>
              <a:rPr lang="en-US" sz="2400" dirty="0"/>
              <a:t>Leader</a:t>
            </a:r>
            <a:endParaRPr lang="ru-RU" sz="2400" dirty="0"/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C1B552E2-1258-4265-B8D1-07E00265DFDC}"/>
              </a:ext>
            </a:extLst>
          </p:cNvPr>
          <p:cNvCxnSpPr/>
          <p:nvPr/>
        </p:nvCxnSpPr>
        <p:spPr>
          <a:xfrm flipV="1">
            <a:off x="866274" y="2870646"/>
            <a:ext cx="1915427" cy="141259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6CD44D6C-26FB-4D1E-829A-7F50FFCF4DC8}"/>
              </a:ext>
            </a:extLst>
          </p:cNvPr>
          <p:cNvCxnSpPr>
            <a:cxnSpLocks/>
          </p:cNvCxnSpPr>
          <p:nvPr/>
        </p:nvCxnSpPr>
        <p:spPr>
          <a:xfrm flipH="1" flipV="1">
            <a:off x="1018674" y="2772076"/>
            <a:ext cx="1507431" cy="151116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C4E25BE-7863-47CD-BAFA-DC9636236132}"/>
              </a:ext>
            </a:extLst>
          </p:cNvPr>
          <p:cNvSpPr txBox="1"/>
          <p:nvPr/>
        </p:nvSpPr>
        <p:spPr>
          <a:xfrm>
            <a:off x="866274" y="4803006"/>
            <a:ext cx="3484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F0000"/>
                </a:solidFill>
              </a:rPr>
              <a:t>Ненадежно</a:t>
            </a:r>
          </a:p>
        </p:txBody>
      </p:sp>
    </p:spTree>
    <p:extLst>
      <p:ext uri="{BB962C8B-B14F-4D97-AF65-F5344CB8AC3E}">
        <p14:creationId xmlns:p14="http://schemas.microsoft.com/office/powerpoint/2010/main" val="3167372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150F45-987B-4E10-90A2-FF828FC20124}"/>
              </a:ext>
            </a:extLst>
          </p:cNvPr>
          <p:cNvSpPr txBox="1"/>
          <p:nvPr/>
        </p:nvSpPr>
        <p:spPr>
          <a:xfrm>
            <a:off x="0" y="221381"/>
            <a:ext cx="539977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2400" dirty="0"/>
              <a:t>Решение – </a:t>
            </a:r>
            <a:r>
              <a:rPr lang="en-US" sz="2400" dirty="0"/>
              <a:t>in-sync replicas (ISR)</a:t>
            </a:r>
            <a:endParaRPr lang="ru-RU" sz="24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8B90B80-38CD-411D-A801-7F12CEBE3569}"/>
              </a:ext>
            </a:extLst>
          </p:cNvPr>
          <p:cNvSpPr/>
          <p:nvPr/>
        </p:nvSpPr>
        <p:spPr>
          <a:xfrm>
            <a:off x="1172672" y="3429000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A64D335-9B2C-4AEC-AB13-A745CDBC5EDF}"/>
              </a:ext>
            </a:extLst>
          </p:cNvPr>
          <p:cNvSpPr/>
          <p:nvPr/>
        </p:nvSpPr>
        <p:spPr>
          <a:xfrm>
            <a:off x="1507023" y="3429000"/>
            <a:ext cx="35199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60B88D3-0BDD-47C1-91A3-6CF22E5B3272}"/>
              </a:ext>
            </a:extLst>
          </p:cNvPr>
          <p:cNvSpPr/>
          <p:nvPr/>
        </p:nvSpPr>
        <p:spPr>
          <a:xfrm>
            <a:off x="1861963" y="3429000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7F980A2-6BB2-4CCB-BDC5-BD2B08A6129E}"/>
              </a:ext>
            </a:extLst>
          </p:cNvPr>
          <p:cNvSpPr/>
          <p:nvPr/>
        </p:nvSpPr>
        <p:spPr>
          <a:xfrm>
            <a:off x="2194703" y="3429000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F1F3F55-955F-4DD2-B048-556F2CFCD8E6}"/>
              </a:ext>
            </a:extLst>
          </p:cNvPr>
          <p:cNvSpPr/>
          <p:nvPr/>
        </p:nvSpPr>
        <p:spPr>
          <a:xfrm>
            <a:off x="5232929" y="2522622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7A90BD8-8790-4D17-B149-487DE41C1D39}"/>
              </a:ext>
            </a:extLst>
          </p:cNvPr>
          <p:cNvSpPr/>
          <p:nvPr/>
        </p:nvSpPr>
        <p:spPr>
          <a:xfrm>
            <a:off x="5567280" y="2522622"/>
            <a:ext cx="35199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C5DA87B-5F6D-46B2-ACDE-67E7156DD4B0}"/>
              </a:ext>
            </a:extLst>
          </p:cNvPr>
          <p:cNvSpPr/>
          <p:nvPr/>
        </p:nvSpPr>
        <p:spPr>
          <a:xfrm>
            <a:off x="5922220" y="2522622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6C265FA-DF99-4F56-99B9-ED8A957E0E62}"/>
              </a:ext>
            </a:extLst>
          </p:cNvPr>
          <p:cNvSpPr/>
          <p:nvPr/>
        </p:nvSpPr>
        <p:spPr>
          <a:xfrm>
            <a:off x="6254960" y="2522622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B84DCE9-2952-4F81-A878-D962E459CB21}"/>
              </a:ext>
            </a:extLst>
          </p:cNvPr>
          <p:cNvSpPr/>
          <p:nvPr/>
        </p:nvSpPr>
        <p:spPr>
          <a:xfrm>
            <a:off x="5232929" y="3429000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F825224-7749-4F9F-AAA4-BFB7A75E078B}"/>
              </a:ext>
            </a:extLst>
          </p:cNvPr>
          <p:cNvSpPr/>
          <p:nvPr/>
        </p:nvSpPr>
        <p:spPr>
          <a:xfrm>
            <a:off x="5567280" y="3429000"/>
            <a:ext cx="35199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C501A25-A43B-49EA-89FB-DDDBE6C7EDB8}"/>
              </a:ext>
            </a:extLst>
          </p:cNvPr>
          <p:cNvSpPr/>
          <p:nvPr/>
        </p:nvSpPr>
        <p:spPr>
          <a:xfrm>
            <a:off x="5922220" y="3429000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902C2DC-1EB0-4F8D-BFEA-F3932460AB0F}"/>
              </a:ext>
            </a:extLst>
          </p:cNvPr>
          <p:cNvSpPr/>
          <p:nvPr/>
        </p:nvSpPr>
        <p:spPr>
          <a:xfrm>
            <a:off x="6254960" y="3429000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699609A-F6F7-4721-84DB-DB5F960B41E7}"/>
              </a:ext>
            </a:extLst>
          </p:cNvPr>
          <p:cNvSpPr/>
          <p:nvPr/>
        </p:nvSpPr>
        <p:spPr>
          <a:xfrm>
            <a:off x="5232929" y="4536210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07C655B-D029-4142-AAB2-1EB0642F1BBE}"/>
              </a:ext>
            </a:extLst>
          </p:cNvPr>
          <p:cNvSpPr/>
          <p:nvPr/>
        </p:nvSpPr>
        <p:spPr>
          <a:xfrm>
            <a:off x="5567280" y="4536210"/>
            <a:ext cx="35199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C26F441C-9383-43BA-8618-C8A121EEF466}"/>
              </a:ext>
            </a:extLst>
          </p:cNvPr>
          <p:cNvSpPr/>
          <p:nvPr/>
        </p:nvSpPr>
        <p:spPr>
          <a:xfrm>
            <a:off x="5922220" y="4536210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43430D89-0C4A-4AD2-8F1B-8DA1A186005C}"/>
              </a:ext>
            </a:extLst>
          </p:cNvPr>
          <p:cNvSpPr/>
          <p:nvPr/>
        </p:nvSpPr>
        <p:spPr>
          <a:xfrm>
            <a:off x="6254960" y="4536210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8183F3-2500-4B9E-87BC-A824E5DF87A4}"/>
              </a:ext>
            </a:extLst>
          </p:cNvPr>
          <p:cNvSpPr txBox="1"/>
          <p:nvPr/>
        </p:nvSpPr>
        <p:spPr>
          <a:xfrm>
            <a:off x="1157312" y="2998113"/>
            <a:ext cx="13717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</a:rPr>
              <a:t>Leader (0)</a:t>
            </a:r>
            <a:endParaRPr lang="ru-RU" sz="2200" dirty="0">
              <a:solidFill>
                <a:srgbClr val="00B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9E567C-C7EE-4AE7-B781-0ADC282CAEFA}"/>
              </a:ext>
            </a:extLst>
          </p:cNvPr>
          <p:cNvSpPr txBox="1"/>
          <p:nvPr/>
        </p:nvSpPr>
        <p:spPr>
          <a:xfrm>
            <a:off x="6589310" y="2481190"/>
            <a:ext cx="21311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F0"/>
                </a:solidFill>
              </a:rPr>
              <a:t>Follower (1) </a:t>
            </a:r>
            <a:r>
              <a:rPr lang="en-US" sz="2200" dirty="0">
                <a:solidFill>
                  <a:srgbClr val="FFC000"/>
                </a:solidFill>
              </a:rPr>
              <a:t>ISR</a:t>
            </a:r>
            <a:endParaRPr lang="ru-RU" sz="2200" dirty="0">
              <a:solidFill>
                <a:srgbClr val="FFC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CD083F-29DB-40B8-874F-E9511DA75BA1}"/>
              </a:ext>
            </a:extLst>
          </p:cNvPr>
          <p:cNvSpPr txBox="1"/>
          <p:nvPr/>
        </p:nvSpPr>
        <p:spPr>
          <a:xfrm>
            <a:off x="6624722" y="3387568"/>
            <a:ext cx="20957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F0"/>
                </a:solidFill>
              </a:rPr>
              <a:t>Follower (2) </a:t>
            </a:r>
            <a:r>
              <a:rPr lang="en-US" sz="2200" dirty="0">
                <a:solidFill>
                  <a:srgbClr val="FFC000"/>
                </a:solidFill>
              </a:rPr>
              <a:t>ISR</a:t>
            </a:r>
            <a:endParaRPr lang="ru-RU" sz="2200" dirty="0">
              <a:solidFill>
                <a:srgbClr val="00B0F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D6DD12-6DFD-438A-8B61-E959A42C6BD1}"/>
              </a:ext>
            </a:extLst>
          </p:cNvPr>
          <p:cNvSpPr txBox="1"/>
          <p:nvPr/>
        </p:nvSpPr>
        <p:spPr>
          <a:xfrm>
            <a:off x="6624722" y="4453347"/>
            <a:ext cx="16464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F0"/>
                </a:solidFill>
              </a:rPr>
              <a:t>Follower (3)</a:t>
            </a:r>
            <a:endParaRPr lang="ru-RU" sz="2200" dirty="0">
              <a:solidFill>
                <a:srgbClr val="00B0F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18C0D9-E6C9-446D-B938-1D7F1CBE3D01}"/>
              </a:ext>
            </a:extLst>
          </p:cNvPr>
          <p:cNvSpPr txBox="1"/>
          <p:nvPr/>
        </p:nvSpPr>
        <p:spPr>
          <a:xfrm>
            <a:off x="2361878" y="1347537"/>
            <a:ext cx="7468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Синхронная запись из </a:t>
            </a:r>
            <a:r>
              <a:rPr lang="en-US" sz="2400" dirty="0"/>
              <a:t>Leader</a:t>
            </a:r>
            <a:r>
              <a:rPr lang="ru-RU" sz="2400" dirty="0"/>
              <a:t> в </a:t>
            </a:r>
            <a:r>
              <a:rPr lang="en-US" sz="2400" dirty="0"/>
              <a:t>Follower</a:t>
            </a:r>
            <a:endParaRPr lang="ru-RU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DFBCC1-CF21-402D-8D32-8A37D01D448A}"/>
              </a:ext>
            </a:extLst>
          </p:cNvPr>
          <p:cNvSpPr txBox="1"/>
          <p:nvPr/>
        </p:nvSpPr>
        <p:spPr>
          <a:xfrm>
            <a:off x="5232930" y="5601903"/>
            <a:ext cx="489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min.insync.replicas</a:t>
            </a:r>
            <a:r>
              <a:rPr lang="en-US" sz="2400" dirty="0"/>
              <a:t> = 3</a:t>
            </a:r>
            <a:r>
              <a:rPr lang="ru-RU" sz="2400" dirty="0"/>
              <a:t> </a:t>
            </a:r>
            <a:br>
              <a:rPr lang="ru-RU" sz="2400" dirty="0"/>
            </a:br>
            <a:r>
              <a:rPr lang="ru-RU" sz="2400" dirty="0"/>
              <a:t>(ставят на 1 меньше кол-ва реплик)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A55455E5-DB3D-426C-AC51-0DDC47BCCFAB}"/>
              </a:ext>
            </a:extLst>
          </p:cNvPr>
          <p:cNvCxnSpPr>
            <a:stCxn id="15" idx="1"/>
            <a:endCxn id="6" idx="3"/>
          </p:cNvCxnSpPr>
          <p:nvPr/>
        </p:nvCxnSpPr>
        <p:spPr>
          <a:xfrm flipH="1" flipV="1">
            <a:off x="2529054" y="3603012"/>
            <a:ext cx="2703875" cy="1107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788B4F58-6D72-4E77-BC56-E9961DFD98C8}"/>
              </a:ext>
            </a:extLst>
          </p:cNvPr>
          <p:cNvCxnSpPr>
            <a:endCxn id="11" idx="1"/>
          </p:cNvCxnSpPr>
          <p:nvPr/>
        </p:nvCxnSpPr>
        <p:spPr>
          <a:xfrm>
            <a:off x="2529054" y="3603012"/>
            <a:ext cx="2610837" cy="0"/>
          </a:xfrm>
          <a:prstGeom prst="straightConnector1">
            <a:avLst/>
          </a:prstGeom>
          <a:ln w="444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02CA695B-F4C8-49AE-83CB-1C59CF46333C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529054" y="2696634"/>
            <a:ext cx="2703875" cy="732366"/>
          </a:xfrm>
          <a:prstGeom prst="straightConnector1">
            <a:avLst/>
          </a:prstGeom>
          <a:ln w="444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20E1FE24-FE4D-4EDA-BEA8-488506F5A280}"/>
              </a:ext>
            </a:extLst>
          </p:cNvPr>
          <p:cNvCxnSpPr/>
          <p:nvPr/>
        </p:nvCxnSpPr>
        <p:spPr>
          <a:xfrm>
            <a:off x="3638349" y="1809202"/>
            <a:ext cx="0" cy="1102875"/>
          </a:xfrm>
          <a:prstGeom prst="straightConnector1">
            <a:avLst/>
          </a:prstGeom>
          <a:ln w="44450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77F838-572A-4BA1-B1C5-FF87AB89F939}"/>
              </a:ext>
            </a:extLst>
          </p:cNvPr>
          <p:cNvSpPr txBox="1"/>
          <p:nvPr/>
        </p:nvSpPr>
        <p:spPr>
          <a:xfrm>
            <a:off x="8720488" y="2030931"/>
            <a:ext cx="3301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92D050"/>
                </a:solidFill>
              </a:rPr>
              <a:t>ISR Follower – </a:t>
            </a:r>
            <a:r>
              <a:rPr lang="ru-RU" sz="2400" dirty="0">
                <a:solidFill>
                  <a:srgbClr val="92D050"/>
                </a:solidFill>
              </a:rPr>
              <a:t>надежный кандидат для нового лидера</a:t>
            </a:r>
          </a:p>
        </p:txBody>
      </p:sp>
    </p:spTree>
    <p:extLst>
      <p:ext uri="{BB962C8B-B14F-4D97-AF65-F5344CB8AC3E}">
        <p14:creationId xmlns:p14="http://schemas.microsoft.com/office/powerpoint/2010/main" val="18815929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AF6BED-F76C-4E55-9972-6B48FD073D88}"/>
              </a:ext>
            </a:extLst>
          </p:cNvPr>
          <p:cNvSpPr txBox="1"/>
          <p:nvPr/>
        </p:nvSpPr>
        <p:spPr>
          <a:xfrm>
            <a:off x="0" y="240632"/>
            <a:ext cx="9153625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Kafka Producer – </a:t>
            </a:r>
            <a:r>
              <a:rPr lang="ru-RU" sz="2400" dirty="0"/>
              <a:t>высокопроизводительный отправитель сообщений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8129AE6-62B0-41BD-9E98-806ED11FF9CD}"/>
              </a:ext>
            </a:extLst>
          </p:cNvPr>
          <p:cNvSpPr/>
          <p:nvPr/>
        </p:nvSpPr>
        <p:spPr>
          <a:xfrm>
            <a:off x="7830151" y="1107142"/>
            <a:ext cx="2646947" cy="14208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4297401-8BB5-4D77-9B9A-16E719D32756}"/>
              </a:ext>
            </a:extLst>
          </p:cNvPr>
          <p:cNvSpPr/>
          <p:nvPr/>
        </p:nvSpPr>
        <p:spPr>
          <a:xfrm>
            <a:off x="7830150" y="1568918"/>
            <a:ext cx="2646948" cy="82777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F583DC4-4684-4BDD-B8FA-87FDCBEE1C59}"/>
              </a:ext>
            </a:extLst>
          </p:cNvPr>
          <p:cNvSpPr/>
          <p:nvPr/>
        </p:nvSpPr>
        <p:spPr>
          <a:xfrm>
            <a:off x="8810317" y="1840831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273A420-6449-4C53-A43A-A5227D32ADB8}"/>
              </a:ext>
            </a:extLst>
          </p:cNvPr>
          <p:cNvSpPr/>
          <p:nvPr/>
        </p:nvSpPr>
        <p:spPr>
          <a:xfrm>
            <a:off x="9172871" y="1840831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47D9988-BA29-495A-BC04-7EC07EB96023}"/>
              </a:ext>
            </a:extLst>
          </p:cNvPr>
          <p:cNvSpPr/>
          <p:nvPr/>
        </p:nvSpPr>
        <p:spPr>
          <a:xfrm>
            <a:off x="9509754" y="1840831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886BE1A-DDAC-433C-84DC-56A1E0608E20}"/>
              </a:ext>
            </a:extLst>
          </p:cNvPr>
          <p:cNvSpPr/>
          <p:nvPr/>
        </p:nvSpPr>
        <p:spPr>
          <a:xfrm>
            <a:off x="9872308" y="1851213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7D3514-4AA1-4EE0-A5FD-89355AE4BBA5}"/>
              </a:ext>
            </a:extLst>
          </p:cNvPr>
          <p:cNvSpPr txBox="1"/>
          <p:nvPr/>
        </p:nvSpPr>
        <p:spPr>
          <a:xfrm>
            <a:off x="8330656" y="1794392"/>
            <a:ext cx="334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0</a:t>
            </a:r>
            <a:endParaRPr lang="ru-RU" sz="2400" dirty="0">
              <a:solidFill>
                <a:schemeClr val="bg2"/>
              </a:solidFill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0D994F85-B653-4B3C-85AF-4A19C212A542}"/>
              </a:ext>
            </a:extLst>
          </p:cNvPr>
          <p:cNvSpPr/>
          <p:nvPr/>
        </p:nvSpPr>
        <p:spPr>
          <a:xfrm>
            <a:off x="7800138" y="2653710"/>
            <a:ext cx="2646947" cy="17552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2078B331-A3DB-46D9-A735-055C4B647EA5}"/>
              </a:ext>
            </a:extLst>
          </p:cNvPr>
          <p:cNvSpPr/>
          <p:nvPr/>
        </p:nvSpPr>
        <p:spPr>
          <a:xfrm>
            <a:off x="7804472" y="3054941"/>
            <a:ext cx="2646948" cy="117187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402964-09A9-429C-82AE-1445B73AC4F8}"/>
              </a:ext>
            </a:extLst>
          </p:cNvPr>
          <p:cNvSpPr txBox="1"/>
          <p:nvPr/>
        </p:nvSpPr>
        <p:spPr>
          <a:xfrm>
            <a:off x="8353162" y="3322926"/>
            <a:ext cx="334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31404440-9144-4126-AA5F-4650A569788C}"/>
              </a:ext>
            </a:extLst>
          </p:cNvPr>
          <p:cNvSpPr/>
          <p:nvPr/>
        </p:nvSpPr>
        <p:spPr>
          <a:xfrm>
            <a:off x="8817517" y="3372005"/>
            <a:ext cx="334351" cy="348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51682469-66BE-421C-B092-F192065EBA45}"/>
              </a:ext>
            </a:extLst>
          </p:cNvPr>
          <p:cNvSpPr/>
          <p:nvPr/>
        </p:nvSpPr>
        <p:spPr>
          <a:xfrm>
            <a:off x="9157836" y="3378991"/>
            <a:ext cx="334351" cy="348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F92E68BD-7143-47AF-9EF4-979F5AB88D8C}"/>
              </a:ext>
            </a:extLst>
          </p:cNvPr>
          <p:cNvSpPr/>
          <p:nvPr/>
        </p:nvSpPr>
        <p:spPr>
          <a:xfrm>
            <a:off x="9486219" y="3385376"/>
            <a:ext cx="334351" cy="348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582F5A4B-00BB-4582-A32F-56D161658444}"/>
              </a:ext>
            </a:extLst>
          </p:cNvPr>
          <p:cNvSpPr/>
          <p:nvPr/>
        </p:nvSpPr>
        <p:spPr>
          <a:xfrm>
            <a:off x="9830644" y="3378991"/>
            <a:ext cx="334351" cy="348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2DBB7D82-F4C7-4E8C-9250-B40F1F6122B1}"/>
              </a:ext>
            </a:extLst>
          </p:cNvPr>
          <p:cNvSpPr/>
          <p:nvPr/>
        </p:nvSpPr>
        <p:spPr>
          <a:xfrm>
            <a:off x="8793595" y="3809878"/>
            <a:ext cx="334351" cy="348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7F373099-A1C7-44BE-80F6-30D4989EB66F}"/>
              </a:ext>
            </a:extLst>
          </p:cNvPr>
          <p:cNvSpPr/>
          <p:nvPr/>
        </p:nvSpPr>
        <p:spPr>
          <a:xfrm>
            <a:off x="9127946" y="3800522"/>
            <a:ext cx="334351" cy="348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0046539A-A8CA-485A-AB34-6F93D3CC6371}"/>
              </a:ext>
            </a:extLst>
          </p:cNvPr>
          <p:cNvSpPr/>
          <p:nvPr/>
        </p:nvSpPr>
        <p:spPr>
          <a:xfrm>
            <a:off x="9470477" y="3811704"/>
            <a:ext cx="334351" cy="348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705AA58F-A107-4D41-B3D6-D816C22C7C0C}"/>
              </a:ext>
            </a:extLst>
          </p:cNvPr>
          <p:cNvSpPr/>
          <p:nvPr/>
        </p:nvSpPr>
        <p:spPr>
          <a:xfrm>
            <a:off x="9820570" y="3809878"/>
            <a:ext cx="334351" cy="348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5EAFBD4-71A9-4FAB-A8D2-C197CB739FAC}"/>
              </a:ext>
            </a:extLst>
          </p:cNvPr>
          <p:cNvSpPr txBox="1"/>
          <p:nvPr/>
        </p:nvSpPr>
        <p:spPr>
          <a:xfrm>
            <a:off x="7773824" y="1109901"/>
            <a:ext cx="88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  <a:endParaRPr lang="ru-RU" dirty="0"/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65B573BB-D94A-41C7-B878-58D4363AEED4}"/>
              </a:ext>
            </a:extLst>
          </p:cNvPr>
          <p:cNvSpPr/>
          <p:nvPr/>
        </p:nvSpPr>
        <p:spPr>
          <a:xfrm>
            <a:off x="7804473" y="4660466"/>
            <a:ext cx="2646947" cy="14741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36F05E8-CE15-4CE4-91A5-A7FEFA1BF0DC}"/>
              </a:ext>
            </a:extLst>
          </p:cNvPr>
          <p:cNvSpPr txBox="1"/>
          <p:nvPr/>
        </p:nvSpPr>
        <p:spPr>
          <a:xfrm>
            <a:off x="7821194" y="2636920"/>
            <a:ext cx="88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  <a:endParaRPr lang="ru-RU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46410D7-DD21-4005-B357-6896101B7E2B}"/>
              </a:ext>
            </a:extLst>
          </p:cNvPr>
          <p:cNvSpPr txBox="1"/>
          <p:nvPr/>
        </p:nvSpPr>
        <p:spPr>
          <a:xfrm>
            <a:off x="8357252" y="3720029"/>
            <a:ext cx="334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86" name="Прямоугольник: скругленные углы 85">
            <a:extLst>
              <a:ext uri="{FF2B5EF4-FFF2-40B4-BE49-F238E27FC236}">
                <a16:creationId xmlns:a16="http://schemas.microsoft.com/office/drawing/2014/main" id="{F22B6C38-3476-4555-8EBE-F51659E96BB6}"/>
              </a:ext>
            </a:extLst>
          </p:cNvPr>
          <p:cNvSpPr/>
          <p:nvPr/>
        </p:nvSpPr>
        <p:spPr>
          <a:xfrm>
            <a:off x="7804472" y="5185561"/>
            <a:ext cx="2646948" cy="82777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986A7318-CF53-4203-A47D-A5176CFCDF0E}"/>
              </a:ext>
            </a:extLst>
          </p:cNvPr>
          <p:cNvSpPr/>
          <p:nvPr/>
        </p:nvSpPr>
        <p:spPr>
          <a:xfrm>
            <a:off x="8800007" y="5457474"/>
            <a:ext cx="334351" cy="3480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FC8B6D3D-4892-4A46-86FE-62D6B40F0CEA}"/>
              </a:ext>
            </a:extLst>
          </p:cNvPr>
          <p:cNvSpPr/>
          <p:nvPr/>
        </p:nvSpPr>
        <p:spPr>
          <a:xfrm>
            <a:off x="9147193" y="5457474"/>
            <a:ext cx="334351" cy="3480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C3ACAF9D-2A59-45F1-9C1A-F0EC0C5200D3}"/>
              </a:ext>
            </a:extLst>
          </p:cNvPr>
          <p:cNvSpPr/>
          <p:nvPr/>
        </p:nvSpPr>
        <p:spPr>
          <a:xfrm>
            <a:off x="9484076" y="5457474"/>
            <a:ext cx="334351" cy="3480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03C3640E-AD5A-40B1-BDB6-808F703CA9EB}"/>
              </a:ext>
            </a:extLst>
          </p:cNvPr>
          <p:cNvSpPr/>
          <p:nvPr/>
        </p:nvSpPr>
        <p:spPr>
          <a:xfrm>
            <a:off x="9830643" y="5457474"/>
            <a:ext cx="334351" cy="3480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2628368-F72D-44E1-B5AE-701A93BA5A6A}"/>
              </a:ext>
            </a:extLst>
          </p:cNvPr>
          <p:cNvSpPr txBox="1"/>
          <p:nvPr/>
        </p:nvSpPr>
        <p:spPr>
          <a:xfrm>
            <a:off x="8304978" y="5411035"/>
            <a:ext cx="334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0</a:t>
            </a:r>
            <a:endParaRPr lang="ru-RU" sz="2400" dirty="0">
              <a:solidFill>
                <a:schemeClr val="bg2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6F18C58-8138-4F28-8330-FFE87206500F}"/>
              </a:ext>
            </a:extLst>
          </p:cNvPr>
          <p:cNvSpPr txBox="1"/>
          <p:nvPr/>
        </p:nvSpPr>
        <p:spPr>
          <a:xfrm>
            <a:off x="7748146" y="4726544"/>
            <a:ext cx="88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  <a:endParaRPr lang="ru-RU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4AD2D24-2DDC-4348-9740-76A4652E816A}"/>
              </a:ext>
            </a:extLst>
          </p:cNvPr>
          <p:cNvSpPr txBox="1"/>
          <p:nvPr/>
        </p:nvSpPr>
        <p:spPr>
          <a:xfrm>
            <a:off x="198254" y="1404937"/>
            <a:ext cx="2646947" cy="892552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Producer</a:t>
            </a:r>
          </a:p>
          <a:p>
            <a:r>
              <a:rPr lang="en-US" sz="2400" dirty="0"/>
              <a:t>send(message)</a:t>
            </a:r>
            <a:endParaRPr lang="ru-RU" sz="24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0E960E8-40ED-4F21-9E28-ECD3401DF06E}"/>
              </a:ext>
            </a:extLst>
          </p:cNvPr>
          <p:cNvSpPr txBox="1"/>
          <p:nvPr/>
        </p:nvSpPr>
        <p:spPr>
          <a:xfrm>
            <a:off x="8904939" y="1776685"/>
            <a:ext cx="12045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</a:rPr>
              <a:t>Leader</a:t>
            </a:r>
            <a:endParaRPr lang="ru-RU" sz="2200" dirty="0">
              <a:solidFill>
                <a:srgbClr val="00B050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05877DA-AA23-446C-B263-889F45C785A4}"/>
              </a:ext>
            </a:extLst>
          </p:cNvPr>
          <p:cNvSpPr txBox="1"/>
          <p:nvPr/>
        </p:nvSpPr>
        <p:spPr>
          <a:xfrm>
            <a:off x="8900778" y="3343129"/>
            <a:ext cx="12045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</a:rPr>
              <a:t>Leader</a:t>
            </a:r>
            <a:endParaRPr lang="ru-RU" sz="2200" dirty="0">
              <a:solidFill>
                <a:srgbClr val="00B050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4B579F2-FFD2-4424-8982-5A364578FA3F}"/>
              </a:ext>
            </a:extLst>
          </p:cNvPr>
          <p:cNvSpPr txBox="1"/>
          <p:nvPr/>
        </p:nvSpPr>
        <p:spPr>
          <a:xfrm>
            <a:off x="8873817" y="3736164"/>
            <a:ext cx="12045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</a:rPr>
              <a:t>Leader</a:t>
            </a:r>
            <a:endParaRPr lang="ru-RU" sz="2200" dirty="0">
              <a:solidFill>
                <a:srgbClr val="00B050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3DD5F36-8C12-4D21-A5C1-E645DC33A254}"/>
              </a:ext>
            </a:extLst>
          </p:cNvPr>
          <p:cNvSpPr txBox="1"/>
          <p:nvPr/>
        </p:nvSpPr>
        <p:spPr>
          <a:xfrm>
            <a:off x="8889904" y="5421379"/>
            <a:ext cx="12045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</a:rPr>
              <a:t>Leader</a:t>
            </a:r>
            <a:endParaRPr lang="ru-RU" sz="2200" dirty="0">
              <a:solidFill>
                <a:srgbClr val="00B05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913A157-5497-4187-9948-F9EC91F3FBF3}"/>
              </a:ext>
            </a:extLst>
          </p:cNvPr>
          <p:cNvSpPr txBox="1"/>
          <p:nvPr/>
        </p:nvSpPr>
        <p:spPr>
          <a:xfrm>
            <a:off x="228311" y="2685609"/>
            <a:ext cx="7355643" cy="415498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acks – </a:t>
            </a:r>
            <a:r>
              <a:rPr lang="ru-RU" sz="2200" dirty="0"/>
              <a:t>гарантия доставки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b="1" dirty="0"/>
              <a:t>0</a:t>
            </a:r>
            <a:r>
              <a:rPr lang="ru-RU" sz="2200" dirty="0"/>
              <a:t> (не ждет подтверждения отправки сообщения; ненадежный)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b="1" dirty="0"/>
              <a:t>1</a:t>
            </a:r>
            <a:r>
              <a:rPr lang="ru-RU" sz="2200" dirty="0"/>
              <a:t> (отправитель ждет подтверждения отправки только от </a:t>
            </a:r>
            <a:r>
              <a:rPr lang="en-US" sz="2200" dirty="0"/>
              <a:t>Leader-</a:t>
            </a:r>
            <a:r>
              <a:rPr lang="ru-RU" sz="2200" dirty="0"/>
              <a:t>реплики)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b="1" dirty="0"/>
              <a:t>-1 </a:t>
            </a:r>
            <a:r>
              <a:rPr lang="ru-RU" sz="2200" dirty="0"/>
              <a:t>(</a:t>
            </a:r>
            <a:r>
              <a:rPr lang="en-US" sz="2200" dirty="0"/>
              <a:t>all)</a:t>
            </a:r>
            <a:r>
              <a:rPr lang="ru-RU" sz="2200" dirty="0"/>
              <a:t> – отправитель ждет подтверждения от всех </a:t>
            </a:r>
            <a:r>
              <a:rPr lang="en-US" sz="2200" dirty="0"/>
              <a:t>ISR-</a:t>
            </a:r>
            <a:r>
              <a:rPr lang="ru-RU" sz="2200" dirty="0"/>
              <a:t>реплик, включая </a:t>
            </a:r>
            <a:r>
              <a:rPr lang="en-US" sz="2200" dirty="0"/>
              <a:t>Leader.</a:t>
            </a:r>
            <a:endParaRPr lang="ru-RU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r>
              <a:rPr lang="en-US" sz="2200" dirty="0"/>
              <a:t>Delivery semantic support: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At most once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At least once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Exactly once (</a:t>
            </a:r>
            <a:r>
              <a:rPr lang="ru-RU" sz="2200" dirty="0" err="1"/>
              <a:t>идепмотентный</a:t>
            </a:r>
            <a:r>
              <a:rPr lang="ru-RU" sz="2200" dirty="0"/>
              <a:t>)</a:t>
            </a:r>
            <a:endParaRPr lang="en-US" sz="2200" dirty="0"/>
          </a:p>
        </p:txBody>
      </p:sp>
      <p:cxnSp>
        <p:nvCxnSpPr>
          <p:cNvPr id="100" name="Прямая со стрелкой 99">
            <a:extLst>
              <a:ext uri="{FF2B5EF4-FFF2-40B4-BE49-F238E27FC236}">
                <a16:creationId xmlns:a16="http://schemas.microsoft.com/office/drawing/2014/main" id="{ED07C8BE-6178-432D-9766-FCE23C24EB91}"/>
              </a:ext>
            </a:extLst>
          </p:cNvPr>
          <p:cNvCxnSpPr>
            <a:cxnSpLocks/>
          </p:cNvCxnSpPr>
          <p:nvPr/>
        </p:nvCxnSpPr>
        <p:spPr>
          <a:xfrm>
            <a:off x="644893" y="2297489"/>
            <a:ext cx="0" cy="388120"/>
          </a:xfrm>
          <a:prstGeom prst="straightConnector1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7998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AF6BED-F76C-4E55-9972-6B48FD073D88}"/>
              </a:ext>
            </a:extLst>
          </p:cNvPr>
          <p:cNvSpPr txBox="1"/>
          <p:nvPr/>
        </p:nvSpPr>
        <p:spPr>
          <a:xfrm>
            <a:off x="0" y="240632"/>
            <a:ext cx="9153625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Kafka Producer – </a:t>
            </a:r>
            <a:r>
              <a:rPr lang="ru-RU" sz="2400" dirty="0"/>
              <a:t>высокопроизводительный отправитель сообщений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8129AE6-62B0-41BD-9E98-806ED11FF9CD}"/>
              </a:ext>
            </a:extLst>
          </p:cNvPr>
          <p:cNvSpPr/>
          <p:nvPr/>
        </p:nvSpPr>
        <p:spPr>
          <a:xfrm>
            <a:off x="7830151" y="1107142"/>
            <a:ext cx="2646947" cy="14208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4297401-8BB5-4D77-9B9A-16E719D32756}"/>
              </a:ext>
            </a:extLst>
          </p:cNvPr>
          <p:cNvSpPr/>
          <p:nvPr/>
        </p:nvSpPr>
        <p:spPr>
          <a:xfrm>
            <a:off x="7830150" y="1568918"/>
            <a:ext cx="2646948" cy="82777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F583DC4-4684-4BDD-B8FA-87FDCBEE1C59}"/>
              </a:ext>
            </a:extLst>
          </p:cNvPr>
          <p:cNvSpPr/>
          <p:nvPr/>
        </p:nvSpPr>
        <p:spPr>
          <a:xfrm>
            <a:off x="8810317" y="1840831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273A420-6449-4C53-A43A-A5227D32ADB8}"/>
              </a:ext>
            </a:extLst>
          </p:cNvPr>
          <p:cNvSpPr/>
          <p:nvPr/>
        </p:nvSpPr>
        <p:spPr>
          <a:xfrm>
            <a:off x="9172871" y="1840831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47D9988-BA29-495A-BC04-7EC07EB96023}"/>
              </a:ext>
            </a:extLst>
          </p:cNvPr>
          <p:cNvSpPr/>
          <p:nvPr/>
        </p:nvSpPr>
        <p:spPr>
          <a:xfrm>
            <a:off x="9509754" y="1840831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886BE1A-DDAC-433C-84DC-56A1E0608E20}"/>
              </a:ext>
            </a:extLst>
          </p:cNvPr>
          <p:cNvSpPr/>
          <p:nvPr/>
        </p:nvSpPr>
        <p:spPr>
          <a:xfrm>
            <a:off x="9872308" y="1851213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7D3514-4AA1-4EE0-A5FD-89355AE4BBA5}"/>
              </a:ext>
            </a:extLst>
          </p:cNvPr>
          <p:cNvSpPr txBox="1"/>
          <p:nvPr/>
        </p:nvSpPr>
        <p:spPr>
          <a:xfrm>
            <a:off x="8330656" y="1794392"/>
            <a:ext cx="334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0</a:t>
            </a:r>
            <a:endParaRPr lang="ru-RU" sz="2400" dirty="0">
              <a:solidFill>
                <a:schemeClr val="bg2"/>
              </a:solidFill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0D994F85-B653-4B3C-85AF-4A19C212A542}"/>
              </a:ext>
            </a:extLst>
          </p:cNvPr>
          <p:cNvSpPr/>
          <p:nvPr/>
        </p:nvSpPr>
        <p:spPr>
          <a:xfrm>
            <a:off x="7800138" y="2653710"/>
            <a:ext cx="2646947" cy="17552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2078B331-A3DB-46D9-A735-055C4B647EA5}"/>
              </a:ext>
            </a:extLst>
          </p:cNvPr>
          <p:cNvSpPr/>
          <p:nvPr/>
        </p:nvSpPr>
        <p:spPr>
          <a:xfrm>
            <a:off x="7804472" y="3054941"/>
            <a:ext cx="2646948" cy="117187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402964-09A9-429C-82AE-1445B73AC4F8}"/>
              </a:ext>
            </a:extLst>
          </p:cNvPr>
          <p:cNvSpPr txBox="1"/>
          <p:nvPr/>
        </p:nvSpPr>
        <p:spPr>
          <a:xfrm>
            <a:off x="8353162" y="3322926"/>
            <a:ext cx="334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31404440-9144-4126-AA5F-4650A569788C}"/>
              </a:ext>
            </a:extLst>
          </p:cNvPr>
          <p:cNvSpPr/>
          <p:nvPr/>
        </p:nvSpPr>
        <p:spPr>
          <a:xfrm>
            <a:off x="8817517" y="3372005"/>
            <a:ext cx="334351" cy="348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51682469-66BE-421C-B092-F192065EBA45}"/>
              </a:ext>
            </a:extLst>
          </p:cNvPr>
          <p:cNvSpPr/>
          <p:nvPr/>
        </p:nvSpPr>
        <p:spPr>
          <a:xfrm>
            <a:off x="9157836" y="3378991"/>
            <a:ext cx="334351" cy="348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F92E68BD-7143-47AF-9EF4-979F5AB88D8C}"/>
              </a:ext>
            </a:extLst>
          </p:cNvPr>
          <p:cNvSpPr/>
          <p:nvPr/>
        </p:nvSpPr>
        <p:spPr>
          <a:xfrm>
            <a:off x="9486219" y="3385376"/>
            <a:ext cx="334351" cy="348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582F5A4B-00BB-4582-A32F-56D161658444}"/>
              </a:ext>
            </a:extLst>
          </p:cNvPr>
          <p:cNvSpPr/>
          <p:nvPr/>
        </p:nvSpPr>
        <p:spPr>
          <a:xfrm>
            <a:off x="9830644" y="3378991"/>
            <a:ext cx="334351" cy="348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2DBB7D82-F4C7-4E8C-9250-B40F1F6122B1}"/>
              </a:ext>
            </a:extLst>
          </p:cNvPr>
          <p:cNvSpPr/>
          <p:nvPr/>
        </p:nvSpPr>
        <p:spPr>
          <a:xfrm>
            <a:off x="8793595" y="3809878"/>
            <a:ext cx="334351" cy="348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7F373099-A1C7-44BE-80F6-30D4989EB66F}"/>
              </a:ext>
            </a:extLst>
          </p:cNvPr>
          <p:cNvSpPr/>
          <p:nvPr/>
        </p:nvSpPr>
        <p:spPr>
          <a:xfrm>
            <a:off x="9127946" y="3800522"/>
            <a:ext cx="334351" cy="348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0046539A-A8CA-485A-AB34-6F93D3CC6371}"/>
              </a:ext>
            </a:extLst>
          </p:cNvPr>
          <p:cNvSpPr/>
          <p:nvPr/>
        </p:nvSpPr>
        <p:spPr>
          <a:xfrm>
            <a:off x="9470477" y="3811704"/>
            <a:ext cx="334351" cy="348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705AA58F-A107-4D41-B3D6-D816C22C7C0C}"/>
              </a:ext>
            </a:extLst>
          </p:cNvPr>
          <p:cNvSpPr/>
          <p:nvPr/>
        </p:nvSpPr>
        <p:spPr>
          <a:xfrm>
            <a:off x="9820570" y="3809878"/>
            <a:ext cx="334351" cy="348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5EAFBD4-71A9-4FAB-A8D2-C197CB739FAC}"/>
              </a:ext>
            </a:extLst>
          </p:cNvPr>
          <p:cNvSpPr txBox="1"/>
          <p:nvPr/>
        </p:nvSpPr>
        <p:spPr>
          <a:xfrm>
            <a:off x="7773824" y="1109901"/>
            <a:ext cx="88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  <a:endParaRPr lang="ru-RU" dirty="0"/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65B573BB-D94A-41C7-B878-58D4363AEED4}"/>
              </a:ext>
            </a:extLst>
          </p:cNvPr>
          <p:cNvSpPr/>
          <p:nvPr/>
        </p:nvSpPr>
        <p:spPr>
          <a:xfrm>
            <a:off x="7804473" y="4660466"/>
            <a:ext cx="2646947" cy="14741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36F05E8-CE15-4CE4-91A5-A7FEFA1BF0DC}"/>
              </a:ext>
            </a:extLst>
          </p:cNvPr>
          <p:cNvSpPr txBox="1"/>
          <p:nvPr/>
        </p:nvSpPr>
        <p:spPr>
          <a:xfrm>
            <a:off x="7821194" y="2636920"/>
            <a:ext cx="88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  <a:endParaRPr lang="ru-RU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46410D7-DD21-4005-B357-6896101B7E2B}"/>
              </a:ext>
            </a:extLst>
          </p:cNvPr>
          <p:cNvSpPr txBox="1"/>
          <p:nvPr/>
        </p:nvSpPr>
        <p:spPr>
          <a:xfrm>
            <a:off x="8357252" y="3720029"/>
            <a:ext cx="334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86" name="Прямоугольник: скругленные углы 85">
            <a:extLst>
              <a:ext uri="{FF2B5EF4-FFF2-40B4-BE49-F238E27FC236}">
                <a16:creationId xmlns:a16="http://schemas.microsoft.com/office/drawing/2014/main" id="{F22B6C38-3476-4555-8EBE-F51659E96BB6}"/>
              </a:ext>
            </a:extLst>
          </p:cNvPr>
          <p:cNvSpPr/>
          <p:nvPr/>
        </p:nvSpPr>
        <p:spPr>
          <a:xfrm>
            <a:off x="7804472" y="5185561"/>
            <a:ext cx="2646948" cy="82777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986A7318-CF53-4203-A47D-A5176CFCDF0E}"/>
              </a:ext>
            </a:extLst>
          </p:cNvPr>
          <p:cNvSpPr/>
          <p:nvPr/>
        </p:nvSpPr>
        <p:spPr>
          <a:xfrm>
            <a:off x="8800007" y="5457474"/>
            <a:ext cx="334351" cy="3480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FC8B6D3D-4892-4A46-86FE-62D6B40F0CEA}"/>
              </a:ext>
            </a:extLst>
          </p:cNvPr>
          <p:cNvSpPr/>
          <p:nvPr/>
        </p:nvSpPr>
        <p:spPr>
          <a:xfrm>
            <a:off x="9147193" y="5457474"/>
            <a:ext cx="334351" cy="3480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C3ACAF9D-2A59-45F1-9C1A-F0EC0C5200D3}"/>
              </a:ext>
            </a:extLst>
          </p:cNvPr>
          <p:cNvSpPr/>
          <p:nvPr/>
        </p:nvSpPr>
        <p:spPr>
          <a:xfrm>
            <a:off x="9484076" y="5457474"/>
            <a:ext cx="334351" cy="3480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03C3640E-AD5A-40B1-BDB6-808F703CA9EB}"/>
              </a:ext>
            </a:extLst>
          </p:cNvPr>
          <p:cNvSpPr/>
          <p:nvPr/>
        </p:nvSpPr>
        <p:spPr>
          <a:xfrm>
            <a:off x="9830643" y="5457474"/>
            <a:ext cx="334351" cy="3480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2628368-F72D-44E1-B5AE-701A93BA5A6A}"/>
              </a:ext>
            </a:extLst>
          </p:cNvPr>
          <p:cNvSpPr txBox="1"/>
          <p:nvPr/>
        </p:nvSpPr>
        <p:spPr>
          <a:xfrm>
            <a:off x="8304978" y="5411035"/>
            <a:ext cx="334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0</a:t>
            </a:r>
            <a:endParaRPr lang="ru-RU" sz="2400" dirty="0">
              <a:solidFill>
                <a:schemeClr val="bg2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6F18C58-8138-4F28-8330-FFE87206500F}"/>
              </a:ext>
            </a:extLst>
          </p:cNvPr>
          <p:cNvSpPr txBox="1"/>
          <p:nvPr/>
        </p:nvSpPr>
        <p:spPr>
          <a:xfrm>
            <a:off x="7748146" y="4726544"/>
            <a:ext cx="88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  <a:endParaRPr lang="ru-RU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4AD2D24-2DDC-4348-9740-76A4652E816A}"/>
              </a:ext>
            </a:extLst>
          </p:cNvPr>
          <p:cNvSpPr txBox="1"/>
          <p:nvPr/>
        </p:nvSpPr>
        <p:spPr>
          <a:xfrm>
            <a:off x="198254" y="1404937"/>
            <a:ext cx="2646947" cy="1261884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Producer</a:t>
            </a:r>
          </a:p>
          <a:p>
            <a:r>
              <a:rPr lang="en-US" sz="2400" dirty="0"/>
              <a:t>send(message) </a:t>
            </a:r>
            <a:r>
              <a:rPr lang="en-US" sz="2400" dirty="0">
                <a:solidFill>
                  <a:srgbClr val="FF0000"/>
                </a:solidFill>
              </a:rPr>
              <a:t>async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0E960E8-40ED-4F21-9E28-ECD3401DF06E}"/>
              </a:ext>
            </a:extLst>
          </p:cNvPr>
          <p:cNvSpPr txBox="1"/>
          <p:nvPr/>
        </p:nvSpPr>
        <p:spPr>
          <a:xfrm>
            <a:off x="8904939" y="1776685"/>
            <a:ext cx="12045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</a:rPr>
              <a:t>Leader</a:t>
            </a:r>
            <a:endParaRPr lang="ru-RU" sz="2200" dirty="0">
              <a:solidFill>
                <a:srgbClr val="00B050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05877DA-AA23-446C-B263-889F45C785A4}"/>
              </a:ext>
            </a:extLst>
          </p:cNvPr>
          <p:cNvSpPr txBox="1"/>
          <p:nvPr/>
        </p:nvSpPr>
        <p:spPr>
          <a:xfrm>
            <a:off x="8900778" y="3343129"/>
            <a:ext cx="12045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</a:rPr>
              <a:t>Leader</a:t>
            </a:r>
            <a:endParaRPr lang="ru-RU" sz="2200" dirty="0">
              <a:solidFill>
                <a:srgbClr val="00B050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4B579F2-FFD2-4424-8982-5A364578FA3F}"/>
              </a:ext>
            </a:extLst>
          </p:cNvPr>
          <p:cNvSpPr txBox="1"/>
          <p:nvPr/>
        </p:nvSpPr>
        <p:spPr>
          <a:xfrm>
            <a:off x="8873817" y="3736164"/>
            <a:ext cx="12045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</a:rPr>
              <a:t>Leader</a:t>
            </a:r>
            <a:endParaRPr lang="ru-RU" sz="2200" dirty="0">
              <a:solidFill>
                <a:srgbClr val="00B050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3DD5F36-8C12-4D21-A5C1-E645DC33A254}"/>
              </a:ext>
            </a:extLst>
          </p:cNvPr>
          <p:cNvSpPr txBox="1"/>
          <p:nvPr/>
        </p:nvSpPr>
        <p:spPr>
          <a:xfrm>
            <a:off x="8889904" y="5421379"/>
            <a:ext cx="12045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</a:rPr>
              <a:t>Leader</a:t>
            </a:r>
            <a:endParaRPr lang="ru-RU" sz="2200" dirty="0">
              <a:solidFill>
                <a:srgbClr val="00B05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913A157-5497-4187-9948-F9EC91F3FBF3}"/>
              </a:ext>
            </a:extLst>
          </p:cNvPr>
          <p:cNvSpPr txBox="1"/>
          <p:nvPr/>
        </p:nvSpPr>
        <p:spPr>
          <a:xfrm>
            <a:off x="228312" y="3519974"/>
            <a:ext cx="2616890" cy="1446550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fetch metadata</a:t>
            </a:r>
          </a:p>
          <a:p>
            <a:r>
              <a:rPr lang="en-US" sz="2200" dirty="0">
                <a:solidFill>
                  <a:srgbClr val="FF0000"/>
                </a:solidFill>
              </a:rPr>
              <a:t>sync </a:t>
            </a:r>
            <a:br>
              <a:rPr lang="en-US" sz="2200" dirty="0">
                <a:solidFill>
                  <a:srgbClr val="FF0000"/>
                </a:solidFill>
              </a:rPr>
            </a:br>
            <a:r>
              <a:rPr lang="en-US" sz="2200" dirty="0"/>
              <a:t>block timeout 60 sec.</a:t>
            </a:r>
          </a:p>
        </p:txBody>
      </p:sp>
      <p:cxnSp>
        <p:nvCxnSpPr>
          <p:cNvPr id="100" name="Прямая со стрелкой 99">
            <a:extLst>
              <a:ext uri="{FF2B5EF4-FFF2-40B4-BE49-F238E27FC236}">
                <a16:creationId xmlns:a16="http://schemas.microsoft.com/office/drawing/2014/main" id="{ED07C8BE-6178-432D-9766-FCE23C24EB91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1521727" y="2666821"/>
            <a:ext cx="15030" cy="853153"/>
          </a:xfrm>
          <a:prstGeom prst="straightConnector1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E1BE248-AE8A-46BF-B0FB-E866F8CA6719}"/>
              </a:ext>
            </a:extLst>
          </p:cNvPr>
          <p:cNvSpPr txBox="1"/>
          <p:nvPr/>
        </p:nvSpPr>
        <p:spPr>
          <a:xfrm>
            <a:off x="3484345" y="1674796"/>
            <a:ext cx="2271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zookeeper</a:t>
            </a:r>
            <a:endParaRPr lang="ru-RU" sz="2400" dirty="0"/>
          </a:p>
        </p:txBody>
      </p: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D887D2D2-D8C4-429E-B1EA-44D4E1E62358}"/>
              </a:ext>
            </a:extLst>
          </p:cNvPr>
          <p:cNvCxnSpPr>
            <a:cxnSpLocks/>
            <a:stCxn id="98" idx="3"/>
            <a:endCxn id="10" idx="2"/>
          </p:cNvCxnSpPr>
          <p:nvPr/>
        </p:nvCxnSpPr>
        <p:spPr>
          <a:xfrm flipV="1">
            <a:off x="2845202" y="2136461"/>
            <a:ext cx="1774924" cy="2106788"/>
          </a:xfrm>
          <a:prstGeom prst="bentConnector2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7407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AF6BED-F76C-4E55-9972-6B48FD073D88}"/>
              </a:ext>
            </a:extLst>
          </p:cNvPr>
          <p:cNvSpPr txBox="1"/>
          <p:nvPr/>
        </p:nvSpPr>
        <p:spPr>
          <a:xfrm>
            <a:off x="0" y="240632"/>
            <a:ext cx="9153625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Kafka Producer – </a:t>
            </a:r>
            <a:r>
              <a:rPr lang="ru-RU" sz="2400" dirty="0"/>
              <a:t>высокопроизводительный отправитель сообщений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8129AE6-62B0-41BD-9E98-806ED11FF9CD}"/>
              </a:ext>
            </a:extLst>
          </p:cNvPr>
          <p:cNvSpPr/>
          <p:nvPr/>
        </p:nvSpPr>
        <p:spPr>
          <a:xfrm>
            <a:off x="7830151" y="1107142"/>
            <a:ext cx="2646947" cy="14208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4297401-8BB5-4D77-9B9A-16E719D32756}"/>
              </a:ext>
            </a:extLst>
          </p:cNvPr>
          <p:cNvSpPr/>
          <p:nvPr/>
        </p:nvSpPr>
        <p:spPr>
          <a:xfrm>
            <a:off x="7830150" y="1568918"/>
            <a:ext cx="2646948" cy="82777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F583DC4-4684-4BDD-B8FA-87FDCBEE1C59}"/>
              </a:ext>
            </a:extLst>
          </p:cNvPr>
          <p:cNvSpPr/>
          <p:nvPr/>
        </p:nvSpPr>
        <p:spPr>
          <a:xfrm>
            <a:off x="8810317" y="1840831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273A420-6449-4C53-A43A-A5227D32ADB8}"/>
              </a:ext>
            </a:extLst>
          </p:cNvPr>
          <p:cNvSpPr/>
          <p:nvPr/>
        </p:nvSpPr>
        <p:spPr>
          <a:xfrm>
            <a:off x="9172871" y="1840831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47D9988-BA29-495A-BC04-7EC07EB96023}"/>
              </a:ext>
            </a:extLst>
          </p:cNvPr>
          <p:cNvSpPr/>
          <p:nvPr/>
        </p:nvSpPr>
        <p:spPr>
          <a:xfrm>
            <a:off x="9509754" y="1840831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886BE1A-DDAC-433C-84DC-56A1E0608E20}"/>
              </a:ext>
            </a:extLst>
          </p:cNvPr>
          <p:cNvSpPr/>
          <p:nvPr/>
        </p:nvSpPr>
        <p:spPr>
          <a:xfrm>
            <a:off x="9872308" y="1851213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7D3514-4AA1-4EE0-A5FD-89355AE4BBA5}"/>
              </a:ext>
            </a:extLst>
          </p:cNvPr>
          <p:cNvSpPr txBox="1"/>
          <p:nvPr/>
        </p:nvSpPr>
        <p:spPr>
          <a:xfrm>
            <a:off x="8330656" y="1794392"/>
            <a:ext cx="334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0</a:t>
            </a:r>
            <a:endParaRPr lang="ru-RU" sz="2400" dirty="0">
              <a:solidFill>
                <a:schemeClr val="bg2"/>
              </a:solidFill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0D994F85-B653-4B3C-85AF-4A19C212A542}"/>
              </a:ext>
            </a:extLst>
          </p:cNvPr>
          <p:cNvSpPr/>
          <p:nvPr/>
        </p:nvSpPr>
        <p:spPr>
          <a:xfrm>
            <a:off x="7800138" y="2653710"/>
            <a:ext cx="2646947" cy="17552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2078B331-A3DB-46D9-A735-055C4B647EA5}"/>
              </a:ext>
            </a:extLst>
          </p:cNvPr>
          <p:cNvSpPr/>
          <p:nvPr/>
        </p:nvSpPr>
        <p:spPr>
          <a:xfrm>
            <a:off x="7804472" y="3054941"/>
            <a:ext cx="2646948" cy="117187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402964-09A9-429C-82AE-1445B73AC4F8}"/>
              </a:ext>
            </a:extLst>
          </p:cNvPr>
          <p:cNvSpPr txBox="1"/>
          <p:nvPr/>
        </p:nvSpPr>
        <p:spPr>
          <a:xfrm>
            <a:off x="8353162" y="3322926"/>
            <a:ext cx="334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31404440-9144-4126-AA5F-4650A569788C}"/>
              </a:ext>
            </a:extLst>
          </p:cNvPr>
          <p:cNvSpPr/>
          <p:nvPr/>
        </p:nvSpPr>
        <p:spPr>
          <a:xfrm>
            <a:off x="8817517" y="3372005"/>
            <a:ext cx="334351" cy="348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51682469-66BE-421C-B092-F192065EBA45}"/>
              </a:ext>
            </a:extLst>
          </p:cNvPr>
          <p:cNvSpPr/>
          <p:nvPr/>
        </p:nvSpPr>
        <p:spPr>
          <a:xfrm>
            <a:off x="9157836" y="3378991"/>
            <a:ext cx="334351" cy="348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F92E68BD-7143-47AF-9EF4-979F5AB88D8C}"/>
              </a:ext>
            </a:extLst>
          </p:cNvPr>
          <p:cNvSpPr/>
          <p:nvPr/>
        </p:nvSpPr>
        <p:spPr>
          <a:xfrm>
            <a:off x="9486219" y="3385376"/>
            <a:ext cx="334351" cy="348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582F5A4B-00BB-4582-A32F-56D161658444}"/>
              </a:ext>
            </a:extLst>
          </p:cNvPr>
          <p:cNvSpPr/>
          <p:nvPr/>
        </p:nvSpPr>
        <p:spPr>
          <a:xfrm>
            <a:off x="9830644" y="3378991"/>
            <a:ext cx="334351" cy="348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2DBB7D82-F4C7-4E8C-9250-B40F1F6122B1}"/>
              </a:ext>
            </a:extLst>
          </p:cNvPr>
          <p:cNvSpPr/>
          <p:nvPr/>
        </p:nvSpPr>
        <p:spPr>
          <a:xfrm>
            <a:off x="8793595" y="3809878"/>
            <a:ext cx="334351" cy="348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7F373099-A1C7-44BE-80F6-30D4989EB66F}"/>
              </a:ext>
            </a:extLst>
          </p:cNvPr>
          <p:cNvSpPr/>
          <p:nvPr/>
        </p:nvSpPr>
        <p:spPr>
          <a:xfrm>
            <a:off x="9127946" y="3800522"/>
            <a:ext cx="334351" cy="348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0046539A-A8CA-485A-AB34-6F93D3CC6371}"/>
              </a:ext>
            </a:extLst>
          </p:cNvPr>
          <p:cNvSpPr/>
          <p:nvPr/>
        </p:nvSpPr>
        <p:spPr>
          <a:xfrm>
            <a:off x="9470477" y="3811704"/>
            <a:ext cx="334351" cy="348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705AA58F-A107-4D41-B3D6-D816C22C7C0C}"/>
              </a:ext>
            </a:extLst>
          </p:cNvPr>
          <p:cNvSpPr/>
          <p:nvPr/>
        </p:nvSpPr>
        <p:spPr>
          <a:xfrm>
            <a:off x="9820570" y="3809878"/>
            <a:ext cx="334351" cy="348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5EAFBD4-71A9-4FAB-A8D2-C197CB739FAC}"/>
              </a:ext>
            </a:extLst>
          </p:cNvPr>
          <p:cNvSpPr txBox="1"/>
          <p:nvPr/>
        </p:nvSpPr>
        <p:spPr>
          <a:xfrm>
            <a:off x="7773824" y="1109901"/>
            <a:ext cx="88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  <a:endParaRPr lang="ru-RU" dirty="0"/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65B573BB-D94A-41C7-B878-58D4363AEED4}"/>
              </a:ext>
            </a:extLst>
          </p:cNvPr>
          <p:cNvSpPr/>
          <p:nvPr/>
        </p:nvSpPr>
        <p:spPr>
          <a:xfrm>
            <a:off x="7804473" y="4660466"/>
            <a:ext cx="2646947" cy="14741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36F05E8-CE15-4CE4-91A5-A7FEFA1BF0DC}"/>
              </a:ext>
            </a:extLst>
          </p:cNvPr>
          <p:cNvSpPr txBox="1"/>
          <p:nvPr/>
        </p:nvSpPr>
        <p:spPr>
          <a:xfrm>
            <a:off x="7821194" y="2636920"/>
            <a:ext cx="88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  <a:endParaRPr lang="ru-RU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46410D7-DD21-4005-B357-6896101B7E2B}"/>
              </a:ext>
            </a:extLst>
          </p:cNvPr>
          <p:cNvSpPr txBox="1"/>
          <p:nvPr/>
        </p:nvSpPr>
        <p:spPr>
          <a:xfrm>
            <a:off x="8357252" y="3720029"/>
            <a:ext cx="334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86" name="Прямоугольник: скругленные углы 85">
            <a:extLst>
              <a:ext uri="{FF2B5EF4-FFF2-40B4-BE49-F238E27FC236}">
                <a16:creationId xmlns:a16="http://schemas.microsoft.com/office/drawing/2014/main" id="{F22B6C38-3476-4555-8EBE-F51659E96BB6}"/>
              </a:ext>
            </a:extLst>
          </p:cNvPr>
          <p:cNvSpPr/>
          <p:nvPr/>
        </p:nvSpPr>
        <p:spPr>
          <a:xfrm>
            <a:off x="7804472" y="5185561"/>
            <a:ext cx="2646948" cy="82777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986A7318-CF53-4203-A47D-A5176CFCDF0E}"/>
              </a:ext>
            </a:extLst>
          </p:cNvPr>
          <p:cNvSpPr/>
          <p:nvPr/>
        </p:nvSpPr>
        <p:spPr>
          <a:xfrm>
            <a:off x="8800007" y="5457474"/>
            <a:ext cx="334351" cy="3480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FC8B6D3D-4892-4A46-86FE-62D6B40F0CEA}"/>
              </a:ext>
            </a:extLst>
          </p:cNvPr>
          <p:cNvSpPr/>
          <p:nvPr/>
        </p:nvSpPr>
        <p:spPr>
          <a:xfrm>
            <a:off x="9147193" y="5457474"/>
            <a:ext cx="334351" cy="3480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C3ACAF9D-2A59-45F1-9C1A-F0EC0C5200D3}"/>
              </a:ext>
            </a:extLst>
          </p:cNvPr>
          <p:cNvSpPr/>
          <p:nvPr/>
        </p:nvSpPr>
        <p:spPr>
          <a:xfrm>
            <a:off x="9484076" y="5457474"/>
            <a:ext cx="334351" cy="3480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03C3640E-AD5A-40B1-BDB6-808F703CA9EB}"/>
              </a:ext>
            </a:extLst>
          </p:cNvPr>
          <p:cNvSpPr/>
          <p:nvPr/>
        </p:nvSpPr>
        <p:spPr>
          <a:xfrm>
            <a:off x="9830643" y="5457474"/>
            <a:ext cx="334351" cy="3480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2628368-F72D-44E1-B5AE-701A93BA5A6A}"/>
              </a:ext>
            </a:extLst>
          </p:cNvPr>
          <p:cNvSpPr txBox="1"/>
          <p:nvPr/>
        </p:nvSpPr>
        <p:spPr>
          <a:xfrm>
            <a:off x="8304978" y="5411035"/>
            <a:ext cx="334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0</a:t>
            </a:r>
            <a:endParaRPr lang="ru-RU" sz="2400" dirty="0">
              <a:solidFill>
                <a:schemeClr val="bg2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6F18C58-8138-4F28-8330-FFE87206500F}"/>
              </a:ext>
            </a:extLst>
          </p:cNvPr>
          <p:cNvSpPr txBox="1"/>
          <p:nvPr/>
        </p:nvSpPr>
        <p:spPr>
          <a:xfrm>
            <a:off x="7748146" y="4726544"/>
            <a:ext cx="88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  <a:endParaRPr lang="ru-RU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4AD2D24-2DDC-4348-9740-76A4652E816A}"/>
              </a:ext>
            </a:extLst>
          </p:cNvPr>
          <p:cNvSpPr txBox="1"/>
          <p:nvPr/>
        </p:nvSpPr>
        <p:spPr>
          <a:xfrm>
            <a:off x="198254" y="1404937"/>
            <a:ext cx="2646947" cy="1261884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Producer</a:t>
            </a:r>
          </a:p>
          <a:p>
            <a:r>
              <a:rPr lang="en-US" sz="2400" dirty="0"/>
              <a:t>send(message) </a:t>
            </a:r>
            <a:r>
              <a:rPr lang="en-US" sz="2400" dirty="0">
                <a:solidFill>
                  <a:srgbClr val="FF0000"/>
                </a:solidFill>
              </a:rPr>
              <a:t>async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0E960E8-40ED-4F21-9E28-ECD3401DF06E}"/>
              </a:ext>
            </a:extLst>
          </p:cNvPr>
          <p:cNvSpPr txBox="1"/>
          <p:nvPr/>
        </p:nvSpPr>
        <p:spPr>
          <a:xfrm>
            <a:off x="8904939" y="1776685"/>
            <a:ext cx="12045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</a:rPr>
              <a:t>Leader</a:t>
            </a:r>
            <a:endParaRPr lang="ru-RU" sz="2200" dirty="0">
              <a:solidFill>
                <a:srgbClr val="00B050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05877DA-AA23-446C-B263-889F45C785A4}"/>
              </a:ext>
            </a:extLst>
          </p:cNvPr>
          <p:cNvSpPr txBox="1"/>
          <p:nvPr/>
        </p:nvSpPr>
        <p:spPr>
          <a:xfrm>
            <a:off x="8900778" y="3343129"/>
            <a:ext cx="12045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</a:rPr>
              <a:t>Leader</a:t>
            </a:r>
            <a:endParaRPr lang="ru-RU" sz="2200" dirty="0">
              <a:solidFill>
                <a:srgbClr val="00B050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4B579F2-FFD2-4424-8982-5A364578FA3F}"/>
              </a:ext>
            </a:extLst>
          </p:cNvPr>
          <p:cNvSpPr txBox="1"/>
          <p:nvPr/>
        </p:nvSpPr>
        <p:spPr>
          <a:xfrm>
            <a:off x="8873817" y="3736164"/>
            <a:ext cx="12045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</a:rPr>
              <a:t>Leader</a:t>
            </a:r>
            <a:endParaRPr lang="ru-RU" sz="2200" dirty="0">
              <a:solidFill>
                <a:srgbClr val="00B050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3DD5F36-8C12-4D21-A5C1-E645DC33A254}"/>
              </a:ext>
            </a:extLst>
          </p:cNvPr>
          <p:cNvSpPr txBox="1"/>
          <p:nvPr/>
        </p:nvSpPr>
        <p:spPr>
          <a:xfrm>
            <a:off x="8889904" y="5421379"/>
            <a:ext cx="12045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</a:rPr>
              <a:t>Leader</a:t>
            </a:r>
            <a:endParaRPr lang="ru-RU" sz="2200" dirty="0">
              <a:solidFill>
                <a:srgbClr val="00B05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913A157-5497-4187-9948-F9EC91F3FBF3}"/>
              </a:ext>
            </a:extLst>
          </p:cNvPr>
          <p:cNvSpPr txBox="1"/>
          <p:nvPr/>
        </p:nvSpPr>
        <p:spPr>
          <a:xfrm>
            <a:off x="228312" y="3519974"/>
            <a:ext cx="2616890" cy="43088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fetch metadata</a:t>
            </a:r>
          </a:p>
        </p:txBody>
      </p:sp>
      <p:cxnSp>
        <p:nvCxnSpPr>
          <p:cNvPr id="100" name="Прямая со стрелкой 99">
            <a:extLst>
              <a:ext uri="{FF2B5EF4-FFF2-40B4-BE49-F238E27FC236}">
                <a16:creationId xmlns:a16="http://schemas.microsoft.com/office/drawing/2014/main" id="{ED07C8BE-6178-432D-9766-FCE23C24EB91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1521727" y="2666821"/>
            <a:ext cx="15030" cy="853153"/>
          </a:xfrm>
          <a:prstGeom prst="straightConnector1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E1BE248-AE8A-46BF-B0FB-E866F8CA6719}"/>
              </a:ext>
            </a:extLst>
          </p:cNvPr>
          <p:cNvSpPr txBox="1"/>
          <p:nvPr/>
        </p:nvSpPr>
        <p:spPr>
          <a:xfrm>
            <a:off x="3484345" y="1674796"/>
            <a:ext cx="2271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zookeeper</a:t>
            </a:r>
            <a:endParaRPr lang="ru-RU" sz="2400" dirty="0"/>
          </a:p>
        </p:txBody>
      </p: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D887D2D2-D8C4-429E-B1EA-44D4E1E62358}"/>
              </a:ext>
            </a:extLst>
          </p:cNvPr>
          <p:cNvCxnSpPr>
            <a:cxnSpLocks/>
            <a:stCxn id="98" idx="3"/>
            <a:endCxn id="10" idx="2"/>
          </p:cNvCxnSpPr>
          <p:nvPr/>
        </p:nvCxnSpPr>
        <p:spPr>
          <a:xfrm flipV="1">
            <a:off x="2845202" y="2136461"/>
            <a:ext cx="1774924" cy="1598957"/>
          </a:xfrm>
          <a:prstGeom prst="bentConnector2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2E846BD0-4709-4CA5-B7CF-4267DB5887C0}"/>
              </a:ext>
            </a:extLst>
          </p:cNvPr>
          <p:cNvCxnSpPr>
            <a:cxnSpLocks/>
          </p:cNvCxnSpPr>
          <p:nvPr/>
        </p:nvCxnSpPr>
        <p:spPr>
          <a:xfrm>
            <a:off x="1506697" y="3972322"/>
            <a:ext cx="15030" cy="853153"/>
          </a:xfrm>
          <a:prstGeom prst="straightConnector1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E19BC7A-50C1-4DD1-B016-DCCA56AB5B10}"/>
              </a:ext>
            </a:extLst>
          </p:cNvPr>
          <p:cNvSpPr txBox="1"/>
          <p:nvPr/>
        </p:nvSpPr>
        <p:spPr>
          <a:xfrm>
            <a:off x="228311" y="4825475"/>
            <a:ext cx="2616890" cy="43088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serialize message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63BC1CDC-6C94-4DF5-941C-701650265073}"/>
              </a:ext>
            </a:extLst>
          </p:cNvPr>
          <p:cNvCxnSpPr>
            <a:stCxn id="42" idx="3"/>
          </p:cNvCxnSpPr>
          <p:nvPr/>
        </p:nvCxnSpPr>
        <p:spPr>
          <a:xfrm flipV="1">
            <a:off x="2845201" y="5040918"/>
            <a:ext cx="1207035" cy="1"/>
          </a:xfrm>
          <a:prstGeom prst="line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6953CA1-8DD9-4700-84A0-156A2D45E52C}"/>
              </a:ext>
            </a:extLst>
          </p:cNvPr>
          <p:cNvSpPr txBox="1"/>
          <p:nvPr/>
        </p:nvSpPr>
        <p:spPr>
          <a:xfrm>
            <a:off x="4081313" y="3950861"/>
            <a:ext cx="2616890" cy="280076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200" dirty="0" err="1"/>
              <a:t>Сериализуем</a:t>
            </a:r>
            <a:r>
              <a:rPr lang="ru-RU" sz="2200" dirty="0"/>
              <a:t> в нужный формат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 err="1"/>
              <a:t>key.serializer</a:t>
            </a:r>
            <a:endParaRPr lang="en-US" sz="2200" dirty="0"/>
          </a:p>
          <a:p>
            <a:r>
              <a:rPr lang="en-US" sz="2200" dirty="0" err="1"/>
              <a:t>value.serializer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(</a:t>
            </a:r>
            <a:r>
              <a:rPr lang="ru-RU" sz="2200" dirty="0"/>
              <a:t>например,</a:t>
            </a:r>
          </a:p>
          <a:p>
            <a:r>
              <a:rPr lang="en-US" sz="2200" dirty="0" err="1"/>
              <a:t>StringSerializer</a:t>
            </a:r>
            <a:r>
              <a:rPr lang="en-US" sz="2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386855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AF6BED-F76C-4E55-9972-6B48FD073D88}"/>
              </a:ext>
            </a:extLst>
          </p:cNvPr>
          <p:cNvSpPr txBox="1"/>
          <p:nvPr/>
        </p:nvSpPr>
        <p:spPr>
          <a:xfrm>
            <a:off x="0" y="240632"/>
            <a:ext cx="9153625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Kafka Producer – </a:t>
            </a:r>
            <a:r>
              <a:rPr lang="ru-RU" sz="2400" dirty="0"/>
              <a:t>высокопроизводительный отправитель сообщений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8129AE6-62B0-41BD-9E98-806ED11FF9CD}"/>
              </a:ext>
            </a:extLst>
          </p:cNvPr>
          <p:cNvSpPr/>
          <p:nvPr/>
        </p:nvSpPr>
        <p:spPr>
          <a:xfrm>
            <a:off x="7830151" y="1107142"/>
            <a:ext cx="2646947" cy="14208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4297401-8BB5-4D77-9B9A-16E719D32756}"/>
              </a:ext>
            </a:extLst>
          </p:cNvPr>
          <p:cNvSpPr/>
          <p:nvPr/>
        </p:nvSpPr>
        <p:spPr>
          <a:xfrm>
            <a:off x="7830150" y="1568918"/>
            <a:ext cx="2646948" cy="82777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F583DC4-4684-4BDD-B8FA-87FDCBEE1C59}"/>
              </a:ext>
            </a:extLst>
          </p:cNvPr>
          <p:cNvSpPr/>
          <p:nvPr/>
        </p:nvSpPr>
        <p:spPr>
          <a:xfrm>
            <a:off x="8810317" y="1840831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273A420-6449-4C53-A43A-A5227D32ADB8}"/>
              </a:ext>
            </a:extLst>
          </p:cNvPr>
          <p:cNvSpPr/>
          <p:nvPr/>
        </p:nvSpPr>
        <p:spPr>
          <a:xfrm>
            <a:off x="9172871" y="1840831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47D9988-BA29-495A-BC04-7EC07EB96023}"/>
              </a:ext>
            </a:extLst>
          </p:cNvPr>
          <p:cNvSpPr/>
          <p:nvPr/>
        </p:nvSpPr>
        <p:spPr>
          <a:xfrm>
            <a:off x="9509754" y="1840831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886BE1A-DDAC-433C-84DC-56A1E0608E20}"/>
              </a:ext>
            </a:extLst>
          </p:cNvPr>
          <p:cNvSpPr/>
          <p:nvPr/>
        </p:nvSpPr>
        <p:spPr>
          <a:xfrm>
            <a:off x="9872308" y="1851213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7D3514-4AA1-4EE0-A5FD-89355AE4BBA5}"/>
              </a:ext>
            </a:extLst>
          </p:cNvPr>
          <p:cNvSpPr txBox="1"/>
          <p:nvPr/>
        </p:nvSpPr>
        <p:spPr>
          <a:xfrm>
            <a:off x="8330656" y="1794392"/>
            <a:ext cx="334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0</a:t>
            </a:r>
            <a:endParaRPr lang="ru-RU" sz="2400" dirty="0">
              <a:solidFill>
                <a:schemeClr val="bg2"/>
              </a:solidFill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0D994F85-B653-4B3C-85AF-4A19C212A542}"/>
              </a:ext>
            </a:extLst>
          </p:cNvPr>
          <p:cNvSpPr/>
          <p:nvPr/>
        </p:nvSpPr>
        <p:spPr>
          <a:xfrm>
            <a:off x="7800138" y="2653710"/>
            <a:ext cx="2646947" cy="17552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2078B331-A3DB-46D9-A735-055C4B647EA5}"/>
              </a:ext>
            </a:extLst>
          </p:cNvPr>
          <p:cNvSpPr/>
          <p:nvPr/>
        </p:nvSpPr>
        <p:spPr>
          <a:xfrm>
            <a:off x="7804472" y="3054941"/>
            <a:ext cx="2646948" cy="117187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402964-09A9-429C-82AE-1445B73AC4F8}"/>
              </a:ext>
            </a:extLst>
          </p:cNvPr>
          <p:cNvSpPr txBox="1"/>
          <p:nvPr/>
        </p:nvSpPr>
        <p:spPr>
          <a:xfrm>
            <a:off x="8353162" y="3322926"/>
            <a:ext cx="334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31404440-9144-4126-AA5F-4650A569788C}"/>
              </a:ext>
            </a:extLst>
          </p:cNvPr>
          <p:cNvSpPr/>
          <p:nvPr/>
        </p:nvSpPr>
        <p:spPr>
          <a:xfrm>
            <a:off x="8817517" y="3372005"/>
            <a:ext cx="334351" cy="348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51682469-66BE-421C-B092-F192065EBA45}"/>
              </a:ext>
            </a:extLst>
          </p:cNvPr>
          <p:cNvSpPr/>
          <p:nvPr/>
        </p:nvSpPr>
        <p:spPr>
          <a:xfrm>
            <a:off x="9157836" y="3378991"/>
            <a:ext cx="334351" cy="348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F92E68BD-7143-47AF-9EF4-979F5AB88D8C}"/>
              </a:ext>
            </a:extLst>
          </p:cNvPr>
          <p:cNvSpPr/>
          <p:nvPr/>
        </p:nvSpPr>
        <p:spPr>
          <a:xfrm>
            <a:off x="9486219" y="3385376"/>
            <a:ext cx="334351" cy="348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582F5A4B-00BB-4582-A32F-56D161658444}"/>
              </a:ext>
            </a:extLst>
          </p:cNvPr>
          <p:cNvSpPr/>
          <p:nvPr/>
        </p:nvSpPr>
        <p:spPr>
          <a:xfrm>
            <a:off x="9830644" y="3378991"/>
            <a:ext cx="334351" cy="348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2DBB7D82-F4C7-4E8C-9250-B40F1F6122B1}"/>
              </a:ext>
            </a:extLst>
          </p:cNvPr>
          <p:cNvSpPr/>
          <p:nvPr/>
        </p:nvSpPr>
        <p:spPr>
          <a:xfrm>
            <a:off x="8793595" y="3809878"/>
            <a:ext cx="334351" cy="348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7F373099-A1C7-44BE-80F6-30D4989EB66F}"/>
              </a:ext>
            </a:extLst>
          </p:cNvPr>
          <p:cNvSpPr/>
          <p:nvPr/>
        </p:nvSpPr>
        <p:spPr>
          <a:xfrm>
            <a:off x="9127946" y="3800522"/>
            <a:ext cx="334351" cy="348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0046539A-A8CA-485A-AB34-6F93D3CC6371}"/>
              </a:ext>
            </a:extLst>
          </p:cNvPr>
          <p:cNvSpPr/>
          <p:nvPr/>
        </p:nvSpPr>
        <p:spPr>
          <a:xfrm>
            <a:off x="9470477" y="3811704"/>
            <a:ext cx="334351" cy="348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705AA58F-A107-4D41-B3D6-D816C22C7C0C}"/>
              </a:ext>
            </a:extLst>
          </p:cNvPr>
          <p:cNvSpPr/>
          <p:nvPr/>
        </p:nvSpPr>
        <p:spPr>
          <a:xfrm>
            <a:off x="9820570" y="3809878"/>
            <a:ext cx="334351" cy="348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5EAFBD4-71A9-4FAB-A8D2-C197CB739FAC}"/>
              </a:ext>
            </a:extLst>
          </p:cNvPr>
          <p:cNvSpPr txBox="1"/>
          <p:nvPr/>
        </p:nvSpPr>
        <p:spPr>
          <a:xfrm>
            <a:off x="7773824" y="1109901"/>
            <a:ext cx="88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  <a:endParaRPr lang="ru-RU" dirty="0"/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65B573BB-D94A-41C7-B878-58D4363AEED4}"/>
              </a:ext>
            </a:extLst>
          </p:cNvPr>
          <p:cNvSpPr/>
          <p:nvPr/>
        </p:nvSpPr>
        <p:spPr>
          <a:xfrm>
            <a:off x="7804473" y="4660466"/>
            <a:ext cx="2646947" cy="14741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36F05E8-CE15-4CE4-91A5-A7FEFA1BF0DC}"/>
              </a:ext>
            </a:extLst>
          </p:cNvPr>
          <p:cNvSpPr txBox="1"/>
          <p:nvPr/>
        </p:nvSpPr>
        <p:spPr>
          <a:xfrm>
            <a:off x="7821194" y="2636920"/>
            <a:ext cx="88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  <a:endParaRPr lang="ru-RU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46410D7-DD21-4005-B357-6896101B7E2B}"/>
              </a:ext>
            </a:extLst>
          </p:cNvPr>
          <p:cNvSpPr txBox="1"/>
          <p:nvPr/>
        </p:nvSpPr>
        <p:spPr>
          <a:xfrm>
            <a:off x="8357252" y="3720029"/>
            <a:ext cx="334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86" name="Прямоугольник: скругленные углы 85">
            <a:extLst>
              <a:ext uri="{FF2B5EF4-FFF2-40B4-BE49-F238E27FC236}">
                <a16:creationId xmlns:a16="http://schemas.microsoft.com/office/drawing/2014/main" id="{F22B6C38-3476-4555-8EBE-F51659E96BB6}"/>
              </a:ext>
            </a:extLst>
          </p:cNvPr>
          <p:cNvSpPr/>
          <p:nvPr/>
        </p:nvSpPr>
        <p:spPr>
          <a:xfrm>
            <a:off x="7804472" y="5185561"/>
            <a:ext cx="2646948" cy="82777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986A7318-CF53-4203-A47D-A5176CFCDF0E}"/>
              </a:ext>
            </a:extLst>
          </p:cNvPr>
          <p:cNvSpPr/>
          <p:nvPr/>
        </p:nvSpPr>
        <p:spPr>
          <a:xfrm>
            <a:off x="8800007" y="5457474"/>
            <a:ext cx="334351" cy="3480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FC8B6D3D-4892-4A46-86FE-62D6B40F0CEA}"/>
              </a:ext>
            </a:extLst>
          </p:cNvPr>
          <p:cNvSpPr/>
          <p:nvPr/>
        </p:nvSpPr>
        <p:spPr>
          <a:xfrm>
            <a:off x="9147193" y="5457474"/>
            <a:ext cx="334351" cy="3480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C3ACAF9D-2A59-45F1-9C1A-F0EC0C5200D3}"/>
              </a:ext>
            </a:extLst>
          </p:cNvPr>
          <p:cNvSpPr/>
          <p:nvPr/>
        </p:nvSpPr>
        <p:spPr>
          <a:xfrm>
            <a:off x="9484076" y="5457474"/>
            <a:ext cx="334351" cy="3480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03C3640E-AD5A-40B1-BDB6-808F703CA9EB}"/>
              </a:ext>
            </a:extLst>
          </p:cNvPr>
          <p:cNvSpPr/>
          <p:nvPr/>
        </p:nvSpPr>
        <p:spPr>
          <a:xfrm>
            <a:off x="9830643" y="5457474"/>
            <a:ext cx="334351" cy="3480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2628368-F72D-44E1-B5AE-701A93BA5A6A}"/>
              </a:ext>
            </a:extLst>
          </p:cNvPr>
          <p:cNvSpPr txBox="1"/>
          <p:nvPr/>
        </p:nvSpPr>
        <p:spPr>
          <a:xfrm>
            <a:off x="8304978" y="5411035"/>
            <a:ext cx="334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0</a:t>
            </a:r>
            <a:endParaRPr lang="ru-RU" sz="2400" dirty="0">
              <a:solidFill>
                <a:schemeClr val="bg2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6F18C58-8138-4F28-8330-FFE87206500F}"/>
              </a:ext>
            </a:extLst>
          </p:cNvPr>
          <p:cNvSpPr txBox="1"/>
          <p:nvPr/>
        </p:nvSpPr>
        <p:spPr>
          <a:xfrm>
            <a:off x="7748146" y="4726544"/>
            <a:ext cx="88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  <a:endParaRPr lang="ru-RU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4AD2D24-2DDC-4348-9740-76A4652E816A}"/>
              </a:ext>
            </a:extLst>
          </p:cNvPr>
          <p:cNvSpPr txBox="1"/>
          <p:nvPr/>
        </p:nvSpPr>
        <p:spPr>
          <a:xfrm>
            <a:off x="198254" y="1404937"/>
            <a:ext cx="2646947" cy="1261884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Producer</a:t>
            </a:r>
          </a:p>
          <a:p>
            <a:r>
              <a:rPr lang="en-US" sz="2400" dirty="0"/>
              <a:t>send(message) </a:t>
            </a:r>
            <a:r>
              <a:rPr lang="en-US" sz="2400" dirty="0">
                <a:solidFill>
                  <a:srgbClr val="FF0000"/>
                </a:solidFill>
              </a:rPr>
              <a:t>async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0E960E8-40ED-4F21-9E28-ECD3401DF06E}"/>
              </a:ext>
            </a:extLst>
          </p:cNvPr>
          <p:cNvSpPr txBox="1"/>
          <p:nvPr/>
        </p:nvSpPr>
        <p:spPr>
          <a:xfrm>
            <a:off x="8904939" y="1776685"/>
            <a:ext cx="12045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</a:rPr>
              <a:t>Leader</a:t>
            </a:r>
            <a:endParaRPr lang="ru-RU" sz="2200" dirty="0">
              <a:solidFill>
                <a:srgbClr val="00B050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05877DA-AA23-446C-B263-889F45C785A4}"/>
              </a:ext>
            </a:extLst>
          </p:cNvPr>
          <p:cNvSpPr txBox="1"/>
          <p:nvPr/>
        </p:nvSpPr>
        <p:spPr>
          <a:xfrm>
            <a:off x="8900778" y="3343129"/>
            <a:ext cx="12045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</a:rPr>
              <a:t>Leader</a:t>
            </a:r>
            <a:endParaRPr lang="ru-RU" sz="2200" dirty="0">
              <a:solidFill>
                <a:srgbClr val="00B050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4B579F2-FFD2-4424-8982-5A364578FA3F}"/>
              </a:ext>
            </a:extLst>
          </p:cNvPr>
          <p:cNvSpPr txBox="1"/>
          <p:nvPr/>
        </p:nvSpPr>
        <p:spPr>
          <a:xfrm>
            <a:off x="8873817" y="3736164"/>
            <a:ext cx="12045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</a:rPr>
              <a:t>Leader</a:t>
            </a:r>
            <a:endParaRPr lang="ru-RU" sz="2200" dirty="0">
              <a:solidFill>
                <a:srgbClr val="00B050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3DD5F36-8C12-4D21-A5C1-E645DC33A254}"/>
              </a:ext>
            </a:extLst>
          </p:cNvPr>
          <p:cNvSpPr txBox="1"/>
          <p:nvPr/>
        </p:nvSpPr>
        <p:spPr>
          <a:xfrm>
            <a:off x="8889904" y="5421379"/>
            <a:ext cx="12045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</a:rPr>
              <a:t>Leader</a:t>
            </a:r>
            <a:endParaRPr lang="ru-RU" sz="2200" dirty="0">
              <a:solidFill>
                <a:srgbClr val="00B05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913A157-5497-4187-9948-F9EC91F3FBF3}"/>
              </a:ext>
            </a:extLst>
          </p:cNvPr>
          <p:cNvSpPr txBox="1"/>
          <p:nvPr/>
        </p:nvSpPr>
        <p:spPr>
          <a:xfrm>
            <a:off x="228312" y="3519974"/>
            <a:ext cx="2616890" cy="43088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fetch metadata</a:t>
            </a:r>
          </a:p>
        </p:txBody>
      </p:sp>
      <p:cxnSp>
        <p:nvCxnSpPr>
          <p:cNvPr id="100" name="Прямая со стрелкой 99">
            <a:extLst>
              <a:ext uri="{FF2B5EF4-FFF2-40B4-BE49-F238E27FC236}">
                <a16:creationId xmlns:a16="http://schemas.microsoft.com/office/drawing/2014/main" id="{ED07C8BE-6178-432D-9766-FCE23C24EB91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1521727" y="2666821"/>
            <a:ext cx="15030" cy="853153"/>
          </a:xfrm>
          <a:prstGeom prst="straightConnector1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E1BE248-AE8A-46BF-B0FB-E866F8CA6719}"/>
              </a:ext>
            </a:extLst>
          </p:cNvPr>
          <p:cNvSpPr txBox="1"/>
          <p:nvPr/>
        </p:nvSpPr>
        <p:spPr>
          <a:xfrm>
            <a:off x="3484345" y="1674796"/>
            <a:ext cx="2271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zookeeper</a:t>
            </a:r>
            <a:endParaRPr lang="ru-RU" sz="2400" dirty="0"/>
          </a:p>
        </p:txBody>
      </p: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D887D2D2-D8C4-429E-B1EA-44D4E1E62358}"/>
              </a:ext>
            </a:extLst>
          </p:cNvPr>
          <p:cNvCxnSpPr>
            <a:cxnSpLocks/>
            <a:stCxn id="98" idx="3"/>
            <a:endCxn id="10" idx="2"/>
          </p:cNvCxnSpPr>
          <p:nvPr/>
        </p:nvCxnSpPr>
        <p:spPr>
          <a:xfrm flipV="1">
            <a:off x="2845202" y="2136461"/>
            <a:ext cx="1774924" cy="1598957"/>
          </a:xfrm>
          <a:prstGeom prst="bentConnector2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2E846BD0-4709-4CA5-B7CF-4267DB5887C0}"/>
              </a:ext>
            </a:extLst>
          </p:cNvPr>
          <p:cNvCxnSpPr>
            <a:cxnSpLocks/>
          </p:cNvCxnSpPr>
          <p:nvPr/>
        </p:nvCxnSpPr>
        <p:spPr>
          <a:xfrm>
            <a:off x="1506697" y="3972322"/>
            <a:ext cx="0" cy="551552"/>
          </a:xfrm>
          <a:prstGeom prst="straightConnector1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E19BC7A-50C1-4DD1-B016-DCCA56AB5B10}"/>
              </a:ext>
            </a:extLst>
          </p:cNvPr>
          <p:cNvSpPr txBox="1"/>
          <p:nvPr/>
        </p:nvSpPr>
        <p:spPr>
          <a:xfrm>
            <a:off x="228312" y="4523874"/>
            <a:ext cx="2616890" cy="43088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serialize message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6953CA1-8DD9-4700-84A0-156A2D45E52C}"/>
              </a:ext>
            </a:extLst>
          </p:cNvPr>
          <p:cNvSpPr txBox="1"/>
          <p:nvPr/>
        </p:nvSpPr>
        <p:spPr>
          <a:xfrm>
            <a:off x="4129391" y="4664969"/>
            <a:ext cx="2616890" cy="178510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Options: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explicit partition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round-robin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key-defined </a:t>
            </a:r>
          </a:p>
          <a:p>
            <a:r>
              <a:rPr lang="en-US" sz="2200" dirty="0"/>
              <a:t>(</a:t>
            </a:r>
            <a:r>
              <a:rPr lang="en-US" sz="2200" dirty="0" err="1"/>
              <a:t>key_hash</a:t>
            </a:r>
            <a:r>
              <a:rPr lang="en-US" sz="2200" dirty="0"/>
              <a:t> % n)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B9E6FC-A427-48FB-BFD7-70EF0BA4BFEE}"/>
              </a:ext>
            </a:extLst>
          </p:cNvPr>
          <p:cNvSpPr txBox="1"/>
          <p:nvPr/>
        </p:nvSpPr>
        <p:spPr>
          <a:xfrm>
            <a:off x="228312" y="5473164"/>
            <a:ext cx="2616890" cy="43088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define partition</a:t>
            </a: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D7546554-791B-4188-94A6-0637F3EC41F9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2845202" y="5688608"/>
            <a:ext cx="1284189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FE507319-59FE-4C65-B2FA-2111B8FB0576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1506697" y="4954761"/>
            <a:ext cx="30060" cy="518403"/>
          </a:xfrm>
          <a:prstGeom prst="straightConnector1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9251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AF6BED-F76C-4E55-9972-6B48FD073D88}"/>
              </a:ext>
            </a:extLst>
          </p:cNvPr>
          <p:cNvSpPr txBox="1"/>
          <p:nvPr/>
        </p:nvSpPr>
        <p:spPr>
          <a:xfrm>
            <a:off x="0" y="240632"/>
            <a:ext cx="9153625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Kafka Producer – </a:t>
            </a:r>
            <a:r>
              <a:rPr lang="ru-RU" sz="2400" dirty="0"/>
              <a:t>высокопроизводительный отправитель сообщений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8129AE6-62B0-41BD-9E98-806ED11FF9CD}"/>
              </a:ext>
            </a:extLst>
          </p:cNvPr>
          <p:cNvSpPr/>
          <p:nvPr/>
        </p:nvSpPr>
        <p:spPr>
          <a:xfrm>
            <a:off x="7830151" y="1107142"/>
            <a:ext cx="2646947" cy="14208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4297401-8BB5-4D77-9B9A-16E719D32756}"/>
              </a:ext>
            </a:extLst>
          </p:cNvPr>
          <p:cNvSpPr/>
          <p:nvPr/>
        </p:nvSpPr>
        <p:spPr>
          <a:xfrm>
            <a:off x="7830150" y="1568918"/>
            <a:ext cx="2646948" cy="82777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F583DC4-4684-4BDD-B8FA-87FDCBEE1C59}"/>
              </a:ext>
            </a:extLst>
          </p:cNvPr>
          <p:cNvSpPr/>
          <p:nvPr/>
        </p:nvSpPr>
        <p:spPr>
          <a:xfrm>
            <a:off x="8810317" y="1840831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273A420-6449-4C53-A43A-A5227D32ADB8}"/>
              </a:ext>
            </a:extLst>
          </p:cNvPr>
          <p:cNvSpPr/>
          <p:nvPr/>
        </p:nvSpPr>
        <p:spPr>
          <a:xfrm>
            <a:off x="9172871" y="1840831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47D9988-BA29-495A-BC04-7EC07EB96023}"/>
              </a:ext>
            </a:extLst>
          </p:cNvPr>
          <p:cNvSpPr/>
          <p:nvPr/>
        </p:nvSpPr>
        <p:spPr>
          <a:xfrm>
            <a:off x="9509754" y="1840831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886BE1A-DDAC-433C-84DC-56A1E0608E20}"/>
              </a:ext>
            </a:extLst>
          </p:cNvPr>
          <p:cNvSpPr/>
          <p:nvPr/>
        </p:nvSpPr>
        <p:spPr>
          <a:xfrm>
            <a:off x="9872308" y="1851213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7D3514-4AA1-4EE0-A5FD-89355AE4BBA5}"/>
              </a:ext>
            </a:extLst>
          </p:cNvPr>
          <p:cNvSpPr txBox="1"/>
          <p:nvPr/>
        </p:nvSpPr>
        <p:spPr>
          <a:xfrm>
            <a:off x="8330656" y="1794392"/>
            <a:ext cx="334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0</a:t>
            </a:r>
            <a:endParaRPr lang="ru-RU" sz="2400" dirty="0">
              <a:solidFill>
                <a:schemeClr val="bg2"/>
              </a:solidFill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0D994F85-B653-4B3C-85AF-4A19C212A542}"/>
              </a:ext>
            </a:extLst>
          </p:cNvPr>
          <p:cNvSpPr/>
          <p:nvPr/>
        </p:nvSpPr>
        <p:spPr>
          <a:xfrm>
            <a:off x="7800138" y="2653710"/>
            <a:ext cx="2646947" cy="17552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2078B331-A3DB-46D9-A735-055C4B647EA5}"/>
              </a:ext>
            </a:extLst>
          </p:cNvPr>
          <p:cNvSpPr/>
          <p:nvPr/>
        </p:nvSpPr>
        <p:spPr>
          <a:xfrm>
            <a:off x="7804472" y="3054941"/>
            <a:ext cx="2646948" cy="117187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402964-09A9-429C-82AE-1445B73AC4F8}"/>
              </a:ext>
            </a:extLst>
          </p:cNvPr>
          <p:cNvSpPr txBox="1"/>
          <p:nvPr/>
        </p:nvSpPr>
        <p:spPr>
          <a:xfrm>
            <a:off x="8353162" y="3322926"/>
            <a:ext cx="334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31404440-9144-4126-AA5F-4650A569788C}"/>
              </a:ext>
            </a:extLst>
          </p:cNvPr>
          <p:cNvSpPr/>
          <p:nvPr/>
        </p:nvSpPr>
        <p:spPr>
          <a:xfrm>
            <a:off x="8817517" y="3372005"/>
            <a:ext cx="334351" cy="348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51682469-66BE-421C-B092-F192065EBA45}"/>
              </a:ext>
            </a:extLst>
          </p:cNvPr>
          <p:cNvSpPr/>
          <p:nvPr/>
        </p:nvSpPr>
        <p:spPr>
          <a:xfrm>
            <a:off x="9157836" y="3378991"/>
            <a:ext cx="334351" cy="348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F92E68BD-7143-47AF-9EF4-979F5AB88D8C}"/>
              </a:ext>
            </a:extLst>
          </p:cNvPr>
          <p:cNvSpPr/>
          <p:nvPr/>
        </p:nvSpPr>
        <p:spPr>
          <a:xfrm>
            <a:off x="9486219" y="3385376"/>
            <a:ext cx="334351" cy="348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582F5A4B-00BB-4582-A32F-56D161658444}"/>
              </a:ext>
            </a:extLst>
          </p:cNvPr>
          <p:cNvSpPr/>
          <p:nvPr/>
        </p:nvSpPr>
        <p:spPr>
          <a:xfrm>
            <a:off x="9830644" y="3378991"/>
            <a:ext cx="334351" cy="348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2DBB7D82-F4C7-4E8C-9250-B40F1F6122B1}"/>
              </a:ext>
            </a:extLst>
          </p:cNvPr>
          <p:cNvSpPr/>
          <p:nvPr/>
        </p:nvSpPr>
        <p:spPr>
          <a:xfrm>
            <a:off x="8793595" y="3809878"/>
            <a:ext cx="334351" cy="348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7F373099-A1C7-44BE-80F6-30D4989EB66F}"/>
              </a:ext>
            </a:extLst>
          </p:cNvPr>
          <p:cNvSpPr/>
          <p:nvPr/>
        </p:nvSpPr>
        <p:spPr>
          <a:xfrm>
            <a:off x="9127946" y="3800522"/>
            <a:ext cx="334351" cy="348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0046539A-A8CA-485A-AB34-6F93D3CC6371}"/>
              </a:ext>
            </a:extLst>
          </p:cNvPr>
          <p:cNvSpPr/>
          <p:nvPr/>
        </p:nvSpPr>
        <p:spPr>
          <a:xfrm>
            <a:off x="9470477" y="3811704"/>
            <a:ext cx="334351" cy="348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705AA58F-A107-4D41-B3D6-D816C22C7C0C}"/>
              </a:ext>
            </a:extLst>
          </p:cNvPr>
          <p:cNvSpPr/>
          <p:nvPr/>
        </p:nvSpPr>
        <p:spPr>
          <a:xfrm>
            <a:off x="9820570" y="3809878"/>
            <a:ext cx="334351" cy="348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5EAFBD4-71A9-4FAB-A8D2-C197CB739FAC}"/>
              </a:ext>
            </a:extLst>
          </p:cNvPr>
          <p:cNvSpPr txBox="1"/>
          <p:nvPr/>
        </p:nvSpPr>
        <p:spPr>
          <a:xfrm>
            <a:off x="7773824" y="1109901"/>
            <a:ext cx="88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  <a:endParaRPr lang="ru-RU" dirty="0"/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65B573BB-D94A-41C7-B878-58D4363AEED4}"/>
              </a:ext>
            </a:extLst>
          </p:cNvPr>
          <p:cNvSpPr/>
          <p:nvPr/>
        </p:nvSpPr>
        <p:spPr>
          <a:xfrm>
            <a:off x="7804473" y="4660466"/>
            <a:ext cx="2646947" cy="14741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36F05E8-CE15-4CE4-91A5-A7FEFA1BF0DC}"/>
              </a:ext>
            </a:extLst>
          </p:cNvPr>
          <p:cNvSpPr txBox="1"/>
          <p:nvPr/>
        </p:nvSpPr>
        <p:spPr>
          <a:xfrm>
            <a:off x="7821194" y="2636920"/>
            <a:ext cx="88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  <a:endParaRPr lang="ru-RU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46410D7-DD21-4005-B357-6896101B7E2B}"/>
              </a:ext>
            </a:extLst>
          </p:cNvPr>
          <p:cNvSpPr txBox="1"/>
          <p:nvPr/>
        </p:nvSpPr>
        <p:spPr>
          <a:xfrm>
            <a:off x="8357252" y="3720029"/>
            <a:ext cx="334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86" name="Прямоугольник: скругленные углы 85">
            <a:extLst>
              <a:ext uri="{FF2B5EF4-FFF2-40B4-BE49-F238E27FC236}">
                <a16:creationId xmlns:a16="http://schemas.microsoft.com/office/drawing/2014/main" id="{F22B6C38-3476-4555-8EBE-F51659E96BB6}"/>
              </a:ext>
            </a:extLst>
          </p:cNvPr>
          <p:cNvSpPr/>
          <p:nvPr/>
        </p:nvSpPr>
        <p:spPr>
          <a:xfrm>
            <a:off x="7804472" y="5185561"/>
            <a:ext cx="2646948" cy="82777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986A7318-CF53-4203-A47D-A5176CFCDF0E}"/>
              </a:ext>
            </a:extLst>
          </p:cNvPr>
          <p:cNvSpPr/>
          <p:nvPr/>
        </p:nvSpPr>
        <p:spPr>
          <a:xfrm>
            <a:off x="8800007" y="5457474"/>
            <a:ext cx="334351" cy="3480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FC8B6D3D-4892-4A46-86FE-62D6B40F0CEA}"/>
              </a:ext>
            </a:extLst>
          </p:cNvPr>
          <p:cNvSpPr/>
          <p:nvPr/>
        </p:nvSpPr>
        <p:spPr>
          <a:xfrm>
            <a:off x="9147193" y="5457474"/>
            <a:ext cx="334351" cy="3480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C3ACAF9D-2A59-45F1-9C1A-F0EC0C5200D3}"/>
              </a:ext>
            </a:extLst>
          </p:cNvPr>
          <p:cNvSpPr/>
          <p:nvPr/>
        </p:nvSpPr>
        <p:spPr>
          <a:xfrm>
            <a:off x="9484076" y="5457474"/>
            <a:ext cx="334351" cy="3480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03C3640E-AD5A-40B1-BDB6-808F703CA9EB}"/>
              </a:ext>
            </a:extLst>
          </p:cNvPr>
          <p:cNvSpPr/>
          <p:nvPr/>
        </p:nvSpPr>
        <p:spPr>
          <a:xfrm>
            <a:off x="9830643" y="5457474"/>
            <a:ext cx="334351" cy="3480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2628368-F72D-44E1-B5AE-701A93BA5A6A}"/>
              </a:ext>
            </a:extLst>
          </p:cNvPr>
          <p:cNvSpPr txBox="1"/>
          <p:nvPr/>
        </p:nvSpPr>
        <p:spPr>
          <a:xfrm>
            <a:off x="8304978" y="5411035"/>
            <a:ext cx="334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0</a:t>
            </a:r>
            <a:endParaRPr lang="ru-RU" sz="2400" dirty="0">
              <a:solidFill>
                <a:schemeClr val="bg2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6F18C58-8138-4F28-8330-FFE87206500F}"/>
              </a:ext>
            </a:extLst>
          </p:cNvPr>
          <p:cNvSpPr txBox="1"/>
          <p:nvPr/>
        </p:nvSpPr>
        <p:spPr>
          <a:xfrm>
            <a:off x="7748146" y="4726544"/>
            <a:ext cx="88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  <a:endParaRPr lang="ru-RU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4AD2D24-2DDC-4348-9740-76A4652E816A}"/>
              </a:ext>
            </a:extLst>
          </p:cNvPr>
          <p:cNvSpPr txBox="1"/>
          <p:nvPr/>
        </p:nvSpPr>
        <p:spPr>
          <a:xfrm>
            <a:off x="198254" y="1404937"/>
            <a:ext cx="2646947" cy="1261884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Producer</a:t>
            </a:r>
          </a:p>
          <a:p>
            <a:r>
              <a:rPr lang="en-US" sz="2400" dirty="0"/>
              <a:t>send(message) </a:t>
            </a:r>
            <a:r>
              <a:rPr lang="en-US" sz="2400" dirty="0">
                <a:solidFill>
                  <a:srgbClr val="FF0000"/>
                </a:solidFill>
              </a:rPr>
              <a:t>async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0E960E8-40ED-4F21-9E28-ECD3401DF06E}"/>
              </a:ext>
            </a:extLst>
          </p:cNvPr>
          <p:cNvSpPr txBox="1"/>
          <p:nvPr/>
        </p:nvSpPr>
        <p:spPr>
          <a:xfrm>
            <a:off x="8904939" y="1776685"/>
            <a:ext cx="12045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</a:rPr>
              <a:t>Leader</a:t>
            </a:r>
            <a:endParaRPr lang="ru-RU" sz="2200" dirty="0">
              <a:solidFill>
                <a:srgbClr val="00B050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05877DA-AA23-446C-B263-889F45C785A4}"/>
              </a:ext>
            </a:extLst>
          </p:cNvPr>
          <p:cNvSpPr txBox="1"/>
          <p:nvPr/>
        </p:nvSpPr>
        <p:spPr>
          <a:xfrm>
            <a:off x="8900778" y="3343129"/>
            <a:ext cx="12045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</a:rPr>
              <a:t>Leader</a:t>
            </a:r>
            <a:endParaRPr lang="ru-RU" sz="2200" dirty="0">
              <a:solidFill>
                <a:srgbClr val="00B050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4B579F2-FFD2-4424-8982-5A364578FA3F}"/>
              </a:ext>
            </a:extLst>
          </p:cNvPr>
          <p:cNvSpPr txBox="1"/>
          <p:nvPr/>
        </p:nvSpPr>
        <p:spPr>
          <a:xfrm>
            <a:off x="8873817" y="3736164"/>
            <a:ext cx="12045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</a:rPr>
              <a:t>Leader</a:t>
            </a:r>
            <a:endParaRPr lang="ru-RU" sz="2200" dirty="0">
              <a:solidFill>
                <a:srgbClr val="00B050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3DD5F36-8C12-4D21-A5C1-E645DC33A254}"/>
              </a:ext>
            </a:extLst>
          </p:cNvPr>
          <p:cNvSpPr txBox="1"/>
          <p:nvPr/>
        </p:nvSpPr>
        <p:spPr>
          <a:xfrm>
            <a:off x="8889904" y="5421379"/>
            <a:ext cx="12045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</a:rPr>
              <a:t>Leader</a:t>
            </a:r>
            <a:endParaRPr lang="ru-RU" sz="2200" dirty="0">
              <a:solidFill>
                <a:srgbClr val="00B05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913A157-5497-4187-9948-F9EC91F3FBF3}"/>
              </a:ext>
            </a:extLst>
          </p:cNvPr>
          <p:cNvSpPr txBox="1"/>
          <p:nvPr/>
        </p:nvSpPr>
        <p:spPr>
          <a:xfrm>
            <a:off x="228312" y="3519974"/>
            <a:ext cx="2616890" cy="43088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fetch metadata</a:t>
            </a:r>
          </a:p>
        </p:txBody>
      </p:sp>
      <p:cxnSp>
        <p:nvCxnSpPr>
          <p:cNvPr id="100" name="Прямая со стрелкой 99">
            <a:extLst>
              <a:ext uri="{FF2B5EF4-FFF2-40B4-BE49-F238E27FC236}">
                <a16:creationId xmlns:a16="http://schemas.microsoft.com/office/drawing/2014/main" id="{ED07C8BE-6178-432D-9766-FCE23C24EB91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1521727" y="2666821"/>
            <a:ext cx="15030" cy="853153"/>
          </a:xfrm>
          <a:prstGeom prst="straightConnector1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E1BE248-AE8A-46BF-B0FB-E866F8CA6719}"/>
              </a:ext>
            </a:extLst>
          </p:cNvPr>
          <p:cNvSpPr txBox="1"/>
          <p:nvPr/>
        </p:nvSpPr>
        <p:spPr>
          <a:xfrm>
            <a:off x="3484345" y="1674796"/>
            <a:ext cx="2271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zookeeper</a:t>
            </a:r>
            <a:endParaRPr lang="ru-RU" sz="2400" dirty="0"/>
          </a:p>
        </p:txBody>
      </p: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D887D2D2-D8C4-429E-B1EA-44D4E1E62358}"/>
              </a:ext>
            </a:extLst>
          </p:cNvPr>
          <p:cNvCxnSpPr>
            <a:cxnSpLocks/>
            <a:stCxn id="98" idx="3"/>
            <a:endCxn id="10" idx="2"/>
          </p:cNvCxnSpPr>
          <p:nvPr/>
        </p:nvCxnSpPr>
        <p:spPr>
          <a:xfrm flipV="1">
            <a:off x="2845202" y="2136461"/>
            <a:ext cx="1774924" cy="1598957"/>
          </a:xfrm>
          <a:prstGeom prst="bentConnector2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2E846BD0-4709-4CA5-B7CF-4267DB5887C0}"/>
              </a:ext>
            </a:extLst>
          </p:cNvPr>
          <p:cNvCxnSpPr>
            <a:cxnSpLocks/>
          </p:cNvCxnSpPr>
          <p:nvPr/>
        </p:nvCxnSpPr>
        <p:spPr>
          <a:xfrm>
            <a:off x="1506697" y="3972322"/>
            <a:ext cx="0" cy="551552"/>
          </a:xfrm>
          <a:prstGeom prst="straightConnector1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E19BC7A-50C1-4DD1-B016-DCCA56AB5B10}"/>
              </a:ext>
            </a:extLst>
          </p:cNvPr>
          <p:cNvSpPr txBox="1"/>
          <p:nvPr/>
        </p:nvSpPr>
        <p:spPr>
          <a:xfrm>
            <a:off x="228312" y="4523874"/>
            <a:ext cx="2616890" cy="43088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serialize message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B9E6FC-A427-48FB-BFD7-70EF0BA4BFEE}"/>
              </a:ext>
            </a:extLst>
          </p:cNvPr>
          <p:cNvSpPr txBox="1"/>
          <p:nvPr/>
        </p:nvSpPr>
        <p:spPr>
          <a:xfrm>
            <a:off x="228312" y="5473164"/>
            <a:ext cx="2616890" cy="43088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define partition</a:t>
            </a:r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FE507319-59FE-4C65-B2FA-2111B8FB0576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1506697" y="4954761"/>
            <a:ext cx="30060" cy="518403"/>
          </a:xfrm>
          <a:prstGeom prst="straightConnector1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B2136C9-2CD3-4366-B980-2D4198C28C1E}"/>
              </a:ext>
            </a:extLst>
          </p:cNvPr>
          <p:cNvSpPr txBox="1"/>
          <p:nvPr/>
        </p:nvSpPr>
        <p:spPr>
          <a:xfrm>
            <a:off x="232887" y="6173687"/>
            <a:ext cx="2616890" cy="43088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compress message</a:t>
            </a:r>
          </a:p>
        </p:txBody>
      </p: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3469D885-1DE5-4397-831C-5031B8603D8D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1489651" y="5904051"/>
            <a:ext cx="47106" cy="276061"/>
          </a:xfrm>
          <a:prstGeom prst="straightConnector1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B67EACF-17B2-4C5F-B148-633DFFC4EBD7}"/>
              </a:ext>
            </a:extLst>
          </p:cNvPr>
          <p:cNvSpPr txBox="1"/>
          <p:nvPr/>
        </p:nvSpPr>
        <p:spPr>
          <a:xfrm>
            <a:off x="3879137" y="5290059"/>
            <a:ext cx="2616890" cy="135421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accumulate batch</a:t>
            </a:r>
          </a:p>
          <a:p>
            <a:r>
              <a:rPr lang="en-US" sz="2000" dirty="0" err="1"/>
              <a:t>batch.size</a:t>
            </a:r>
            <a:r>
              <a:rPr lang="en-US" sz="2000" dirty="0"/>
              <a:t> (16 </a:t>
            </a:r>
            <a:r>
              <a:rPr lang="en-US" sz="2000" dirty="0" err="1"/>
              <a:t>Kb</a:t>
            </a:r>
            <a:r>
              <a:rPr lang="en-US" sz="2000" dirty="0"/>
              <a:t> </a:t>
            </a:r>
            <a:r>
              <a:rPr lang="ru-RU" sz="2000" dirty="0"/>
              <a:t>на 1 </a:t>
            </a:r>
            <a:r>
              <a:rPr lang="ru-RU" sz="2000" dirty="0" err="1"/>
              <a:t>бирокера</a:t>
            </a:r>
            <a:r>
              <a:rPr lang="en-US" sz="2000" dirty="0"/>
              <a:t>), linger.ms (timeout)</a:t>
            </a:r>
          </a:p>
        </p:txBody>
      </p: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8AF050BF-2134-451B-BBFF-7E2FBD1D731E}"/>
              </a:ext>
            </a:extLst>
          </p:cNvPr>
          <p:cNvCxnSpPr>
            <a:cxnSpLocks/>
            <a:stCxn id="48" idx="3"/>
            <a:endCxn id="51" idx="1"/>
          </p:cNvCxnSpPr>
          <p:nvPr/>
        </p:nvCxnSpPr>
        <p:spPr>
          <a:xfrm flipV="1">
            <a:off x="2849777" y="5967168"/>
            <a:ext cx="1029360" cy="421963"/>
          </a:xfrm>
          <a:prstGeom prst="straightConnector1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18977787-F9A7-459C-B6F8-3D25D53FCD2A}"/>
              </a:ext>
            </a:extLst>
          </p:cNvPr>
          <p:cNvCxnSpPr/>
          <p:nvPr/>
        </p:nvCxnSpPr>
        <p:spPr>
          <a:xfrm flipV="1">
            <a:off x="5534526" y="1992128"/>
            <a:ext cx="0" cy="3297931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34C2B120-6EF4-4796-88B0-55302697DCB1}"/>
              </a:ext>
            </a:extLst>
          </p:cNvPr>
          <p:cNvCxnSpPr>
            <a:endCxn id="4" idx="1"/>
          </p:cNvCxnSpPr>
          <p:nvPr/>
        </p:nvCxnSpPr>
        <p:spPr>
          <a:xfrm flipV="1">
            <a:off x="5534526" y="1982805"/>
            <a:ext cx="2295624" cy="93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945CA2A5-9B31-4981-A24E-D8D6F395EB0B}"/>
              </a:ext>
            </a:extLst>
          </p:cNvPr>
          <p:cNvCxnSpPr/>
          <p:nvPr/>
        </p:nvCxnSpPr>
        <p:spPr>
          <a:xfrm flipV="1">
            <a:off x="5548489" y="3531346"/>
            <a:ext cx="2295624" cy="93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A7979025-0443-44A6-8ED9-D53DB4B58C3E}"/>
              </a:ext>
            </a:extLst>
          </p:cNvPr>
          <p:cNvCxnSpPr/>
          <p:nvPr/>
        </p:nvCxnSpPr>
        <p:spPr>
          <a:xfrm flipV="1">
            <a:off x="5548489" y="3926519"/>
            <a:ext cx="2295624" cy="93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A81EBDF2-D263-4FCF-AA18-580E7335BDA1}"/>
              </a:ext>
            </a:extLst>
          </p:cNvPr>
          <p:cNvCxnSpPr>
            <a:cxnSpLocks/>
          </p:cNvCxnSpPr>
          <p:nvPr/>
        </p:nvCxnSpPr>
        <p:spPr>
          <a:xfrm flipV="1">
            <a:off x="6504383" y="5748099"/>
            <a:ext cx="1316811" cy="54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3507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AF6BED-F76C-4E55-9972-6B48FD073D88}"/>
              </a:ext>
            </a:extLst>
          </p:cNvPr>
          <p:cNvSpPr txBox="1"/>
          <p:nvPr/>
        </p:nvSpPr>
        <p:spPr>
          <a:xfrm>
            <a:off x="0" y="240632"/>
            <a:ext cx="9153625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Kafka Consumer – </a:t>
            </a:r>
            <a:r>
              <a:rPr lang="ru-RU" sz="2400" dirty="0"/>
              <a:t>высокопроизводительный получатель сообщений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8129AE6-62B0-41BD-9E98-806ED11FF9CD}"/>
              </a:ext>
            </a:extLst>
          </p:cNvPr>
          <p:cNvSpPr/>
          <p:nvPr/>
        </p:nvSpPr>
        <p:spPr>
          <a:xfrm>
            <a:off x="7830151" y="1107142"/>
            <a:ext cx="2646947" cy="14208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4297401-8BB5-4D77-9B9A-16E719D32756}"/>
              </a:ext>
            </a:extLst>
          </p:cNvPr>
          <p:cNvSpPr/>
          <p:nvPr/>
        </p:nvSpPr>
        <p:spPr>
          <a:xfrm>
            <a:off x="7830150" y="1568918"/>
            <a:ext cx="2646948" cy="82777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F583DC4-4684-4BDD-B8FA-87FDCBEE1C59}"/>
              </a:ext>
            </a:extLst>
          </p:cNvPr>
          <p:cNvSpPr/>
          <p:nvPr/>
        </p:nvSpPr>
        <p:spPr>
          <a:xfrm>
            <a:off x="8810317" y="1840831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273A420-6449-4C53-A43A-A5227D32ADB8}"/>
              </a:ext>
            </a:extLst>
          </p:cNvPr>
          <p:cNvSpPr/>
          <p:nvPr/>
        </p:nvSpPr>
        <p:spPr>
          <a:xfrm>
            <a:off x="9172871" y="1840831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47D9988-BA29-495A-BC04-7EC07EB96023}"/>
              </a:ext>
            </a:extLst>
          </p:cNvPr>
          <p:cNvSpPr/>
          <p:nvPr/>
        </p:nvSpPr>
        <p:spPr>
          <a:xfrm>
            <a:off x="9509754" y="1840831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886BE1A-DDAC-433C-84DC-56A1E0608E20}"/>
              </a:ext>
            </a:extLst>
          </p:cNvPr>
          <p:cNvSpPr/>
          <p:nvPr/>
        </p:nvSpPr>
        <p:spPr>
          <a:xfrm>
            <a:off x="9872308" y="1851213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7D3514-4AA1-4EE0-A5FD-89355AE4BBA5}"/>
              </a:ext>
            </a:extLst>
          </p:cNvPr>
          <p:cNvSpPr txBox="1"/>
          <p:nvPr/>
        </p:nvSpPr>
        <p:spPr>
          <a:xfrm>
            <a:off x="8330656" y="1794392"/>
            <a:ext cx="334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0</a:t>
            </a:r>
            <a:endParaRPr lang="ru-RU" sz="2400" dirty="0">
              <a:solidFill>
                <a:schemeClr val="bg2"/>
              </a:solidFill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0D994F85-B653-4B3C-85AF-4A19C212A542}"/>
              </a:ext>
            </a:extLst>
          </p:cNvPr>
          <p:cNvSpPr/>
          <p:nvPr/>
        </p:nvSpPr>
        <p:spPr>
          <a:xfrm>
            <a:off x="7800138" y="2653710"/>
            <a:ext cx="2646947" cy="17552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2078B331-A3DB-46D9-A735-055C4B647EA5}"/>
              </a:ext>
            </a:extLst>
          </p:cNvPr>
          <p:cNvSpPr/>
          <p:nvPr/>
        </p:nvSpPr>
        <p:spPr>
          <a:xfrm>
            <a:off x="7804472" y="3054941"/>
            <a:ext cx="2646948" cy="117187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402964-09A9-429C-82AE-1445B73AC4F8}"/>
              </a:ext>
            </a:extLst>
          </p:cNvPr>
          <p:cNvSpPr txBox="1"/>
          <p:nvPr/>
        </p:nvSpPr>
        <p:spPr>
          <a:xfrm>
            <a:off x="8353162" y="3322926"/>
            <a:ext cx="334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31404440-9144-4126-AA5F-4650A569788C}"/>
              </a:ext>
            </a:extLst>
          </p:cNvPr>
          <p:cNvSpPr/>
          <p:nvPr/>
        </p:nvSpPr>
        <p:spPr>
          <a:xfrm>
            <a:off x="8817517" y="3372005"/>
            <a:ext cx="334351" cy="348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51682469-66BE-421C-B092-F192065EBA45}"/>
              </a:ext>
            </a:extLst>
          </p:cNvPr>
          <p:cNvSpPr/>
          <p:nvPr/>
        </p:nvSpPr>
        <p:spPr>
          <a:xfrm>
            <a:off x="9157836" y="3378991"/>
            <a:ext cx="334351" cy="348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F92E68BD-7143-47AF-9EF4-979F5AB88D8C}"/>
              </a:ext>
            </a:extLst>
          </p:cNvPr>
          <p:cNvSpPr/>
          <p:nvPr/>
        </p:nvSpPr>
        <p:spPr>
          <a:xfrm>
            <a:off x="9486219" y="3385376"/>
            <a:ext cx="334351" cy="348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582F5A4B-00BB-4582-A32F-56D161658444}"/>
              </a:ext>
            </a:extLst>
          </p:cNvPr>
          <p:cNvSpPr/>
          <p:nvPr/>
        </p:nvSpPr>
        <p:spPr>
          <a:xfrm>
            <a:off x="9830644" y="3378991"/>
            <a:ext cx="334351" cy="348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2DBB7D82-F4C7-4E8C-9250-B40F1F6122B1}"/>
              </a:ext>
            </a:extLst>
          </p:cNvPr>
          <p:cNvSpPr/>
          <p:nvPr/>
        </p:nvSpPr>
        <p:spPr>
          <a:xfrm>
            <a:off x="8793595" y="3809878"/>
            <a:ext cx="334351" cy="348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7F373099-A1C7-44BE-80F6-30D4989EB66F}"/>
              </a:ext>
            </a:extLst>
          </p:cNvPr>
          <p:cNvSpPr/>
          <p:nvPr/>
        </p:nvSpPr>
        <p:spPr>
          <a:xfrm>
            <a:off x="9127946" y="3800522"/>
            <a:ext cx="334351" cy="348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0046539A-A8CA-485A-AB34-6F93D3CC6371}"/>
              </a:ext>
            </a:extLst>
          </p:cNvPr>
          <p:cNvSpPr/>
          <p:nvPr/>
        </p:nvSpPr>
        <p:spPr>
          <a:xfrm>
            <a:off x="9470477" y="3811704"/>
            <a:ext cx="334351" cy="348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705AA58F-A107-4D41-B3D6-D816C22C7C0C}"/>
              </a:ext>
            </a:extLst>
          </p:cNvPr>
          <p:cNvSpPr/>
          <p:nvPr/>
        </p:nvSpPr>
        <p:spPr>
          <a:xfrm>
            <a:off x="9820570" y="3809878"/>
            <a:ext cx="334351" cy="348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5EAFBD4-71A9-4FAB-A8D2-C197CB739FAC}"/>
              </a:ext>
            </a:extLst>
          </p:cNvPr>
          <p:cNvSpPr txBox="1"/>
          <p:nvPr/>
        </p:nvSpPr>
        <p:spPr>
          <a:xfrm>
            <a:off x="7773824" y="1109901"/>
            <a:ext cx="88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  <a:endParaRPr lang="ru-RU" dirty="0"/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65B573BB-D94A-41C7-B878-58D4363AEED4}"/>
              </a:ext>
            </a:extLst>
          </p:cNvPr>
          <p:cNvSpPr/>
          <p:nvPr/>
        </p:nvSpPr>
        <p:spPr>
          <a:xfrm>
            <a:off x="7804473" y="4660466"/>
            <a:ext cx="2646947" cy="14741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36F05E8-CE15-4CE4-91A5-A7FEFA1BF0DC}"/>
              </a:ext>
            </a:extLst>
          </p:cNvPr>
          <p:cNvSpPr txBox="1"/>
          <p:nvPr/>
        </p:nvSpPr>
        <p:spPr>
          <a:xfrm>
            <a:off x="7821194" y="2636920"/>
            <a:ext cx="88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  <a:endParaRPr lang="ru-RU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46410D7-DD21-4005-B357-6896101B7E2B}"/>
              </a:ext>
            </a:extLst>
          </p:cNvPr>
          <p:cNvSpPr txBox="1"/>
          <p:nvPr/>
        </p:nvSpPr>
        <p:spPr>
          <a:xfrm>
            <a:off x="8357252" y="3720029"/>
            <a:ext cx="334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86" name="Прямоугольник: скругленные углы 85">
            <a:extLst>
              <a:ext uri="{FF2B5EF4-FFF2-40B4-BE49-F238E27FC236}">
                <a16:creationId xmlns:a16="http://schemas.microsoft.com/office/drawing/2014/main" id="{F22B6C38-3476-4555-8EBE-F51659E96BB6}"/>
              </a:ext>
            </a:extLst>
          </p:cNvPr>
          <p:cNvSpPr/>
          <p:nvPr/>
        </p:nvSpPr>
        <p:spPr>
          <a:xfrm>
            <a:off x="7804472" y="5185561"/>
            <a:ext cx="2646948" cy="82777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986A7318-CF53-4203-A47D-A5176CFCDF0E}"/>
              </a:ext>
            </a:extLst>
          </p:cNvPr>
          <p:cNvSpPr/>
          <p:nvPr/>
        </p:nvSpPr>
        <p:spPr>
          <a:xfrm>
            <a:off x="8800007" y="5457474"/>
            <a:ext cx="334351" cy="3480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FC8B6D3D-4892-4A46-86FE-62D6B40F0CEA}"/>
              </a:ext>
            </a:extLst>
          </p:cNvPr>
          <p:cNvSpPr/>
          <p:nvPr/>
        </p:nvSpPr>
        <p:spPr>
          <a:xfrm>
            <a:off x="9147193" y="5457474"/>
            <a:ext cx="334351" cy="3480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C3ACAF9D-2A59-45F1-9C1A-F0EC0C5200D3}"/>
              </a:ext>
            </a:extLst>
          </p:cNvPr>
          <p:cNvSpPr/>
          <p:nvPr/>
        </p:nvSpPr>
        <p:spPr>
          <a:xfrm>
            <a:off x="9484076" y="5457474"/>
            <a:ext cx="334351" cy="3480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03C3640E-AD5A-40B1-BDB6-808F703CA9EB}"/>
              </a:ext>
            </a:extLst>
          </p:cNvPr>
          <p:cNvSpPr/>
          <p:nvPr/>
        </p:nvSpPr>
        <p:spPr>
          <a:xfrm>
            <a:off x="9830643" y="5457474"/>
            <a:ext cx="334351" cy="3480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2628368-F72D-44E1-B5AE-701A93BA5A6A}"/>
              </a:ext>
            </a:extLst>
          </p:cNvPr>
          <p:cNvSpPr txBox="1"/>
          <p:nvPr/>
        </p:nvSpPr>
        <p:spPr>
          <a:xfrm>
            <a:off x="8304978" y="5411035"/>
            <a:ext cx="334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0</a:t>
            </a:r>
            <a:endParaRPr lang="ru-RU" sz="2400" dirty="0">
              <a:solidFill>
                <a:schemeClr val="bg2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6F18C58-8138-4F28-8330-FFE87206500F}"/>
              </a:ext>
            </a:extLst>
          </p:cNvPr>
          <p:cNvSpPr txBox="1"/>
          <p:nvPr/>
        </p:nvSpPr>
        <p:spPr>
          <a:xfrm>
            <a:off x="7748146" y="4726544"/>
            <a:ext cx="88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  <a:endParaRPr lang="ru-RU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4AD2D24-2DDC-4348-9740-76A4652E816A}"/>
              </a:ext>
            </a:extLst>
          </p:cNvPr>
          <p:cNvSpPr txBox="1"/>
          <p:nvPr/>
        </p:nvSpPr>
        <p:spPr>
          <a:xfrm>
            <a:off x="198254" y="1404937"/>
            <a:ext cx="2646947" cy="892552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Consumer</a:t>
            </a:r>
          </a:p>
          <a:p>
            <a:r>
              <a:rPr lang="en-US" sz="2400" dirty="0"/>
              <a:t>poll(messages)</a:t>
            </a:r>
            <a:endParaRPr lang="ru-RU" sz="24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0E960E8-40ED-4F21-9E28-ECD3401DF06E}"/>
              </a:ext>
            </a:extLst>
          </p:cNvPr>
          <p:cNvSpPr txBox="1"/>
          <p:nvPr/>
        </p:nvSpPr>
        <p:spPr>
          <a:xfrm>
            <a:off x="8904939" y="1776685"/>
            <a:ext cx="12045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</a:rPr>
              <a:t>Leader</a:t>
            </a:r>
            <a:endParaRPr lang="ru-RU" sz="2200" dirty="0">
              <a:solidFill>
                <a:srgbClr val="00B050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05877DA-AA23-446C-B263-889F45C785A4}"/>
              </a:ext>
            </a:extLst>
          </p:cNvPr>
          <p:cNvSpPr txBox="1"/>
          <p:nvPr/>
        </p:nvSpPr>
        <p:spPr>
          <a:xfrm>
            <a:off x="8900778" y="3343129"/>
            <a:ext cx="12045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</a:rPr>
              <a:t>Leader</a:t>
            </a:r>
            <a:endParaRPr lang="ru-RU" sz="2200" dirty="0">
              <a:solidFill>
                <a:srgbClr val="00B050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4B579F2-FFD2-4424-8982-5A364578FA3F}"/>
              </a:ext>
            </a:extLst>
          </p:cNvPr>
          <p:cNvSpPr txBox="1"/>
          <p:nvPr/>
        </p:nvSpPr>
        <p:spPr>
          <a:xfrm>
            <a:off x="8873817" y="3736164"/>
            <a:ext cx="12045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</a:rPr>
              <a:t>Leader</a:t>
            </a:r>
            <a:endParaRPr lang="ru-RU" sz="2200" dirty="0">
              <a:solidFill>
                <a:srgbClr val="00B050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3DD5F36-8C12-4D21-A5C1-E645DC33A254}"/>
              </a:ext>
            </a:extLst>
          </p:cNvPr>
          <p:cNvSpPr txBox="1"/>
          <p:nvPr/>
        </p:nvSpPr>
        <p:spPr>
          <a:xfrm>
            <a:off x="8889904" y="5421379"/>
            <a:ext cx="12045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</a:rPr>
              <a:t>Leader</a:t>
            </a:r>
            <a:endParaRPr lang="ru-RU" sz="2200" dirty="0">
              <a:solidFill>
                <a:srgbClr val="00B05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652524-4014-453D-A216-5B1195E26898}"/>
              </a:ext>
            </a:extLst>
          </p:cNvPr>
          <p:cNvSpPr txBox="1"/>
          <p:nvPr/>
        </p:nvSpPr>
        <p:spPr>
          <a:xfrm>
            <a:off x="284638" y="3443776"/>
            <a:ext cx="2616890" cy="43088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fetch metadata</a:t>
            </a:r>
          </a:p>
        </p:txBody>
      </p: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BB52797F-75B3-4A3E-9595-85D6BF932997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1593083" y="2297489"/>
            <a:ext cx="0" cy="1146287"/>
          </a:xfrm>
          <a:prstGeom prst="straightConnector1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: уступ 44">
            <a:extLst>
              <a:ext uri="{FF2B5EF4-FFF2-40B4-BE49-F238E27FC236}">
                <a16:creationId xmlns:a16="http://schemas.microsoft.com/office/drawing/2014/main" id="{4F351131-171F-4D6F-BB82-598AB0236855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2901528" y="2060263"/>
            <a:ext cx="1774924" cy="1598957"/>
          </a:xfrm>
          <a:prstGeom prst="bentConnector3">
            <a:avLst>
              <a:gd name="adj1" fmla="val 50000"/>
            </a:avLst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050BFB4-01AD-49CC-9E14-2420FF940F7E}"/>
              </a:ext>
            </a:extLst>
          </p:cNvPr>
          <p:cNvSpPr txBox="1"/>
          <p:nvPr/>
        </p:nvSpPr>
        <p:spPr>
          <a:xfrm>
            <a:off x="3484345" y="1674796"/>
            <a:ext cx="2271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zookeeper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439877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AF6BED-F76C-4E55-9972-6B48FD073D88}"/>
              </a:ext>
            </a:extLst>
          </p:cNvPr>
          <p:cNvSpPr txBox="1"/>
          <p:nvPr/>
        </p:nvSpPr>
        <p:spPr>
          <a:xfrm>
            <a:off x="0" y="240632"/>
            <a:ext cx="9153625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Kafka Consumer – </a:t>
            </a:r>
            <a:r>
              <a:rPr lang="ru-RU" sz="2400" dirty="0"/>
              <a:t>высокопроизводительный получатель сообщений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8129AE6-62B0-41BD-9E98-806ED11FF9CD}"/>
              </a:ext>
            </a:extLst>
          </p:cNvPr>
          <p:cNvSpPr/>
          <p:nvPr/>
        </p:nvSpPr>
        <p:spPr>
          <a:xfrm>
            <a:off x="7830151" y="1107142"/>
            <a:ext cx="2646947" cy="14208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4297401-8BB5-4D77-9B9A-16E719D32756}"/>
              </a:ext>
            </a:extLst>
          </p:cNvPr>
          <p:cNvSpPr/>
          <p:nvPr/>
        </p:nvSpPr>
        <p:spPr>
          <a:xfrm>
            <a:off x="7830150" y="1568918"/>
            <a:ext cx="2646948" cy="82777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F583DC4-4684-4BDD-B8FA-87FDCBEE1C59}"/>
              </a:ext>
            </a:extLst>
          </p:cNvPr>
          <p:cNvSpPr/>
          <p:nvPr/>
        </p:nvSpPr>
        <p:spPr>
          <a:xfrm>
            <a:off x="8810317" y="1840831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273A420-6449-4C53-A43A-A5227D32ADB8}"/>
              </a:ext>
            </a:extLst>
          </p:cNvPr>
          <p:cNvSpPr/>
          <p:nvPr/>
        </p:nvSpPr>
        <p:spPr>
          <a:xfrm>
            <a:off x="9172871" y="1840831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47D9988-BA29-495A-BC04-7EC07EB96023}"/>
              </a:ext>
            </a:extLst>
          </p:cNvPr>
          <p:cNvSpPr/>
          <p:nvPr/>
        </p:nvSpPr>
        <p:spPr>
          <a:xfrm>
            <a:off x="9509754" y="1840831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886BE1A-DDAC-433C-84DC-56A1E0608E20}"/>
              </a:ext>
            </a:extLst>
          </p:cNvPr>
          <p:cNvSpPr/>
          <p:nvPr/>
        </p:nvSpPr>
        <p:spPr>
          <a:xfrm>
            <a:off x="9872308" y="1851213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7D3514-4AA1-4EE0-A5FD-89355AE4BBA5}"/>
              </a:ext>
            </a:extLst>
          </p:cNvPr>
          <p:cNvSpPr txBox="1"/>
          <p:nvPr/>
        </p:nvSpPr>
        <p:spPr>
          <a:xfrm>
            <a:off x="8330656" y="1794392"/>
            <a:ext cx="334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0</a:t>
            </a:r>
            <a:endParaRPr lang="ru-RU" sz="2400" dirty="0">
              <a:solidFill>
                <a:schemeClr val="bg2"/>
              </a:solidFill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0D994F85-B653-4B3C-85AF-4A19C212A542}"/>
              </a:ext>
            </a:extLst>
          </p:cNvPr>
          <p:cNvSpPr/>
          <p:nvPr/>
        </p:nvSpPr>
        <p:spPr>
          <a:xfrm>
            <a:off x="7800138" y="2653710"/>
            <a:ext cx="2646947" cy="17552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2078B331-A3DB-46D9-A735-055C4B647EA5}"/>
              </a:ext>
            </a:extLst>
          </p:cNvPr>
          <p:cNvSpPr/>
          <p:nvPr/>
        </p:nvSpPr>
        <p:spPr>
          <a:xfrm>
            <a:off x="7804472" y="3054941"/>
            <a:ext cx="2646948" cy="117187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402964-09A9-429C-82AE-1445B73AC4F8}"/>
              </a:ext>
            </a:extLst>
          </p:cNvPr>
          <p:cNvSpPr txBox="1"/>
          <p:nvPr/>
        </p:nvSpPr>
        <p:spPr>
          <a:xfrm>
            <a:off x="8353162" y="3322926"/>
            <a:ext cx="334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31404440-9144-4126-AA5F-4650A569788C}"/>
              </a:ext>
            </a:extLst>
          </p:cNvPr>
          <p:cNvSpPr/>
          <p:nvPr/>
        </p:nvSpPr>
        <p:spPr>
          <a:xfrm>
            <a:off x="8817517" y="3372005"/>
            <a:ext cx="334351" cy="348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51682469-66BE-421C-B092-F192065EBA45}"/>
              </a:ext>
            </a:extLst>
          </p:cNvPr>
          <p:cNvSpPr/>
          <p:nvPr/>
        </p:nvSpPr>
        <p:spPr>
          <a:xfrm>
            <a:off x="9157836" y="3378991"/>
            <a:ext cx="334351" cy="348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F92E68BD-7143-47AF-9EF4-979F5AB88D8C}"/>
              </a:ext>
            </a:extLst>
          </p:cNvPr>
          <p:cNvSpPr/>
          <p:nvPr/>
        </p:nvSpPr>
        <p:spPr>
          <a:xfrm>
            <a:off x="9486219" y="3385376"/>
            <a:ext cx="334351" cy="348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582F5A4B-00BB-4582-A32F-56D161658444}"/>
              </a:ext>
            </a:extLst>
          </p:cNvPr>
          <p:cNvSpPr/>
          <p:nvPr/>
        </p:nvSpPr>
        <p:spPr>
          <a:xfrm>
            <a:off x="9830644" y="3378991"/>
            <a:ext cx="334351" cy="348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2DBB7D82-F4C7-4E8C-9250-B40F1F6122B1}"/>
              </a:ext>
            </a:extLst>
          </p:cNvPr>
          <p:cNvSpPr/>
          <p:nvPr/>
        </p:nvSpPr>
        <p:spPr>
          <a:xfrm>
            <a:off x="8793595" y="3809878"/>
            <a:ext cx="334351" cy="348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7F373099-A1C7-44BE-80F6-30D4989EB66F}"/>
              </a:ext>
            </a:extLst>
          </p:cNvPr>
          <p:cNvSpPr/>
          <p:nvPr/>
        </p:nvSpPr>
        <p:spPr>
          <a:xfrm>
            <a:off x="9127946" y="3800522"/>
            <a:ext cx="334351" cy="348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0046539A-A8CA-485A-AB34-6F93D3CC6371}"/>
              </a:ext>
            </a:extLst>
          </p:cNvPr>
          <p:cNvSpPr/>
          <p:nvPr/>
        </p:nvSpPr>
        <p:spPr>
          <a:xfrm>
            <a:off x="9470477" y="3811704"/>
            <a:ext cx="334351" cy="348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705AA58F-A107-4D41-B3D6-D816C22C7C0C}"/>
              </a:ext>
            </a:extLst>
          </p:cNvPr>
          <p:cNvSpPr/>
          <p:nvPr/>
        </p:nvSpPr>
        <p:spPr>
          <a:xfrm>
            <a:off x="9820570" y="3809878"/>
            <a:ext cx="334351" cy="348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5EAFBD4-71A9-4FAB-A8D2-C197CB739FAC}"/>
              </a:ext>
            </a:extLst>
          </p:cNvPr>
          <p:cNvSpPr txBox="1"/>
          <p:nvPr/>
        </p:nvSpPr>
        <p:spPr>
          <a:xfrm>
            <a:off x="7773824" y="1109901"/>
            <a:ext cx="88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  <a:endParaRPr lang="ru-RU" dirty="0"/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65B573BB-D94A-41C7-B878-58D4363AEED4}"/>
              </a:ext>
            </a:extLst>
          </p:cNvPr>
          <p:cNvSpPr/>
          <p:nvPr/>
        </p:nvSpPr>
        <p:spPr>
          <a:xfrm>
            <a:off x="7804473" y="4660466"/>
            <a:ext cx="2646947" cy="14741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36F05E8-CE15-4CE4-91A5-A7FEFA1BF0DC}"/>
              </a:ext>
            </a:extLst>
          </p:cNvPr>
          <p:cNvSpPr txBox="1"/>
          <p:nvPr/>
        </p:nvSpPr>
        <p:spPr>
          <a:xfrm>
            <a:off x="7821194" y="2636920"/>
            <a:ext cx="88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  <a:endParaRPr lang="ru-RU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46410D7-DD21-4005-B357-6896101B7E2B}"/>
              </a:ext>
            </a:extLst>
          </p:cNvPr>
          <p:cNvSpPr txBox="1"/>
          <p:nvPr/>
        </p:nvSpPr>
        <p:spPr>
          <a:xfrm>
            <a:off x="8357252" y="3720029"/>
            <a:ext cx="334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86" name="Прямоугольник: скругленные углы 85">
            <a:extLst>
              <a:ext uri="{FF2B5EF4-FFF2-40B4-BE49-F238E27FC236}">
                <a16:creationId xmlns:a16="http://schemas.microsoft.com/office/drawing/2014/main" id="{F22B6C38-3476-4555-8EBE-F51659E96BB6}"/>
              </a:ext>
            </a:extLst>
          </p:cNvPr>
          <p:cNvSpPr/>
          <p:nvPr/>
        </p:nvSpPr>
        <p:spPr>
          <a:xfrm>
            <a:off x="7804472" y="5185561"/>
            <a:ext cx="2646948" cy="82777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986A7318-CF53-4203-A47D-A5176CFCDF0E}"/>
              </a:ext>
            </a:extLst>
          </p:cNvPr>
          <p:cNvSpPr/>
          <p:nvPr/>
        </p:nvSpPr>
        <p:spPr>
          <a:xfrm>
            <a:off x="8800007" y="5457474"/>
            <a:ext cx="334351" cy="3480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FC8B6D3D-4892-4A46-86FE-62D6B40F0CEA}"/>
              </a:ext>
            </a:extLst>
          </p:cNvPr>
          <p:cNvSpPr/>
          <p:nvPr/>
        </p:nvSpPr>
        <p:spPr>
          <a:xfrm>
            <a:off x="9147193" y="5457474"/>
            <a:ext cx="334351" cy="3480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C3ACAF9D-2A59-45F1-9C1A-F0EC0C5200D3}"/>
              </a:ext>
            </a:extLst>
          </p:cNvPr>
          <p:cNvSpPr/>
          <p:nvPr/>
        </p:nvSpPr>
        <p:spPr>
          <a:xfrm>
            <a:off x="9484076" y="5457474"/>
            <a:ext cx="334351" cy="3480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03C3640E-AD5A-40B1-BDB6-808F703CA9EB}"/>
              </a:ext>
            </a:extLst>
          </p:cNvPr>
          <p:cNvSpPr/>
          <p:nvPr/>
        </p:nvSpPr>
        <p:spPr>
          <a:xfrm>
            <a:off x="9830643" y="5457474"/>
            <a:ext cx="334351" cy="3480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2628368-F72D-44E1-B5AE-701A93BA5A6A}"/>
              </a:ext>
            </a:extLst>
          </p:cNvPr>
          <p:cNvSpPr txBox="1"/>
          <p:nvPr/>
        </p:nvSpPr>
        <p:spPr>
          <a:xfrm>
            <a:off x="8304978" y="5411035"/>
            <a:ext cx="334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0</a:t>
            </a:r>
            <a:endParaRPr lang="ru-RU" sz="2400" dirty="0">
              <a:solidFill>
                <a:schemeClr val="bg2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6F18C58-8138-4F28-8330-FFE87206500F}"/>
              </a:ext>
            </a:extLst>
          </p:cNvPr>
          <p:cNvSpPr txBox="1"/>
          <p:nvPr/>
        </p:nvSpPr>
        <p:spPr>
          <a:xfrm>
            <a:off x="7748146" y="4726544"/>
            <a:ext cx="88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  <a:endParaRPr lang="ru-RU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4AD2D24-2DDC-4348-9740-76A4652E816A}"/>
              </a:ext>
            </a:extLst>
          </p:cNvPr>
          <p:cNvSpPr txBox="1"/>
          <p:nvPr/>
        </p:nvSpPr>
        <p:spPr>
          <a:xfrm>
            <a:off x="198254" y="1404937"/>
            <a:ext cx="2646947" cy="892552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Consumer</a:t>
            </a:r>
          </a:p>
          <a:p>
            <a:r>
              <a:rPr lang="en-US" sz="2400" dirty="0"/>
              <a:t>poll(messages)</a:t>
            </a:r>
            <a:endParaRPr lang="ru-RU" sz="24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0E960E8-40ED-4F21-9E28-ECD3401DF06E}"/>
              </a:ext>
            </a:extLst>
          </p:cNvPr>
          <p:cNvSpPr txBox="1"/>
          <p:nvPr/>
        </p:nvSpPr>
        <p:spPr>
          <a:xfrm>
            <a:off x="8904939" y="1776685"/>
            <a:ext cx="12045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</a:rPr>
              <a:t>Leader</a:t>
            </a:r>
            <a:endParaRPr lang="ru-RU" sz="2200" dirty="0">
              <a:solidFill>
                <a:srgbClr val="00B050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05877DA-AA23-446C-B263-889F45C785A4}"/>
              </a:ext>
            </a:extLst>
          </p:cNvPr>
          <p:cNvSpPr txBox="1"/>
          <p:nvPr/>
        </p:nvSpPr>
        <p:spPr>
          <a:xfrm>
            <a:off x="8900778" y="3343129"/>
            <a:ext cx="12045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</a:rPr>
              <a:t>Leader</a:t>
            </a:r>
            <a:endParaRPr lang="ru-RU" sz="2200" dirty="0">
              <a:solidFill>
                <a:srgbClr val="00B050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4B579F2-FFD2-4424-8982-5A364578FA3F}"/>
              </a:ext>
            </a:extLst>
          </p:cNvPr>
          <p:cNvSpPr txBox="1"/>
          <p:nvPr/>
        </p:nvSpPr>
        <p:spPr>
          <a:xfrm>
            <a:off x="8873817" y="3736164"/>
            <a:ext cx="12045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</a:rPr>
              <a:t>Leader</a:t>
            </a:r>
            <a:endParaRPr lang="ru-RU" sz="2200" dirty="0">
              <a:solidFill>
                <a:srgbClr val="00B050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3DD5F36-8C12-4D21-A5C1-E645DC33A254}"/>
              </a:ext>
            </a:extLst>
          </p:cNvPr>
          <p:cNvSpPr txBox="1"/>
          <p:nvPr/>
        </p:nvSpPr>
        <p:spPr>
          <a:xfrm>
            <a:off x="8889904" y="5421379"/>
            <a:ext cx="12045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</a:rPr>
              <a:t>Leader</a:t>
            </a:r>
            <a:endParaRPr lang="ru-RU" sz="2200" dirty="0">
              <a:solidFill>
                <a:srgbClr val="00B050"/>
              </a:solidFill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CB1B8C23-6BB2-4175-88A7-CDF8961ABFF4}"/>
              </a:ext>
            </a:extLst>
          </p:cNvPr>
          <p:cNvCxnSpPr/>
          <p:nvPr/>
        </p:nvCxnSpPr>
        <p:spPr>
          <a:xfrm>
            <a:off x="6429676" y="1776685"/>
            <a:ext cx="0" cy="390222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94586B4E-62D2-439A-885C-B1C75423F45F}"/>
              </a:ext>
            </a:extLst>
          </p:cNvPr>
          <p:cNvCxnSpPr>
            <a:endCxn id="86" idx="1"/>
          </p:cNvCxnSpPr>
          <p:nvPr/>
        </p:nvCxnSpPr>
        <p:spPr>
          <a:xfrm flipV="1">
            <a:off x="6429676" y="5599448"/>
            <a:ext cx="1374796" cy="79457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42A65119-33AF-47D0-B6DB-CEB45EF2CD97}"/>
              </a:ext>
            </a:extLst>
          </p:cNvPr>
          <p:cNvCxnSpPr>
            <a:cxnSpLocks/>
          </p:cNvCxnSpPr>
          <p:nvPr/>
        </p:nvCxnSpPr>
        <p:spPr>
          <a:xfrm>
            <a:off x="6437857" y="3999401"/>
            <a:ext cx="1392293" cy="1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AD06B0EE-CCAE-4F9E-A41B-71E9A5B73995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465899" y="3635831"/>
            <a:ext cx="1338573" cy="5047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50E25298-5C03-42F1-B87C-013EBF431EF2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6428435" y="1982805"/>
            <a:ext cx="1401715" cy="21523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DF420B67-3E77-489E-A5CF-89740A7B6DAB}"/>
              </a:ext>
            </a:extLst>
          </p:cNvPr>
          <p:cNvCxnSpPr>
            <a:endCxn id="93" idx="3"/>
          </p:cNvCxnSpPr>
          <p:nvPr/>
        </p:nvCxnSpPr>
        <p:spPr>
          <a:xfrm flipH="1">
            <a:off x="2845201" y="1794392"/>
            <a:ext cx="3583234" cy="56821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1E257CE-4010-4847-9B3E-BC2FB099F2D5}"/>
              </a:ext>
            </a:extLst>
          </p:cNvPr>
          <p:cNvSpPr txBox="1"/>
          <p:nvPr/>
        </p:nvSpPr>
        <p:spPr>
          <a:xfrm>
            <a:off x="805172" y="3000129"/>
            <a:ext cx="2616890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2200" dirty="0"/>
              <a:t>Подключение к </a:t>
            </a:r>
            <a:r>
              <a:rPr lang="en-US" sz="2200" dirty="0"/>
              <a:t>Leader-</a:t>
            </a:r>
            <a:r>
              <a:rPr lang="ru-RU" sz="2200" dirty="0"/>
              <a:t>репликам всех партиций топика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F98DA21-41E9-401A-B703-8E48054170C5}"/>
              </a:ext>
            </a:extLst>
          </p:cNvPr>
          <p:cNvSpPr txBox="1"/>
          <p:nvPr/>
        </p:nvSpPr>
        <p:spPr>
          <a:xfrm>
            <a:off x="602271" y="5248018"/>
            <a:ext cx="4999632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2200" dirty="0">
                <a:solidFill>
                  <a:srgbClr val="FF0000"/>
                </a:solidFill>
              </a:rPr>
              <a:t>! В 1 поток медленно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9416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AF6BED-F76C-4E55-9972-6B48FD073D88}"/>
              </a:ext>
            </a:extLst>
          </p:cNvPr>
          <p:cNvSpPr txBox="1"/>
          <p:nvPr/>
        </p:nvSpPr>
        <p:spPr>
          <a:xfrm>
            <a:off x="0" y="240632"/>
            <a:ext cx="9153625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Kafka Consumer – </a:t>
            </a:r>
            <a:r>
              <a:rPr lang="ru-RU" sz="2400" dirty="0"/>
              <a:t>высокопроизводительный получатель сообщений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8129AE6-62B0-41BD-9E98-806ED11FF9CD}"/>
              </a:ext>
            </a:extLst>
          </p:cNvPr>
          <p:cNvSpPr/>
          <p:nvPr/>
        </p:nvSpPr>
        <p:spPr>
          <a:xfrm>
            <a:off x="7830151" y="1107142"/>
            <a:ext cx="2646947" cy="14208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4297401-8BB5-4D77-9B9A-16E719D32756}"/>
              </a:ext>
            </a:extLst>
          </p:cNvPr>
          <p:cNvSpPr/>
          <p:nvPr/>
        </p:nvSpPr>
        <p:spPr>
          <a:xfrm>
            <a:off x="7830150" y="1568918"/>
            <a:ext cx="2646948" cy="82777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F583DC4-4684-4BDD-B8FA-87FDCBEE1C59}"/>
              </a:ext>
            </a:extLst>
          </p:cNvPr>
          <p:cNvSpPr/>
          <p:nvPr/>
        </p:nvSpPr>
        <p:spPr>
          <a:xfrm>
            <a:off x="8810317" y="1840831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273A420-6449-4C53-A43A-A5227D32ADB8}"/>
              </a:ext>
            </a:extLst>
          </p:cNvPr>
          <p:cNvSpPr/>
          <p:nvPr/>
        </p:nvSpPr>
        <p:spPr>
          <a:xfrm>
            <a:off x="9172871" y="1840831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47D9988-BA29-495A-BC04-7EC07EB96023}"/>
              </a:ext>
            </a:extLst>
          </p:cNvPr>
          <p:cNvSpPr/>
          <p:nvPr/>
        </p:nvSpPr>
        <p:spPr>
          <a:xfrm>
            <a:off x="9509754" y="1840831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886BE1A-DDAC-433C-84DC-56A1E0608E20}"/>
              </a:ext>
            </a:extLst>
          </p:cNvPr>
          <p:cNvSpPr/>
          <p:nvPr/>
        </p:nvSpPr>
        <p:spPr>
          <a:xfrm>
            <a:off x="9872308" y="1851213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7D3514-4AA1-4EE0-A5FD-89355AE4BBA5}"/>
              </a:ext>
            </a:extLst>
          </p:cNvPr>
          <p:cNvSpPr txBox="1"/>
          <p:nvPr/>
        </p:nvSpPr>
        <p:spPr>
          <a:xfrm>
            <a:off x="8330656" y="1794392"/>
            <a:ext cx="334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0</a:t>
            </a:r>
            <a:endParaRPr lang="ru-RU" sz="2400" dirty="0">
              <a:solidFill>
                <a:schemeClr val="bg2"/>
              </a:solidFill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0D994F85-B653-4B3C-85AF-4A19C212A542}"/>
              </a:ext>
            </a:extLst>
          </p:cNvPr>
          <p:cNvSpPr/>
          <p:nvPr/>
        </p:nvSpPr>
        <p:spPr>
          <a:xfrm>
            <a:off x="7800138" y="2653710"/>
            <a:ext cx="2646947" cy="17552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2078B331-A3DB-46D9-A735-055C4B647EA5}"/>
              </a:ext>
            </a:extLst>
          </p:cNvPr>
          <p:cNvSpPr/>
          <p:nvPr/>
        </p:nvSpPr>
        <p:spPr>
          <a:xfrm>
            <a:off x="7804472" y="3054941"/>
            <a:ext cx="2646948" cy="117187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402964-09A9-429C-82AE-1445B73AC4F8}"/>
              </a:ext>
            </a:extLst>
          </p:cNvPr>
          <p:cNvSpPr txBox="1"/>
          <p:nvPr/>
        </p:nvSpPr>
        <p:spPr>
          <a:xfrm>
            <a:off x="8353162" y="3322926"/>
            <a:ext cx="334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31404440-9144-4126-AA5F-4650A569788C}"/>
              </a:ext>
            </a:extLst>
          </p:cNvPr>
          <p:cNvSpPr/>
          <p:nvPr/>
        </p:nvSpPr>
        <p:spPr>
          <a:xfrm>
            <a:off x="8817517" y="3372005"/>
            <a:ext cx="334351" cy="348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51682469-66BE-421C-B092-F192065EBA45}"/>
              </a:ext>
            </a:extLst>
          </p:cNvPr>
          <p:cNvSpPr/>
          <p:nvPr/>
        </p:nvSpPr>
        <p:spPr>
          <a:xfrm>
            <a:off x="9157836" y="3378991"/>
            <a:ext cx="334351" cy="348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F92E68BD-7143-47AF-9EF4-979F5AB88D8C}"/>
              </a:ext>
            </a:extLst>
          </p:cNvPr>
          <p:cNvSpPr/>
          <p:nvPr/>
        </p:nvSpPr>
        <p:spPr>
          <a:xfrm>
            <a:off x="9486219" y="3385376"/>
            <a:ext cx="334351" cy="348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582F5A4B-00BB-4582-A32F-56D161658444}"/>
              </a:ext>
            </a:extLst>
          </p:cNvPr>
          <p:cNvSpPr/>
          <p:nvPr/>
        </p:nvSpPr>
        <p:spPr>
          <a:xfrm>
            <a:off x="9830644" y="3378991"/>
            <a:ext cx="334351" cy="348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2DBB7D82-F4C7-4E8C-9250-B40F1F6122B1}"/>
              </a:ext>
            </a:extLst>
          </p:cNvPr>
          <p:cNvSpPr/>
          <p:nvPr/>
        </p:nvSpPr>
        <p:spPr>
          <a:xfrm>
            <a:off x="8793595" y="3809878"/>
            <a:ext cx="334351" cy="348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7F373099-A1C7-44BE-80F6-30D4989EB66F}"/>
              </a:ext>
            </a:extLst>
          </p:cNvPr>
          <p:cNvSpPr/>
          <p:nvPr/>
        </p:nvSpPr>
        <p:spPr>
          <a:xfrm>
            <a:off x="9127946" y="3800522"/>
            <a:ext cx="334351" cy="348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0046539A-A8CA-485A-AB34-6F93D3CC6371}"/>
              </a:ext>
            </a:extLst>
          </p:cNvPr>
          <p:cNvSpPr/>
          <p:nvPr/>
        </p:nvSpPr>
        <p:spPr>
          <a:xfrm>
            <a:off x="9470477" y="3811704"/>
            <a:ext cx="334351" cy="348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705AA58F-A107-4D41-B3D6-D816C22C7C0C}"/>
              </a:ext>
            </a:extLst>
          </p:cNvPr>
          <p:cNvSpPr/>
          <p:nvPr/>
        </p:nvSpPr>
        <p:spPr>
          <a:xfrm>
            <a:off x="9820570" y="3809878"/>
            <a:ext cx="334351" cy="348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5EAFBD4-71A9-4FAB-A8D2-C197CB739FAC}"/>
              </a:ext>
            </a:extLst>
          </p:cNvPr>
          <p:cNvSpPr txBox="1"/>
          <p:nvPr/>
        </p:nvSpPr>
        <p:spPr>
          <a:xfrm>
            <a:off x="7773824" y="1109901"/>
            <a:ext cx="88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  <a:endParaRPr lang="ru-RU" dirty="0"/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65B573BB-D94A-41C7-B878-58D4363AEED4}"/>
              </a:ext>
            </a:extLst>
          </p:cNvPr>
          <p:cNvSpPr/>
          <p:nvPr/>
        </p:nvSpPr>
        <p:spPr>
          <a:xfrm>
            <a:off x="7804473" y="4660466"/>
            <a:ext cx="2646947" cy="14741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36F05E8-CE15-4CE4-91A5-A7FEFA1BF0DC}"/>
              </a:ext>
            </a:extLst>
          </p:cNvPr>
          <p:cNvSpPr txBox="1"/>
          <p:nvPr/>
        </p:nvSpPr>
        <p:spPr>
          <a:xfrm>
            <a:off x="7821194" y="2636920"/>
            <a:ext cx="88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  <a:endParaRPr lang="ru-RU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46410D7-DD21-4005-B357-6896101B7E2B}"/>
              </a:ext>
            </a:extLst>
          </p:cNvPr>
          <p:cNvSpPr txBox="1"/>
          <p:nvPr/>
        </p:nvSpPr>
        <p:spPr>
          <a:xfrm>
            <a:off x="8357252" y="3720029"/>
            <a:ext cx="334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86" name="Прямоугольник: скругленные углы 85">
            <a:extLst>
              <a:ext uri="{FF2B5EF4-FFF2-40B4-BE49-F238E27FC236}">
                <a16:creationId xmlns:a16="http://schemas.microsoft.com/office/drawing/2014/main" id="{F22B6C38-3476-4555-8EBE-F51659E96BB6}"/>
              </a:ext>
            </a:extLst>
          </p:cNvPr>
          <p:cNvSpPr/>
          <p:nvPr/>
        </p:nvSpPr>
        <p:spPr>
          <a:xfrm>
            <a:off x="7804472" y="5185561"/>
            <a:ext cx="2646948" cy="82777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986A7318-CF53-4203-A47D-A5176CFCDF0E}"/>
              </a:ext>
            </a:extLst>
          </p:cNvPr>
          <p:cNvSpPr/>
          <p:nvPr/>
        </p:nvSpPr>
        <p:spPr>
          <a:xfrm>
            <a:off x="8800007" y="5457474"/>
            <a:ext cx="334351" cy="3480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FC8B6D3D-4892-4A46-86FE-62D6B40F0CEA}"/>
              </a:ext>
            </a:extLst>
          </p:cNvPr>
          <p:cNvSpPr/>
          <p:nvPr/>
        </p:nvSpPr>
        <p:spPr>
          <a:xfrm>
            <a:off x="9147193" y="5457474"/>
            <a:ext cx="334351" cy="3480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C3ACAF9D-2A59-45F1-9C1A-F0EC0C5200D3}"/>
              </a:ext>
            </a:extLst>
          </p:cNvPr>
          <p:cNvSpPr/>
          <p:nvPr/>
        </p:nvSpPr>
        <p:spPr>
          <a:xfrm>
            <a:off x="9484076" y="5457474"/>
            <a:ext cx="334351" cy="3480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03C3640E-AD5A-40B1-BDB6-808F703CA9EB}"/>
              </a:ext>
            </a:extLst>
          </p:cNvPr>
          <p:cNvSpPr/>
          <p:nvPr/>
        </p:nvSpPr>
        <p:spPr>
          <a:xfrm>
            <a:off x="9830643" y="5457474"/>
            <a:ext cx="334351" cy="3480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2628368-F72D-44E1-B5AE-701A93BA5A6A}"/>
              </a:ext>
            </a:extLst>
          </p:cNvPr>
          <p:cNvSpPr txBox="1"/>
          <p:nvPr/>
        </p:nvSpPr>
        <p:spPr>
          <a:xfrm>
            <a:off x="8304978" y="5411035"/>
            <a:ext cx="334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0</a:t>
            </a:r>
            <a:endParaRPr lang="ru-RU" sz="2400" dirty="0">
              <a:solidFill>
                <a:schemeClr val="bg2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6F18C58-8138-4F28-8330-FFE87206500F}"/>
              </a:ext>
            </a:extLst>
          </p:cNvPr>
          <p:cNvSpPr txBox="1"/>
          <p:nvPr/>
        </p:nvSpPr>
        <p:spPr>
          <a:xfrm>
            <a:off x="7748146" y="4726544"/>
            <a:ext cx="88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  <a:endParaRPr lang="ru-RU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0E960E8-40ED-4F21-9E28-ECD3401DF06E}"/>
              </a:ext>
            </a:extLst>
          </p:cNvPr>
          <p:cNvSpPr txBox="1"/>
          <p:nvPr/>
        </p:nvSpPr>
        <p:spPr>
          <a:xfrm>
            <a:off x="8904939" y="1776685"/>
            <a:ext cx="12045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</a:rPr>
              <a:t>Leader</a:t>
            </a:r>
            <a:endParaRPr lang="ru-RU" sz="2200" dirty="0">
              <a:solidFill>
                <a:srgbClr val="00B050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05877DA-AA23-446C-B263-889F45C785A4}"/>
              </a:ext>
            </a:extLst>
          </p:cNvPr>
          <p:cNvSpPr txBox="1"/>
          <p:nvPr/>
        </p:nvSpPr>
        <p:spPr>
          <a:xfrm>
            <a:off x="8900778" y="3343129"/>
            <a:ext cx="12045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</a:rPr>
              <a:t>Leader</a:t>
            </a:r>
            <a:endParaRPr lang="ru-RU" sz="2200" dirty="0">
              <a:solidFill>
                <a:srgbClr val="00B050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4B579F2-FFD2-4424-8982-5A364578FA3F}"/>
              </a:ext>
            </a:extLst>
          </p:cNvPr>
          <p:cNvSpPr txBox="1"/>
          <p:nvPr/>
        </p:nvSpPr>
        <p:spPr>
          <a:xfrm>
            <a:off x="8873817" y="3736164"/>
            <a:ext cx="12045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</a:rPr>
              <a:t>Leader</a:t>
            </a:r>
            <a:endParaRPr lang="ru-RU" sz="2200" dirty="0">
              <a:solidFill>
                <a:srgbClr val="00B050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3DD5F36-8C12-4D21-A5C1-E645DC33A254}"/>
              </a:ext>
            </a:extLst>
          </p:cNvPr>
          <p:cNvSpPr txBox="1"/>
          <p:nvPr/>
        </p:nvSpPr>
        <p:spPr>
          <a:xfrm>
            <a:off x="8889904" y="5421379"/>
            <a:ext cx="12045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</a:rPr>
              <a:t>Leader</a:t>
            </a:r>
            <a:endParaRPr lang="ru-RU" sz="2200" dirty="0">
              <a:solidFill>
                <a:srgbClr val="00B050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6B5EB09-1BC9-438D-AC75-338D1D153286}"/>
              </a:ext>
            </a:extLst>
          </p:cNvPr>
          <p:cNvSpPr/>
          <p:nvPr/>
        </p:nvSpPr>
        <p:spPr>
          <a:xfrm>
            <a:off x="413886" y="1107142"/>
            <a:ext cx="3484346" cy="5380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65034A-1593-4855-AD50-A270F78C3C00}"/>
              </a:ext>
            </a:extLst>
          </p:cNvPr>
          <p:cNvSpPr txBox="1"/>
          <p:nvPr/>
        </p:nvSpPr>
        <p:spPr>
          <a:xfrm>
            <a:off x="633892" y="1759636"/>
            <a:ext cx="3158462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Consumer </a:t>
            </a:r>
            <a:r>
              <a:rPr lang="en-US" sz="1800" dirty="0">
                <a:solidFill>
                  <a:schemeClr val="bg1"/>
                </a:solidFill>
              </a:rPr>
              <a:t>poll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message (0)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8E38F1-B7C9-420A-BF1C-7F335010E1EA}"/>
              </a:ext>
            </a:extLst>
          </p:cNvPr>
          <p:cNvSpPr txBox="1"/>
          <p:nvPr/>
        </p:nvSpPr>
        <p:spPr>
          <a:xfrm>
            <a:off x="832585" y="1193880"/>
            <a:ext cx="2646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Consumer Group</a:t>
            </a:r>
            <a:endParaRPr lang="ru-R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F38D2D7-38E3-460C-B3EF-303BF6232369}"/>
              </a:ext>
            </a:extLst>
          </p:cNvPr>
          <p:cNvSpPr txBox="1"/>
          <p:nvPr/>
        </p:nvSpPr>
        <p:spPr>
          <a:xfrm>
            <a:off x="633892" y="2922816"/>
            <a:ext cx="3158462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Consumer </a:t>
            </a:r>
            <a:r>
              <a:rPr lang="en-US" sz="1800" dirty="0">
                <a:solidFill>
                  <a:schemeClr val="bg1"/>
                </a:solidFill>
              </a:rPr>
              <a:t>poll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message (1)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2A259AF-93A9-4E48-B8B3-F0AD1E7C286B}"/>
              </a:ext>
            </a:extLst>
          </p:cNvPr>
          <p:cNvSpPr txBox="1"/>
          <p:nvPr/>
        </p:nvSpPr>
        <p:spPr>
          <a:xfrm>
            <a:off x="633892" y="3674309"/>
            <a:ext cx="3158462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Consumer </a:t>
            </a:r>
            <a:r>
              <a:rPr lang="en-US" sz="1800" dirty="0">
                <a:solidFill>
                  <a:schemeClr val="bg1"/>
                </a:solidFill>
              </a:rPr>
              <a:t>poll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message (2)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7043621-3323-4204-9A19-81EE6FF66E1B}"/>
              </a:ext>
            </a:extLst>
          </p:cNvPr>
          <p:cNvSpPr txBox="1"/>
          <p:nvPr/>
        </p:nvSpPr>
        <p:spPr>
          <a:xfrm>
            <a:off x="633892" y="5197500"/>
            <a:ext cx="3158462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Consumer </a:t>
            </a:r>
            <a:r>
              <a:rPr lang="en-US" sz="1800" dirty="0">
                <a:solidFill>
                  <a:schemeClr val="bg1"/>
                </a:solidFill>
              </a:rPr>
              <a:t>poll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message (3)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436D33-7D2C-45D2-91C2-56B5243679AF}"/>
              </a:ext>
            </a:extLst>
          </p:cNvPr>
          <p:cNvSpPr txBox="1"/>
          <p:nvPr/>
        </p:nvSpPr>
        <p:spPr>
          <a:xfrm>
            <a:off x="962526" y="5872700"/>
            <a:ext cx="232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&lt;&lt;group.id&gt;&gt;</a:t>
            </a:r>
            <a:endParaRPr lang="ru-RU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7A04CFF0-AC73-47E2-814A-E4C9D0AAC383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898232" y="1973179"/>
            <a:ext cx="3931918" cy="9626"/>
          </a:xfrm>
          <a:prstGeom prst="straightConnector1">
            <a:avLst/>
          </a:prstGeom>
          <a:ln w="25400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7EA3DFD8-22FA-40EB-94F0-A80853A283C1}"/>
              </a:ext>
            </a:extLst>
          </p:cNvPr>
          <p:cNvCxnSpPr>
            <a:cxnSpLocks/>
          </p:cNvCxnSpPr>
          <p:nvPr/>
        </p:nvCxnSpPr>
        <p:spPr>
          <a:xfrm flipH="1" flipV="1">
            <a:off x="3925193" y="3122871"/>
            <a:ext cx="3833315" cy="31837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CEBCD0E4-F712-4A62-BA23-B3458FB06098}"/>
              </a:ext>
            </a:extLst>
          </p:cNvPr>
          <p:cNvCxnSpPr>
            <a:cxnSpLocks/>
          </p:cNvCxnSpPr>
          <p:nvPr/>
        </p:nvCxnSpPr>
        <p:spPr>
          <a:xfrm flipH="1" flipV="1">
            <a:off x="3868782" y="3879462"/>
            <a:ext cx="3931918" cy="9626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DC37B835-71D1-4041-BFA8-16CA7A5CB314}"/>
              </a:ext>
            </a:extLst>
          </p:cNvPr>
          <p:cNvCxnSpPr>
            <a:cxnSpLocks/>
          </p:cNvCxnSpPr>
          <p:nvPr/>
        </p:nvCxnSpPr>
        <p:spPr>
          <a:xfrm flipH="1" flipV="1">
            <a:off x="3904603" y="5524714"/>
            <a:ext cx="3931918" cy="9626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847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9ED14F-7BE3-4473-B0D1-652803C1AE40}"/>
              </a:ext>
            </a:extLst>
          </p:cNvPr>
          <p:cNvSpPr txBox="1"/>
          <p:nvPr/>
        </p:nvSpPr>
        <p:spPr>
          <a:xfrm>
            <a:off x="1" y="151002"/>
            <a:ext cx="302842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Решаемая задача</a:t>
            </a:r>
          </a:p>
        </p:txBody>
      </p:sp>
      <p:sp>
        <p:nvSpPr>
          <p:cNvPr id="3" name="Равнобедренный треугольник 2">
            <a:extLst>
              <a:ext uri="{FF2B5EF4-FFF2-40B4-BE49-F238E27FC236}">
                <a16:creationId xmlns:a16="http://schemas.microsoft.com/office/drawing/2014/main" id="{0757F68E-5CF1-4672-8CCF-5811C9BDB39E}"/>
              </a:ext>
            </a:extLst>
          </p:cNvPr>
          <p:cNvSpPr/>
          <p:nvPr/>
        </p:nvSpPr>
        <p:spPr>
          <a:xfrm>
            <a:off x="662730" y="2883716"/>
            <a:ext cx="184558" cy="253767"/>
          </a:xfrm>
          <a:prstGeom prst="triangl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авнобедренный треугольник 3">
            <a:extLst>
              <a:ext uri="{FF2B5EF4-FFF2-40B4-BE49-F238E27FC236}">
                <a16:creationId xmlns:a16="http://schemas.microsoft.com/office/drawing/2014/main" id="{6246BB34-9042-4704-AF8E-D4C1CFFDB78E}"/>
              </a:ext>
            </a:extLst>
          </p:cNvPr>
          <p:cNvSpPr/>
          <p:nvPr/>
        </p:nvSpPr>
        <p:spPr>
          <a:xfrm>
            <a:off x="815130" y="3036116"/>
            <a:ext cx="184558" cy="253767"/>
          </a:xfrm>
          <a:prstGeom prst="triangl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Равнобедренный треугольник 4">
            <a:extLst>
              <a:ext uri="{FF2B5EF4-FFF2-40B4-BE49-F238E27FC236}">
                <a16:creationId xmlns:a16="http://schemas.microsoft.com/office/drawing/2014/main" id="{34B2935D-A9C3-4A70-8DB1-400B73E7889E}"/>
              </a:ext>
            </a:extLst>
          </p:cNvPr>
          <p:cNvSpPr/>
          <p:nvPr/>
        </p:nvSpPr>
        <p:spPr>
          <a:xfrm>
            <a:off x="967530" y="3188516"/>
            <a:ext cx="184558" cy="253767"/>
          </a:xfrm>
          <a:prstGeom prst="triangl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везда: 5 точек 5">
            <a:extLst>
              <a:ext uri="{FF2B5EF4-FFF2-40B4-BE49-F238E27FC236}">
                <a16:creationId xmlns:a16="http://schemas.microsoft.com/office/drawing/2014/main" id="{1CEF2FF8-50FB-4E53-94A4-7F5CE63D656F}"/>
              </a:ext>
            </a:extLst>
          </p:cNvPr>
          <p:cNvSpPr/>
          <p:nvPr/>
        </p:nvSpPr>
        <p:spPr>
          <a:xfrm>
            <a:off x="520118" y="4060272"/>
            <a:ext cx="327170" cy="369332"/>
          </a:xfrm>
          <a:prstGeom prst="star5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везда: 5 точек 7">
            <a:extLst>
              <a:ext uri="{FF2B5EF4-FFF2-40B4-BE49-F238E27FC236}">
                <a16:creationId xmlns:a16="http://schemas.microsoft.com/office/drawing/2014/main" id="{E8B1713E-17C2-48D0-94D4-78DEE35974E4}"/>
              </a:ext>
            </a:extLst>
          </p:cNvPr>
          <p:cNvSpPr/>
          <p:nvPr/>
        </p:nvSpPr>
        <p:spPr>
          <a:xfrm>
            <a:off x="672518" y="4212672"/>
            <a:ext cx="327170" cy="369332"/>
          </a:xfrm>
          <a:prstGeom prst="star5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Звезда: 5 точек 8">
            <a:extLst>
              <a:ext uri="{FF2B5EF4-FFF2-40B4-BE49-F238E27FC236}">
                <a16:creationId xmlns:a16="http://schemas.microsoft.com/office/drawing/2014/main" id="{B655445E-9691-4DA8-A614-BBAB7B4B2255}"/>
              </a:ext>
            </a:extLst>
          </p:cNvPr>
          <p:cNvSpPr/>
          <p:nvPr/>
        </p:nvSpPr>
        <p:spPr>
          <a:xfrm>
            <a:off x="824918" y="4365072"/>
            <a:ext cx="327170" cy="369332"/>
          </a:xfrm>
          <a:prstGeom prst="star5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Улыбающееся лицо 12">
            <a:extLst>
              <a:ext uri="{FF2B5EF4-FFF2-40B4-BE49-F238E27FC236}">
                <a16:creationId xmlns:a16="http://schemas.microsoft.com/office/drawing/2014/main" id="{546957AC-5315-4F5D-B9BF-699230CEAA6D}"/>
              </a:ext>
            </a:extLst>
          </p:cNvPr>
          <p:cNvSpPr/>
          <p:nvPr/>
        </p:nvSpPr>
        <p:spPr>
          <a:xfrm>
            <a:off x="436227" y="5427677"/>
            <a:ext cx="318782" cy="369332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Улыбающееся лицо 13">
            <a:extLst>
              <a:ext uri="{FF2B5EF4-FFF2-40B4-BE49-F238E27FC236}">
                <a16:creationId xmlns:a16="http://schemas.microsoft.com/office/drawing/2014/main" id="{6920096E-FF99-4471-BB03-175E04E25D28}"/>
              </a:ext>
            </a:extLst>
          </p:cNvPr>
          <p:cNvSpPr/>
          <p:nvPr/>
        </p:nvSpPr>
        <p:spPr>
          <a:xfrm>
            <a:off x="588627" y="5580077"/>
            <a:ext cx="318782" cy="369332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Улыбающееся лицо 14">
            <a:extLst>
              <a:ext uri="{FF2B5EF4-FFF2-40B4-BE49-F238E27FC236}">
                <a16:creationId xmlns:a16="http://schemas.microsoft.com/office/drawing/2014/main" id="{94B0C03F-01EA-4946-BBE4-34FD23049BD7}"/>
              </a:ext>
            </a:extLst>
          </p:cNvPr>
          <p:cNvSpPr/>
          <p:nvPr/>
        </p:nvSpPr>
        <p:spPr>
          <a:xfrm>
            <a:off x="680906" y="5732477"/>
            <a:ext cx="318782" cy="369332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98B10D-17CE-4983-8BB1-E36CC1E42FED}"/>
              </a:ext>
            </a:extLst>
          </p:cNvPr>
          <p:cNvSpPr txBox="1"/>
          <p:nvPr/>
        </p:nvSpPr>
        <p:spPr>
          <a:xfrm>
            <a:off x="72005" y="1775990"/>
            <a:ext cx="1217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Events (</a:t>
            </a:r>
            <a:r>
              <a:rPr lang="ru-RU" dirty="0"/>
              <a:t>События</a:t>
            </a:r>
            <a:r>
              <a:rPr lang="en-US" dirty="0"/>
              <a:t>)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E18FA56A-CB8E-48A7-AB1C-FF1C9FFD090F}"/>
              </a:ext>
            </a:extLst>
          </p:cNvPr>
          <p:cNvSpPr/>
          <p:nvPr/>
        </p:nvSpPr>
        <p:spPr>
          <a:xfrm>
            <a:off x="1879134" y="2793534"/>
            <a:ext cx="2214694" cy="6487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highlight>
                <a:srgbClr val="FFFF00"/>
              </a:highlight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C5037A54-AEB5-42D5-842C-965D881B5F4B}"/>
              </a:ext>
            </a:extLst>
          </p:cNvPr>
          <p:cNvSpPr/>
          <p:nvPr/>
        </p:nvSpPr>
        <p:spPr>
          <a:xfrm>
            <a:off x="1879134" y="3954228"/>
            <a:ext cx="2214694" cy="6487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30C88A3-CF99-4A8E-BF82-9C36C00AF248}"/>
              </a:ext>
            </a:extLst>
          </p:cNvPr>
          <p:cNvSpPr/>
          <p:nvPr/>
        </p:nvSpPr>
        <p:spPr>
          <a:xfrm>
            <a:off x="1879134" y="5300660"/>
            <a:ext cx="2214694" cy="6487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Звезда: 5 точек 21">
            <a:extLst>
              <a:ext uri="{FF2B5EF4-FFF2-40B4-BE49-F238E27FC236}">
                <a16:creationId xmlns:a16="http://schemas.microsoft.com/office/drawing/2014/main" id="{14D1A1AC-853F-4FE4-BA13-50FB4F258000}"/>
              </a:ext>
            </a:extLst>
          </p:cNvPr>
          <p:cNvSpPr/>
          <p:nvPr/>
        </p:nvSpPr>
        <p:spPr>
          <a:xfrm>
            <a:off x="3575108" y="4060272"/>
            <a:ext cx="327170" cy="369332"/>
          </a:xfrm>
          <a:prstGeom prst="star5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Равнобедренный треугольник 22">
            <a:extLst>
              <a:ext uri="{FF2B5EF4-FFF2-40B4-BE49-F238E27FC236}">
                <a16:creationId xmlns:a16="http://schemas.microsoft.com/office/drawing/2014/main" id="{20E98104-D44D-4E54-9A93-DFDF7157AE5B}"/>
              </a:ext>
            </a:extLst>
          </p:cNvPr>
          <p:cNvSpPr/>
          <p:nvPr/>
        </p:nvSpPr>
        <p:spPr>
          <a:xfrm>
            <a:off x="3709332" y="2991024"/>
            <a:ext cx="184558" cy="253767"/>
          </a:xfrm>
          <a:prstGeom prst="triangl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Улыбающееся лицо 23">
            <a:extLst>
              <a:ext uri="{FF2B5EF4-FFF2-40B4-BE49-F238E27FC236}">
                <a16:creationId xmlns:a16="http://schemas.microsoft.com/office/drawing/2014/main" id="{77BC365E-8F45-42BC-88B0-89C0302D8CC0}"/>
              </a:ext>
            </a:extLst>
          </p:cNvPr>
          <p:cNvSpPr/>
          <p:nvPr/>
        </p:nvSpPr>
        <p:spPr>
          <a:xfrm>
            <a:off x="3575108" y="5413587"/>
            <a:ext cx="318782" cy="369332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954B97-BB9B-470A-82B8-39F797870AB4}"/>
              </a:ext>
            </a:extLst>
          </p:cNvPr>
          <p:cNvSpPr txBox="1"/>
          <p:nvPr/>
        </p:nvSpPr>
        <p:spPr>
          <a:xfrm>
            <a:off x="1768678" y="1772685"/>
            <a:ext cx="2325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Producers (</a:t>
            </a:r>
            <a:r>
              <a:rPr lang="ru-RU" dirty="0"/>
              <a:t>Отправители</a:t>
            </a:r>
            <a:r>
              <a:rPr lang="en-US" dirty="0"/>
              <a:t>)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878FA3E2-7610-4CB8-9049-B556384B0853}"/>
              </a:ext>
            </a:extLst>
          </p:cNvPr>
          <p:cNvSpPr/>
          <p:nvPr/>
        </p:nvSpPr>
        <p:spPr>
          <a:xfrm>
            <a:off x="9009776" y="2711741"/>
            <a:ext cx="2214694" cy="6487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highlight>
                <a:srgbClr val="FFFF00"/>
              </a:highlight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6D585775-1BF5-4466-ABD0-79C15E686442}"/>
              </a:ext>
            </a:extLst>
          </p:cNvPr>
          <p:cNvSpPr/>
          <p:nvPr/>
        </p:nvSpPr>
        <p:spPr>
          <a:xfrm>
            <a:off x="9009776" y="3945519"/>
            <a:ext cx="2214694" cy="6487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highlight>
                <a:srgbClr val="FFFF00"/>
              </a:highlight>
            </a:endParaRP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87879028-048E-4A1C-9EBC-0C9552BD7E87}"/>
              </a:ext>
            </a:extLst>
          </p:cNvPr>
          <p:cNvSpPr/>
          <p:nvPr/>
        </p:nvSpPr>
        <p:spPr>
          <a:xfrm>
            <a:off x="9009776" y="5251296"/>
            <a:ext cx="2214694" cy="6487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highlight>
                <a:srgbClr val="FFFF00"/>
              </a:highlight>
            </a:endParaRPr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EBD5A2CD-7254-4AE7-A0C4-C252803256D6}"/>
              </a:ext>
            </a:extLst>
          </p:cNvPr>
          <p:cNvCxnSpPr>
            <a:stCxn id="18" idx="3"/>
            <a:endCxn id="27" idx="1"/>
          </p:cNvCxnSpPr>
          <p:nvPr/>
        </p:nvCxnSpPr>
        <p:spPr>
          <a:xfrm flipV="1">
            <a:off x="4093828" y="3036116"/>
            <a:ext cx="4915948" cy="8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70932327-5459-448B-942E-DD7B57F9E6B7}"/>
              </a:ext>
            </a:extLst>
          </p:cNvPr>
          <p:cNvCxnSpPr>
            <a:stCxn id="18" idx="3"/>
            <a:endCxn id="28" idx="1"/>
          </p:cNvCxnSpPr>
          <p:nvPr/>
        </p:nvCxnSpPr>
        <p:spPr>
          <a:xfrm>
            <a:off x="4093828" y="3117909"/>
            <a:ext cx="4915948" cy="1151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773E0989-D3B2-412C-AFA7-BA2A11AA15B1}"/>
              </a:ext>
            </a:extLst>
          </p:cNvPr>
          <p:cNvCxnSpPr>
            <a:stCxn id="19" idx="3"/>
            <a:endCxn id="28" idx="1"/>
          </p:cNvCxnSpPr>
          <p:nvPr/>
        </p:nvCxnSpPr>
        <p:spPr>
          <a:xfrm flipV="1">
            <a:off x="4093828" y="4269894"/>
            <a:ext cx="4915948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FCE3BF7A-D0D5-4612-B2B2-22DAF10C1451}"/>
              </a:ext>
            </a:extLst>
          </p:cNvPr>
          <p:cNvCxnSpPr>
            <a:stCxn id="20" idx="3"/>
            <a:endCxn id="27" idx="1"/>
          </p:cNvCxnSpPr>
          <p:nvPr/>
        </p:nvCxnSpPr>
        <p:spPr>
          <a:xfrm flipV="1">
            <a:off x="4093828" y="3036116"/>
            <a:ext cx="4915948" cy="25889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BBE8B07F-1F2E-4D99-AFF7-B4AFAF885489}"/>
              </a:ext>
            </a:extLst>
          </p:cNvPr>
          <p:cNvCxnSpPr>
            <a:stCxn id="20" idx="3"/>
            <a:endCxn id="28" idx="1"/>
          </p:cNvCxnSpPr>
          <p:nvPr/>
        </p:nvCxnSpPr>
        <p:spPr>
          <a:xfrm flipV="1">
            <a:off x="4093828" y="4269894"/>
            <a:ext cx="4915948" cy="13551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F811C704-E5DD-402C-B14C-D59CF3252E7A}"/>
              </a:ext>
            </a:extLst>
          </p:cNvPr>
          <p:cNvCxnSpPr>
            <a:stCxn id="20" idx="3"/>
            <a:endCxn id="29" idx="1"/>
          </p:cNvCxnSpPr>
          <p:nvPr/>
        </p:nvCxnSpPr>
        <p:spPr>
          <a:xfrm flipV="1">
            <a:off x="4093828" y="5575671"/>
            <a:ext cx="4915948" cy="49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5FD0D9D-0238-4DAF-A631-C422E2AB07EA}"/>
              </a:ext>
            </a:extLst>
          </p:cNvPr>
          <p:cNvSpPr txBox="1"/>
          <p:nvPr/>
        </p:nvSpPr>
        <p:spPr>
          <a:xfrm>
            <a:off x="8954548" y="1796126"/>
            <a:ext cx="2325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Consumers (</a:t>
            </a:r>
            <a:r>
              <a:rPr lang="ru-RU" dirty="0"/>
              <a:t>Получатели</a:t>
            </a:r>
            <a:r>
              <a:rPr lang="en-US" dirty="0"/>
              <a:t>)</a:t>
            </a:r>
          </a:p>
        </p:txBody>
      </p:sp>
      <p:sp>
        <p:nvSpPr>
          <p:cNvPr id="44" name="Равнобедренный треугольник 43">
            <a:extLst>
              <a:ext uri="{FF2B5EF4-FFF2-40B4-BE49-F238E27FC236}">
                <a16:creationId xmlns:a16="http://schemas.microsoft.com/office/drawing/2014/main" id="{0F28DE68-CCC9-4960-9EED-709CB7F4F2E5}"/>
              </a:ext>
            </a:extLst>
          </p:cNvPr>
          <p:cNvSpPr/>
          <p:nvPr/>
        </p:nvSpPr>
        <p:spPr>
          <a:xfrm>
            <a:off x="9114639" y="2900602"/>
            <a:ext cx="173373" cy="253767"/>
          </a:xfrm>
          <a:prstGeom prst="triangl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Равнобедренный треугольник 44">
            <a:extLst>
              <a:ext uri="{FF2B5EF4-FFF2-40B4-BE49-F238E27FC236}">
                <a16:creationId xmlns:a16="http://schemas.microsoft.com/office/drawing/2014/main" id="{94FF3C49-3DEC-4471-AD37-BE7DE2814177}"/>
              </a:ext>
            </a:extLst>
          </p:cNvPr>
          <p:cNvSpPr/>
          <p:nvPr/>
        </p:nvSpPr>
        <p:spPr>
          <a:xfrm>
            <a:off x="9117435" y="4143009"/>
            <a:ext cx="184558" cy="253767"/>
          </a:xfrm>
          <a:prstGeom prst="triangl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Звезда: 5 точек 45">
            <a:extLst>
              <a:ext uri="{FF2B5EF4-FFF2-40B4-BE49-F238E27FC236}">
                <a16:creationId xmlns:a16="http://schemas.microsoft.com/office/drawing/2014/main" id="{A9EB23C8-C50F-4980-86AF-7D88D521DF56}"/>
              </a:ext>
            </a:extLst>
          </p:cNvPr>
          <p:cNvSpPr/>
          <p:nvPr/>
        </p:nvSpPr>
        <p:spPr>
          <a:xfrm>
            <a:off x="9409652" y="4069606"/>
            <a:ext cx="290819" cy="369332"/>
          </a:xfrm>
          <a:prstGeom prst="star5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Улыбающееся лицо 46">
            <a:extLst>
              <a:ext uri="{FF2B5EF4-FFF2-40B4-BE49-F238E27FC236}">
                <a16:creationId xmlns:a16="http://schemas.microsoft.com/office/drawing/2014/main" id="{E86D1DA4-94F8-4355-B8C5-DF841B38F9FE}"/>
              </a:ext>
            </a:extLst>
          </p:cNvPr>
          <p:cNvSpPr/>
          <p:nvPr/>
        </p:nvSpPr>
        <p:spPr>
          <a:xfrm>
            <a:off x="9409652" y="2838758"/>
            <a:ext cx="318782" cy="369332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Улыбающееся лицо 47">
            <a:extLst>
              <a:ext uri="{FF2B5EF4-FFF2-40B4-BE49-F238E27FC236}">
                <a16:creationId xmlns:a16="http://schemas.microsoft.com/office/drawing/2014/main" id="{09C027BA-C598-4DAB-8A05-4F44B4A95422}"/>
              </a:ext>
            </a:extLst>
          </p:cNvPr>
          <p:cNvSpPr/>
          <p:nvPr/>
        </p:nvSpPr>
        <p:spPr>
          <a:xfrm>
            <a:off x="9808130" y="4043710"/>
            <a:ext cx="318782" cy="369332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Улыбающееся лицо 48">
            <a:extLst>
              <a:ext uri="{FF2B5EF4-FFF2-40B4-BE49-F238E27FC236}">
                <a16:creationId xmlns:a16="http://schemas.microsoft.com/office/drawing/2014/main" id="{3D006696-197B-4208-8742-7AB29CA416BB}"/>
              </a:ext>
            </a:extLst>
          </p:cNvPr>
          <p:cNvSpPr/>
          <p:nvPr/>
        </p:nvSpPr>
        <p:spPr>
          <a:xfrm>
            <a:off x="9142602" y="5413587"/>
            <a:ext cx="318782" cy="369332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6792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AF6BED-F76C-4E55-9972-6B48FD073D88}"/>
              </a:ext>
            </a:extLst>
          </p:cNvPr>
          <p:cNvSpPr txBox="1"/>
          <p:nvPr/>
        </p:nvSpPr>
        <p:spPr>
          <a:xfrm>
            <a:off x="1" y="240632"/>
            <a:ext cx="7812816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Kafka Consumer. </a:t>
            </a:r>
            <a:r>
              <a:rPr lang="ru-RU" sz="2400" dirty="0"/>
              <a:t>Проблема – упал получатель сообщений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7D3514-4AA1-4EE0-A5FD-89355AE4BBA5}"/>
              </a:ext>
            </a:extLst>
          </p:cNvPr>
          <p:cNvSpPr txBox="1"/>
          <p:nvPr/>
        </p:nvSpPr>
        <p:spPr>
          <a:xfrm>
            <a:off x="8330656" y="1794392"/>
            <a:ext cx="334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0</a:t>
            </a:r>
            <a:endParaRPr lang="ru-RU" sz="2400" dirty="0">
              <a:solidFill>
                <a:schemeClr val="bg2"/>
              </a:solidFill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0D994F85-B653-4B3C-85AF-4A19C212A542}"/>
              </a:ext>
            </a:extLst>
          </p:cNvPr>
          <p:cNvSpPr/>
          <p:nvPr/>
        </p:nvSpPr>
        <p:spPr>
          <a:xfrm>
            <a:off x="7800138" y="2169372"/>
            <a:ext cx="2646947" cy="22396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2078B331-A3DB-46D9-A735-055C4B647EA5}"/>
              </a:ext>
            </a:extLst>
          </p:cNvPr>
          <p:cNvSpPr/>
          <p:nvPr/>
        </p:nvSpPr>
        <p:spPr>
          <a:xfrm>
            <a:off x="7804472" y="2702118"/>
            <a:ext cx="2646948" cy="152469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402964-09A9-429C-82AE-1445B73AC4F8}"/>
              </a:ext>
            </a:extLst>
          </p:cNvPr>
          <p:cNvSpPr txBox="1"/>
          <p:nvPr/>
        </p:nvSpPr>
        <p:spPr>
          <a:xfrm>
            <a:off x="8353162" y="3322926"/>
            <a:ext cx="334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31404440-9144-4126-AA5F-4650A569788C}"/>
              </a:ext>
            </a:extLst>
          </p:cNvPr>
          <p:cNvSpPr/>
          <p:nvPr/>
        </p:nvSpPr>
        <p:spPr>
          <a:xfrm>
            <a:off x="8817517" y="3372005"/>
            <a:ext cx="334351" cy="348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51682469-66BE-421C-B092-F192065EBA45}"/>
              </a:ext>
            </a:extLst>
          </p:cNvPr>
          <p:cNvSpPr/>
          <p:nvPr/>
        </p:nvSpPr>
        <p:spPr>
          <a:xfrm>
            <a:off x="9157836" y="3378991"/>
            <a:ext cx="334351" cy="348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F92E68BD-7143-47AF-9EF4-979F5AB88D8C}"/>
              </a:ext>
            </a:extLst>
          </p:cNvPr>
          <p:cNvSpPr/>
          <p:nvPr/>
        </p:nvSpPr>
        <p:spPr>
          <a:xfrm>
            <a:off x="9486219" y="3385376"/>
            <a:ext cx="334351" cy="348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582F5A4B-00BB-4582-A32F-56D161658444}"/>
              </a:ext>
            </a:extLst>
          </p:cNvPr>
          <p:cNvSpPr/>
          <p:nvPr/>
        </p:nvSpPr>
        <p:spPr>
          <a:xfrm>
            <a:off x="9830644" y="3378991"/>
            <a:ext cx="334351" cy="348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2DBB7D82-F4C7-4E8C-9250-B40F1F6122B1}"/>
              </a:ext>
            </a:extLst>
          </p:cNvPr>
          <p:cNvSpPr/>
          <p:nvPr/>
        </p:nvSpPr>
        <p:spPr>
          <a:xfrm>
            <a:off x="8793595" y="3809878"/>
            <a:ext cx="334351" cy="348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7F373099-A1C7-44BE-80F6-30D4989EB66F}"/>
              </a:ext>
            </a:extLst>
          </p:cNvPr>
          <p:cNvSpPr/>
          <p:nvPr/>
        </p:nvSpPr>
        <p:spPr>
          <a:xfrm>
            <a:off x="9127946" y="3800522"/>
            <a:ext cx="334351" cy="348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0046539A-A8CA-485A-AB34-6F93D3CC6371}"/>
              </a:ext>
            </a:extLst>
          </p:cNvPr>
          <p:cNvSpPr/>
          <p:nvPr/>
        </p:nvSpPr>
        <p:spPr>
          <a:xfrm>
            <a:off x="9470477" y="3811704"/>
            <a:ext cx="334351" cy="348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705AA58F-A107-4D41-B3D6-D816C22C7C0C}"/>
              </a:ext>
            </a:extLst>
          </p:cNvPr>
          <p:cNvSpPr/>
          <p:nvPr/>
        </p:nvSpPr>
        <p:spPr>
          <a:xfrm>
            <a:off x="9820570" y="3809878"/>
            <a:ext cx="334351" cy="348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36F05E8-CE15-4CE4-91A5-A7FEFA1BF0DC}"/>
              </a:ext>
            </a:extLst>
          </p:cNvPr>
          <p:cNvSpPr txBox="1"/>
          <p:nvPr/>
        </p:nvSpPr>
        <p:spPr>
          <a:xfrm>
            <a:off x="7812816" y="2251079"/>
            <a:ext cx="88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  <a:endParaRPr lang="ru-RU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46410D7-DD21-4005-B357-6896101B7E2B}"/>
              </a:ext>
            </a:extLst>
          </p:cNvPr>
          <p:cNvSpPr txBox="1"/>
          <p:nvPr/>
        </p:nvSpPr>
        <p:spPr>
          <a:xfrm>
            <a:off x="8357252" y="3720029"/>
            <a:ext cx="334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2628368-F72D-44E1-B5AE-701A93BA5A6A}"/>
              </a:ext>
            </a:extLst>
          </p:cNvPr>
          <p:cNvSpPr txBox="1"/>
          <p:nvPr/>
        </p:nvSpPr>
        <p:spPr>
          <a:xfrm>
            <a:off x="8304978" y="5411035"/>
            <a:ext cx="334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0</a:t>
            </a:r>
            <a:endParaRPr lang="ru-RU" sz="2400" dirty="0">
              <a:solidFill>
                <a:schemeClr val="bg2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6B5EB09-1BC9-438D-AC75-338D1D153286}"/>
              </a:ext>
            </a:extLst>
          </p:cNvPr>
          <p:cNvSpPr/>
          <p:nvPr/>
        </p:nvSpPr>
        <p:spPr>
          <a:xfrm>
            <a:off x="413886" y="1107142"/>
            <a:ext cx="3484346" cy="5380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65034A-1593-4855-AD50-A270F78C3C00}"/>
              </a:ext>
            </a:extLst>
          </p:cNvPr>
          <p:cNvSpPr txBox="1"/>
          <p:nvPr/>
        </p:nvSpPr>
        <p:spPr>
          <a:xfrm>
            <a:off x="633892" y="1759636"/>
            <a:ext cx="3158462" cy="9541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Consumer </a:t>
            </a:r>
            <a:r>
              <a:rPr lang="en-US" sz="1800" dirty="0">
                <a:solidFill>
                  <a:schemeClr val="bg1"/>
                </a:solidFill>
              </a:rPr>
              <a:t>poll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message (0)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8E38F1-B7C9-420A-BF1C-7F335010E1EA}"/>
              </a:ext>
            </a:extLst>
          </p:cNvPr>
          <p:cNvSpPr txBox="1"/>
          <p:nvPr/>
        </p:nvSpPr>
        <p:spPr>
          <a:xfrm>
            <a:off x="832585" y="1193880"/>
            <a:ext cx="2646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Consumer Group</a:t>
            </a:r>
            <a:endParaRPr lang="ru-RU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7043621-3323-4204-9A19-81EE6FF66E1B}"/>
              </a:ext>
            </a:extLst>
          </p:cNvPr>
          <p:cNvSpPr txBox="1"/>
          <p:nvPr/>
        </p:nvSpPr>
        <p:spPr>
          <a:xfrm>
            <a:off x="633892" y="4262031"/>
            <a:ext cx="3158462" cy="6771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Consumer </a:t>
            </a:r>
            <a:r>
              <a:rPr lang="en-US" sz="1800" dirty="0">
                <a:solidFill>
                  <a:schemeClr val="bg1"/>
                </a:solidFill>
              </a:rPr>
              <a:t>poll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message (0,1,2)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436D33-7D2C-45D2-91C2-56B5243679AF}"/>
              </a:ext>
            </a:extLst>
          </p:cNvPr>
          <p:cNvSpPr txBox="1"/>
          <p:nvPr/>
        </p:nvSpPr>
        <p:spPr>
          <a:xfrm>
            <a:off x="962526" y="5872700"/>
            <a:ext cx="232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&lt;&lt;group.id&gt;&gt;</a:t>
            </a:r>
            <a:endParaRPr lang="ru-RU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7A04CFF0-AC73-47E2-814A-E4C9D0AAC383}"/>
              </a:ext>
            </a:extLst>
          </p:cNvPr>
          <p:cNvCxnSpPr>
            <a:cxnSpLocks/>
          </p:cNvCxnSpPr>
          <p:nvPr/>
        </p:nvCxnSpPr>
        <p:spPr>
          <a:xfrm flipH="1" flipV="1">
            <a:off x="3925193" y="2273280"/>
            <a:ext cx="3874945" cy="768335"/>
          </a:xfrm>
          <a:prstGeom prst="straightConnector1">
            <a:avLst/>
          </a:prstGeom>
          <a:ln w="25400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CEBCD0E4-F712-4A62-BA23-B3458FB06098}"/>
              </a:ext>
            </a:extLst>
          </p:cNvPr>
          <p:cNvCxnSpPr>
            <a:cxnSpLocks/>
          </p:cNvCxnSpPr>
          <p:nvPr/>
        </p:nvCxnSpPr>
        <p:spPr>
          <a:xfrm flipH="1">
            <a:off x="3913974" y="3889088"/>
            <a:ext cx="3886726" cy="619602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0AC7068-F585-4119-93AD-5F1572263254}"/>
              </a:ext>
            </a:extLst>
          </p:cNvPr>
          <p:cNvSpPr txBox="1"/>
          <p:nvPr/>
        </p:nvSpPr>
        <p:spPr>
          <a:xfrm>
            <a:off x="8353161" y="2810782"/>
            <a:ext cx="334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F1466CE3-88FD-490F-A895-232C486096CE}"/>
              </a:ext>
            </a:extLst>
          </p:cNvPr>
          <p:cNvSpPr/>
          <p:nvPr/>
        </p:nvSpPr>
        <p:spPr>
          <a:xfrm>
            <a:off x="8793595" y="2892973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0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DE1B5D0F-0F85-49BE-9567-551DC1C15E5B}"/>
              </a:ext>
            </a:extLst>
          </p:cNvPr>
          <p:cNvSpPr/>
          <p:nvPr/>
        </p:nvSpPr>
        <p:spPr>
          <a:xfrm>
            <a:off x="9136126" y="2895285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015409C1-76E8-4263-826A-56D23D05D042}"/>
              </a:ext>
            </a:extLst>
          </p:cNvPr>
          <p:cNvSpPr/>
          <p:nvPr/>
        </p:nvSpPr>
        <p:spPr>
          <a:xfrm>
            <a:off x="9486218" y="2902329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2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3B0B9D60-A322-4BDC-A56D-3740B023B97D}"/>
              </a:ext>
            </a:extLst>
          </p:cNvPr>
          <p:cNvSpPr/>
          <p:nvPr/>
        </p:nvSpPr>
        <p:spPr>
          <a:xfrm>
            <a:off x="9828749" y="2912440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3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FB1E0B79-ADF6-437A-913A-CD3300D7120B}"/>
              </a:ext>
            </a:extLst>
          </p:cNvPr>
          <p:cNvSpPr/>
          <p:nvPr/>
        </p:nvSpPr>
        <p:spPr>
          <a:xfrm>
            <a:off x="962526" y="2215706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0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A7657357-D203-4C10-8EB2-B943A119AF2F}"/>
              </a:ext>
            </a:extLst>
          </p:cNvPr>
          <p:cNvSpPr/>
          <p:nvPr/>
        </p:nvSpPr>
        <p:spPr>
          <a:xfrm>
            <a:off x="1296877" y="2213259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B0DD8CB6-33C9-42B0-8E71-90E9298125B2}"/>
              </a:ext>
            </a:extLst>
          </p:cNvPr>
          <p:cNvSpPr/>
          <p:nvPr/>
        </p:nvSpPr>
        <p:spPr>
          <a:xfrm>
            <a:off x="1630207" y="2213259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2</a:t>
            </a:r>
            <a:endParaRPr lang="ru-RU" sz="1800" dirty="0">
              <a:solidFill>
                <a:schemeClr val="bg1"/>
              </a:solidFill>
            </a:endParaRP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0DD69217-FFEB-4822-93A7-0C783EE1FBB5}"/>
              </a:ext>
            </a:extLst>
          </p:cNvPr>
          <p:cNvCxnSpPr/>
          <p:nvPr/>
        </p:nvCxnSpPr>
        <p:spPr>
          <a:xfrm flipV="1">
            <a:off x="633892" y="1563212"/>
            <a:ext cx="2946706" cy="132976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8EA85472-4B58-4263-A4BE-F6F4E49B6839}"/>
              </a:ext>
            </a:extLst>
          </p:cNvPr>
          <p:cNvCxnSpPr>
            <a:cxnSpLocks/>
          </p:cNvCxnSpPr>
          <p:nvPr/>
        </p:nvCxnSpPr>
        <p:spPr>
          <a:xfrm flipH="1" flipV="1">
            <a:off x="488970" y="1472665"/>
            <a:ext cx="3197711" cy="156895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DEED3A63-AC49-4B58-BC93-840E26248245}"/>
              </a:ext>
            </a:extLst>
          </p:cNvPr>
          <p:cNvSpPr/>
          <p:nvPr/>
        </p:nvSpPr>
        <p:spPr>
          <a:xfrm>
            <a:off x="4812344" y="3876074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0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7B74F79C-894B-4C68-B1A4-06C426C5758C}"/>
              </a:ext>
            </a:extLst>
          </p:cNvPr>
          <p:cNvSpPr/>
          <p:nvPr/>
        </p:nvSpPr>
        <p:spPr>
          <a:xfrm>
            <a:off x="5304737" y="3733400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67" name="Прямоугольник 66">
            <a:extLst>
              <a:ext uri="{FF2B5EF4-FFF2-40B4-BE49-F238E27FC236}">
                <a16:creationId xmlns:a16="http://schemas.microsoft.com/office/drawing/2014/main" id="{85899815-3CE9-4343-B1A9-EEC71D02997A}"/>
              </a:ext>
            </a:extLst>
          </p:cNvPr>
          <p:cNvSpPr/>
          <p:nvPr/>
        </p:nvSpPr>
        <p:spPr>
          <a:xfrm>
            <a:off x="5789322" y="3642374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2</a:t>
            </a:r>
            <a:endParaRPr lang="ru-RU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2743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AF6BED-F76C-4E55-9972-6B48FD073D88}"/>
              </a:ext>
            </a:extLst>
          </p:cNvPr>
          <p:cNvSpPr txBox="1"/>
          <p:nvPr/>
        </p:nvSpPr>
        <p:spPr>
          <a:xfrm>
            <a:off x="1" y="240632"/>
            <a:ext cx="7812816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Kafka Consumer. </a:t>
            </a:r>
            <a:r>
              <a:rPr lang="ru-RU" sz="2400" dirty="0"/>
              <a:t>Решение – </a:t>
            </a:r>
            <a:r>
              <a:rPr lang="en-US" sz="2400" dirty="0"/>
              <a:t>Kafka Consumer Offset</a:t>
            </a:r>
            <a:endParaRPr lang="ru-RU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7D3514-4AA1-4EE0-A5FD-89355AE4BBA5}"/>
              </a:ext>
            </a:extLst>
          </p:cNvPr>
          <p:cNvSpPr txBox="1"/>
          <p:nvPr/>
        </p:nvSpPr>
        <p:spPr>
          <a:xfrm>
            <a:off x="8330656" y="1794392"/>
            <a:ext cx="334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0</a:t>
            </a:r>
            <a:endParaRPr lang="ru-RU" sz="2400" dirty="0">
              <a:solidFill>
                <a:schemeClr val="bg2"/>
              </a:solidFill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0D994F85-B653-4B3C-85AF-4A19C212A542}"/>
              </a:ext>
            </a:extLst>
          </p:cNvPr>
          <p:cNvSpPr/>
          <p:nvPr/>
        </p:nvSpPr>
        <p:spPr>
          <a:xfrm>
            <a:off x="6796345" y="1901154"/>
            <a:ext cx="2646947" cy="39715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2078B331-A3DB-46D9-A735-055C4B647EA5}"/>
              </a:ext>
            </a:extLst>
          </p:cNvPr>
          <p:cNvSpPr/>
          <p:nvPr/>
        </p:nvSpPr>
        <p:spPr>
          <a:xfrm>
            <a:off x="6800679" y="2433900"/>
            <a:ext cx="2646948" cy="152469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402964-09A9-429C-82AE-1445B73AC4F8}"/>
              </a:ext>
            </a:extLst>
          </p:cNvPr>
          <p:cNvSpPr txBox="1"/>
          <p:nvPr/>
        </p:nvSpPr>
        <p:spPr>
          <a:xfrm>
            <a:off x="7349369" y="3054708"/>
            <a:ext cx="334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31404440-9144-4126-AA5F-4650A569788C}"/>
              </a:ext>
            </a:extLst>
          </p:cNvPr>
          <p:cNvSpPr/>
          <p:nvPr/>
        </p:nvSpPr>
        <p:spPr>
          <a:xfrm>
            <a:off x="7813724" y="3103787"/>
            <a:ext cx="334351" cy="348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51682469-66BE-421C-B092-F192065EBA45}"/>
              </a:ext>
            </a:extLst>
          </p:cNvPr>
          <p:cNvSpPr/>
          <p:nvPr/>
        </p:nvSpPr>
        <p:spPr>
          <a:xfrm>
            <a:off x="8154043" y="3110773"/>
            <a:ext cx="334351" cy="348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F92E68BD-7143-47AF-9EF4-979F5AB88D8C}"/>
              </a:ext>
            </a:extLst>
          </p:cNvPr>
          <p:cNvSpPr/>
          <p:nvPr/>
        </p:nvSpPr>
        <p:spPr>
          <a:xfrm>
            <a:off x="8482426" y="3117158"/>
            <a:ext cx="334351" cy="348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582F5A4B-00BB-4582-A32F-56D161658444}"/>
              </a:ext>
            </a:extLst>
          </p:cNvPr>
          <p:cNvSpPr/>
          <p:nvPr/>
        </p:nvSpPr>
        <p:spPr>
          <a:xfrm>
            <a:off x="8826851" y="3110773"/>
            <a:ext cx="334351" cy="348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2DBB7D82-F4C7-4E8C-9250-B40F1F6122B1}"/>
              </a:ext>
            </a:extLst>
          </p:cNvPr>
          <p:cNvSpPr/>
          <p:nvPr/>
        </p:nvSpPr>
        <p:spPr>
          <a:xfrm>
            <a:off x="7789802" y="3541660"/>
            <a:ext cx="334351" cy="348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7F373099-A1C7-44BE-80F6-30D4989EB66F}"/>
              </a:ext>
            </a:extLst>
          </p:cNvPr>
          <p:cNvSpPr/>
          <p:nvPr/>
        </p:nvSpPr>
        <p:spPr>
          <a:xfrm>
            <a:off x="8124153" y="3532304"/>
            <a:ext cx="334351" cy="348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0046539A-A8CA-485A-AB34-6F93D3CC6371}"/>
              </a:ext>
            </a:extLst>
          </p:cNvPr>
          <p:cNvSpPr/>
          <p:nvPr/>
        </p:nvSpPr>
        <p:spPr>
          <a:xfrm>
            <a:off x="8466684" y="3543486"/>
            <a:ext cx="334351" cy="348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705AA58F-A107-4D41-B3D6-D816C22C7C0C}"/>
              </a:ext>
            </a:extLst>
          </p:cNvPr>
          <p:cNvSpPr/>
          <p:nvPr/>
        </p:nvSpPr>
        <p:spPr>
          <a:xfrm>
            <a:off x="8816777" y="3541660"/>
            <a:ext cx="334351" cy="348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36F05E8-CE15-4CE4-91A5-A7FEFA1BF0DC}"/>
              </a:ext>
            </a:extLst>
          </p:cNvPr>
          <p:cNvSpPr txBox="1"/>
          <p:nvPr/>
        </p:nvSpPr>
        <p:spPr>
          <a:xfrm>
            <a:off x="6809023" y="1982861"/>
            <a:ext cx="88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  <a:endParaRPr lang="ru-RU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46410D7-DD21-4005-B357-6896101B7E2B}"/>
              </a:ext>
            </a:extLst>
          </p:cNvPr>
          <p:cNvSpPr txBox="1"/>
          <p:nvPr/>
        </p:nvSpPr>
        <p:spPr>
          <a:xfrm>
            <a:off x="7353459" y="3451811"/>
            <a:ext cx="334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6B5EB09-1BC9-438D-AC75-338D1D153286}"/>
              </a:ext>
            </a:extLst>
          </p:cNvPr>
          <p:cNvSpPr/>
          <p:nvPr/>
        </p:nvSpPr>
        <p:spPr>
          <a:xfrm>
            <a:off x="413886" y="1107142"/>
            <a:ext cx="3484346" cy="5380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65034A-1593-4855-AD50-A270F78C3C00}"/>
              </a:ext>
            </a:extLst>
          </p:cNvPr>
          <p:cNvSpPr txBox="1"/>
          <p:nvPr/>
        </p:nvSpPr>
        <p:spPr>
          <a:xfrm>
            <a:off x="633892" y="1759636"/>
            <a:ext cx="3158462" cy="9541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Consumer </a:t>
            </a:r>
            <a:r>
              <a:rPr lang="en-US" sz="1800" dirty="0">
                <a:solidFill>
                  <a:schemeClr val="bg1"/>
                </a:solidFill>
              </a:rPr>
              <a:t>poll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message (0)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8E38F1-B7C9-420A-BF1C-7F335010E1EA}"/>
              </a:ext>
            </a:extLst>
          </p:cNvPr>
          <p:cNvSpPr txBox="1"/>
          <p:nvPr/>
        </p:nvSpPr>
        <p:spPr>
          <a:xfrm>
            <a:off x="832585" y="1193880"/>
            <a:ext cx="2646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Consumer Group</a:t>
            </a:r>
            <a:endParaRPr lang="ru-RU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7043621-3323-4204-9A19-81EE6FF66E1B}"/>
              </a:ext>
            </a:extLst>
          </p:cNvPr>
          <p:cNvSpPr txBox="1"/>
          <p:nvPr/>
        </p:nvSpPr>
        <p:spPr>
          <a:xfrm>
            <a:off x="633892" y="4262031"/>
            <a:ext cx="3158462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Consumer </a:t>
            </a:r>
            <a:r>
              <a:rPr lang="en-US" sz="1800" dirty="0">
                <a:solidFill>
                  <a:schemeClr val="bg1"/>
                </a:solidFill>
              </a:rPr>
              <a:t>poll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message (1,2)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436D33-7D2C-45D2-91C2-56B5243679AF}"/>
              </a:ext>
            </a:extLst>
          </p:cNvPr>
          <p:cNvSpPr txBox="1"/>
          <p:nvPr/>
        </p:nvSpPr>
        <p:spPr>
          <a:xfrm>
            <a:off x="962526" y="5872700"/>
            <a:ext cx="232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&lt;&lt;group.id&gt;&gt;</a:t>
            </a:r>
            <a:endParaRPr lang="ru-RU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7A04CFF0-AC73-47E2-814A-E4C9D0AAC383}"/>
              </a:ext>
            </a:extLst>
          </p:cNvPr>
          <p:cNvCxnSpPr>
            <a:cxnSpLocks/>
          </p:cNvCxnSpPr>
          <p:nvPr/>
        </p:nvCxnSpPr>
        <p:spPr>
          <a:xfrm flipH="1" flipV="1">
            <a:off x="3925194" y="2273281"/>
            <a:ext cx="2828936" cy="428837"/>
          </a:xfrm>
          <a:prstGeom prst="straightConnector1">
            <a:avLst/>
          </a:prstGeom>
          <a:ln w="25400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0AC7068-F585-4119-93AD-5F1572263254}"/>
              </a:ext>
            </a:extLst>
          </p:cNvPr>
          <p:cNvSpPr txBox="1"/>
          <p:nvPr/>
        </p:nvSpPr>
        <p:spPr>
          <a:xfrm>
            <a:off x="7349368" y="2542564"/>
            <a:ext cx="334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F1466CE3-88FD-490F-A895-232C486096CE}"/>
              </a:ext>
            </a:extLst>
          </p:cNvPr>
          <p:cNvSpPr/>
          <p:nvPr/>
        </p:nvSpPr>
        <p:spPr>
          <a:xfrm>
            <a:off x="7789802" y="2624755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0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DE1B5D0F-0F85-49BE-9567-551DC1C15E5B}"/>
              </a:ext>
            </a:extLst>
          </p:cNvPr>
          <p:cNvSpPr/>
          <p:nvPr/>
        </p:nvSpPr>
        <p:spPr>
          <a:xfrm>
            <a:off x="8132333" y="2627067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015409C1-76E8-4263-826A-56D23D05D042}"/>
              </a:ext>
            </a:extLst>
          </p:cNvPr>
          <p:cNvSpPr/>
          <p:nvPr/>
        </p:nvSpPr>
        <p:spPr>
          <a:xfrm>
            <a:off x="8482425" y="2634111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2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3B0B9D60-A322-4BDC-A56D-3740B023B97D}"/>
              </a:ext>
            </a:extLst>
          </p:cNvPr>
          <p:cNvSpPr/>
          <p:nvPr/>
        </p:nvSpPr>
        <p:spPr>
          <a:xfrm>
            <a:off x="8824956" y="2644222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3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FB1E0B79-ADF6-437A-913A-CD3300D7120B}"/>
              </a:ext>
            </a:extLst>
          </p:cNvPr>
          <p:cNvSpPr/>
          <p:nvPr/>
        </p:nvSpPr>
        <p:spPr>
          <a:xfrm>
            <a:off x="962526" y="2215706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0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A7657357-D203-4C10-8EB2-B943A119AF2F}"/>
              </a:ext>
            </a:extLst>
          </p:cNvPr>
          <p:cNvSpPr/>
          <p:nvPr/>
        </p:nvSpPr>
        <p:spPr>
          <a:xfrm>
            <a:off x="1296877" y="2213259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B0DD8CB6-33C9-42B0-8E71-90E9298125B2}"/>
              </a:ext>
            </a:extLst>
          </p:cNvPr>
          <p:cNvSpPr/>
          <p:nvPr/>
        </p:nvSpPr>
        <p:spPr>
          <a:xfrm>
            <a:off x="1630207" y="2213259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2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72AEECBF-F08A-4748-8B54-8D8250DA7DD7}"/>
              </a:ext>
            </a:extLst>
          </p:cNvPr>
          <p:cNvSpPr/>
          <p:nvPr/>
        </p:nvSpPr>
        <p:spPr>
          <a:xfrm>
            <a:off x="9159307" y="2644222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3CD2009F-F34D-442A-B200-515CFEDDC5C9}"/>
              </a:ext>
            </a:extLst>
          </p:cNvPr>
          <p:cNvSpPr/>
          <p:nvPr/>
        </p:nvSpPr>
        <p:spPr>
          <a:xfrm>
            <a:off x="6780109" y="4256558"/>
            <a:ext cx="2646948" cy="1309291"/>
          </a:xfrm>
          <a:prstGeom prst="roundRect">
            <a:avLst/>
          </a:prstGeom>
          <a:solidFill>
            <a:srgbClr val="FCBAC3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DCB0EE25-A3CF-4ADD-98BB-79D8B14F525B}"/>
              </a:ext>
            </a:extLst>
          </p:cNvPr>
          <p:cNvSpPr/>
          <p:nvPr/>
        </p:nvSpPr>
        <p:spPr>
          <a:xfrm>
            <a:off x="7326862" y="4603234"/>
            <a:ext cx="334351" cy="3836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.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0F65D555-BD98-4076-857A-8B25E807A6F0}"/>
              </a:ext>
            </a:extLst>
          </p:cNvPr>
          <p:cNvSpPr/>
          <p:nvPr/>
        </p:nvSpPr>
        <p:spPr>
          <a:xfrm>
            <a:off x="7671614" y="4605506"/>
            <a:ext cx="334351" cy="3836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13B9B2C1-AC8E-415D-AE4B-A03DC5843B1E}"/>
              </a:ext>
            </a:extLst>
          </p:cNvPr>
          <p:cNvSpPr/>
          <p:nvPr/>
        </p:nvSpPr>
        <p:spPr>
          <a:xfrm>
            <a:off x="8005965" y="4603234"/>
            <a:ext cx="334351" cy="3836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5BB9FC22-8CA3-4EDA-8514-1A32C6B8E6F3}"/>
              </a:ext>
            </a:extLst>
          </p:cNvPr>
          <p:cNvSpPr/>
          <p:nvPr/>
        </p:nvSpPr>
        <p:spPr>
          <a:xfrm>
            <a:off x="8338789" y="4603233"/>
            <a:ext cx="334351" cy="3836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>
              <a:solidFill>
                <a:schemeClr val="bg1"/>
              </a:solidFill>
            </a:endParaRPr>
          </a:p>
        </p:txBody>
      </p:sp>
      <p:cxnSp>
        <p:nvCxnSpPr>
          <p:cNvPr id="5" name="Соединитель: уступ 4">
            <a:extLst>
              <a:ext uri="{FF2B5EF4-FFF2-40B4-BE49-F238E27FC236}">
                <a16:creationId xmlns:a16="http://schemas.microsoft.com/office/drawing/2014/main" id="{7FA5A0B5-4D4A-425F-8EA6-7A85C937772F}"/>
              </a:ext>
            </a:extLst>
          </p:cNvPr>
          <p:cNvCxnSpPr/>
          <p:nvPr/>
        </p:nvCxnSpPr>
        <p:spPr>
          <a:xfrm>
            <a:off x="3925194" y="2542564"/>
            <a:ext cx="2745113" cy="2444296"/>
          </a:xfrm>
          <a:prstGeom prst="bentConnector3">
            <a:avLst/>
          </a:prstGeom>
          <a:ln w="25400">
            <a:solidFill>
              <a:srgbClr val="FCBA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A9062EC-DB8A-4692-82CC-C70DCF75A3BA}"/>
              </a:ext>
            </a:extLst>
          </p:cNvPr>
          <p:cNvSpPr txBox="1"/>
          <p:nvPr/>
        </p:nvSpPr>
        <p:spPr>
          <a:xfrm>
            <a:off x="5334372" y="4247060"/>
            <a:ext cx="1123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commit</a:t>
            </a:r>
          </a:p>
          <a:p>
            <a:r>
              <a:rPr lang="en-US" dirty="0"/>
              <a:t>A/0/X/2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3B8A50-0C62-4101-8147-89DC7DBAB7E0}"/>
              </a:ext>
            </a:extLst>
          </p:cNvPr>
          <p:cNvSpPr txBox="1"/>
          <p:nvPr/>
        </p:nvSpPr>
        <p:spPr>
          <a:xfrm>
            <a:off x="9909176" y="2873082"/>
            <a:ext cx="2223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Topic</a:t>
            </a:r>
          </a:p>
          <a:p>
            <a:r>
              <a:rPr lang="en-US" dirty="0"/>
              <a:t>__</a:t>
            </a:r>
            <a:r>
              <a:rPr lang="en-US" dirty="0" err="1"/>
              <a:t>consumer_offsets</a:t>
            </a:r>
            <a:endParaRPr lang="ru-RU" dirty="0"/>
          </a:p>
        </p:txBody>
      </p:sp>
      <p:graphicFrame>
        <p:nvGraphicFramePr>
          <p:cNvPr id="8" name="Таблица 10">
            <a:extLst>
              <a:ext uri="{FF2B5EF4-FFF2-40B4-BE49-F238E27FC236}">
                <a16:creationId xmlns:a16="http://schemas.microsoft.com/office/drawing/2014/main" id="{CF25B9A6-AE65-4FAC-BE41-D7893BE6BC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521377"/>
              </p:ext>
            </p:extLst>
          </p:nvPr>
        </p:nvGraphicFramePr>
        <p:xfrm>
          <a:off x="9904841" y="3516373"/>
          <a:ext cx="2129320" cy="232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660">
                  <a:extLst>
                    <a:ext uri="{9D8B030D-6E8A-4147-A177-3AD203B41FA5}">
                      <a16:colId xmlns:a16="http://schemas.microsoft.com/office/drawing/2014/main" val="28536780"/>
                    </a:ext>
                  </a:extLst>
                </a:gridCol>
                <a:gridCol w="1064660">
                  <a:extLst>
                    <a:ext uri="{9D8B030D-6E8A-4147-A177-3AD203B41FA5}">
                      <a16:colId xmlns:a16="http://schemas.microsoft.com/office/drawing/2014/main" val="2703330503"/>
                    </a:ext>
                  </a:extLst>
                </a:gridCol>
              </a:tblGrid>
              <a:tr h="580890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781434"/>
                  </a:ext>
                </a:extLst>
              </a:tr>
              <a:tr h="580890">
                <a:tc>
                  <a:txBody>
                    <a:bodyPr/>
                    <a:lstStyle/>
                    <a:p>
                      <a:r>
                        <a:rPr lang="en-US" dirty="0"/>
                        <a:t>Partition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A/0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902795"/>
                  </a:ext>
                </a:extLst>
              </a:tr>
              <a:tr h="58089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48500"/>
                  </a:ext>
                </a:extLst>
              </a:tr>
              <a:tr h="580890">
                <a:tc>
                  <a:txBody>
                    <a:bodyPr/>
                    <a:lstStyle/>
                    <a:p>
                      <a:r>
                        <a:rPr lang="en-US" dirty="0"/>
                        <a:t>Offset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801453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4C3F26A6-64EE-4FF6-A259-A8F01465FDEE}"/>
              </a:ext>
            </a:extLst>
          </p:cNvPr>
          <p:cNvSpPr txBox="1"/>
          <p:nvPr/>
        </p:nvSpPr>
        <p:spPr>
          <a:xfrm rot="16200000">
            <a:off x="5950498" y="3061546"/>
            <a:ext cx="13872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Topic A</a:t>
            </a:r>
            <a:endParaRPr lang="ru-RU" sz="2200" dirty="0"/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4C470F07-4F86-4136-8414-32CE6FD01D89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8683541" y="4678153"/>
            <a:ext cx="1221300" cy="116893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9116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AF6BED-F76C-4E55-9972-6B48FD073D88}"/>
              </a:ext>
            </a:extLst>
          </p:cNvPr>
          <p:cNvSpPr txBox="1"/>
          <p:nvPr/>
        </p:nvSpPr>
        <p:spPr>
          <a:xfrm>
            <a:off x="1" y="240632"/>
            <a:ext cx="7812816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Kafka Consumer. </a:t>
            </a:r>
            <a:r>
              <a:rPr lang="ru-RU" sz="2400" dirty="0"/>
              <a:t>Решение – </a:t>
            </a:r>
            <a:r>
              <a:rPr lang="en-US" sz="2400" dirty="0"/>
              <a:t>Kafka Consumer Offset</a:t>
            </a:r>
            <a:endParaRPr lang="ru-RU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7D3514-4AA1-4EE0-A5FD-89355AE4BBA5}"/>
              </a:ext>
            </a:extLst>
          </p:cNvPr>
          <p:cNvSpPr txBox="1"/>
          <p:nvPr/>
        </p:nvSpPr>
        <p:spPr>
          <a:xfrm>
            <a:off x="8330656" y="1794392"/>
            <a:ext cx="334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0</a:t>
            </a:r>
            <a:endParaRPr lang="ru-RU" sz="2400" dirty="0">
              <a:solidFill>
                <a:schemeClr val="bg2"/>
              </a:solidFill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0D994F85-B653-4B3C-85AF-4A19C212A542}"/>
              </a:ext>
            </a:extLst>
          </p:cNvPr>
          <p:cNvSpPr/>
          <p:nvPr/>
        </p:nvSpPr>
        <p:spPr>
          <a:xfrm>
            <a:off x="6796345" y="1901154"/>
            <a:ext cx="2646947" cy="39715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2078B331-A3DB-46D9-A735-055C4B647EA5}"/>
              </a:ext>
            </a:extLst>
          </p:cNvPr>
          <p:cNvSpPr/>
          <p:nvPr/>
        </p:nvSpPr>
        <p:spPr>
          <a:xfrm>
            <a:off x="6800679" y="2433900"/>
            <a:ext cx="2646948" cy="152469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402964-09A9-429C-82AE-1445B73AC4F8}"/>
              </a:ext>
            </a:extLst>
          </p:cNvPr>
          <p:cNvSpPr txBox="1"/>
          <p:nvPr/>
        </p:nvSpPr>
        <p:spPr>
          <a:xfrm>
            <a:off x="7349369" y="3054708"/>
            <a:ext cx="334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31404440-9144-4126-AA5F-4650A569788C}"/>
              </a:ext>
            </a:extLst>
          </p:cNvPr>
          <p:cNvSpPr/>
          <p:nvPr/>
        </p:nvSpPr>
        <p:spPr>
          <a:xfrm>
            <a:off x="7813724" y="3103787"/>
            <a:ext cx="334351" cy="348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51682469-66BE-421C-B092-F192065EBA45}"/>
              </a:ext>
            </a:extLst>
          </p:cNvPr>
          <p:cNvSpPr/>
          <p:nvPr/>
        </p:nvSpPr>
        <p:spPr>
          <a:xfrm>
            <a:off x="8154043" y="3110773"/>
            <a:ext cx="334351" cy="348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F92E68BD-7143-47AF-9EF4-979F5AB88D8C}"/>
              </a:ext>
            </a:extLst>
          </p:cNvPr>
          <p:cNvSpPr/>
          <p:nvPr/>
        </p:nvSpPr>
        <p:spPr>
          <a:xfrm>
            <a:off x="8482426" y="3117158"/>
            <a:ext cx="334351" cy="348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582F5A4B-00BB-4582-A32F-56D161658444}"/>
              </a:ext>
            </a:extLst>
          </p:cNvPr>
          <p:cNvSpPr/>
          <p:nvPr/>
        </p:nvSpPr>
        <p:spPr>
          <a:xfrm>
            <a:off x="8826851" y="3110773"/>
            <a:ext cx="334351" cy="348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2DBB7D82-F4C7-4E8C-9250-B40F1F6122B1}"/>
              </a:ext>
            </a:extLst>
          </p:cNvPr>
          <p:cNvSpPr/>
          <p:nvPr/>
        </p:nvSpPr>
        <p:spPr>
          <a:xfrm>
            <a:off x="7789802" y="3541660"/>
            <a:ext cx="334351" cy="348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7F373099-A1C7-44BE-80F6-30D4989EB66F}"/>
              </a:ext>
            </a:extLst>
          </p:cNvPr>
          <p:cNvSpPr/>
          <p:nvPr/>
        </p:nvSpPr>
        <p:spPr>
          <a:xfrm>
            <a:off x="8124153" y="3532304"/>
            <a:ext cx="334351" cy="348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0046539A-A8CA-485A-AB34-6F93D3CC6371}"/>
              </a:ext>
            </a:extLst>
          </p:cNvPr>
          <p:cNvSpPr/>
          <p:nvPr/>
        </p:nvSpPr>
        <p:spPr>
          <a:xfrm>
            <a:off x="8466684" y="3543486"/>
            <a:ext cx="334351" cy="348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705AA58F-A107-4D41-B3D6-D816C22C7C0C}"/>
              </a:ext>
            </a:extLst>
          </p:cNvPr>
          <p:cNvSpPr/>
          <p:nvPr/>
        </p:nvSpPr>
        <p:spPr>
          <a:xfrm>
            <a:off x="8816777" y="3541660"/>
            <a:ext cx="334351" cy="3480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36F05E8-CE15-4CE4-91A5-A7FEFA1BF0DC}"/>
              </a:ext>
            </a:extLst>
          </p:cNvPr>
          <p:cNvSpPr txBox="1"/>
          <p:nvPr/>
        </p:nvSpPr>
        <p:spPr>
          <a:xfrm>
            <a:off x="6809023" y="1982861"/>
            <a:ext cx="88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</a:t>
            </a:r>
            <a:endParaRPr lang="ru-RU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46410D7-DD21-4005-B357-6896101B7E2B}"/>
              </a:ext>
            </a:extLst>
          </p:cNvPr>
          <p:cNvSpPr txBox="1"/>
          <p:nvPr/>
        </p:nvSpPr>
        <p:spPr>
          <a:xfrm>
            <a:off x="7353459" y="3451811"/>
            <a:ext cx="334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6B5EB09-1BC9-438D-AC75-338D1D153286}"/>
              </a:ext>
            </a:extLst>
          </p:cNvPr>
          <p:cNvSpPr/>
          <p:nvPr/>
        </p:nvSpPr>
        <p:spPr>
          <a:xfrm>
            <a:off x="413886" y="1107142"/>
            <a:ext cx="3484346" cy="5380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65034A-1593-4855-AD50-A270F78C3C00}"/>
              </a:ext>
            </a:extLst>
          </p:cNvPr>
          <p:cNvSpPr txBox="1"/>
          <p:nvPr/>
        </p:nvSpPr>
        <p:spPr>
          <a:xfrm>
            <a:off x="633892" y="1759636"/>
            <a:ext cx="3158462" cy="9541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Consumer </a:t>
            </a:r>
            <a:r>
              <a:rPr lang="en-US" sz="1800" dirty="0">
                <a:solidFill>
                  <a:schemeClr val="bg1"/>
                </a:solidFill>
              </a:rPr>
              <a:t>poll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message (0)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8E38F1-B7C9-420A-BF1C-7F335010E1EA}"/>
              </a:ext>
            </a:extLst>
          </p:cNvPr>
          <p:cNvSpPr txBox="1"/>
          <p:nvPr/>
        </p:nvSpPr>
        <p:spPr>
          <a:xfrm>
            <a:off x="832585" y="1193880"/>
            <a:ext cx="2646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Consumer Group</a:t>
            </a:r>
            <a:endParaRPr lang="ru-RU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7043621-3323-4204-9A19-81EE6FF66E1B}"/>
              </a:ext>
            </a:extLst>
          </p:cNvPr>
          <p:cNvSpPr txBox="1"/>
          <p:nvPr/>
        </p:nvSpPr>
        <p:spPr>
          <a:xfrm>
            <a:off x="633892" y="4262031"/>
            <a:ext cx="3158462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Consumer </a:t>
            </a:r>
            <a:r>
              <a:rPr lang="en-US" sz="1800" dirty="0">
                <a:solidFill>
                  <a:schemeClr val="bg1"/>
                </a:solidFill>
              </a:rPr>
              <a:t>poll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message (1,2)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436D33-7D2C-45D2-91C2-56B5243679AF}"/>
              </a:ext>
            </a:extLst>
          </p:cNvPr>
          <p:cNvSpPr txBox="1"/>
          <p:nvPr/>
        </p:nvSpPr>
        <p:spPr>
          <a:xfrm>
            <a:off x="962526" y="5872700"/>
            <a:ext cx="232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&lt;&lt;group.id&gt;&gt;</a:t>
            </a:r>
            <a:endParaRPr lang="ru-RU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7A04CFF0-AC73-47E2-814A-E4C9D0AAC383}"/>
              </a:ext>
            </a:extLst>
          </p:cNvPr>
          <p:cNvCxnSpPr>
            <a:cxnSpLocks/>
          </p:cNvCxnSpPr>
          <p:nvPr/>
        </p:nvCxnSpPr>
        <p:spPr>
          <a:xfrm flipH="1">
            <a:off x="3906409" y="2713743"/>
            <a:ext cx="2847721" cy="1724664"/>
          </a:xfrm>
          <a:prstGeom prst="straightConnector1">
            <a:avLst/>
          </a:prstGeom>
          <a:ln w="25400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0AC7068-F585-4119-93AD-5F1572263254}"/>
              </a:ext>
            </a:extLst>
          </p:cNvPr>
          <p:cNvSpPr txBox="1"/>
          <p:nvPr/>
        </p:nvSpPr>
        <p:spPr>
          <a:xfrm>
            <a:off x="7349368" y="2542564"/>
            <a:ext cx="334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F1466CE3-88FD-490F-A895-232C486096CE}"/>
              </a:ext>
            </a:extLst>
          </p:cNvPr>
          <p:cNvSpPr/>
          <p:nvPr/>
        </p:nvSpPr>
        <p:spPr>
          <a:xfrm>
            <a:off x="7789802" y="2624755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0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DE1B5D0F-0F85-49BE-9567-551DC1C15E5B}"/>
              </a:ext>
            </a:extLst>
          </p:cNvPr>
          <p:cNvSpPr/>
          <p:nvPr/>
        </p:nvSpPr>
        <p:spPr>
          <a:xfrm>
            <a:off x="8132333" y="2627067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015409C1-76E8-4263-826A-56D23D05D042}"/>
              </a:ext>
            </a:extLst>
          </p:cNvPr>
          <p:cNvSpPr/>
          <p:nvPr/>
        </p:nvSpPr>
        <p:spPr>
          <a:xfrm>
            <a:off x="8482425" y="2634111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2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3B0B9D60-A322-4BDC-A56D-3740B023B97D}"/>
              </a:ext>
            </a:extLst>
          </p:cNvPr>
          <p:cNvSpPr/>
          <p:nvPr/>
        </p:nvSpPr>
        <p:spPr>
          <a:xfrm>
            <a:off x="8824956" y="2644222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3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FB1E0B79-ADF6-437A-913A-CD3300D7120B}"/>
              </a:ext>
            </a:extLst>
          </p:cNvPr>
          <p:cNvSpPr/>
          <p:nvPr/>
        </p:nvSpPr>
        <p:spPr>
          <a:xfrm>
            <a:off x="962526" y="2215706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0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A7657357-D203-4C10-8EB2-B943A119AF2F}"/>
              </a:ext>
            </a:extLst>
          </p:cNvPr>
          <p:cNvSpPr/>
          <p:nvPr/>
        </p:nvSpPr>
        <p:spPr>
          <a:xfrm>
            <a:off x="1296877" y="2213259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B0DD8CB6-33C9-42B0-8E71-90E9298125B2}"/>
              </a:ext>
            </a:extLst>
          </p:cNvPr>
          <p:cNvSpPr/>
          <p:nvPr/>
        </p:nvSpPr>
        <p:spPr>
          <a:xfrm>
            <a:off x="1630207" y="2213259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2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72AEECBF-F08A-4748-8B54-8D8250DA7DD7}"/>
              </a:ext>
            </a:extLst>
          </p:cNvPr>
          <p:cNvSpPr/>
          <p:nvPr/>
        </p:nvSpPr>
        <p:spPr>
          <a:xfrm>
            <a:off x="9159307" y="2644222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3CD2009F-F34D-442A-B200-515CFEDDC5C9}"/>
              </a:ext>
            </a:extLst>
          </p:cNvPr>
          <p:cNvSpPr/>
          <p:nvPr/>
        </p:nvSpPr>
        <p:spPr>
          <a:xfrm>
            <a:off x="6780109" y="4256558"/>
            <a:ext cx="2646948" cy="1309291"/>
          </a:xfrm>
          <a:prstGeom prst="roundRect">
            <a:avLst/>
          </a:prstGeom>
          <a:solidFill>
            <a:srgbClr val="FCBAC3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DCB0EE25-A3CF-4ADD-98BB-79D8B14F525B}"/>
              </a:ext>
            </a:extLst>
          </p:cNvPr>
          <p:cNvSpPr/>
          <p:nvPr/>
        </p:nvSpPr>
        <p:spPr>
          <a:xfrm>
            <a:off x="7326862" y="4603234"/>
            <a:ext cx="334351" cy="3836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.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0F65D555-BD98-4076-857A-8B25E807A6F0}"/>
              </a:ext>
            </a:extLst>
          </p:cNvPr>
          <p:cNvSpPr/>
          <p:nvPr/>
        </p:nvSpPr>
        <p:spPr>
          <a:xfrm>
            <a:off x="7671614" y="4605506"/>
            <a:ext cx="334351" cy="3836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13B9B2C1-AC8E-415D-AE4B-A03DC5843B1E}"/>
              </a:ext>
            </a:extLst>
          </p:cNvPr>
          <p:cNvSpPr/>
          <p:nvPr/>
        </p:nvSpPr>
        <p:spPr>
          <a:xfrm>
            <a:off x="8005965" y="4603234"/>
            <a:ext cx="334351" cy="3836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5BB9FC22-8CA3-4EDA-8514-1A32C6B8E6F3}"/>
              </a:ext>
            </a:extLst>
          </p:cNvPr>
          <p:cNvSpPr/>
          <p:nvPr/>
        </p:nvSpPr>
        <p:spPr>
          <a:xfrm>
            <a:off x="8338789" y="4603233"/>
            <a:ext cx="334351" cy="3836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3B8A50-0C62-4101-8147-89DC7DBAB7E0}"/>
              </a:ext>
            </a:extLst>
          </p:cNvPr>
          <p:cNvSpPr txBox="1"/>
          <p:nvPr/>
        </p:nvSpPr>
        <p:spPr>
          <a:xfrm>
            <a:off x="9909176" y="2873082"/>
            <a:ext cx="2223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Topic</a:t>
            </a:r>
          </a:p>
          <a:p>
            <a:r>
              <a:rPr lang="en-US" dirty="0"/>
              <a:t>__</a:t>
            </a:r>
            <a:r>
              <a:rPr lang="en-US" dirty="0" err="1"/>
              <a:t>consumer_offsets</a:t>
            </a:r>
            <a:endParaRPr lang="ru-RU" dirty="0"/>
          </a:p>
        </p:txBody>
      </p:sp>
      <p:graphicFrame>
        <p:nvGraphicFramePr>
          <p:cNvPr id="8" name="Таблица 10">
            <a:extLst>
              <a:ext uri="{FF2B5EF4-FFF2-40B4-BE49-F238E27FC236}">
                <a16:creationId xmlns:a16="http://schemas.microsoft.com/office/drawing/2014/main" id="{CF25B9A6-AE65-4FAC-BE41-D7893BE6BCE6}"/>
              </a:ext>
            </a:extLst>
          </p:cNvPr>
          <p:cNvGraphicFramePr>
            <a:graphicFrameLocks noGrp="1"/>
          </p:cNvGraphicFramePr>
          <p:nvPr/>
        </p:nvGraphicFramePr>
        <p:xfrm>
          <a:off x="9904841" y="3516373"/>
          <a:ext cx="2129320" cy="232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660">
                  <a:extLst>
                    <a:ext uri="{9D8B030D-6E8A-4147-A177-3AD203B41FA5}">
                      <a16:colId xmlns:a16="http://schemas.microsoft.com/office/drawing/2014/main" val="28536780"/>
                    </a:ext>
                  </a:extLst>
                </a:gridCol>
                <a:gridCol w="1064660">
                  <a:extLst>
                    <a:ext uri="{9D8B030D-6E8A-4147-A177-3AD203B41FA5}">
                      <a16:colId xmlns:a16="http://schemas.microsoft.com/office/drawing/2014/main" val="2703330503"/>
                    </a:ext>
                  </a:extLst>
                </a:gridCol>
              </a:tblGrid>
              <a:tr h="580890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781434"/>
                  </a:ext>
                </a:extLst>
              </a:tr>
              <a:tr h="580890">
                <a:tc>
                  <a:txBody>
                    <a:bodyPr/>
                    <a:lstStyle/>
                    <a:p>
                      <a:r>
                        <a:rPr lang="en-US" dirty="0"/>
                        <a:t>Partition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A/0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902795"/>
                  </a:ext>
                </a:extLst>
              </a:tr>
              <a:tr h="58089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48500"/>
                  </a:ext>
                </a:extLst>
              </a:tr>
              <a:tr h="580890">
                <a:tc>
                  <a:txBody>
                    <a:bodyPr/>
                    <a:lstStyle/>
                    <a:p>
                      <a:r>
                        <a:rPr lang="en-US" dirty="0"/>
                        <a:t>Offset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801453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4C3F26A6-64EE-4FF6-A259-A8F01465FDEE}"/>
              </a:ext>
            </a:extLst>
          </p:cNvPr>
          <p:cNvSpPr txBox="1"/>
          <p:nvPr/>
        </p:nvSpPr>
        <p:spPr>
          <a:xfrm rot="16200000">
            <a:off x="5950498" y="3061546"/>
            <a:ext cx="13872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Topic A</a:t>
            </a:r>
            <a:endParaRPr lang="ru-RU" sz="2200" dirty="0"/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4C470F07-4F86-4136-8414-32CE6FD01D89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8683541" y="4678153"/>
            <a:ext cx="1221300" cy="116893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4A517A95-10ED-4A4F-AC52-A064288156BA}"/>
              </a:ext>
            </a:extLst>
          </p:cNvPr>
          <p:cNvCxnSpPr/>
          <p:nvPr/>
        </p:nvCxnSpPr>
        <p:spPr>
          <a:xfrm flipV="1">
            <a:off x="633892" y="1563212"/>
            <a:ext cx="2946706" cy="132976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106E4690-3969-4F68-A1C7-5575C7CFF647}"/>
              </a:ext>
            </a:extLst>
          </p:cNvPr>
          <p:cNvCxnSpPr>
            <a:cxnSpLocks/>
          </p:cNvCxnSpPr>
          <p:nvPr/>
        </p:nvCxnSpPr>
        <p:spPr>
          <a:xfrm flipH="1" flipV="1">
            <a:off x="488970" y="1472665"/>
            <a:ext cx="3197711" cy="156895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168EA9E6-9C5A-4F77-B6F0-69503FABBB05}"/>
              </a:ext>
            </a:extLst>
          </p:cNvPr>
          <p:cNvCxnSpPr/>
          <p:nvPr/>
        </p:nvCxnSpPr>
        <p:spPr>
          <a:xfrm flipH="1" flipV="1">
            <a:off x="3925194" y="4603233"/>
            <a:ext cx="2828936" cy="191813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26CA0EB-03BB-49F8-95AA-21032B4F0CBA}"/>
              </a:ext>
            </a:extLst>
          </p:cNvPr>
          <p:cNvSpPr txBox="1"/>
          <p:nvPr/>
        </p:nvSpPr>
        <p:spPr>
          <a:xfrm>
            <a:off x="4797424" y="4726537"/>
            <a:ext cx="1123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A/0/X/2</a:t>
            </a:r>
            <a:endParaRPr lang="ru-RU" dirty="0"/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FBC6C9FE-9C9B-4D1E-9FC3-6139A039196F}"/>
              </a:ext>
            </a:extLst>
          </p:cNvPr>
          <p:cNvSpPr/>
          <p:nvPr/>
        </p:nvSpPr>
        <p:spPr>
          <a:xfrm>
            <a:off x="4692848" y="3300560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3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4C52E57E-C6BF-45E1-8AB2-F983DC261F12}"/>
              </a:ext>
            </a:extLst>
          </p:cNvPr>
          <p:cNvSpPr/>
          <p:nvPr/>
        </p:nvSpPr>
        <p:spPr>
          <a:xfrm>
            <a:off x="5078195" y="3103787"/>
            <a:ext cx="334351" cy="348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ru-RU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9384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EFFBB9-8F21-4903-8AFF-52AE3922F390}"/>
              </a:ext>
            </a:extLst>
          </p:cNvPr>
          <p:cNvSpPr txBox="1"/>
          <p:nvPr/>
        </p:nvSpPr>
        <p:spPr>
          <a:xfrm>
            <a:off x="1" y="240632"/>
            <a:ext cx="4437245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Kafka Consumer Offset commit</a:t>
            </a:r>
            <a:endParaRPr lang="ru-RU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6E13D8-F6FF-4AB7-9B12-8B313923BDB4}"/>
              </a:ext>
            </a:extLst>
          </p:cNvPr>
          <p:cNvSpPr txBox="1"/>
          <p:nvPr/>
        </p:nvSpPr>
        <p:spPr>
          <a:xfrm>
            <a:off x="808522" y="1491916"/>
            <a:ext cx="94231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92D050"/>
                </a:solidFill>
              </a:rPr>
              <a:t>Типы коммитов:</a:t>
            </a:r>
            <a:endParaRPr lang="en-US" sz="2400" dirty="0">
              <a:solidFill>
                <a:srgbClr val="92D050"/>
              </a:solidFill>
            </a:endParaRPr>
          </a:p>
          <a:p>
            <a:endParaRPr lang="ru-RU" sz="2400" dirty="0">
              <a:solidFill>
                <a:srgbClr val="92D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Auto commit -&gt; at most once (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возможны пропуски сообщений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Manual commit -&gt; at least once (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возможны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задвоения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Custom offset management -&gt; exactly once</a:t>
            </a:r>
            <a:endParaRPr lang="ru-RU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3236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EFFBB9-8F21-4903-8AFF-52AE3922F390}"/>
              </a:ext>
            </a:extLst>
          </p:cNvPr>
          <p:cNvSpPr txBox="1"/>
          <p:nvPr/>
        </p:nvSpPr>
        <p:spPr>
          <a:xfrm>
            <a:off x="1" y="240632"/>
            <a:ext cx="4437245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Kafka Consumer Offset missing</a:t>
            </a:r>
            <a:endParaRPr lang="ru-RU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6E13D8-F6FF-4AB7-9B12-8B313923BDB4}"/>
              </a:ext>
            </a:extLst>
          </p:cNvPr>
          <p:cNvSpPr txBox="1"/>
          <p:nvPr/>
        </p:nvSpPr>
        <p:spPr>
          <a:xfrm>
            <a:off x="808522" y="1491916"/>
            <a:ext cx="94231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Если группа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консьюмеров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неактивна в течение длительного времени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max inactive period: </a:t>
            </a:r>
            <a:r>
              <a:rPr lang="en-US" sz="2400" dirty="0" err="1"/>
              <a:t>offsets.retention.minutes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(7 days -&gt; offset 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удаляется из 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</a:rPr>
              <a:t>__</a:t>
            </a:r>
            <a:r>
              <a:rPr lang="en-US" sz="2400" i="1" dirty="0" err="1">
                <a:solidFill>
                  <a:schemeClr val="tx2">
                    <a:lumMod val="75000"/>
                  </a:schemeClr>
                </a:solidFill>
              </a:rPr>
              <a:t>customer_offsets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После активации группы получателей: </a:t>
            </a:r>
            <a:br>
              <a:rPr lang="en-US" sz="2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используется настройка </a:t>
            </a:r>
            <a:r>
              <a:rPr lang="en-US" sz="2400" b="1" dirty="0" err="1"/>
              <a:t>auto.offset.reset</a:t>
            </a:r>
            <a:r>
              <a:rPr lang="en-US" sz="2400" b="1" dirty="0"/>
              <a:t> = earliest | latest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364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9ED14F-7BE3-4473-B0D1-652803C1AE40}"/>
              </a:ext>
            </a:extLst>
          </p:cNvPr>
          <p:cNvSpPr txBox="1"/>
          <p:nvPr/>
        </p:nvSpPr>
        <p:spPr>
          <a:xfrm>
            <a:off x="1" y="151002"/>
            <a:ext cx="302842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Решаемая задача</a:t>
            </a:r>
          </a:p>
        </p:txBody>
      </p:sp>
      <p:sp>
        <p:nvSpPr>
          <p:cNvPr id="3" name="Равнобедренный треугольник 2">
            <a:extLst>
              <a:ext uri="{FF2B5EF4-FFF2-40B4-BE49-F238E27FC236}">
                <a16:creationId xmlns:a16="http://schemas.microsoft.com/office/drawing/2014/main" id="{0757F68E-5CF1-4672-8CCF-5811C9BDB39E}"/>
              </a:ext>
            </a:extLst>
          </p:cNvPr>
          <p:cNvSpPr/>
          <p:nvPr/>
        </p:nvSpPr>
        <p:spPr>
          <a:xfrm>
            <a:off x="662730" y="2883716"/>
            <a:ext cx="184558" cy="253767"/>
          </a:xfrm>
          <a:prstGeom prst="triangl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авнобедренный треугольник 3">
            <a:extLst>
              <a:ext uri="{FF2B5EF4-FFF2-40B4-BE49-F238E27FC236}">
                <a16:creationId xmlns:a16="http://schemas.microsoft.com/office/drawing/2014/main" id="{6246BB34-9042-4704-AF8E-D4C1CFFDB78E}"/>
              </a:ext>
            </a:extLst>
          </p:cNvPr>
          <p:cNvSpPr/>
          <p:nvPr/>
        </p:nvSpPr>
        <p:spPr>
          <a:xfrm>
            <a:off x="815130" y="3036116"/>
            <a:ext cx="184558" cy="253767"/>
          </a:xfrm>
          <a:prstGeom prst="triangl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Равнобедренный треугольник 4">
            <a:extLst>
              <a:ext uri="{FF2B5EF4-FFF2-40B4-BE49-F238E27FC236}">
                <a16:creationId xmlns:a16="http://schemas.microsoft.com/office/drawing/2014/main" id="{34B2935D-A9C3-4A70-8DB1-400B73E7889E}"/>
              </a:ext>
            </a:extLst>
          </p:cNvPr>
          <p:cNvSpPr/>
          <p:nvPr/>
        </p:nvSpPr>
        <p:spPr>
          <a:xfrm>
            <a:off x="967530" y="3188516"/>
            <a:ext cx="184558" cy="253767"/>
          </a:xfrm>
          <a:prstGeom prst="triangl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везда: 5 точек 5">
            <a:extLst>
              <a:ext uri="{FF2B5EF4-FFF2-40B4-BE49-F238E27FC236}">
                <a16:creationId xmlns:a16="http://schemas.microsoft.com/office/drawing/2014/main" id="{1CEF2FF8-50FB-4E53-94A4-7F5CE63D656F}"/>
              </a:ext>
            </a:extLst>
          </p:cNvPr>
          <p:cNvSpPr/>
          <p:nvPr/>
        </p:nvSpPr>
        <p:spPr>
          <a:xfrm>
            <a:off x="520118" y="4060272"/>
            <a:ext cx="327170" cy="369332"/>
          </a:xfrm>
          <a:prstGeom prst="star5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везда: 5 точек 7">
            <a:extLst>
              <a:ext uri="{FF2B5EF4-FFF2-40B4-BE49-F238E27FC236}">
                <a16:creationId xmlns:a16="http://schemas.microsoft.com/office/drawing/2014/main" id="{E8B1713E-17C2-48D0-94D4-78DEE35974E4}"/>
              </a:ext>
            </a:extLst>
          </p:cNvPr>
          <p:cNvSpPr/>
          <p:nvPr/>
        </p:nvSpPr>
        <p:spPr>
          <a:xfrm>
            <a:off x="672518" y="4212672"/>
            <a:ext cx="327170" cy="369332"/>
          </a:xfrm>
          <a:prstGeom prst="star5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Звезда: 5 точек 8">
            <a:extLst>
              <a:ext uri="{FF2B5EF4-FFF2-40B4-BE49-F238E27FC236}">
                <a16:creationId xmlns:a16="http://schemas.microsoft.com/office/drawing/2014/main" id="{B655445E-9691-4DA8-A614-BBAB7B4B2255}"/>
              </a:ext>
            </a:extLst>
          </p:cNvPr>
          <p:cNvSpPr/>
          <p:nvPr/>
        </p:nvSpPr>
        <p:spPr>
          <a:xfrm>
            <a:off x="824918" y="4365072"/>
            <a:ext cx="327170" cy="369332"/>
          </a:xfrm>
          <a:prstGeom prst="star5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Улыбающееся лицо 12">
            <a:extLst>
              <a:ext uri="{FF2B5EF4-FFF2-40B4-BE49-F238E27FC236}">
                <a16:creationId xmlns:a16="http://schemas.microsoft.com/office/drawing/2014/main" id="{546957AC-5315-4F5D-B9BF-699230CEAA6D}"/>
              </a:ext>
            </a:extLst>
          </p:cNvPr>
          <p:cNvSpPr/>
          <p:nvPr/>
        </p:nvSpPr>
        <p:spPr>
          <a:xfrm>
            <a:off x="436227" y="5427677"/>
            <a:ext cx="318782" cy="369332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Улыбающееся лицо 13">
            <a:extLst>
              <a:ext uri="{FF2B5EF4-FFF2-40B4-BE49-F238E27FC236}">
                <a16:creationId xmlns:a16="http://schemas.microsoft.com/office/drawing/2014/main" id="{6920096E-FF99-4471-BB03-175E04E25D28}"/>
              </a:ext>
            </a:extLst>
          </p:cNvPr>
          <p:cNvSpPr/>
          <p:nvPr/>
        </p:nvSpPr>
        <p:spPr>
          <a:xfrm>
            <a:off x="588627" y="5580077"/>
            <a:ext cx="318782" cy="369332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Улыбающееся лицо 14">
            <a:extLst>
              <a:ext uri="{FF2B5EF4-FFF2-40B4-BE49-F238E27FC236}">
                <a16:creationId xmlns:a16="http://schemas.microsoft.com/office/drawing/2014/main" id="{94B0C03F-01EA-4946-BBE4-34FD23049BD7}"/>
              </a:ext>
            </a:extLst>
          </p:cNvPr>
          <p:cNvSpPr/>
          <p:nvPr/>
        </p:nvSpPr>
        <p:spPr>
          <a:xfrm>
            <a:off x="680906" y="5732477"/>
            <a:ext cx="318782" cy="369332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98B10D-17CE-4983-8BB1-E36CC1E42FED}"/>
              </a:ext>
            </a:extLst>
          </p:cNvPr>
          <p:cNvSpPr txBox="1"/>
          <p:nvPr/>
        </p:nvSpPr>
        <p:spPr>
          <a:xfrm>
            <a:off x="72005" y="1775990"/>
            <a:ext cx="1217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Events (</a:t>
            </a:r>
            <a:r>
              <a:rPr lang="ru-RU" dirty="0"/>
              <a:t>События</a:t>
            </a:r>
            <a:r>
              <a:rPr lang="en-US" dirty="0"/>
              <a:t>)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E18FA56A-CB8E-48A7-AB1C-FF1C9FFD090F}"/>
              </a:ext>
            </a:extLst>
          </p:cNvPr>
          <p:cNvSpPr/>
          <p:nvPr/>
        </p:nvSpPr>
        <p:spPr>
          <a:xfrm>
            <a:off x="1879134" y="2793534"/>
            <a:ext cx="2214694" cy="6487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highlight>
                <a:srgbClr val="FFFF00"/>
              </a:highlight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C5037A54-AEB5-42D5-842C-965D881B5F4B}"/>
              </a:ext>
            </a:extLst>
          </p:cNvPr>
          <p:cNvSpPr/>
          <p:nvPr/>
        </p:nvSpPr>
        <p:spPr>
          <a:xfrm>
            <a:off x="1879134" y="3954228"/>
            <a:ext cx="2214694" cy="6487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30C88A3-CF99-4A8E-BF82-9C36C00AF248}"/>
              </a:ext>
            </a:extLst>
          </p:cNvPr>
          <p:cNvSpPr/>
          <p:nvPr/>
        </p:nvSpPr>
        <p:spPr>
          <a:xfrm>
            <a:off x="1879134" y="5300660"/>
            <a:ext cx="2214694" cy="6487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Звезда: 5 точек 21">
            <a:extLst>
              <a:ext uri="{FF2B5EF4-FFF2-40B4-BE49-F238E27FC236}">
                <a16:creationId xmlns:a16="http://schemas.microsoft.com/office/drawing/2014/main" id="{14D1A1AC-853F-4FE4-BA13-50FB4F258000}"/>
              </a:ext>
            </a:extLst>
          </p:cNvPr>
          <p:cNvSpPr/>
          <p:nvPr/>
        </p:nvSpPr>
        <p:spPr>
          <a:xfrm>
            <a:off x="3575108" y="4060272"/>
            <a:ext cx="327170" cy="369332"/>
          </a:xfrm>
          <a:prstGeom prst="star5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Равнобедренный треугольник 22">
            <a:extLst>
              <a:ext uri="{FF2B5EF4-FFF2-40B4-BE49-F238E27FC236}">
                <a16:creationId xmlns:a16="http://schemas.microsoft.com/office/drawing/2014/main" id="{20E98104-D44D-4E54-9A93-DFDF7157AE5B}"/>
              </a:ext>
            </a:extLst>
          </p:cNvPr>
          <p:cNvSpPr/>
          <p:nvPr/>
        </p:nvSpPr>
        <p:spPr>
          <a:xfrm>
            <a:off x="3709332" y="2991024"/>
            <a:ext cx="184558" cy="253767"/>
          </a:xfrm>
          <a:prstGeom prst="triangl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Улыбающееся лицо 23">
            <a:extLst>
              <a:ext uri="{FF2B5EF4-FFF2-40B4-BE49-F238E27FC236}">
                <a16:creationId xmlns:a16="http://schemas.microsoft.com/office/drawing/2014/main" id="{77BC365E-8F45-42BC-88B0-89C0302D8CC0}"/>
              </a:ext>
            </a:extLst>
          </p:cNvPr>
          <p:cNvSpPr/>
          <p:nvPr/>
        </p:nvSpPr>
        <p:spPr>
          <a:xfrm>
            <a:off x="3575108" y="5413587"/>
            <a:ext cx="318782" cy="369332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954B97-BB9B-470A-82B8-39F797870AB4}"/>
              </a:ext>
            </a:extLst>
          </p:cNvPr>
          <p:cNvSpPr txBox="1"/>
          <p:nvPr/>
        </p:nvSpPr>
        <p:spPr>
          <a:xfrm>
            <a:off x="1768678" y="1772685"/>
            <a:ext cx="2325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Producers (</a:t>
            </a:r>
            <a:r>
              <a:rPr lang="ru-RU" dirty="0"/>
              <a:t>Отправители</a:t>
            </a:r>
            <a:r>
              <a:rPr lang="en-US" dirty="0"/>
              <a:t>)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878FA3E2-7610-4CB8-9049-B556384B0853}"/>
              </a:ext>
            </a:extLst>
          </p:cNvPr>
          <p:cNvSpPr/>
          <p:nvPr/>
        </p:nvSpPr>
        <p:spPr>
          <a:xfrm>
            <a:off x="9009776" y="2711741"/>
            <a:ext cx="2214694" cy="6487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highlight>
                <a:srgbClr val="FFFF00"/>
              </a:highlight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6D585775-1BF5-4466-ABD0-79C15E686442}"/>
              </a:ext>
            </a:extLst>
          </p:cNvPr>
          <p:cNvSpPr/>
          <p:nvPr/>
        </p:nvSpPr>
        <p:spPr>
          <a:xfrm>
            <a:off x="9009776" y="3945519"/>
            <a:ext cx="2214694" cy="6487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highlight>
                <a:srgbClr val="FFFF00"/>
              </a:highlight>
            </a:endParaRP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87879028-048E-4A1C-9EBC-0C9552BD7E87}"/>
              </a:ext>
            </a:extLst>
          </p:cNvPr>
          <p:cNvSpPr/>
          <p:nvPr/>
        </p:nvSpPr>
        <p:spPr>
          <a:xfrm>
            <a:off x="9009776" y="5251296"/>
            <a:ext cx="2214694" cy="6487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highlight>
                <a:srgbClr val="FFFF00"/>
              </a:highlight>
            </a:endParaRPr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EBD5A2CD-7254-4AE7-A0C4-C252803256D6}"/>
              </a:ext>
            </a:extLst>
          </p:cNvPr>
          <p:cNvCxnSpPr>
            <a:stCxn id="18" idx="3"/>
            <a:endCxn id="27" idx="1"/>
          </p:cNvCxnSpPr>
          <p:nvPr/>
        </p:nvCxnSpPr>
        <p:spPr>
          <a:xfrm flipV="1">
            <a:off x="4093828" y="3036116"/>
            <a:ext cx="4915948" cy="8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70932327-5459-448B-942E-DD7B57F9E6B7}"/>
              </a:ext>
            </a:extLst>
          </p:cNvPr>
          <p:cNvCxnSpPr>
            <a:stCxn id="18" idx="3"/>
            <a:endCxn id="28" idx="1"/>
          </p:cNvCxnSpPr>
          <p:nvPr/>
        </p:nvCxnSpPr>
        <p:spPr>
          <a:xfrm>
            <a:off x="4093828" y="3117909"/>
            <a:ext cx="4915948" cy="1151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773E0989-D3B2-412C-AFA7-BA2A11AA15B1}"/>
              </a:ext>
            </a:extLst>
          </p:cNvPr>
          <p:cNvCxnSpPr>
            <a:stCxn id="19" idx="3"/>
            <a:endCxn id="28" idx="1"/>
          </p:cNvCxnSpPr>
          <p:nvPr/>
        </p:nvCxnSpPr>
        <p:spPr>
          <a:xfrm flipV="1">
            <a:off x="4093828" y="4269894"/>
            <a:ext cx="4915948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FCE3BF7A-D0D5-4612-B2B2-22DAF10C1451}"/>
              </a:ext>
            </a:extLst>
          </p:cNvPr>
          <p:cNvCxnSpPr>
            <a:stCxn id="20" idx="3"/>
            <a:endCxn id="27" idx="1"/>
          </p:cNvCxnSpPr>
          <p:nvPr/>
        </p:nvCxnSpPr>
        <p:spPr>
          <a:xfrm flipV="1">
            <a:off x="4093828" y="3036116"/>
            <a:ext cx="4915948" cy="25889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BBE8B07F-1F2E-4D99-AFF7-B4AFAF885489}"/>
              </a:ext>
            </a:extLst>
          </p:cNvPr>
          <p:cNvCxnSpPr>
            <a:stCxn id="20" idx="3"/>
            <a:endCxn id="28" idx="1"/>
          </p:cNvCxnSpPr>
          <p:nvPr/>
        </p:nvCxnSpPr>
        <p:spPr>
          <a:xfrm flipV="1">
            <a:off x="4093828" y="4269894"/>
            <a:ext cx="4915948" cy="13551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F811C704-E5DD-402C-B14C-D59CF3252E7A}"/>
              </a:ext>
            </a:extLst>
          </p:cNvPr>
          <p:cNvCxnSpPr>
            <a:stCxn id="20" idx="3"/>
            <a:endCxn id="29" idx="1"/>
          </p:cNvCxnSpPr>
          <p:nvPr/>
        </p:nvCxnSpPr>
        <p:spPr>
          <a:xfrm flipV="1">
            <a:off x="4093828" y="5575671"/>
            <a:ext cx="4915948" cy="49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5FD0D9D-0238-4DAF-A631-C422E2AB07EA}"/>
              </a:ext>
            </a:extLst>
          </p:cNvPr>
          <p:cNvSpPr txBox="1"/>
          <p:nvPr/>
        </p:nvSpPr>
        <p:spPr>
          <a:xfrm>
            <a:off x="8954548" y="1796126"/>
            <a:ext cx="2325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Consumers (</a:t>
            </a:r>
            <a:r>
              <a:rPr lang="ru-RU" dirty="0"/>
              <a:t>Получатели</a:t>
            </a:r>
            <a:r>
              <a:rPr lang="en-US" dirty="0"/>
              <a:t>)</a:t>
            </a:r>
          </a:p>
        </p:txBody>
      </p:sp>
      <p:sp>
        <p:nvSpPr>
          <p:cNvPr id="44" name="Равнобедренный треугольник 43">
            <a:extLst>
              <a:ext uri="{FF2B5EF4-FFF2-40B4-BE49-F238E27FC236}">
                <a16:creationId xmlns:a16="http://schemas.microsoft.com/office/drawing/2014/main" id="{0F28DE68-CCC9-4960-9EED-709CB7F4F2E5}"/>
              </a:ext>
            </a:extLst>
          </p:cNvPr>
          <p:cNvSpPr/>
          <p:nvPr/>
        </p:nvSpPr>
        <p:spPr>
          <a:xfrm>
            <a:off x="9114639" y="2900602"/>
            <a:ext cx="173373" cy="253767"/>
          </a:xfrm>
          <a:prstGeom prst="triangl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Равнобедренный треугольник 44">
            <a:extLst>
              <a:ext uri="{FF2B5EF4-FFF2-40B4-BE49-F238E27FC236}">
                <a16:creationId xmlns:a16="http://schemas.microsoft.com/office/drawing/2014/main" id="{94FF3C49-3DEC-4471-AD37-BE7DE2814177}"/>
              </a:ext>
            </a:extLst>
          </p:cNvPr>
          <p:cNvSpPr/>
          <p:nvPr/>
        </p:nvSpPr>
        <p:spPr>
          <a:xfrm>
            <a:off x="9117435" y="4143009"/>
            <a:ext cx="184558" cy="253767"/>
          </a:xfrm>
          <a:prstGeom prst="triangl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Звезда: 5 точек 45">
            <a:extLst>
              <a:ext uri="{FF2B5EF4-FFF2-40B4-BE49-F238E27FC236}">
                <a16:creationId xmlns:a16="http://schemas.microsoft.com/office/drawing/2014/main" id="{A9EB23C8-C50F-4980-86AF-7D88D521DF56}"/>
              </a:ext>
            </a:extLst>
          </p:cNvPr>
          <p:cNvSpPr/>
          <p:nvPr/>
        </p:nvSpPr>
        <p:spPr>
          <a:xfrm>
            <a:off x="9409652" y="4069606"/>
            <a:ext cx="290819" cy="369332"/>
          </a:xfrm>
          <a:prstGeom prst="star5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Улыбающееся лицо 46">
            <a:extLst>
              <a:ext uri="{FF2B5EF4-FFF2-40B4-BE49-F238E27FC236}">
                <a16:creationId xmlns:a16="http://schemas.microsoft.com/office/drawing/2014/main" id="{E86D1DA4-94F8-4355-B8C5-DF841B38F9FE}"/>
              </a:ext>
            </a:extLst>
          </p:cNvPr>
          <p:cNvSpPr/>
          <p:nvPr/>
        </p:nvSpPr>
        <p:spPr>
          <a:xfrm>
            <a:off x="9409652" y="2838758"/>
            <a:ext cx="318782" cy="369332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Улыбающееся лицо 47">
            <a:extLst>
              <a:ext uri="{FF2B5EF4-FFF2-40B4-BE49-F238E27FC236}">
                <a16:creationId xmlns:a16="http://schemas.microsoft.com/office/drawing/2014/main" id="{09C027BA-C598-4DAB-8A05-4F44B4A95422}"/>
              </a:ext>
            </a:extLst>
          </p:cNvPr>
          <p:cNvSpPr/>
          <p:nvPr/>
        </p:nvSpPr>
        <p:spPr>
          <a:xfrm>
            <a:off x="9808130" y="4043710"/>
            <a:ext cx="318782" cy="369332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Улыбающееся лицо 48">
            <a:extLst>
              <a:ext uri="{FF2B5EF4-FFF2-40B4-BE49-F238E27FC236}">
                <a16:creationId xmlns:a16="http://schemas.microsoft.com/office/drawing/2014/main" id="{3D006696-197B-4208-8742-7AB29CA416BB}"/>
              </a:ext>
            </a:extLst>
          </p:cNvPr>
          <p:cNvSpPr/>
          <p:nvPr/>
        </p:nvSpPr>
        <p:spPr>
          <a:xfrm>
            <a:off x="9142602" y="5413587"/>
            <a:ext cx="318782" cy="369332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5767B-E60A-4D68-88F1-E6F36D21F376}"/>
              </a:ext>
            </a:extLst>
          </p:cNvPr>
          <p:cNvSpPr txBox="1"/>
          <p:nvPr/>
        </p:nvSpPr>
        <p:spPr>
          <a:xfrm>
            <a:off x="4432182" y="3244791"/>
            <a:ext cx="4180513" cy="203132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ru-RU" spc="100" dirty="0"/>
              <a:t>Сложности: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pc="100" dirty="0"/>
              <a:t>Надежность и гарантия доставки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pc="100" dirty="0"/>
              <a:t>Подключение новых получателей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pc="100" dirty="0"/>
              <a:t>Отправители знают получателей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pc="100" dirty="0"/>
              <a:t>Техподдержка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pc="100" dirty="0"/>
              <a:t>Интеграции разных стеков</a:t>
            </a:r>
          </a:p>
        </p:txBody>
      </p:sp>
    </p:spTree>
    <p:extLst>
      <p:ext uri="{BB962C8B-B14F-4D97-AF65-F5344CB8AC3E}">
        <p14:creationId xmlns:p14="http://schemas.microsoft.com/office/powerpoint/2010/main" val="3802598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9ED14F-7BE3-4473-B0D1-652803C1AE40}"/>
              </a:ext>
            </a:extLst>
          </p:cNvPr>
          <p:cNvSpPr txBox="1"/>
          <p:nvPr/>
        </p:nvSpPr>
        <p:spPr>
          <a:xfrm>
            <a:off x="1" y="151002"/>
            <a:ext cx="302842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Решаемая задача</a:t>
            </a:r>
          </a:p>
        </p:txBody>
      </p:sp>
      <p:sp>
        <p:nvSpPr>
          <p:cNvPr id="3" name="Равнобедренный треугольник 2">
            <a:extLst>
              <a:ext uri="{FF2B5EF4-FFF2-40B4-BE49-F238E27FC236}">
                <a16:creationId xmlns:a16="http://schemas.microsoft.com/office/drawing/2014/main" id="{0757F68E-5CF1-4672-8CCF-5811C9BDB39E}"/>
              </a:ext>
            </a:extLst>
          </p:cNvPr>
          <p:cNvSpPr/>
          <p:nvPr/>
        </p:nvSpPr>
        <p:spPr>
          <a:xfrm>
            <a:off x="662730" y="2883716"/>
            <a:ext cx="184558" cy="253767"/>
          </a:xfrm>
          <a:prstGeom prst="triangl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авнобедренный треугольник 3">
            <a:extLst>
              <a:ext uri="{FF2B5EF4-FFF2-40B4-BE49-F238E27FC236}">
                <a16:creationId xmlns:a16="http://schemas.microsoft.com/office/drawing/2014/main" id="{6246BB34-9042-4704-AF8E-D4C1CFFDB78E}"/>
              </a:ext>
            </a:extLst>
          </p:cNvPr>
          <p:cNvSpPr/>
          <p:nvPr/>
        </p:nvSpPr>
        <p:spPr>
          <a:xfrm>
            <a:off x="815130" y="3036116"/>
            <a:ext cx="184558" cy="253767"/>
          </a:xfrm>
          <a:prstGeom prst="triangl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Равнобедренный треугольник 4">
            <a:extLst>
              <a:ext uri="{FF2B5EF4-FFF2-40B4-BE49-F238E27FC236}">
                <a16:creationId xmlns:a16="http://schemas.microsoft.com/office/drawing/2014/main" id="{34B2935D-A9C3-4A70-8DB1-400B73E7889E}"/>
              </a:ext>
            </a:extLst>
          </p:cNvPr>
          <p:cNvSpPr/>
          <p:nvPr/>
        </p:nvSpPr>
        <p:spPr>
          <a:xfrm>
            <a:off x="967530" y="3188516"/>
            <a:ext cx="184558" cy="253767"/>
          </a:xfrm>
          <a:prstGeom prst="triangl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везда: 5 точек 5">
            <a:extLst>
              <a:ext uri="{FF2B5EF4-FFF2-40B4-BE49-F238E27FC236}">
                <a16:creationId xmlns:a16="http://schemas.microsoft.com/office/drawing/2014/main" id="{1CEF2FF8-50FB-4E53-94A4-7F5CE63D656F}"/>
              </a:ext>
            </a:extLst>
          </p:cNvPr>
          <p:cNvSpPr/>
          <p:nvPr/>
        </p:nvSpPr>
        <p:spPr>
          <a:xfrm>
            <a:off x="520118" y="4060272"/>
            <a:ext cx="327170" cy="369332"/>
          </a:xfrm>
          <a:prstGeom prst="star5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везда: 5 точек 7">
            <a:extLst>
              <a:ext uri="{FF2B5EF4-FFF2-40B4-BE49-F238E27FC236}">
                <a16:creationId xmlns:a16="http://schemas.microsoft.com/office/drawing/2014/main" id="{E8B1713E-17C2-48D0-94D4-78DEE35974E4}"/>
              </a:ext>
            </a:extLst>
          </p:cNvPr>
          <p:cNvSpPr/>
          <p:nvPr/>
        </p:nvSpPr>
        <p:spPr>
          <a:xfrm>
            <a:off x="672518" y="4212672"/>
            <a:ext cx="327170" cy="369332"/>
          </a:xfrm>
          <a:prstGeom prst="star5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Звезда: 5 точек 8">
            <a:extLst>
              <a:ext uri="{FF2B5EF4-FFF2-40B4-BE49-F238E27FC236}">
                <a16:creationId xmlns:a16="http://schemas.microsoft.com/office/drawing/2014/main" id="{B655445E-9691-4DA8-A614-BBAB7B4B2255}"/>
              </a:ext>
            </a:extLst>
          </p:cNvPr>
          <p:cNvSpPr/>
          <p:nvPr/>
        </p:nvSpPr>
        <p:spPr>
          <a:xfrm>
            <a:off x="824918" y="4365072"/>
            <a:ext cx="327170" cy="369332"/>
          </a:xfrm>
          <a:prstGeom prst="star5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Улыбающееся лицо 12">
            <a:extLst>
              <a:ext uri="{FF2B5EF4-FFF2-40B4-BE49-F238E27FC236}">
                <a16:creationId xmlns:a16="http://schemas.microsoft.com/office/drawing/2014/main" id="{546957AC-5315-4F5D-B9BF-699230CEAA6D}"/>
              </a:ext>
            </a:extLst>
          </p:cNvPr>
          <p:cNvSpPr/>
          <p:nvPr/>
        </p:nvSpPr>
        <p:spPr>
          <a:xfrm>
            <a:off x="436227" y="5427677"/>
            <a:ext cx="318782" cy="369332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Улыбающееся лицо 13">
            <a:extLst>
              <a:ext uri="{FF2B5EF4-FFF2-40B4-BE49-F238E27FC236}">
                <a16:creationId xmlns:a16="http://schemas.microsoft.com/office/drawing/2014/main" id="{6920096E-FF99-4471-BB03-175E04E25D28}"/>
              </a:ext>
            </a:extLst>
          </p:cNvPr>
          <p:cNvSpPr/>
          <p:nvPr/>
        </p:nvSpPr>
        <p:spPr>
          <a:xfrm>
            <a:off x="588627" y="5580077"/>
            <a:ext cx="318782" cy="369332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Улыбающееся лицо 14">
            <a:extLst>
              <a:ext uri="{FF2B5EF4-FFF2-40B4-BE49-F238E27FC236}">
                <a16:creationId xmlns:a16="http://schemas.microsoft.com/office/drawing/2014/main" id="{94B0C03F-01EA-4946-BBE4-34FD23049BD7}"/>
              </a:ext>
            </a:extLst>
          </p:cNvPr>
          <p:cNvSpPr/>
          <p:nvPr/>
        </p:nvSpPr>
        <p:spPr>
          <a:xfrm>
            <a:off x="680906" y="5732477"/>
            <a:ext cx="318782" cy="369332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98B10D-17CE-4983-8BB1-E36CC1E42FED}"/>
              </a:ext>
            </a:extLst>
          </p:cNvPr>
          <p:cNvSpPr txBox="1"/>
          <p:nvPr/>
        </p:nvSpPr>
        <p:spPr>
          <a:xfrm>
            <a:off x="72005" y="1775990"/>
            <a:ext cx="1217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Events (</a:t>
            </a:r>
            <a:r>
              <a:rPr lang="ru-RU" dirty="0"/>
              <a:t>События</a:t>
            </a:r>
            <a:r>
              <a:rPr lang="en-US" dirty="0"/>
              <a:t>)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E18FA56A-CB8E-48A7-AB1C-FF1C9FFD090F}"/>
              </a:ext>
            </a:extLst>
          </p:cNvPr>
          <p:cNvSpPr/>
          <p:nvPr/>
        </p:nvSpPr>
        <p:spPr>
          <a:xfrm>
            <a:off x="1879134" y="2793534"/>
            <a:ext cx="2214694" cy="6487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highlight>
                <a:srgbClr val="FFFF00"/>
              </a:highlight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C5037A54-AEB5-42D5-842C-965D881B5F4B}"/>
              </a:ext>
            </a:extLst>
          </p:cNvPr>
          <p:cNvSpPr/>
          <p:nvPr/>
        </p:nvSpPr>
        <p:spPr>
          <a:xfrm>
            <a:off x="1879134" y="3954228"/>
            <a:ext cx="2214694" cy="6487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30C88A3-CF99-4A8E-BF82-9C36C00AF248}"/>
              </a:ext>
            </a:extLst>
          </p:cNvPr>
          <p:cNvSpPr/>
          <p:nvPr/>
        </p:nvSpPr>
        <p:spPr>
          <a:xfrm>
            <a:off x="1879134" y="5300660"/>
            <a:ext cx="2214694" cy="6487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954B97-BB9B-470A-82B8-39F797870AB4}"/>
              </a:ext>
            </a:extLst>
          </p:cNvPr>
          <p:cNvSpPr txBox="1"/>
          <p:nvPr/>
        </p:nvSpPr>
        <p:spPr>
          <a:xfrm>
            <a:off x="1768678" y="1772685"/>
            <a:ext cx="2325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Producers (</a:t>
            </a:r>
            <a:r>
              <a:rPr lang="ru-RU" dirty="0"/>
              <a:t>Отправители</a:t>
            </a:r>
            <a:r>
              <a:rPr lang="en-US" dirty="0"/>
              <a:t>)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878FA3E2-7610-4CB8-9049-B556384B0853}"/>
              </a:ext>
            </a:extLst>
          </p:cNvPr>
          <p:cNvSpPr/>
          <p:nvPr/>
        </p:nvSpPr>
        <p:spPr>
          <a:xfrm>
            <a:off x="9009775" y="2785144"/>
            <a:ext cx="2214694" cy="648749"/>
          </a:xfrm>
          <a:prstGeom prst="rect">
            <a:avLst/>
          </a:prstGeom>
          <a:solidFill>
            <a:srgbClr val="9DF2FD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highlight>
                <a:srgbClr val="FFFF00"/>
              </a:highlight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6D585775-1BF5-4466-ABD0-79C15E686442}"/>
              </a:ext>
            </a:extLst>
          </p:cNvPr>
          <p:cNvSpPr/>
          <p:nvPr/>
        </p:nvSpPr>
        <p:spPr>
          <a:xfrm>
            <a:off x="9009776" y="3945519"/>
            <a:ext cx="2214694" cy="648749"/>
          </a:xfrm>
          <a:prstGeom prst="rect">
            <a:avLst/>
          </a:prstGeom>
          <a:solidFill>
            <a:srgbClr val="9DF2FD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highlight>
                <a:srgbClr val="FFFF00"/>
              </a:highlight>
            </a:endParaRP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87879028-048E-4A1C-9EBC-0C9552BD7E87}"/>
              </a:ext>
            </a:extLst>
          </p:cNvPr>
          <p:cNvSpPr/>
          <p:nvPr/>
        </p:nvSpPr>
        <p:spPr>
          <a:xfrm>
            <a:off x="9009776" y="5251296"/>
            <a:ext cx="2214694" cy="648749"/>
          </a:xfrm>
          <a:prstGeom prst="rect">
            <a:avLst/>
          </a:prstGeom>
          <a:solidFill>
            <a:srgbClr val="9DF2FD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highlight>
                <a:srgbClr val="FFFF00"/>
              </a:highlight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FD0D9D-0238-4DAF-A631-C422E2AB07EA}"/>
              </a:ext>
            </a:extLst>
          </p:cNvPr>
          <p:cNvSpPr txBox="1"/>
          <p:nvPr/>
        </p:nvSpPr>
        <p:spPr>
          <a:xfrm>
            <a:off x="8954548" y="1796126"/>
            <a:ext cx="2325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Consumers (</a:t>
            </a:r>
            <a:r>
              <a:rPr lang="ru-RU" dirty="0"/>
              <a:t>Получатели</a:t>
            </a:r>
            <a:r>
              <a:rPr lang="en-US" dirty="0"/>
              <a:t>)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988B8AE-9876-4E7A-BF00-3C47685CB27E}"/>
              </a:ext>
            </a:extLst>
          </p:cNvPr>
          <p:cNvSpPr/>
          <p:nvPr/>
        </p:nvSpPr>
        <p:spPr>
          <a:xfrm>
            <a:off x="4739780" y="2793534"/>
            <a:ext cx="3590488" cy="3155875"/>
          </a:xfrm>
          <a:prstGeom prst="rect">
            <a:avLst/>
          </a:prstGeom>
          <a:solidFill>
            <a:srgbClr val="92F6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5F7967-5CB1-4B60-A04B-9EF2F74AA2CD}"/>
              </a:ext>
            </a:extLst>
          </p:cNvPr>
          <p:cNvSpPr txBox="1"/>
          <p:nvPr/>
        </p:nvSpPr>
        <p:spPr>
          <a:xfrm>
            <a:off x="4725098" y="1925085"/>
            <a:ext cx="2325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Broker (</a:t>
            </a:r>
            <a:r>
              <a:rPr lang="ru-RU" dirty="0"/>
              <a:t>посредник)</a:t>
            </a:r>
            <a:endParaRPr lang="en-US" dirty="0"/>
          </a:p>
        </p:txBody>
      </p:sp>
      <p:sp>
        <p:nvSpPr>
          <p:cNvPr id="10" name="Стрелка: вправо 9">
            <a:extLst>
              <a:ext uri="{FF2B5EF4-FFF2-40B4-BE49-F238E27FC236}">
                <a16:creationId xmlns:a16="http://schemas.microsoft.com/office/drawing/2014/main" id="{FA127467-ED5B-40DD-B7E7-340BDB54A1A4}"/>
              </a:ext>
            </a:extLst>
          </p:cNvPr>
          <p:cNvSpPr/>
          <p:nvPr/>
        </p:nvSpPr>
        <p:spPr>
          <a:xfrm>
            <a:off x="1386979" y="3061282"/>
            <a:ext cx="444617" cy="152401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Стрелка: вправо 39">
            <a:extLst>
              <a:ext uri="{FF2B5EF4-FFF2-40B4-BE49-F238E27FC236}">
                <a16:creationId xmlns:a16="http://schemas.microsoft.com/office/drawing/2014/main" id="{D5A4AB84-5B24-40FA-82E9-856ABEBD67A8}"/>
              </a:ext>
            </a:extLst>
          </p:cNvPr>
          <p:cNvSpPr/>
          <p:nvPr/>
        </p:nvSpPr>
        <p:spPr>
          <a:xfrm>
            <a:off x="4177718" y="3036115"/>
            <a:ext cx="444617" cy="146808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Стрелка: вправо 41">
            <a:extLst>
              <a:ext uri="{FF2B5EF4-FFF2-40B4-BE49-F238E27FC236}">
                <a16:creationId xmlns:a16="http://schemas.microsoft.com/office/drawing/2014/main" id="{BE355E47-1871-4420-98D0-152BA0A17390}"/>
              </a:ext>
            </a:extLst>
          </p:cNvPr>
          <p:cNvSpPr/>
          <p:nvPr/>
        </p:nvSpPr>
        <p:spPr>
          <a:xfrm>
            <a:off x="1375794" y="4212429"/>
            <a:ext cx="444617" cy="15240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Стрелка: вправо 49">
            <a:extLst>
              <a:ext uri="{FF2B5EF4-FFF2-40B4-BE49-F238E27FC236}">
                <a16:creationId xmlns:a16="http://schemas.microsoft.com/office/drawing/2014/main" id="{C73A0931-587E-483E-9982-85A8C66978D0}"/>
              </a:ext>
            </a:extLst>
          </p:cNvPr>
          <p:cNvSpPr/>
          <p:nvPr/>
        </p:nvSpPr>
        <p:spPr>
          <a:xfrm>
            <a:off x="4186106" y="4168737"/>
            <a:ext cx="444617" cy="15240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Стрелка: вправо 50">
            <a:extLst>
              <a:ext uri="{FF2B5EF4-FFF2-40B4-BE49-F238E27FC236}">
                <a16:creationId xmlns:a16="http://schemas.microsoft.com/office/drawing/2014/main" id="{673662BD-7EF0-4DE7-80DE-D837147684EE}"/>
              </a:ext>
            </a:extLst>
          </p:cNvPr>
          <p:cNvSpPr/>
          <p:nvPr/>
        </p:nvSpPr>
        <p:spPr>
          <a:xfrm>
            <a:off x="1375794" y="5575670"/>
            <a:ext cx="444617" cy="15240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Стрелка: вправо 51">
            <a:extLst>
              <a:ext uri="{FF2B5EF4-FFF2-40B4-BE49-F238E27FC236}">
                <a16:creationId xmlns:a16="http://schemas.microsoft.com/office/drawing/2014/main" id="{C6622112-A1AA-4ECA-80A8-C314FE3AE0C7}"/>
              </a:ext>
            </a:extLst>
          </p:cNvPr>
          <p:cNvSpPr/>
          <p:nvPr/>
        </p:nvSpPr>
        <p:spPr>
          <a:xfrm>
            <a:off x="4211273" y="5510442"/>
            <a:ext cx="444617" cy="15240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C727A9C3-6EE0-4AC0-A406-E1F6A146DD31}"/>
              </a:ext>
            </a:extLst>
          </p:cNvPr>
          <p:cNvSpPr/>
          <p:nvPr/>
        </p:nvSpPr>
        <p:spPr>
          <a:xfrm>
            <a:off x="5318619" y="2986831"/>
            <a:ext cx="2362901" cy="495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Прямоугольник: скругленные углы 52">
            <a:extLst>
              <a:ext uri="{FF2B5EF4-FFF2-40B4-BE49-F238E27FC236}">
                <a16:creationId xmlns:a16="http://schemas.microsoft.com/office/drawing/2014/main" id="{577B9F70-A7F1-4303-B4E0-D2E6D70C819D}"/>
              </a:ext>
            </a:extLst>
          </p:cNvPr>
          <p:cNvSpPr/>
          <p:nvPr/>
        </p:nvSpPr>
        <p:spPr>
          <a:xfrm>
            <a:off x="5318619" y="4021893"/>
            <a:ext cx="2362901" cy="495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id="{E509B21B-3055-492B-BC6A-31C363CC620E}"/>
              </a:ext>
            </a:extLst>
          </p:cNvPr>
          <p:cNvSpPr/>
          <p:nvPr/>
        </p:nvSpPr>
        <p:spPr>
          <a:xfrm>
            <a:off x="5318619" y="5155871"/>
            <a:ext cx="2362901" cy="495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Равнобедренный треугольник 54">
            <a:extLst>
              <a:ext uri="{FF2B5EF4-FFF2-40B4-BE49-F238E27FC236}">
                <a16:creationId xmlns:a16="http://schemas.microsoft.com/office/drawing/2014/main" id="{58ECA21E-74C7-404C-BF50-03228107E8E7}"/>
              </a:ext>
            </a:extLst>
          </p:cNvPr>
          <p:cNvSpPr/>
          <p:nvPr/>
        </p:nvSpPr>
        <p:spPr>
          <a:xfrm>
            <a:off x="5578678" y="3086799"/>
            <a:ext cx="184558" cy="253767"/>
          </a:xfrm>
          <a:prstGeom prst="triangl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Равнобедренный треугольник 55">
            <a:extLst>
              <a:ext uri="{FF2B5EF4-FFF2-40B4-BE49-F238E27FC236}">
                <a16:creationId xmlns:a16="http://schemas.microsoft.com/office/drawing/2014/main" id="{04A4377C-926A-4BD2-B5D0-09146CFE5B26}"/>
              </a:ext>
            </a:extLst>
          </p:cNvPr>
          <p:cNvSpPr/>
          <p:nvPr/>
        </p:nvSpPr>
        <p:spPr>
          <a:xfrm>
            <a:off x="6333685" y="3086799"/>
            <a:ext cx="184558" cy="253767"/>
          </a:xfrm>
          <a:prstGeom prst="triangl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Равнобедренный треугольник 56">
            <a:extLst>
              <a:ext uri="{FF2B5EF4-FFF2-40B4-BE49-F238E27FC236}">
                <a16:creationId xmlns:a16="http://schemas.microsoft.com/office/drawing/2014/main" id="{8B316412-D8F9-4EA4-8F4E-177FEEDE1834}"/>
              </a:ext>
            </a:extLst>
          </p:cNvPr>
          <p:cNvSpPr/>
          <p:nvPr/>
        </p:nvSpPr>
        <p:spPr>
          <a:xfrm>
            <a:off x="7144617" y="3097810"/>
            <a:ext cx="184558" cy="253767"/>
          </a:xfrm>
          <a:prstGeom prst="triangl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Звезда: 5 точек 57">
            <a:extLst>
              <a:ext uri="{FF2B5EF4-FFF2-40B4-BE49-F238E27FC236}">
                <a16:creationId xmlns:a16="http://schemas.microsoft.com/office/drawing/2014/main" id="{BE85F1B0-7A56-4765-B444-8297C393C0E9}"/>
              </a:ext>
            </a:extLst>
          </p:cNvPr>
          <p:cNvSpPr/>
          <p:nvPr/>
        </p:nvSpPr>
        <p:spPr>
          <a:xfrm>
            <a:off x="5507372" y="4060271"/>
            <a:ext cx="327170" cy="369332"/>
          </a:xfrm>
          <a:prstGeom prst="star5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Звезда: 5 точек 58">
            <a:extLst>
              <a:ext uri="{FF2B5EF4-FFF2-40B4-BE49-F238E27FC236}">
                <a16:creationId xmlns:a16="http://schemas.microsoft.com/office/drawing/2014/main" id="{37A91538-2E0A-499C-8397-39BFA053FDFF}"/>
              </a:ext>
            </a:extLst>
          </p:cNvPr>
          <p:cNvSpPr/>
          <p:nvPr/>
        </p:nvSpPr>
        <p:spPr>
          <a:xfrm>
            <a:off x="6262379" y="4085226"/>
            <a:ext cx="327170" cy="369332"/>
          </a:xfrm>
          <a:prstGeom prst="star5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Звезда: 5 точек 60">
            <a:extLst>
              <a:ext uri="{FF2B5EF4-FFF2-40B4-BE49-F238E27FC236}">
                <a16:creationId xmlns:a16="http://schemas.microsoft.com/office/drawing/2014/main" id="{C5322707-3B69-42E6-925D-CC0B5218E83E}"/>
              </a:ext>
            </a:extLst>
          </p:cNvPr>
          <p:cNvSpPr/>
          <p:nvPr/>
        </p:nvSpPr>
        <p:spPr>
          <a:xfrm>
            <a:off x="7071916" y="4085226"/>
            <a:ext cx="327170" cy="369332"/>
          </a:xfrm>
          <a:prstGeom prst="star5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Улыбающееся лицо 61">
            <a:extLst>
              <a:ext uri="{FF2B5EF4-FFF2-40B4-BE49-F238E27FC236}">
                <a16:creationId xmlns:a16="http://schemas.microsoft.com/office/drawing/2014/main" id="{1353D330-17E7-43EB-884F-F8A9D434ABB4}"/>
              </a:ext>
            </a:extLst>
          </p:cNvPr>
          <p:cNvSpPr/>
          <p:nvPr/>
        </p:nvSpPr>
        <p:spPr>
          <a:xfrm>
            <a:off x="5507372" y="5223761"/>
            <a:ext cx="318782" cy="369332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Улыбающееся лицо 62">
            <a:extLst>
              <a:ext uri="{FF2B5EF4-FFF2-40B4-BE49-F238E27FC236}">
                <a16:creationId xmlns:a16="http://schemas.microsoft.com/office/drawing/2014/main" id="{42538799-5954-4F53-A808-11D88172ADC9}"/>
              </a:ext>
            </a:extLst>
          </p:cNvPr>
          <p:cNvSpPr/>
          <p:nvPr/>
        </p:nvSpPr>
        <p:spPr>
          <a:xfrm>
            <a:off x="6270767" y="5206446"/>
            <a:ext cx="318782" cy="369332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Улыбающееся лицо 63">
            <a:extLst>
              <a:ext uri="{FF2B5EF4-FFF2-40B4-BE49-F238E27FC236}">
                <a16:creationId xmlns:a16="http://schemas.microsoft.com/office/drawing/2014/main" id="{5709C53E-FE7F-4F37-9462-DBD7B005775D}"/>
              </a:ext>
            </a:extLst>
          </p:cNvPr>
          <p:cNvSpPr/>
          <p:nvPr/>
        </p:nvSpPr>
        <p:spPr>
          <a:xfrm>
            <a:off x="7081698" y="5223761"/>
            <a:ext cx="318782" cy="369332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Равнобедренный треугольник 64">
            <a:extLst>
              <a:ext uri="{FF2B5EF4-FFF2-40B4-BE49-F238E27FC236}">
                <a16:creationId xmlns:a16="http://schemas.microsoft.com/office/drawing/2014/main" id="{D54367D1-4C16-4220-BEBA-47E315668CEB}"/>
              </a:ext>
            </a:extLst>
          </p:cNvPr>
          <p:cNvSpPr/>
          <p:nvPr/>
        </p:nvSpPr>
        <p:spPr>
          <a:xfrm>
            <a:off x="9185932" y="2956880"/>
            <a:ext cx="184558" cy="253767"/>
          </a:xfrm>
          <a:prstGeom prst="triangl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Улыбающееся лицо 65">
            <a:extLst>
              <a:ext uri="{FF2B5EF4-FFF2-40B4-BE49-F238E27FC236}">
                <a16:creationId xmlns:a16="http://schemas.microsoft.com/office/drawing/2014/main" id="{3A5E0C51-6F73-4EF3-A540-8F625F30E8DA}"/>
              </a:ext>
            </a:extLst>
          </p:cNvPr>
          <p:cNvSpPr/>
          <p:nvPr/>
        </p:nvSpPr>
        <p:spPr>
          <a:xfrm>
            <a:off x="9690676" y="2924852"/>
            <a:ext cx="318782" cy="369332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Стрелка: вправо 66">
            <a:extLst>
              <a:ext uri="{FF2B5EF4-FFF2-40B4-BE49-F238E27FC236}">
                <a16:creationId xmlns:a16="http://schemas.microsoft.com/office/drawing/2014/main" id="{C78DFBBA-62DD-4898-8B1E-ABCB858D1EA4}"/>
              </a:ext>
            </a:extLst>
          </p:cNvPr>
          <p:cNvSpPr/>
          <p:nvPr/>
        </p:nvSpPr>
        <p:spPr>
          <a:xfrm flipH="1">
            <a:off x="8369406" y="2900427"/>
            <a:ext cx="539701" cy="160855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Стрелка: вправо 67">
            <a:extLst>
              <a:ext uri="{FF2B5EF4-FFF2-40B4-BE49-F238E27FC236}">
                <a16:creationId xmlns:a16="http://schemas.microsoft.com/office/drawing/2014/main" id="{51E82657-356D-418F-BD9C-9E58EB363F83}"/>
              </a:ext>
            </a:extLst>
          </p:cNvPr>
          <p:cNvSpPr/>
          <p:nvPr/>
        </p:nvSpPr>
        <p:spPr>
          <a:xfrm flipH="1">
            <a:off x="8369406" y="3224693"/>
            <a:ext cx="539701" cy="16085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Равнобедренный треугольник 68">
            <a:extLst>
              <a:ext uri="{FF2B5EF4-FFF2-40B4-BE49-F238E27FC236}">
                <a16:creationId xmlns:a16="http://schemas.microsoft.com/office/drawing/2014/main" id="{21876980-6211-4335-8166-884816AEE375}"/>
              </a:ext>
            </a:extLst>
          </p:cNvPr>
          <p:cNvSpPr/>
          <p:nvPr/>
        </p:nvSpPr>
        <p:spPr>
          <a:xfrm>
            <a:off x="9181749" y="4075899"/>
            <a:ext cx="184558" cy="253767"/>
          </a:xfrm>
          <a:prstGeom prst="triangl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Улыбающееся лицо 69">
            <a:extLst>
              <a:ext uri="{FF2B5EF4-FFF2-40B4-BE49-F238E27FC236}">
                <a16:creationId xmlns:a16="http://schemas.microsoft.com/office/drawing/2014/main" id="{6EEBA6AF-9AD2-4021-86F5-81D3959F14AA}"/>
              </a:ext>
            </a:extLst>
          </p:cNvPr>
          <p:cNvSpPr/>
          <p:nvPr/>
        </p:nvSpPr>
        <p:spPr>
          <a:xfrm>
            <a:off x="9753592" y="4058817"/>
            <a:ext cx="318782" cy="369332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Звезда: 5 точек 70">
            <a:extLst>
              <a:ext uri="{FF2B5EF4-FFF2-40B4-BE49-F238E27FC236}">
                <a16:creationId xmlns:a16="http://schemas.microsoft.com/office/drawing/2014/main" id="{AAD2A148-AFC7-4FD0-98C9-44A7623D0017}"/>
              </a:ext>
            </a:extLst>
          </p:cNvPr>
          <p:cNvSpPr/>
          <p:nvPr/>
        </p:nvSpPr>
        <p:spPr>
          <a:xfrm>
            <a:off x="10489020" y="4058817"/>
            <a:ext cx="327170" cy="369332"/>
          </a:xfrm>
          <a:prstGeom prst="star5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Стрелка: вправо 71">
            <a:extLst>
              <a:ext uri="{FF2B5EF4-FFF2-40B4-BE49-F238E27FC236}">
                <a16:creationId xmlns:a16="http://schemas.microsoft.com/office/drawing/2014/main" id="{DFE3D5CB-59D2-45E7-8480-699076F2810D}"/>
              </a:ext>
            </a:extLst>
          </p:cNvPr>
          <p:cNvSpPr/>
          <p:nvPr/>
        </p:nvSpPr>
        <p:spPr>
          <a:xfrm flipH="1">
            <a:off x="8377804" y="3995471"/>
            <a:ext cx="539701" cy="160855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Стрелка: вправо 72">
            <a:extLst>
              <a:ext uri="{FF2B5EF4-FFF2-40B4-BE49-F238E27FC236}">
                <a16:creationId xmlns:a16="http://schemas.microsoft.com/office/drawing/2014/main" id="{9F35AE7A-50BB-4F89-942A-B2F93BB38DF0}"/>
              </a:ext>
            </a:extLst>
          </p:cNvPr>
          <p:cNvSpPr/>
          <p:nvPr/>
        </p:nvSpPr>
        <p:spPr>
          <a:xfrm flipH="1">
            <a:off x="8369406" y="4212845"/>
            <a:ext cx="539701" cy="16085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Стрелка: вправо 73">
            <a:extLst>
              <a:ext uri="{FF2B5EF4-FFF2-40B4-BE49-F238E27FC236}">
                <a16:creationId xmlns:a16="http://schemas.microsoft.com/office/drawing/2014/main" id="{EDF7D229-208F-4053-A499-696832151397}"/>
              </a:ext>
            </a:extLst>
          </p:cNvPr>
          <p:cNvSpPr/>
          <p:nvPr/>
        </p:nvSpPr>
        <p:spPr>
          <a:xfrm flipH="1">
            <a:off x="8377805" y="4457079"/>
            <a:ext cx="539700" cy="18531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Улыбающееся лицо 74">
            <a:extLst>
              <a:ext uri="{FF2B5EF4-FFF2-40B4-BE49-F238E27FC236}">
                <a16:creationId xmlns:a16="http://schemas.microsoft.com/office/drawing/2014/main" id="{5B5FFA71-99D1-42B5-BABE-4B5DE4321100}"/>
              </a:ext>
            </a:extLst>
          </p:cNvPr>
          <p:cNvSpPr/>
          <p:nvPr/>
        </p:nvSpPr>
        <p:spPr>
          <a:xfrm>
            <a:off x="9174749" y="5393825"/>
            <a:ext cx="318782" cy="369332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Стрелка: вправо 75">
            <a:extLst>
              <a:ext uri="{FF2B5EF4-FFF2-40B4-BE49-F238E27FC236}">
                <a16:creationId xmlns:a16="http://schemas.microsoft.com/office/drawing/2014/main" id="{711B02C4-3C40-4EF1-984F-2BF72F43CC9B}"/>
              </a:ext>
            </a:extLst>
          </p:cNvPr>
          <p:cNvSpPr/>
          <p:nvPr/>
        </p:nvSpPr>
        <p:spPr>
          <a:xfrm flipH="1">
            <a:off x="8395274" y="5354202"/>
            <a:ext cx="539701" cy="16085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8275FAA-BBCA-4533-8A73-5FE2BB9CD692}"/>
              </a:ext>
            </a:extLst>
          </p:cNvPr>
          <p:cNvSpPr/>
          <p:nvPr/>
        </p:nvSpPr>
        <p:spPr>
          <a:xfrm>
            <a:off x="4857226" y="2900427"/>
            <a:ext cx="377503" cy="28965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20C8BBD3-E926-4F56-B5B4-1F7516EC2F3D}"/>
              </a:ext>
            </a:extLst>
          </p:cNvPr>
          <p:cNvSpPr/>
          <p:nvPr/>
        </p:nvSpPr>
        <p:spPr>
          <a:xfrm>
            <a:off x="7821331" y="2924852"/>
            <a:ext cx="377503" cy="28965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800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9ED14F-7BE3-4473-B0D1-652803C1AE40}"/>
              </a:ext>
            </a:extLst>
          </p:cNvPr>
          <p:cNvSpPr txBox="1"/>
          <p:nvPr/>
        </p:nvSpPr>
        <p:spPr>
          <a:xfrm>
            <a:off x="1" y="151002"/>
            <a:ext cx="302842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Решаемая задача</a:t>
            </a:r>
          </a:p>
        </p:txBody>
      </p:sp>
      <p:sp>
        <p:nvSpPr>
          <p:cNvPr id="3" name="Равнобедренный треугольник 2">
            <a:extLst>
              <a:ext uri="{FF2B5EF4-FFF2-40B4-BE49-F238E27FC236}">
                <a16:creationId xmlns:a16="http://schemas.microsoft.com/office/drawing/2014/main" id="{0757F68E-5CF1-4672-8CCF-5811C9BDB39E}"/>
              </a:ext>
            </a:extLst>
          </p:cNvPr>
          <p:cNvSpPr/>
          <p:nvPr/>
        </p:nvSpPr>
        <p:spPr>
          <a:xfrm>
            <a:off x="662730" y="2883716"/>
            <a:ext cx="184558" cy="253767"/>
          </a:xfrm>
          <a:prstGeom prst="triangl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авнобедренный треугольник 3">
            <a:extLst>
              <a:ext uri="{FF2B5EF4-FFF2-40B4-BE49-F238E27FC236}">
                <a16:creationId xmlns:a16="http://schemas.microsoft.com/office/drawing/2014/main" id="{6246BB34-9042-4704-AF8E-D4C1CFFDB78E}"/>
              </a:ext>
            </a:extLst>
          </p:cNvPr>
          <p:cNvSpPr/>
          <p:nvPr/>
        </p:nvSpPr>
        <p:spPr>
          <a:xfrm>
            <a:off x="815130" y="3036116"/>
            <a:ext cx="184558" cy="253767"/>
          </a:xfrm>
          <a:prstGeom prst="triangl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Равнобедренный треугольник 4">
            <a:extLst>
              <a:ext uri="{FF2B5EF4-FFF2-40B4-BE49-F238E27FC236}">
                <a16:creationId xmlns:a16="http://schemas.microsoft.com/office/drawing/2014/main" id="{34B2935D-A9C3-4A70-8DB1-400B73E7889E}"/>
              </a:ext>
            </a:extLst>
          </p:cNvPr>
          <p:cNvSpPr/>
          <p:nvPr/>
        </p:nvSpPr>
        <p:spPr>
          <a:xfrm>
            <a:off x="967530" y="3188516"/>
            <a:ext cx="184558" cy="253767"/>
          </a:xfrm>
          <a:prstGeom prst="triangl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везда: 5 точек 5">
            <a:extLst>
              <a:ext uri="{FF2B5EF4-FFF2-40B4-BE49-F238E27FC236}">
                <a16:creationId xmlns:a16="http://schemas.microsoft.com/office/drawing/2014/main" id="{1CEF2FF8-50FB-4E53-94A4-7F5CE63D656F}"/>
              </a:ext>
            </a:extLst>
          </p:cNvPr>
          <p:cNvSpPr/>
          <p:nvPr/>
        </p:nvSpPr>
        <p:spPr>
          <a:xfrm>
            <a:off x="520118" y="4060272"/>
            <a:ext cx="327170" cy="369332"/>
          </a:xfrm>
          <a:prstGeom prst="star5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везда: 5 точек 7">
            <a:extLst>
              <a:ext uri="{FF2B5EF4-FFF2-40B4-BE49-F238E27FC236}">
                <a16:creationId xmlns:a16="http://schemas.microsoft.com/office/drawing/2014/main" id="{E8B1713E-17C2-48D0-94D4-78DEE35974E4}"/>
              </a:ext>
            </a:extLst>
          </p:cNvPr>
          <p:cNvSpPr/>
          <p:nvPr/>
        </p:nvSpPr>
        <p:spPr>
          <a:xfrm>
            <a:off x="672518" y="4212672"/>
            <a:ext cx="327170" cy="369332"/>
          </a:xfrm>
          <a:prstGeom prst="star5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Звезда: 5 точек 8">
            <a:extLst>
              <a:ext uri="{FF2B5EF4-FFF2-40B4-BE49-F238E27FC236}">
                <a16:creationId xmlns:a16="http://schemas.microsoft.com/office/drawing/2014/main" id="{B655445E-9691-4DA8-A614-BBAB7B4B2255}"/>
              </a:ext>
            </a:extLst>
          </p:cNvPr>
          <p:cNvSpPr/>
          <p:nvPr/>
        </p:nvSpPr>
        <p:spPr>
          <a:xfrm>
            <a:off x="824918" y="4365072"/>
            <a:ext cx="327170" cy="369332"/>
          </a:xfrm>
          <a:prstGeom prst="star5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Улыбающееся лицо 12">
            <a:extLst>
              <a:ext uri="{FF2B5EF4-FFF2-40B4-BE49-F238E27FC236}">
                <a16:creationId xmlns:a16="http://schemas.microsoft.com/office/drawing/2014/main" id="{546957AC-5315-4F5D-B9BF-699230CEAA6D}"/>
              </a:ext>
            </a:extLst>
          </p:cNvPr>
          <p:cNvSpPr/>
          <p:nvPr/>
        </p:nvSpPr>
        <p:spPr>
          <a:xfrm>
            <a:off x="436227" y="5427677"/>
            <a:ext cx="318782" cy="369332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Улыбающееся лицо 13">
            <a:extLst>
              <a:ext uri="{FF2B5EF4-FFF2-40B4-BE49-F238E27FC236}">
                <a16:creationId xmlns:a16="http://schemas.microsoft.com/office/drawing/2014/main" id="{6920096E-FF99-4471-BB03-175E04E25D28}"/>
              </a:ext>
            </a:extLst>
          </p:cNvPr>
          <p:cNvSpPr/>
          <p:nvPr/>
        </p:nvSpPr>
        <p:spPr>
          <a:xfrm>
            <a:off x="588627" y="5580077"/>
            <a:ext cx="318782" cy="369332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Улыбающееся лицо 14">
            <a:extLst>
              <a:ext uri="{FF2B5EF4-FFF2-40B4-BE49-F238E27FC236}">
                <a16:creationId xmlns:a16="http://schemas.microsoft.com/office/drawing/2014/main" id="{94B0C03F-01EA-4946-BBE4-34FD23049BD7}"/>
              </a:ext>
            </a:extLst>
          </p:cNvPr>
          <p:cNvSpPr/>
          <p:nvPr/>
        </p:nvSpPr>
        <p:spPr>
          <a:xfrm>
            <a:off x="680906" y="5732477"/>
            <a:ext cx="318782" cy="369332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98B10D-17CE-4983-8BB1-E36CC1E42FED}"/>
              </a:ext>
            </a:extLst>
          </p:cNvPr>
          <p:cNvSpPr txBox="1"/>
          <p:nvPr/>
        </p:nvSpPr>
        <p:spPr>
          <a:xfrm>
            <a:off x="72005" y="1775990"/>
            <a:ext cx="1217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Events (</a:t>
            </a:r>
            <a:r>
              <a:rPr lang="ru-RU" dirty="0"/>
              <a:t>События</a:t>
            </a:r>
            <a:r>
              <a:rPr lang="en-US" dirty="0"/>
              <a:t>)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E18FA56A-CB8E-48A7-AB1C-FF1C9FFD090F}"/>
              </a:ext>
            </a:extLst>
          </p:cNvPr>
          <p:cNvSpPr/>
          <p:nvPr/>
        </p:nvSpPr>
        <p:spPr>
          <a:xfrm>
            <a:off x="1879134" y="2793534"/>
            <a:ext cx="2214694" cy="6487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highlight>
                <a:srgbClr val="FFFF00"/>
              </a:highlight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C5037A54-AEB5-42D5-842C-965D881B5F4B}"/>
              </a:ext>
            </a:extLst>
          </p:cNvPr>
          <p:cNvSpPr/>
          <p:nvPr/>
        </p:nvSpPr>
        <p:spPr>
          <a:xfrm>
            <a:off x="1879134" y="3954228"/>
            <a:ext cx="2214694" cy="6487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30C88A3-CF99-4A8E-BF82-9C36C00AF248}"/>
              </a:ext>
            </a:extLst>
          </p:cNvPr>
          <p:cNvSpPr/>
          <p:nvPr/>
        </p:nvSpPr>
        <p:spPr>
          <a:xfrm>
            <a:off x="1879134" y="5300660"/>
            <a:ext cx="2214694" cy="6487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954B97-BB9B-470A-82B8-39F797870AB4}"/>
              </a:ext>
            </a:extLst>
          </p:cNvPr>
          <p:cNvSpPr txBox="1"/>
          <p:nvPr/>
        </p:nvSpPr>
        <p:spPr>
          <a:xfrm>
            <a:off x="1768678" y="1772685"/>
            <a:ext cx="2325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Producers (</a:t>
            </a:r>
            <a:r>
              <a:rPr lang="ru-RU" dirty="0"/>
              <a:t>Отправители</a:t>
            </a:r>
            <a:r>
              <a:rPr lang="en-US" dirty="0"/>
              <a:t>)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878FA3E2-7610-4CB8-9049-B556384B0853}"/>
              </a:ext>
            </a:extLst>
          </p:cNvPr>
          <p:cNvSpPr/>
          <p:nvPr/>
        </p:nvSpPr>
        <p:spPr>
          <a:xfrm>
            <a:off x="9009775" y="2785144"/>
            <a:ext cx="2214694" cy="648749"/>
          </a:xfrm>
          <a:prstGeom prst="rect">
            <a:avLst/>
          </a:prstGeom>
          <a:solidFill>
            <a:srgbClr val="9DF2FD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highlight>
                <a:srgbClr val="FFFF00"/>
              </a:highlight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6D585775-1BF5-4466-ABD0-79C15E686442}"/>
              </a:ext>
            </a:extLst>
          </p:cNvPr>
          <p:cNvSpPr/>
          <p:nvPr/>
        </p:nvSpPr>
        <p:spPr>
          <a:xfrm>
            <a:off x="9009776" y="3945519"/>
            <a:ext cx="2214694" cy="648749"/>
          </a:xfrm>
          <a:prstGeom prst="rect">
            <a:avLst/>
          </a:prstGeom>
          <a:solidFill>
            <a:srgbClr val="9DF2FD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highlight>
                <a:srgbClr val="FFFF00"/>
              </a:highlight>
            </a:endParaRP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87879028-048E-4A1C-9EBC-0C9552BD7E87}"/>
              </a:ext>
            </a:extLst>
          </p:cNvPr>
          <p:cNvSpPr/>
          <p:nvPr/>
        </p:nvSpPr>
        <p:spPr>
          <a:xfrm>
            <a:off x="9009776" y="5251296"/>
            <a:ext cx="2214694" cy="648749"/>
          </a:xfrm>
          <a:prstGeom prst="rect">
            <a:avLst/>
          </a:prstGeom>
          <a:solidFill>
            <a:srgbClr val="9DF2FD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highlight>
                <a:srgbClr val="FFFF00"/>
              </a:highlight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FD0D9D-0238-4DAF-A631-C422E2AB07EA}"/>
              </a:ext>
            </a:extLst>
          </p:cNvPr>
          <p:cNvSpPr txBox="1"/>
          <p:nvPr/>
        </p:nvSpPr>
        <p:spPr>
          <a:xfrm>
            <a:off x="8954548" y="1796126"/>
            <a:ext cx="2325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Consumers (</a:t>
            </a:r>
            <a:r>
              <a:rPr lang="ru-RU" dirty="0"/>
              <a:t>Получатели</a:t>
            </a:r>
            <a:r>
              <a:rPr lang="en-US" dirty="0"/>
              <a:t>)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988B8AE-9876-4E7A-BF00-3C47685CB27E}"/>
              </a:ext>
            </a:extLst>
          </p:cNvPr>
          <p:cNvSpPr/>
          <p:nvPr/>
        </p:nvSpPr>
        <p:spPr>
          <a:xfrm>
            <a:off x="4585971" y="2793534"/>
            <a:ext cx="3895297" cy="31558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Удобства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bg1"/>
                </a:solidFill>
              </a:rPr>
              <a:t>Надежность и гарантия доставки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bg1"/>
                </a:solidFill>
              </a:rPr>
              <a:t>Подключение новых получателей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bg1"/>
                </a:solidFill>
              </a:rPr>
              <a:t>Отправители не знают получателей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bg1"/>
                </a:solidFill>
              </a:rPr>
              <a:t>Техподдержка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bg1"/>
                </a:solidFill>
              </a:rPr>
              <a:t>Интеграции разных стеков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5F7967-5CB1-4B60-A04B-9EF2F74AA2CD}"/>
              </a:ext>
            </a:extLst>
          </p:cNvPr>
          <p:cNvSpPr txBox="1"/>
          <p:nvPr/>
        </p:nvSpPr>
        <p:spPr>
          <a:xfrm>
            <a:off x="4725098" y="1925085"/>
            <a:ext cx="2325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Broker (</a:t>
            </a:r>
            <a:r>
              <a:rPr lang="ru-RU" dirty="0"/>
              <a:t>посредник)</a:t>
            </a:r>
            <a:endParaRPr lang="en-US" dirty="0"/>
          </a:p>
        </p:txBody>
      </p:sp>
      <p:sp>
        <p:nvSpPr>
          <p:cNvPr id="10" name="Стрелка: вправо 9">
            <a:extLst>
              <a:ext uri="{FF2B5EF4-FFF2-40B4-BE49-F238E27FC236}">
                <a16:creationId xmlns:a16="http://schemas.microsoft.com/office/drawing/2014/main" id="{FA127467-ED5B-40DD-B7E7-340BDB54A1A4}"/>
              </a:ext>
            </a:extLst>
          </p:cNvPr>
          <p:cNvSpPr/>
          <p:nvPr/>
        </p:nvSpPr>
        <p:spPr>
          <a:xfrm>
            <a:off x="1386979" y="3061282"/>
            <a:ext cx="444617" cy="152401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Стрелка: вправо 39">
            <a:extLst>
              <a:ext uri="{FF2B5EF4-FFF2-40B4-BE49-F238E27FC236}">
                <a16:creationId xmlns:a16="http://schemas.microsoft.com/office/drawing/2014/main" id="{D5A4AB84-5B24-40FA-82E9-856ABEBD67A8}"/>
              </a:ext>
            </a:extLst>
          </p:cNvPr>
          <p:cNvSpPr/>
          <p:nvPr/>
        </p:nvSpPr>
        <p:spPr>
          <a:xfrm>
            <a:off x="4177718" y="3036115"/>
            <a:ext cx="444617" cy="146808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Стрелка: вправо 41">
            <a:extLst>
              <a:ext uri="{FF2B5EF4-FFF2-40B4-BE49-F238E27FC236}">
                <a16:creationId xmlns:a16="http://schemas.microsoft.com/office/drawing/2014/main" id="{BE355E47-1871-4420-98D0-152BA0A17390}"/>
              </a:ext>
            </a:extLst>
          </p:cNvPr>
          <p:cNvSpPr/>
          <p:nvPr/>
        </p:nvSpPr>
        <p:spPr>
          <a:xfrm>
            <a:off x="1375794" y="4212429"/>
            <a:ext cx="444617" cy="15240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Стрелка: вправо 49">
            <a:extLst>
              <a:ext uri="{FF2B5EF4-FFF2-40B4-BE49-F238E27FC236}">
                <a16:creationId xmlns:a16="http://schemas.microsoft.com/office/drawing/2014/main" id="{C73A0931-587E-483E-9982-85A8C66978D0}"/>
              </a:ext>
            </a:extLst>
          </p:cNvPr>
          <p:cNvSpPr/>
          <p:nvPr/>
        </p:nvSpPr>
        <p:spPr>
          <a:xfrm>
            <a:off x="4186106" y="4168737"/>
            <a:ext cx="444617" cy="15240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Стрелка: вправо 50">
            <a:extLst>
              <a:ext uri="{FF2B5EF4-FFF2-40B4-BE49-F238E27FC236}">
                <a16:creationId xmlns:a16="http://schemas.microsoft.com/office/drawing/2014/main" id="{673662BD-7EF0-4DE7-80DE-D837147684EE}"/>
              </a:ext>
            </a:extLst>
          </p:cNvPr>
          <p:cNvSpPr/>
          <p:nvPr/>
        </p:nvSpPr>
        <p:spPr>
          <a:xfrm>
            <a:off x="1375794" y="5575670"/>
            <a:ext cx="444617" cy="15240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Стрелка: вправо 51">
            <a:extLst>
              <a:ext uri="{FF2B5EF4-FFF2-40B4-BE49-F238E27FC236}">
                <a16:creationId xmlns:a16="http://schemas.microsoft.com/office/drawing/2014/main" id="{C6622112-A1AA-4ECA-80A8-C314FE3AE0C7}"/>
              </a:ext>
            </a:extLst>
          </p:cNvPr>
          <p:cNvSpPr/>
          <p:nvPr/>
        </p:nvSpPr>
        <p:spPr>
          <a:xfrm>
            <a:off x="4211273" y="5510442"/>
            <a:ext cx="444617" cy="15240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Равнобедренный треугольник 64">
            <a:extLst>
              <a:ext uri="{FF2B5EF4-FFF2-40B4-BE49-F238E27FC236}">
                <a16:creationId xmlns:a16="http://schemas.microsoft.com/office/drawing/2014/main" id="{D54367D1-4C16-4220-BEBA-47E315668CEB}"/>
              </a:ext>
            </a:extLst>
          </p:cNvPr>
          <p:cNvSpPr/>
          <p:nvPr/>
        </p:nvSpPr>
        <p:spPr>
          <a:xfrm>
            <a:off x="9185932" y="2956880"/>
            <a:ext cx="184558" cy="253767"/>
          </a:xfrm>
          <a:prstGeom prst="triangl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Улыбающееся лицо 65">
            <a:extLst>
              <a:ext uri="{FF2B5EF4-FFF2-40B4-BE49-F238E27FC236}">
                <a16:creationId xmlns:a16="http://schemas.microsoft.com/office/drawing/2014/main" id="{3A5E0C51-6F73-4EF3-A540-8F625F30E8DA}"/>
              </a:ext>
            </a:extLst>
          </p:cNvPr>
          <p:cNvSpPr/>
          <p:nvPr/>
        </p:nvSpPr>
        <p:spPr>
          <a:xfrm>
            <a:off x="9690676" y="2924852"/>
            <a:ext cx="318782" cy="369332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Стрелка: вправо 66">
            <a:extLst>
              <a:ext uri="{FF2B5EF4-FFF2-40B4-BE49-F238E27FC236}">
                <a16:creationId xmlns:a16="http://schemas.microsoft.com/office/drawing/2014/main" id="{C78DFBBA-62DD-4898-8B1E-ABCB858D1EA4}"/>
              </a:ext>
            </a:extLst>
          </p:cNvPr>
          <p:cNvSpPr/>
          <p:nvPr/>
        </p:nvSpPr>
        <p:spPr>
          <a:xfrm flipH="1">
            <a:off x="8369406" y="2900427"/>
            <a:ext cx="539701" cy="160855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Стрелка: вправо 67">
            <a:extLst>
              <a:ext uri="{FF2B5EF4-FFF2-40B4-BE49-F238E27FC236}">
                <a16:creationId xmlns:a16="http://schemas.microsoft.com/office/drawing/2014/main" id="{51E82657-356D-418F-BD9C-9E58EB363F83}"/>
              </a:ext>
            </a:extLst>
          </p:cNvPr>
          <p:cNvSpPr/>
          <p:nvPr/>
        </p:nvSpPr>
        <p:spPr>
          <a:xfrm flipH="1">
            <a:off x="8369406" y="3224693"/>
            <a:ext cx="539701" cy="16085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Равнобедренный треугольник 68">
            <a:extLst>
              <a:ext uri="{FF2B5EF4-FFF2-40B4-BE49-F238E27FC236}">
                <a16:creationId xmlns:a16="http://schemas.microsoft.com/office/drawing/2014/main" id="{21876980-6211-4335-8166-884816AEE375}"/>
              </a:ext>
            </a:extLst>
          </p:cNvPr>
          <p:cNvSpPr/>
          <p:nvPr/>
        </p:nvSpPr>
        <p:spPr>
          <a:xfrm>
            <a:off x="9181749" y="4075899"/>
            <a:ext cx="184558" cy="253767"/>
          </a:xfrm>
          <a:prstGeom prst="triangl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Улыбающееся лицо 69">
            <a:extLst>
              <a:ext uri="{FF2B5EF4-FFF2-40B4-BE49-F238E27FC236}">
                <a16:creationId xmlns:a16="http://schemas.microsoft.com/office/drawing/2014/main" id="{6EEBA6AF-9AD2-4021-86F5-81D3959F14AA}"/>
              </a:ext>
            </a:extLst>
          </p:cNvPr>
          <p:cNvSpPr/>
          <p:nvPr/>
        </p:nvSpPr>
        <p:spPr>
          <a:xfrm>
            <a:off x="9753592" y="4058817"/>
            <a:ext cx="318782" cy="369332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Звезда: 5 точек 70">
            <a:extLst>
              <a:ext uri="{FF2B5EF4-FFF2-40B4-BE49-F238E27FC236}">
                <a16:creationId xmlns:a16="http://schemas.microsoft.com/office/drawing/2014/main" id="{AAD2A148-AFC7-4FD0-98C9-44A7623D0017}"/>
              </a:ext>
            </a:extLst>
          </p:cNvPr>
          <p:cNvSpPr/>
          <p:nvPr/>
        </p:nvSpPr>
        <p:spPr>
          <a:xfrm>
            <a:off x="10489020" y="4058817"/>
            <a:ext cx="327170" cy="369332"/>
          </a:xfrm>
          <a:prstGeom prst="star5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Стрелка: вправо 71">
            <a:extLst>
              <a:ext uri="{FF2B5EF4-FFF2-40B4-BE49-F238E27FC236}">
                <a16:creationId xmlns:a16="http://schemas.microsoft.com/office/drawing/2014/main" id="{DFE3D5CB-59D2-45E7-8480-699076F2810D}"/>
              </a:ext>
            </a:extLst>
          </p:cNvPr>
          <p:cNvSpPr/>
          <p:nvPr/>
        </p:nvSpPr>
        <p:spPr>
          <a:xfrm flipH="1">
            <a:off x="8377804" y="3995471"/>
            <a:ext cx="539701" cy="160855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Стрелка: вправо 72">
            <a:extLst>
              <a:ext uri="{FF2B5EF4-FFF2-40B4-BE49-F238E27FC236}">
                <a16:creationId xmlns:a16="http://schemas.microsoft.com/office/drawing/2014/main" id="{9F35AE7A-50BB-4F89-942A-B2F93BB38DF0}"/>
              </a:ext>
            </a:extLst>
          </p:cNvPr>
          <p:cNvSpPr/>
          <p:nvPr/>
        </p:nvSpPr>
        <p:spPr>
          <a:xfrm flipH="1">
            <a:off x="8369406" y="4212845"/>
            <a:ext cx="539701" cy="16085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Стрелка: вправо 73">
            <a:extLst>
              <a:ext uri="{FF2B5EF4-FFF2-40B4-BE49-F238E27FC236}">
                <a16:creationId xmlns:a16="http://schemas.microsoft.com/office/drawing/2014/main" id="{EDF7D229-208F-4053-A499-696832151397}"/>
              </a:ext>
            </a:extLst>
          </p:cNvPr>
          <p:cNvSpPr/>
          <p:nvPr/>
        </p:nvSpPr>
        <p:spPr>
          <a:xfrm flipH="1">
            <a:off x="8377805" y="4457079"/>
            <a:ext cx="539700" cy="18531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Улыбающееся лицо 74">
            <a:extLst>
              <a:ext uri="{FF2B5EF4-FFF2-40B4-BE49-F238E27FC236}">
                <a16:creationId xmlns:a16="http://schemas.microsoft.com/office/drawing/2014/main" id="{5B5FFA71-99D1-42B5-BABE-4B5DE4321100}"/>
              </a:ext>
            </a:extLst>
          </p:cNvPr>
          <p:cNvSpPr/>
          <p:nvPr/>
        </p:nvSpPr>
        <p:spPr>
          <a:xfrm>
            <a:off x="9174749" y="5393825"/>
            <a:ext cx="318782" cy="369332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Стрелка: вправо 75">
            <a:extLst>
              <a:ext uri="{FF2B5EF4-FFF2-40B4-BE49-F238E27FC236}">
                <a16:creationId xmlns:a16="http://schemas.microsoft.com/office/drawing/2014/main" id="{711B02C4-3C40-4EF1-984F-2BF72F43CC9B}"/>
              </a:ext>
            </a:extLst>
          </p:cNvPr>
          <p:cNvSpPr/>
          <p:nvPr/>
        </p:nvSpPr>
        <p:spPr>
          <a:xfrm flipH="1">
            <a:off x="8395274" y="5354202"/>
            <a:ext cx="539701" cy="16085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606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08EE26-04DA-4FF3-BA20-8A96E13BA726}"/>
              </a:ext>
            </a:extLst>
          </p:cNvPr>
          <p:cNvSpPr txBox="1"/>
          <p:nvPr/>
        </p:nvSpPr>
        <p:spPr>
          <a:xfrm>
            <a:off x="0" y="260059"/>
            <a:ext cx="429516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Основные сущности </a:t>
            </a:r>
            <a:r>
              <a:rPr lang="en-US" dirty="0"/>
              <a:t>Kafka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292B5A-E2EA-4899-868D-E05CC0EF97BD}"/>
              </a:ext>
            </a:extLst>
          </p:cNvPr>
          <p:cNvSpPr txBox="1"/>
          <p:nvPr/>
        </p:nvSpPr>
        <p:spPr>
          <a:xfrm>
            <a:off x="1107347" y="1249960"/>
            <a:ext cx="968089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4400" spc="200" dirty="0"/>
              <a:t>Broker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4400" spc="200" dirty="0"/>
              <a:t>Zookeeper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4400" spc="200" dirty="0"/>
              <a:t>Message (Record)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4400" spc="200" dirty="0"/>
              <a:t>Topic / Partition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4400" spc="200" dirty="0"/>
              <a:t>Producer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4400" spc="200" dirty="0"/>
              <a:t>Consumer</a:t>
            </a:r>
          </a:p>
        </p:txBody>
      </p:sp>
    </p:spTree>
    <p:extLst>
      <p:ext uri="{BB962C8B-B14F-4D97-AF65-F5344CB8AC3E}">
        <p14:creationId xmlns:p14="http://schemas.microsoft.com/office/powerpoint/2010/main" val="2349925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F43C8F-15E9-4D32-BA55-E46DA0E99919}"/>
              </a:ext>
            </a:extLst>
          </p:cNvPr>
          <p:cNvSpPr txBox="1"/>
          <p:nvPr/>
        </p:nvSpPr>
        <p:spPr>
          <a:xfrm>
            <a:off x="0" y="243281"/>
            <a:ext cx="6174297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Kafka Broker (Kafka Server | Kafka Node) </a:t>
            </a:r>
            <a:endParaRPr lang="ru-RU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53280A-5439-4798-AC74-C55B9A12D942}"/>
              </a:ext>
            </a:extLst>
          </p:cNvPr>
          <p:cNvSpPr txBox="1"/>
          <p:nvPr/>
        </p:nvSpPr>
        <p:spPr>
          <a:xfrm>
            <a:off x="637563" y="1409350"/>
            <a:ext cx="8867164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Функции Брокера:</a:t>
            </a:r>
          </a:p>
          <a:p>
            <a:endParaRPr lang="ru-RU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800" dirty="0"/>
              <a:t>Прием сообщений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800" dirty="0"/>
              <a:t>Хранение сообщений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800" dirty="0"/>
              <a:t>Выдача сообщений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B4955C-47F5-4AD7-BD38-E5E9FD46A832}"/>
              </a:ext>
            </a:extLst>
          </p:cNvPr>
          <p:cNvSpPr txBox="1"/>
          <p:nvPr/>
        </p:nvSpPr>
        <p:spPr>
          <a:xfrm>
            <a:off x="5403908" y="4211272"/>
            <a:ext cx="138418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Broker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C7B6A1-6A1F-462F-A243-4518FCB1057C}"/>
              </a:ext>
            </a:extLst>
          </p:cNvPr>
          <p:cNvSpPr txBox="1"/>
          <p:nvPr/>
        </p:nvSpPr>
        <p:spPr>
          <a:xfrm>
            <a:off x="3171039" y="4211272"/>
            <a:ext cx="138418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Broker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C3902C-07FC-49A0-81DB-7F00A3D47FEA}"/>
              </a:ext>
            </a:extLst>
          </p:cNvPr>
          <p:cNvSpPr txBox="1"/>
          <p:nvPr/>
        </p:nvSpPr>
        <p:spPr>
          <a:xfrm>
            <a:off x="7636778" y="4211273"/>
            <a:ext cx="138418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Broker</a:t>
            </a:r>
          </a:p>
        </p:txBody>
      </p:sp>
    </p:spTree>
    <p:extLst>
      <p:ext uri="{BB962C8B-B14F-4D97-AF65-F5344CB8AC3E}">
        <p14:creationId xmlns:p14="http://schemas.microsoft.com/office/powerpoint/2010/main" val="3913009189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Рамка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Рамка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Рамка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4749</TotalTime>
  <Words>1513</Words>
  <Application>Microsoft Office PowerPoint</Application>
  <PresentationFormat>Широкоэкранный</PresentationFormat>
  <Paragraphs>607</Paragraphs>
  <Slides>44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50" baseType="lpstr">
      <vt:lpstr>Arial</vt:lpstr>
      <vt:lpstr>Corbel</vt:lpstr>
      <vt:lpstr>Courier New</vt:lpstr>
      <vt:lpstr>Wingdings</vt:lpstr>
      <vt:lpstr>Wingdings 2</vt:lpstr>
      <vt:lpstr>Рамка</vt:lpstr>
      <vt:lpstr>Основы технологии</vt:lpstr>
      <vt:lpstr>Презентация PowerPoint</vt:lpstr>
      <vt:lpstr>Свойства Kafka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технологии</dc:title>
  <dc:creator>Peskov, Pavel</dc:creator>
  <cp:lastModifiedBy>Peskov, Pavel</cp:lastModifiedBy>
  <cp:revision>2</cp:revision>
  <dcterms:created xsi:type="dcterms:W3CDTF">2021-09-25T09:50:39Z</dcterms:created>
  <dcterms:modified xsi:type="dcterms:W3CDTF">2021-09-28T17:00:05Z</dcterms:modified>
</cp:coreProperties>
</file>