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4" r:id="rId5"/>
    <p:sldId id="261" r:id="rId6"/>
    <p:sldId id="262" r:id="rId7"/>
    <p:sldId id="263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96892-5149-4D69-98AE-962441640D2B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BD87-F7FA-46C5-8CB4-83A09F348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18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96892-5149-4D69-98AE-962441640D2B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BD87-F7FA-46C5-8CB4-83A09F348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838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96892-5149-4D69-98AE-962441640D2B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BD87-F7FA-46C5-8CB4-83A09F348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609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96892-5149-4D69-98AE-962441640D2B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BD87-F7FA-46C5-8CB4-83A09F348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648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96892-5149-4D69-98AE-962441640D2B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BD87-F7FA-46C5-8CB4-83A09F348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63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96892-5149-4D69-98AE-962441640D2B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BD87-F7FA-46C5-8CB4-83A09F348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38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96892-5149-4D69-98AE-962441640D2B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BD87-F7FA-46C5-8CB4-83A09F348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75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96892-5149-4D69-98AE-962441640D2B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BD87-F7FA-46C5-8CB4-83A09F348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182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96892-5149-4D69-98AE-962441640D2B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BD87-F7FA-46C5-8CB4-83A09F348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66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96892-5149-4D69-98AE-962441640D2B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BD87-F7FA-46C5-8CB4-83A09F348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0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96892-5149-4D69-98AE-962441640D2B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BD87-F7FA-46C5-8CB4-83A09F348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28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96892-5149-4D69-98AE-962441640D2B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1BD87-F7FA-46C5-8CB4-83A09F348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057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400" y="2384425"/>
            <a:ext cx="10515600" cy="1325563"/>
          </a:xfrm>
        </p:spPr>
        <p:txBody>
          <a:bodyPr/>
          <a:lstStyle/>
          <a:p>
            <a:r>
              <a:rPr lang="en-US" dirty="0" smtClean="0"/>
              <a:t>Mobile robot’s 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40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236200" y="519668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Conclusion 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41300" y="263525"/>
            <a:ext cx="4038600" cy="6254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System’s controller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69900" y="1401589"/>
            <a:ext cx="10134600" cy="16767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Self-tuning </a:t>
            </a:r>
            <a:r>
              <a:rPr lang="en-US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Fuzzy PID Controller is </a:t>
            </a:r>
            <a:r>
              <a:rPr lang="en-US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 most suitable controller </a:t>
            </a:r>
            <a:r>
              <a:rPr lang="en-US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comparing with Fuzzy controller and PID </a:t>
            </a:r>
            <a:r>
              <a:rPr lang="en-US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controller. Following the comparison, it has the lower peak time and settling time than the other. Overshoot also less than PID, and stability are similar with Fuzzy controller. Also the wind-up problem is minimize, and the system working process is smoothly.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We decided to apply </a:t>
            </a:r>
            <a:r>
              <a:rPr lang="en-US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this controller to our mobile robot in </a:t>
            </a:r>
            <a:r>
              <a:rPr lang="en-US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this </a:t>
            </a:r>
            <a:r>
              <a:rPr lang="en-US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project.</a:t>
            </a:r>
            <a:endParaRPr lang="en-US" dirty="0">
              <a:effectLst/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21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900" y="225425"/>
            <a:ext cx="3771900" cy="6635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Driving method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15" y="1231537"/>
            <a:ext cx="5415280" cy="42809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013995" y="1593595"/>
                <a:ext cx="5011056" cy="35345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From converting two wheels model to unicycle model, we built a driving method for the mobile robot. This will generate specify velocities  for two wheels from information about linear velocity and angular velocity: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den>
                              </m:f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den>
                              </m:f>
                            </m:e>
                          </m:eqAr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And: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  <a:endParaRPr lang="en-US" sz="240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995" y="1593595"/>
                <a:ext cx="5011056" cy="3534557"/>
              </a:xfrm>
              <a:prstGeom prst="rect">
                <a:avLst/>
              </a:prstGeom>
              <a:blipFill rotWithShape="0">
                <a:blip r:embed="rId3"/>
                <a:stretch>
                  <a:fillRect l="-1095" t="-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495748" y="5512526"/>
            <a:ext cx="162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Unicycle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24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1443" y="128822"/>
            <a:ext cx="3771900" cy="6635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Driving method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449564" y="987942"/>
            <a:ext cx="1175658" cy="587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49118" y="2099108"/>
            <a:ext cx="1776548" cy="457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Receiving input</a:t>
            </a:r>
          </a:p>
        </p:txBody>
      </p:sp>
      <p:sp>
        <p:nvSpPr>
          <p:cNvPr id="8" name="Parallelogram 7"/>
          <p:cNvSpPr/>
          <p:nvPr/>
        </p:nvSpPr>
        <p:spPr>
          <a:xfrm>
            <a:off x="3683974" y="2016908"/>
            <a:ext cx="2611665" cy="62774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 (linear velocity) , w (angular velocity)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7053947" y="1582029"/>
                <a:ext cx="2625634" cy="14913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den>
                              </m:f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den>
                              </m:f>
                            </m:e>
                          </m:eqAr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947" y="1582029"/>
                <a:ext cx="2625634" cy="149135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291272" y="3485324"/>
                <a:ext cx="1626550" cy="84908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en-US"/>
                  <a:t> </a:t>
                </a: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1272" y="3485324"/>
                <a:ext cx="1626550" cy="84908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Parallelogram 11"/>
              <p:cNvSpPr/>
              <p:nvPr/>
            </p:nvSpPr>
            <p:spPr>
              <a:xfrm>
                <a:off x="7566664" y="3455875"/>
                <a:ext cx="1600200" cy="907980"/>
              </a:xfrm>
              <a:prstGeom prst="parallelogram">
                <a:avLst>
                  <a:gd name="adj" fmla="val 4285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Parallelogram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6664" y="3455875"/>
                <a:ext cx="1600200" cy="907980"/>
              </a:xfrm>
              <a:prstGeom prst="parallelogram">
                <a:avLst>
                  <a:gd name="adj" fmla="val 42857"/>
                </a:avLst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Parallelogram 13"/>
              <p:cNvSpPr/>
              <p:nvPr/>
            </p:nvSpPr>
            <p:spPr>
              <a:xfrm>
                <a:off x="3297960" y="3441133"/>
                <a:ext cx="1600200" cy="907980"/>
              </a:xfrm>
              <a:prstGeom prst="parallelogram">
                <a:avLst>
                  <a:gd name="adj" fmla="val 4285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Parallelogram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960" y="3441133"/>
                <a:ext cx="1600200" cy="907980"/>
              </a:xfrm>
              <a:prstGeom prst="parallelogram">
                <a:avLst>
                  <a:gd name="adj" fmla="val 42857"/>
                </a:avLst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1169937" y="3522831"/>
            <a:ext cx="1734909" cy="744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 to system’s controller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5264351" y="5119833"/>
            <a:ext cx="1467935" cy="6792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6" idx="4"/>
            <a:endCxn id="7" idx="0"/>
          </p:cNvCxnSpPr>
          <p:nvPr/>
        </p:nvCxnSpPr>
        <p:spPr>
          <a:xfrm flipH="1">
            <a:off x="2037392" y="1575045"/>
            <a:ext cx="1" cy="524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3"/>
            <a:endCxn id="8" idx="5"/>
          </p:cNvCxnSpPr>
          <p:nvPr/>
        </p:nvCxnSpPr>
        <p:spPr>
          <a:xfrm>
            <a:off x="2925666" y="2327709"/>
            <a:ext cx="836776" cy="3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2"/>
            <a:endCxn id="9" idx="1"/>
          </p:cNvCxnSpPr>
          <p:nvPr/>
        </p:nvCxnSpPr>
        <p:spPr>
          <a:xfrm flipV="1">
            <a:off x="6217171" y="2327708"/>
            <a:ext cx="836776" cy="3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2"/>
            <a:endCxn id="12" idx="0"/>
          </p:cNvCxnSpPr>
          <p:nvPr/>
        </p:nvCxnSpPr>
        <p:spPr>
          <a:xfrm>
            <a:off x="8366764" y="3073386"/>
            <a:ext cx="0" cy="382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2" idx="5"/>
            <a:endCxn id="11" idx="3"/>
          </p:cNvCxnSpPr>
          <p:nvPr/>
        </p:nvCxnSpPr>
        <p:spPr>
          <a:xfrm flipH="1">
            <a:off x="6917822" y="3909865"/>
            <a:ext cx="84340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1"/>
            <a:endCxn id="14" idx="2"/>
          </p:cNvCxnSpPr>
          <p:nvPr/>
        </p:nvCxnSpPr>
        <p:spPr>
          <a:xfrm flipH="1" flipV="1">
            <a:off x="4703594" y="3895123"/>
            <a:ext cx="587678" cy="14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4" idx="5"/>
            <a:endCxn id="15" idx="3"/>
          </p:cNvCxnSpPr>
          <p:nvPr/>
        </p:nvCxnSpPr>
        <p:spPr>
          <a:xfrm flipH="1">
            <a:off x="2904846" y="3895123"/>
            <a:ext cx="5876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 flipV="1">
            <a:off x="603250" y="1837077"/>
            <a:ext cx="26206" cy="3648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603250" y="1837076"/>
            <a:ext cx="14341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lowchart: Decision 65"/>
          <p:cNvSpPr/>
          <p:nvPr/>
        </p:nvSpPr>
        <p:spPr>
          <a:xfrm>
            <a:off x="1647159" y="4907785"/>
            <a:ext cx="2450901" cy="110336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 call to stop?</a:t>
            </a:r>
            <a:endParaRPr lang="en-US" dirty="0"/>
          </a:p>
        </p:txBody>
      </p:sp>
      <p:cxnSp>
        <p:nvCxnSpPr>
          <p:cNvPr id="71" name="Elbow Connector 70"/>
          <p:cNvCxnSpPr>
            <a:stCxn id="15" idx="2"/>
            <a:endCxn id="66" idx="0"/>
          </p:cNvCxnSpPr>
          <p:nvPr/>
        </p:nvCxnSpPr>
        <p:spPr>
          <a:xfrm rot="16200000" flipH="1">
            <a:off x="2134816" y="4169990"/>
            <a:ext cx="640371" cy="8352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66" idx="1"/>
          </p:cNvCxnSpPr>
          <p:nvPr/>
        </p:nvCxnSpPr>
        <p:spPr>
          <a:xfrm flipH="1">
            <a:off x="629456" y="5459467"/>
            <a:ext cx="1017703" cy="25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6" idx="3"/>
            <a:endCxn id="16" idx="2"/>
          </p:cNvCxnSpPr>
          <p:nvPr/>
        </p:nvCxnSpPr>
        <p:spPr>
          <a:xfrm>
            <a:off x="4098060" y="5459467"/>
            <a:ext cx="1166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138307" y="512136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4212369" y="5115898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37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41300" y="263525"/>
            <a:ext cx="4038600" cy="6254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System’s controller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37500" y="391596"/>
            <a:ext cx="3876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PID with auto-tuning by Relay method</a:t>
            </a:r>
            <a:endParaRPr lang="en-US" dirty="0"/>
          </a:p>
        </p:txBody>
      </p:sp>
      <p:pic>
        <p:nvPicPr>
          <p:cNvPr id="6" name="Picture 5" descr="https://upload.wikimedia.org/wikipedia/commons/thumb/4/43/PID_en.svg/1280px-PID_en.svg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2169938"/>
            <a:ext cx="5041900" cy="2422641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867400" y="2752945"/>
                <a:ext cx="6096000" cy="125662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dirty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The mathematical form of PID controller:</a:t>
                </a: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𝐾𝑝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𝑒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𝐾𝑖</m:t>
                      </m:r>
                      <m:nary>
                        <m:naryPr>
                          <m:limLoc m:val="subSup"/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𝐾𝑑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𝑑𝑒</m:t>
                              </m:r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𝑑𝑡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>
                  <a:effectLst/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2752945"/>
                <a:ext cx="6096000" cy="1256626"/>
              </a:xfrm>
              <a:prstGeom prst="rect">
                <a:avLst/>
              </a:prstGeom>
              <a:blipFill rotWithShape="0">
                <a:blip r:embed="rId3"/>
                <a:stretch>
                  <a:fillRect l="-900" t="-2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590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263525"/>
            <a:ext cx="4038600" cy="6254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System’s controller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37500" y="391596"/>
            <a:ext cx="3876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PID with auto-tuning by Relay method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604837" y="2822575"/>
            <a:ext cx="4889500" cy="2895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489700" y="1261635"/>
                <a:ext cx="4889500" cy="45601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Step 1: Using a random constant input, u</a:t>
                </a:r>
                <a:r>
                  <a:rPr lang="en-US" baseline="-25000" dirty="0"/>
                  <a:t>0</a:t>
                </a:r>
                <a:r>
                  <a:rPr lang="en-US" dirty="0"/>
                  <a:t> to determine the corresponding steady state output y</a:t>
                </a:r>
                <a:r>
                  <a:rPr lang="en-US" baseline="-25000" dirty="0"/>
                  <a:t>0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Step 2: Setting the </a:t>
                </a:r>
                <a:r>
                  <a:rPr lang="en-US" dirty="0" smtClean="0"/>
                  <a:t>set point </a:t>
                </a:r>
                <a:r>
                  <a:rPr lang="en-US" dirty="0"/>
                  <a:t>as y</a:t>
                </a:r>
                <a:r>
                  <a:rPr lang="en-US" baseline="-25000" dirty="0"/>
                  <a:t>0</a:t>
                </a:r>
                <a:endParaRPr lang="en-US" dirty="0"/>
              </a:p>
              <a:p>
                <a:r>
                  <a:rPr lang="en-US" dirty="0"/>
                  <a:t>Step 3: Running controller in relay mode, which have the input signal as: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&lt;0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    </a:t>
                </a:r>
              </a:p>
              <a:p>
                <a:endParaRPr lang="en-US" dirty="0"/>
              </a:p>
              <a:p>
                <a:r>
                  <a:rPr lang="en-US" dirty="0"/>
                  <a:t>Step 4:  From the signals, define the amplitude “a” of reaction signal and ultimate period </a:t>
                </a:r>
                <a:r>
                  <a:rPr lang="en-US" dirty="0" err="1"/>
                  <a:t>P</a:t>
                </a:r>
                <a:r>
                  <a:rPr lang="en-US" baseline="-25000" dirty="0" err="1"/>
                  <a:t>u</a:t>
                </a:r>
                <a:r>
                  <a:rPr lang="en-US" dirty="0"/>
                  <a:t>. Then we can approximate the ultimate gain K</a:t>
                </a:r>
                <a:r>
                  <a:rPr lang="en-US" baseline="-25000" dirty="0"/>
                  <a:t>u</a:t>
                </a:r>
                <a:r>
                  <a:rPr lang="en-US" dirty="0"/>
                  <a:t> </a:t>
                </a:r>
                <a:r>
                  <a:rPr lang="en-US" dirty="0" smtClean="0"/>
                  <a:t>as: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𝐾𝑢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 smtClean="0"/>
                  <a:t>Step 5: Using </a:t>
                </a:r>
                <a:r>
                  <a:rPr lang="en-US" dirty="0"/>
                  <a:t>Ziegler-Nichols tuning method to turning PID </a:t>
                </a:r>
                <a:r>
                  <a:rPr lang="en-US" dirty="0" smtClean="0"/>
                  <a:t>parameters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700" y="1261635"/>
                <a:ext cx="4889500" cy="4560159"/>
              </a:xfrm>
              <a:prstGeom prst="rect">
                <a:avLst/>
              </a:prstGeom>
              <a:blipFill rotWithShape="0">
                <a:blip r:embed="rId3"/>
                <a:stretch>
                  <a:fillRect l="-1122" t="-802" r="-1496" b="-1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1036638" y="889000"/>
            <a:ext cx="423862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74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15900" y="200025"/>
            <a:ext cx="5537200" cy="6254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System’s controller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0" y="825500"/>
            <a:ext cx="6954837" cy="1960537"/>
          </a:xfrm>
          <a:prstGeom prst="rect">
            <a:avLst/>
          </a:prstGeom>
        </p:spPr>
      </p:pic>
      <p:pic>
        <p:nvPicPr>
          <p:cNvPr id="7" name="Picture 6" descr="C:\Users\Rageki\Desktop\project final\Robot fuzzy\output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3" y="3411512"/>
            <a:ext cx="5625148" cy="2544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C:\Users\Rageki\Desktop\project final\Robot fuzzy\input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838" y="3411512"/>
            <a:ext cx="5587999" cy="254478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1819133" y="5956300"/>
            <a:ext cx="2931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  <a:r>
              <a:rPr lang="en-US" dirty="0" smtClean="0"/>
              <a:t>utput </a:t>
            </a:r>
            <a:r>
              <a:rPr lang="en-US" dirty="0"/>
              <a:t>membership function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01545" y="5956300"/>
            <a:ext cx="2759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nput </a:t>
            </a:r>
            <a:r>
              <a:rPr lang="en-US" dirty="0"/>
              <a:t>membership function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038261" y="2729442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MS Mincho" panose="02020609040205080304" pitchFamily="49" charset="-128"/>
              </a:rPr>
              <a:t>Fuzzy </a:t>
            </a:r>
            <a:r>
              <a:rPr lang="en-US" dirty="0" smtClean="0">
                <a:latin typeface="Times New Roman" panose="02020603050405020304" pitchFamily="18" charset="0"/>
                <a:ea typeface="MS Mincho" panose="02020609040205080304" pitchFamily="49" charset="-128"/>
              </a:rPr>
              <a:t>controller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989792" y="328096"/>
            <a:ext cx="1664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Fuzzy 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16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15900" y="200025"/>
            <a:ext cx="9677400" cy="6254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System’s controller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1192212"/>
            <a:ext cx="4483100" cy="2160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5854700" y="1192212"/>
            <a:ext cx="5410200" cy="2160588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4"/>
          <a:stretch>
            <a:fillRect/>
          </a:stretch>
        </p:blipFill>
        <p:spPr>
          <a:xfrm>
            <a:off x="895350" y="3846512"/>
            <a:ext cx="4959350" cy="2058988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5"/>
          <a:stretch>
            <a:fillRect/>
          </a:stretch>
        </p:blipFill>
        <p:spPr>
          <a:xfrm>
            <a:off x="5854700" y="3846512"/>
            <a:ext cx="5410200" cy="205898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772932" y="3350180"/>
            <a:ext cx="3281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MS Mincho" panose="02020609040205080304" pitchFamily="49" charset="-128"/>
              </a:rPr>
              <a:t>Self-tuning Fuzzy PID Controller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537693" y="3350180"/>
            <a:ext cx="2044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ea typeface="MS Mincho" panose="02020609040205080304" pitchFamily="49" charset="-128"/>
              </a:rPr>
              <a:t>Fuzzy’s</a:t>
            </a:r>
            <a:r>
              <a:rPr lang="en-US" dirty="0">
                <a:latin typeface="Times New Roman" panose="02020603050405020304" pitchFamily="18" charset="0"/>
                <a:ea typeface="MS Mincho" panose="02020609040205080304" pitchFamily="49" charset="-128"/>
              </a:rPr>
              <a:t> input: Error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546551" y="6032500"/>
            <a:ext cx="60132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MS Mincho" panose="02020609040205080304" pitchFamily="49" charset="-128"/>
              </a:rPr>
              <a:t>Fuzzy logic’s Output member function: </a:t>
            </a:r>
            <a:r>
              <a:rPr lang="en-US" dirty="0" err="1">
                <a:latin typeface="Times New Roman" panose="02020603050405020304" pitchFamily="18" charset="0"/>
                <a:ea typeface="MS Mincho" panose="02020609040205080304" pitchFamily="49" charset="-128"/>
              </a:rPr>
              <a:t>Kp</a:t>
            </a:r>
            <a:r>
              <a:rPr lang="en-US" dirty="0">
                <a:latin typeface="Times New Roman" panose="02020603050405020304" pitchFamily="18" charset="0"/>
                <a:ea typeface="MS Mincho" panose="02020609040205080304" pitchFamily="49" charset="-128"/>
              </a:rPr>
              <a:t> (left) and Ki (right)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581907" y="329168"/>
            <a:ext cx="2141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Self tuning Fuzzy-PID</a:t>
            </a:r>
          </a:p>
        </p:txBody>
      </p:sp>
    </p:spTree>
    <p:extLst>
      <p:ext uri="{BB962C8B-B14F-4D97-AF65-F5344CB8AC3E}">
        <p14:creationId xmlns:p14="http://schemas.microsoft.com/office/powerpoint/2010/main" val="284952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41300" y="263525"/>
            <a:ext cx="4038600" cy="6254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System’s controller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47007" y="391596"/>
            <a:ext cx="2051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 &amp; Comparing</a:t>
            </a:r>
            <a:endParaRPr lang="en-US" dirty="0"/>
          </a:p>
        </p:txBody>
      </p:sp>
      <p:pic>
        <p:nvPicPr>
          <p:cNvPr id="9" name="Picture 8" descr="C:\Users\Rageki\Desktop\project final\Robot motion\compare\left spp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474" y="889000"/>
            <a:ext cx="10127298" cy="516509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/>
          <p:cNvSpPr txBox="1"/>
          <p:nvPr/>
        </p:nvSpPr>
        <p:spPr>
          <a:xfrm>
            <a:off x="4996499" y="6054090"/>
            <a:ext cx="22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Comparing controllers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63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Rageki\Desktop\project final\Robot motion\compare\left zoo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373" y="1053980"/>
            <a:ext cx="9944100" cy="514667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41300" y="263525"/>
            <a:ext cx="4038600" cy="6254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System’s controller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747007" y="391596"/>
            <a:ext cx="2051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 &amp; Comparing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96499" y="6054090"/>
            <a:ext cx="22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Comparing controllers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07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280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MS Mincho</vt:lpstr>
      <vt:lpstr>Arial</vt:lpstr>
      <vt:lpstr>Calibri</vt:lpstr>
      <vt:lpstr>Calibri Light</vt:lpstr>
      <vt:lpstr>Cambria Math</vt:lpstr>
      <vt:lpstr>Times New Roman</vt:lpstr>
      <vt:lpstr>Office Theme</vt:lpstr>
      <vt:lpstr>Mobile robot’s controller</vt:lpstr>
      <vt:lpstr>Driving method</vt:lpstr>
      <vt:lpstr>Driving method</vt:lpstr>
      <vt:lpstr>System’s controller</vt:lpstr>
      <vt:lpstr>System’s controller</vt:lpstr>
      <vt:lpstr>System’s controller</vt:lpstr>
      <vt:lpstr>System’s controller</vt:lpstr>
      <vt:lpstr>System’s controller</vt:lpstr>
      <vt:lpstr>System’s controller</vt:lpstr>
      <vt:lpstr>System’s controller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Compare Controller</dc:title>
  <dc:creator>To Infinite</dc:creator>
  <cp:lastModifiedBy>To Infinite</cp:lastModifiedBy>
  <cp:revision>39</cp:revision>
  <dcterms:created xsi:type="dcterms:W3CDTF">2019-05-03T07:26:19Z</dcterms:created>
  <dcterms:modified xsi:type="dcterms:W3CDTF">2019-05-10T07:40:21Z</dcterms:modified>
</cp:coreProperties>
</file>