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 id="2147483673" r:id="rId6"/>
  </p:sldMasterIdLst>
  <p:notesMasterIdLst>
    <p:notesMasterId r:id="rId35"/>
  </p:notesMasterIdLst>
  <p:sldIdLst>
    <p:sldId id="256" r:id="rId7"/>
    <p:sldId id="257" r:id="rId8"/>
    <p:sldId id="267" r:id="rId9"/>
    <p:sldId id="268" r:id="rId10"/>
    <p:sldId id="259" r:id="rId11"/>
    <p:sldId id="260" r:id="rId12"/>
    <p:sldId id="273" r:id="rId13"/>
    <p:sldId id="272" r:id="rId14"/>
    <p:sldId id="274" r:id="rId15"/>
    <p:sldId id="269" r:id="rId16"/>
    <p:sldId id="261" r:id="rId17"/>
    <p:sldId id="276" r:id="rId18"/>
    <p:sldId id="280" r:id="rId19"/>
    <p:sldId id="282" r:id="rId20"/>
    <p:sldId id="283" r:id="rId21"/>
    <p:sldId id="270" r:id="rId22"/>
    <p:sldId id="271" r:id="rId23"/>
    <p:sldId id="275" r:id="rId24"/>
    <p:sldId id="281" r:id="rId25"/>
    <p:sldId id="263" r:id="rId26"/>
    <p:sldId id="284" r:id="rId27"/>
    <p:sldId id="285" r:id="rId28"/>
    <p:sldId id="264" r:id="rId29"/>
    <p:sldId id="287" r:id="rId30"/>
    <p:sldId id="265" r:id="rId31"/>
    <p:sldId id="277" r:id="rId32"/>
    <p:sldId id="279" r:id="rId33"/>
    <p:sldId id="26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udhary, Palash" userId="594e4588-83fe-47a5-9fad-604c14f41874" providerId="ADAL" clId="{611305D4-CF5D-492F-B52C-007E79C0ACB2}"/>
    <pc:docChg chg="modSld">
      <pc:chgData name="Choudhary, Palash" userId="594e4588-83fe-47a5-9fad-604c14f41874" providerId="ADAL" clId="{611305D4-CF5D-492F-B52C-007E79C0ACB2}" dt="2023-08-31T05:49:35.723" v="3" actId="20577"/>
      <pc:docMkLst>
        <pc:docMk/>
      </pc:docMkLst>
      <pc:sldChg chg="modSp mod">
        <pc:chgData name="Choudhary, Palash" userId="594e4588-83fe-47a5-9fad-604c14f41874" providerId="ADAL" clId="{611305D4-CF5D-492F-B52C-007E79C0ACB2}" dt="2023-08-31T05:49:35.723" v="3" actId="20577"/>
        <pc:sldMkLst>
          <pc:docMk/>
          <pc:sldMk cId="3153677717" sldId="280"/>
        </pc:sldMkLst>
        <pc:spChg chg="mod">
          <ac:chgData name="Choudhary, Palash" userId="594e4588-83fe-47a5-9fad-604c14f41874" providerId="ADAL" clId="{611305D4-CF5D-492F-B52C-007E79C0ACB2}" dt="2023-08-31T05:49:35.723" v="3" actId="20577"/>
          <ac:spMkLst>
            <pc:docMk/>
            <pc:sldMk cId="3153677717" sldId="280"/>
            <ac:spMk id="3" creationId="{E6603D33-4C6B-7A95-1492-18AB6481D22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03A93-FDC0-144A-940B-C6C4BC7EED94}" type="datetimeFigureOut">
              <a:rPr lang="en-US" smtClean="0"/>
              <a:t>8/31/2023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6CBC2-AFED-4B47-AE2B-5F4452AB8D28}" type="slidenum">
              <a:rPr lang="en-US" smtClean="0"/>
              <a:t>‹#›</a:t>
            </a:fld>
            <a:endParaRPr lang="en-US"/>
          </a:p>
        </p:txBody>
      </p:sp>
    </p:spTree>
    <p:extLst>
      <p:ext uri="{BB962C8B-B14F-4D97-AF65-F5344CB8AC3E}">
        <p14:creationId xmlns:p14="http://schemas.microsoft.com/office/powerpoint/2010/main" val="1668218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Yura</a:t>
            </a:r>
          </a:p>
        </p:txBody>
      </p:sp>
      <p:sp>
        <p:nvSpPr>
          <p:cNvPr id="4" name="Slide Number Placeholder 3"/>
          <p:cNvSpPr>
            <a:spLocks noGrp="1"/>
          </p:cNvSpPr>
          <p:nvPr>
            <p:ph type="sldNum" sz="quarter" idx="5"/>
          </p:nvPr>
        </p:nvSpPr>
        <p:spPr/>
        <p:txBody>
          <a:bodyPr/>
          <a:lstStyle/>
          <a:p>
            <a:fld id="{9216CBC2-AFED-4B47-AE2B-5F4452AB8D28}" type="slidenum">
              <a:rPr lang="en-US" smtClean="0"/>
              <a:t>1</a:t>
            </a:fld>
            <a:endParaRPr lang="en-US"/>
          </a:p>
        </p:txBody>
      </p:sp>
    </p:spTree>
    <p:extLst>
      <p:ext uri="{BB962C8B-B14F-4D97-AF65-F5344CB8AC3E}">
        <p14:creationId xmlns:p14="http://schemas.microsoft.com/office/powerpoint/2010/main" val="3591479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Aditya</a:t>
            </a:r>
          </a:p>
        </p:txBody>
      </p:sp>
      <p:sp>
        <p:nvSpPr>
          <p:cNvPr id="4" name="Slide Number Placeholder 3"/>
          <p:cNvSpPr>
            <a:spLocks noGrp="1"/>
          </p:cNvSpPr>
          <p:nvPr>
            <p:ph type="sldNum" sz="quarter" idx="5"/>
          </p:nvPr>
        </p:nvSpPr>
        <p:spPr/>
        <p:txBody>
          <a:bodyPr/>
          <a:lstStyle/>
          <a:p>
            <a:fld id="{9216CBC2-AFED-4B47-AE2B-5F4452AB8D28}" type="slidenum">
              <a:rPr lang="en-US" smtClean="0"/>
              <a:t>10</a:t>
            </a:fld>
            <a:endParaRPr lang="en-US"/>
          </a:p>
        </p:txBody>
      </p:sp>
    </p:spTree>
    <p:extLst>
      <p:ext uri="{BB962C8B-B14F-4D97-AF65-F5344CB8AC3E}">
        <p14:creationId xmlns:p14="http://schemas.microsoft.com/office/powerpoint/2010/main" val="959556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panose="020B0604020202020204" pitchFamily="34" charset="0"/>
              </a:rPr>
              <a:t>hypotheses and to whom they are valuable</a:t>
            </a:r>
          </a:p>
          <a:p>
            <a:endParaRPr lang="en-US" b="0" i="0">
              <a:effectLst/>
              <a:latin typeface="Arial" panose="020B0604020202020204" pitchFamily="34" charset="0"/>
            </a:endParaRPr>
          </a:p>
          <a:p>
            <a:r>
              <a:rPr lang="en-US">
                <a:latin typeface="Arial" panose="020B0604020202020204" pitchFamily="34" charset="0"/>
              </a:rPr>
              <a:t>Everyone</a:t>
            </a:r>
          </a:p>
          <a:p>
            <a:endParaRPr lang="en-US" b="0" i="0">
              <a:effectLst/>
              <a:latin typeface="Arial" panose="020B0604020202020204" pitchFamily="34" charset="0"/>
            </a:endParaRPr>
          </a:p>
          <a:p>
            <a:r>
              <a:rPr lang="en-US" b="0" i="0">
                <a:effectLst/>
                <a:latin typeface="Arial" panose="020B0604020202020204" pitchFamily="34" charset="0"/>
              </a:rPr>
              <a:t>Write down any 2 HYPOTHESES from the above list you considered most promising/interesting. Please remember to pay special attention to your key stakeholders </a:t>
            </a:r>
            <a:r>
              <a:rPr lang="en-US" b="0" i="0" err="1">
                <a:effectLst/>
                <a:latin typeface="Arial" panose="020B0604020202020204" pitchFamily="34" charset="0"/>
              </a:rPr>
              <a:t>andthe</a:t>
            </a:r>
            <a:r>
              <a:rPr lang="en-US" b="0" i="0">
                <a:effectLst/>
                <a:latin typeface="Arial" panose="020B0604020202020204" pitchFamily="34" charset="0"/>
              </a:rPr>
              <a:t> practical/business value of these hypotheses (who stands to benefit the most from a better understanding of the hypotheses you proposed?).</a:t>
            </a:r>
          </a:p>
          <a:p>
            <a:endParaRPr lang="en-US" b="0" i="0">
              <a:effectLst/>
              <a:latin typeface="Arial" panose="020B0604020202020204" pitchFamily="34" charset="0"/>
            </a:endParaRPr>
          </a:p>
          <a:p>
            <a:pPr algn="l" rtl="0" fontAlgn="base"/>
            <a:r>
              <a:rPr lang="en-US" sz="1800" b="0" i="0">
                <a:solidFill>
                  <a:srgbClr val="000000"/>
                </a:solidFill>
                <a:effectLst/>
                <a:latin typeface="Calibri" panose="020F0502020204030204" pitchFamily="34" charset="0"/>
              </a:rPr>
              <a:t>Descriptive: </a:t>
            </a:r>
            <a:endParaRPr lang="en-US" b="0" i="0">
              <a:solidFill>
                <a:srgbClr val="000000"/>
              </a:solidFill>
              <a:effectLst/>
              <a:latin typeface="Segoe UI" panose="020B0502040204020203" pitchFamily="34" charset="0"/>
            </a:endParaRPr>
          </a:p>
          <a:p>
            <a:pPr algn="l" rtl="0" fontAlgn="base">
              <a:buFont typeface="+mj-lt"/>
              <a:buAutoNum type="arabicPeriod"/>
            </a:pPr>
            <a:r>
              <a:rPr lang="en-US" sz="1800" b="0" i="0">
                <a:solidFill>
                  <a:srgbClr val="000000"/>
                </a:solidFill>
                <a:effectLst/>
                <a:latin typeface="Calibri" panose="020F0502020204030204" pitchFamily="34" charset="0"/>
              </a:rPr>
              <a:t>Which customers are likely to purchase the new package </a:t>
            </a:r>
          </a:p>
          <a:p>
            <a:pPr algn="l" rtl="0" fontAlgn="base">
              <a:buFont typeface="+mj-lt"/>
              <a:buAutoNum type="arabicPeriod" startAt="2"/>
            </a:pPr>
            <a:r>
              <a:rPr lang="en-US" sz="1800" b="0" i="0">
                <a:solidFill>
                  <a:srgbClr val="000000"/>
                </a:solidFill>
                <a:effectLst/>
                <a:latin typeface="Calibri" panose="020F0502020204030204" pitchFamily="34" charset="0"/>
              </a:rPr>
              <a:t>Significant factors driving purchase decisions </a:t>
            </a:r>
          </a:p>
          <a:p>
            <a:pPr algn="l" rtl="0" fontAlgn="base">
              <a:buFont typeface="+mj-lt"/>
              <a:buAutoNum type="arabicPeriod" startAt="3"/>
            </a:pPr>
            <a:r>
              <a:rPr lang="en-US" sz="1800" b="0" i="0">
                <a:solidFill>
                  <a:srgbClr val="000000"/>
                </a:solidFill>
                <a:effectLst/>
                <a:latin typeface="Calibri" panose="020F0502020204030204" pitchFamily="34" charset="0"/>
              </a:rPr>
              <a:t>Identifying segment of customers that should be targeted  </a:t>
            </a:r>
          </a:p>
          <a:p>
            <a:endParaRPr lang="en-US" b="0" i="0">
              <a:effectLst/>
              <a:latin typeface="Arial" panose="020B0604020202020204" pitchFamily="34" charset="0"/>
            </a:endParaRPr>
          </a:p>
          <a:p>
            <a:pPr algn="l" rtl="0" fontAlgn="base"/>
            <a:r>
              <a:rPr lang="en-US" sz="1800" b="0" i="0">
                <a:solidFill>
                  <a:srgbClr val="000000"/>
                </a:solidFill>
                <a:effectLst/>
                <a:latin typeface="Calibri" panose="020F0502020204030204" pitchFamily="34" charset="0"/>
              </a:rPr>
              <a:t>Causal: </a:t>
            </a:r>
            <a:endParaRPr lang="en-US" b="0" i="0">
              <a:solidFill>
                <a:srgbClr val="000000"/>
              </a:solidFill>
              <a:effectLst/>
              <a:latin typeface="Segoe UI" panose="020B0502040204020203" pitchFamily="34" charset="0"/>
            </a:endParaRPr>
          </a:p>
          <a:p>
            <a:pPr algn="l" rtl="0" fontAlgn="base">
              <a:buFont typeface="+mj-lt"/>
              <a:buAutoNum type="arabicPeriod"/>
            </a:pPr>
            <a:r>
              <a:rPr lang="en-US" sz="1800" b="0" i="0">
                <a:solidFill>
                  <a:srgbClr val="000000"/>
                </a:solidFill>
                <a:effectLst/>
                <a:latin typeface="Calibri" panose="020F0502020204030204" pitchFamily="34" charset="0"/>
              </a:rPr>
              <a:t>Comparing different package offering </a:t>
            </a:r>
          </a:p>
          <a:p>
            <a:pPr algn="l" rtl="0" fontAlgn="base">
              <a:buFont typeface="+mj-lt"/>
              <a:buAutoNum type="arabicPeriod" startAt="2"/>
            </a:pPr>
            <a:r>
              <a:rPr lang="en-US" sz="1800" b="0" i="0">
                <a:solidFill>
                  <a:srgbClr val="000000"/>
                </a:solidFill>
                <a:effectLst/>
                <a:latin typeface="Calibri" panose="020F0502020204030204" pitchFamily="34" charset="0"/>
              </a:rPr>
              <a:t>Impact of certain marketing campaign on customer satisfaction and purchase </a:t>
            </a:r>
          </a:p>
          <a:p>
            <a:endParaRPr lang="en-US"/>
          </a:p>
          <a:p>
            <a:endParaRPr lang="en-US"/>
          </a:p>
        </p:txBody>
      </p:sp>
      <p:sp>
        <p:nvSpPr>
          <p:cNvPr id="4" name="Slide Number Placeholder 3"/>
          <p:cNvSpPr>
            <a:spLocks noGrp="1"/>
          </p:cNvSpPr>
          <p:nvPr>
            <p:ph type="sldNum" sz="quarter" idx="5"/>
          </p:nvPr>
        </p:nvSpPr>
        <p:spPr/>
        <p:txBody>
          <a:bodyPr/>
          <a:lstStyle/>
          <a:p>
            <a:fld id="{9216CBC2-AFED-4B47-AE2B-5F4452AB8D28}" type="slidenum">
              <a:rPr lang="en-US" smtClean="0"/>
              <a:t>11</a:t>
            </a:fld>
            <a:endParaRPr lang="en-US"/>
          </a:p>
        </p:txBody>
      </p:sp>
    </p:spTree>
    <p:extLst>
      <p:ext uri="{BB962C8B-B14F-4D97-AF65-F5344CB8AC3E}">
        <p14:creationId xmlns:p14="http://schemas.microsoft.com/office/powerpoint/2010/main" val="352191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6CBC2-AFED-4B47-AE2B-5F4452AB8D28}" type="slidenum">
              <a:rPr lang="en-US" smtClean="0"/>
              <a:t>12</a:t>
            </a:fld>
            <a:endParaRPr lang="en-US"/>
          </a:p>
        </p:txBody>
      </p:sp>
    </p:spTree>
    <p:extLst>
      <p:ext uri="{BB962C8B-B14F-4D97-AF65-F5344CB8AC3E}">
        <p14:creationId xmlns:p14="http://schemas.microsoft.com/office/powerpoint/2010/main" val="121197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panose="020B0604020202020204" pitchFamily="34" charset="0"/>
              </a:rPr>
              <a:t>hypotheses and to whom they are valuable</a:t>
            </a:r>
          </a:p>
          <a:p>
            <a:endParaRPr lang="en-US" b="0" i="0">
              <a:effectLst/>
              <a:latin typeface="Arial" panose="020B0604020202020204" pitchFamily="34" charset="0"/>
            </a:endParaRPr>
          </a:p>
          <a:p>
            <a:r>
              <a:rPr lang="en-US">
                <a:latin typeface="Arial" panose="020B0604020202020204" pitchFamily="34" charset="0"/>
              </a:rPr>
              <a:t>Everyone</a:t>
            </a:r>
          </a:p>
          <a:p>
            <a:endParaRPr lang="en-US" b="0" i="0">
              <a:effectLst/>
              <a:latin typeface="Arial" panose="020B0604020202020204" pitchFamily="34" charset="0"/>
            </a:endParaRPr>
          </a:p>
          <a:p>
            <a:r>
              <a:rPr lang="en-US" b="0" i="0">
                <a:effectLst/>
                <a:latin typeface="Arial" panose="020B0604020202020204" pitchFamily="34" charset="0"/>
              </a:rPr>
              <a:t>Write down any 2 HYPOTHESES from the above list you considered most promising/interesting. Please remember to pay special attention to your key stakeholders </a:t>
            </a:r>
            <a:r>
              <a:rPr lang="en-US" b="0" i="0" err="1">
                <a:effectLst/>
                <a:latin typeface="Arial" panose="020B0604020202020204" pitchFamily="34" charset="0"/>
              </a:rPr>
              <a:t>andthe</a:t>
            </a:r>
            <a:r>
              <a:rPr lang="en-US" b="0" i="0">
                <a:effectLst/>
                <a:latin typeface="Arial" panose="020B0604020202020204" pitchFamily="34" charset="0"/>
              </a:rPr>
              <a:t> practical/business value of these hypotheses (who stands to benefit the most from a better understanding of the hypotheses you proposed?).</a:t>
            </a:r>
          </a:p>
          <a:p>
            <a:endParaRPr lang="en-US" b="0" i="0">
              <a:effectLst/>
              <a:latin typeface="Arial" panose="020B0604020202020204" pitchFamily="34" charset="0"/>
            </a:endParaRPr>
          </a:p>
          <a:p>
            <a:pPr algn="l" rtl="0" fontAlgn="base"/>
            <a:r>
              <a:rPr lang="en-US" sz="1800" b="0" i="0">
                <a:solidFill>
                  <a:srgbClr val="000000"/>
                </a:solidFill>
                <a:effectLst/>
                <a:latin typeface="Calibri" panose="020F0502020204030204" pitchFamily="34" charset="0"/>
              </a:rPr>
              <a:t>Descriptive: </a:t>
            </a:r>
            <a:endParaRPr lang="en-US" b="0" i="0">
              <a:solidFill>
                <a:srgbClr val="000000"/>
              </a:solidFill>
              <a:effectLst/>
              <a:latin typeface="Segoe UI" panose="020B0502040204020203" pitchFamily="34" charset="0"/>
            </a:endParaRPr>
          </a:p>
          <a:p>
            <a:pPr algn="l" rtl="0" fontAlgn="base">
              <a:buFont typeface="+mj-lt"/>
              <a:buAutoNum type="arabicPeriod"/>
            </a:pPr>
            <a:r>
              <a:rPr lang="en-US" sz="1800" b="0" i="0">
                <a:solidFill>
                  <a:srgbClr val="000000"/>
                </a:solidFill>
                <a:effectLst/>
                <a:latin typeface="Calibri" panose="020F0502020204030204" pitchFamily="34" charset="0"/>
              </a:rPr>
              <a:t>Which customers are likely to purchase the new package </a:t>
            </a:r>
          </a:p>
          <a:p>
            <a:pPr algn="l" rtl="0" fontAlgn="base">
              <a:buFont typeface="+mj-lt"/>
              <a:buAutoNum type="arabicPeriod" startAt="2"/>
            </a:pPr>
            <a:r>
              <a:rPr lang="en-US" sz="1800" b="0" i="0">
                <a:solidFill>
                  <a:srgbClr val="000000"/>
                </a:solidFill>
                <a:effectLst/>
                <a:latin typeface="Calibri" panose="020F0502020204030204" pitchFamily="34" charset="0"/>
              </a:rPr>
              <a:t>Significant factors driving purchase decisions </a:t>
            </a:r>
          </a:p>
          <a:p>
            <a:pPr algn="l" rtl="0" fontAlgn="base">
              <a:buFont typeface="+mj-lt"/>
              <a:buAutoNum type="arabicPeriod" startAt="3"/>
            </a:pPr>
            <a:r>
              <a:rPr lang="en-US" sz="1800" b="0" i="0">
                <a:solidFill>
                  <a:srgbClr val="000000"/>
                </a:solidFill>
                <a:effectLst/>
                <a:latin typeface="Calibri" panose="020F0502020204030204" pitchFamily="34" charset="0"/>
              </a:rPr>
              <a:t>Identifying segment of customers that should be targeted  </a:t>
            </a:r>
          </a:p>
          <a:p>
            <a:endParaRPr lang="en-US" b="0" i="0">
              <a:effectLst/>
              <a:latin typeface="Arial" panose="020B0604020202020204" pitchFamily="34" charset="0"/>
            </a:endParaRPr>
          </a:p>
          <a:p>
            <a:pPr algn="l" rtl="0" fontAlgn="base"/>
            <a:r>
              <a:rPr lang="en-US" sz="1800" b="0" i="0">
                <a:solidFill>
                  <a:srgbClr val="000000"/>
                </a:solidFill>
                <a:effectLst/>
                <a:latin typeface="Calibri" panose="020F0502020204030204" pitchFamily="34" charset="0"/>
              </a:rPr>
              <a:t>Causal: </a:t>
            </a:r>
            <a:endParaRPr lang="en-US" b="0" i="0">
              <a:solidFill>
                <a:srgbClr val="000000"/>
              </a:solidFill>
              <a:effectLst/>
              <a:latin typeface="Segoe UI" panose="020B0502040204020203" pitchFamily="34" charset="0"/>
            </a:endParaRPr>
          </a:p>
          <a:p>
            <a:pPr algn="l" rtl="0" fontAlgn="base">
              <a:buFont typeface="+mj-lt"/>
              <a:buAutoNum type="arabicPeriod"/>
            </a:pPr>
            <a:r>
              <a:rPr lang="en-US" sz="1800" b="0" i="0">
                <a:solidFill>
                  <a:srgbClr val="000000"/>
                </a:solidFill>
                <a:effectLst/>
                <a:latin typeface="Calibri" panose="020F0502020204030204" pitchFamily="34" charset="0"/>
              </a:rPr>
              <a:t>Comparing different package offering </a:t>
            </a:r>
          </a:p>
          <a:p>
            <a:pPr algn="l" rtl="0" fontAlgn="base">
              <a:buFont typeface="+mj-lt"/>
              <a:buAutoNum type="arabicPeriod" startAt="2"/>
            </a:pPr>
            <a:r>
              <a:rPr lang="en-US" sz="1800" b="0" i="0">
                <a:solidFill>
                  <a:srgbClr val="000000"/>
                </a:solidFill>
                <a:effectLst/>
                <a:latin typeface="Calibri" panose="020F0502020204030204" pitchFamily="34" charset="0"/>
              </a:rPr>
              <a:t>Impact of certain marketing campaign on customer satisfaction and purchase </a:t>
            </a:r>
          </a:p>
          <a:p>
            <a:endParaRPr lang="en-US"/>
          </a:p>
          <a:p>
            <a:endParaRPr lang="en-US"/>
          </a:p>
        </p:txBody>
      </p:sp>
      <p:sp>
        <p:nvSpPr>
          <p:cNvPr id="4" name="Slide Number Placeholder 3"/>
          <p:cNvSpPr>
            <a:spLocks noGrp="1"/>
          </p:cNvSpPr>
          <p:nvPr>
            <p:ph type="sldNum" sz="quarter" idx="5"/>
          </p:nvPr>
        </p:nvSpPr>
        <p:spPr/>
        <p:txBody>
          <a:bodyPr/>
          <a:lstStyle/>
          <a:p>
            <a:fld id="{9216CBC2-AFED-4B47-AE2B-5F4452AB8D28}" type="slidenum">
              <a:rPr lang="en-US" smtClean="0"/>
              <a:t>13</a:t>
            </a:fld>
            <a:endParaRPr lang="en-US"/>
          </a:p>
        </p:txBody>
      </p:sp>
    </p:spTree>
    <p:extLst>
      <p:ext uri="{BB962C8B-B14F-4D97-AF65-F5344CB8AC3E}">
        <p14:creationId xmlns:p14="http://schemas.microsoft.com/office/powerpoint/2010/main" val="2533364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6CBC2-AFED-4B47-AE2B-5F4452AB8D28}" type="slidenum">
              <a:rPr lang="en-US" smtClean="0"/>
              <a:t>14</a:t>
            </a:fld>
            <a:endParaRPr lang="en-US"/>
          </a:p>
        </p:txBody>
      </p:sp>
    </p:spTree>
    <p:extLst>
      <p:ext uri="{BB962C8B-B14F-4D97-AF65-F5344CB8AC3E}">
        <p14:creationId xmlns:p14="http://schemas.microsoft.com/office/powerpoint/2010/main" val="3535654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panose="020B0604020202020204" pitchFamily="34" charset="0"/>
              </a:rPr>
              <a:t>hypotheses and to whom they are valuable</a:t>
            </a:r>
          </a:p>
          <a:p>
            <a:endParaRPr lang="en-US" b="0" i="0">
              <a:effectLst/>
              <a:latin typeface="Arial" panose="020B0604020202020204" pitchFamily="34" charset="0"/>
            </a:endParaRPr>
          </a:p>
          <a:p>
            <a:r>
              <a:rPr lang="en-US">
                <a:latin typeface="Arial" panose="020B0604020202020204" pitchFamily="34" charset="0"/>
              </a:rPr>
              <a:t>Everyone</a:t>
            </a:r>
          </a:p>
          <a:p>
            <a:endParaRPr lang="en-US" b="0" i="0">
              <a:effectLst/>
              <a:latin typeface="Arial" panose="020B0604020202020204" pitchFamily="34" charset="0"/>
            </a:endParaRPr>
          </a:p>
          <a:p>
            <a:r>
              <a:rPr lang="en-US" b="0" i="0">
                <a:effectLst/>
                <a:latin typeface="Arial" panose="020B0604020202020204" pitchFamily="34" charset="0"/>
              </a:rPr>
              <a:t>Write down any 2 HYPOTHESES from the above list you considered most promising/interesting. Please remember to pay special attention to your key stakeholders </a:t>
            </a:r>
            <a:r>
              <a:rPr lang="en-US" b="0" i="0" err="1">
                <a:effectLst/>
                <a:latin typeface="Arial" panose="020B0604020202020204" pitchFamily="34" charset="0"/>
              </a:rPr>
              <a:t>andthe</a:t>
            </a:r>
            <a:r>
              <a:rPr lang="en-US" b="0" i="0">
                <a:effectLst/>
                <a:latin typeface="Arial" panose="020B0604020202020204" pitchFamily="34" charset="0"/>
              </a:rPr>
              <a:t> practical/business value of these hypotheses (who stands to benefit the most from a better understanding of the hypotheses you proposed?).</a:t>
            </a:r>
          </a:p>
          <a:p>
            <a:endParaRPr lang="en-US" b="0" i="0">
              <a:effectLst/>
              <a:latin typeface="Arial" panose="020B0604020202020204" pitchFamily="34" charset="0"/>
            </a:endParaRPr>
          </a:p>
          <a:p>
            <a:pPr algn="l" rtl="0" fontAlgn="base"/>
            <a:r>
              <a:rPr lang="en-US" sz="1800" b="0" i="0">
                <a:solidFill>
                  <a:srgbClr val="000000"/>
                </a:solidFill>
                <a:effectLst/>
                <a:latin typeface="Calibri" panose="020F0502020204030204" pitchFamily="34" charset="0"/>
              </a:rPr>
              <a:t>Descriptive: </a:t>
            </a:r>
            <a:endParaRPr lang="en-US" b="0" i="0">
              <a:solidFill>
                <a:srgbClr val="000000"/>
              </a:solidFill>
              <a:effectLst/>
              <a:latin typeface="Segoe UI" panose="020B0502040204020203" pitchFamily="34" charset="0"/>
            </a:endParaRPr>
          </a:p>
          <a:p>
            <a:pPr algn="l" rtl="0" fontAlgn="base">
              <a:buFont typeface="+mj-lt"/>
              <a:buAutoNum type="arabicPeriod"/>
            </a:pPr>
            <a:r>
              <a:rPr lang="en-US" sz="1800" b="0" i="0">
                <a:solidFill>
                  <a:srgbClr val="000000"/>
                </a:solidFill>
                <a:effectLst/>
                <a:latin typeface="Calibri" panose="020F0502020204030204" pitchFamily="34" charset="0"/>
              </a:rPr>
              <a:t>Which customers are likely to purchase the new package </a:t>
            </a:r>
          </a:p>
          <a:p>
            <a:pPr algn="l" rtl="0" fontAlgn="base">
              <a:buFont typeface="+mj-lt"/>
              <a:buAutoNum type="arabicPeriod" startAt="2"/>
            </a:pPr>
            <a:r>
              <a:rPr lang="en-US" sz="1800" b="0" i="0">
                <a:solidFill>
                  <a:srgbClr val="000000"/>
                </a:solidFill>
                <a:effectLst/>
                <a:latin typeface="Calibri" panose="020F0502020204030204" pitchFamily="34" charset="0"/>
              </a:rPr>
              <a:t>Significant factors driving purchase decisions </a:t>
            </a:r>
          </a:p>
          <a:p>
            <a:pPr algn="l" rtl="0" fontAlgn="base">
              <a:buFont typeface="+mj-lt"/>
              <a:buAutoNum type="arabicPeriod" startAt="3"/>
            </a:pPr>
            <a:r>
              <a:rPr lang="en-US" sz="1800" b="0" i="0">
                <a:solidFill>
                  <a:srgbClr val="000000"/>
                </a:solidFill>
                <a:effectLst/>
                <a:latin typeface="Calibri" panose="020F0502020204030204" pitchFamily="34" charset="0"/>
              </a:rPr>
              <a:t>Identifying segment of customers that should be targeted  </a:t>
            </a:r>
          </a:p>
          <a:p>
            <a:endParaRPr lang="en-US" b="0" i="0">
              <a:effectLst/>
              <a:latin typeface="Arial" panose="020B0604020202020204" pitchFamily="34" charset="0"/>
            </a:endParaRPr>
          </a:p>
          <a:p>
            <a:pPr algn="l" rtl="0" fontAlgn="base"/>
            <a:r>
              <a:rPr lang="en-US" sz="1800" b="0" i="0">
                <a:solidFill>
                  <a:srgbClr val="000000"/>
                </a:solidFill>
                <a:effectLst/>
                <a:latin typeface="Calibri" panose="020F0502020204030204" pitchFamily="34" charset="0"/>
              </a:rPr>
              <a:t>Causal: </a:t>
            </a:r>
            <a:endParaRPr lang="en-US" b="0" i="0">
              <a:solidFill>
                <a:srgbClr val="000000"/>
              </a:solidFill>
              <a:effectLst/>
              <a:latin typeface="Segoe UI" panose="020B0502040204020203" pitchFamily="34" charset="0"/>
            </a:endParaRPr>
          </a:p>
          <a:p>
            <a:pPr algn="l" rtl="0" fontAlgn="base">
              <a:buFont typeface="+mj-lt"/>
              <a:buAutoNum type="arabicPeriod"/>
            </a:pPr>
            <a:r>
              <a:rPr lang="en-US" sz="1800" b="0" i="0">
                <a:solidFill>
                  <a:srgbClr val="000000"/>
                </a:solidFill>
                <a:effectLst/>
                <a:latin typeface="Calibri" panose="020F0502020204030204" pitchFamily="34" charset="0"/>
              </a:rPr>
              <a:t>Comparing different package offering </a:t>
            </a:r>
          </a:p>
          <a:p>
            <a:pPr algn="l" rtl="0" fontAlgn="base">
              <a:buFont typeface="+mj-lt"/>
              <a:buAutoNum type="arabicPeriod" startAt="2"/>
            </a:pPr>
            <a:r>
              <a:rPr lang="en-US" sz="1800" b="0" i="0">
                <a:solidFill>
                  <a:srgbClr val="000000"/>
                </a:solidFill>
                <a:effectLst/>
                <a:latin typeface="Calibri" panose="020F0502020204030204" pitchFamily="34" charset="0"/>
              </a:rPr>
              <a:t>Impact of certain marketing campaign on customer satisfaction and purchase </a:t>
            </a:r>
          </a:p>
          <a:p>
            <a:endParaRPr lang="en-US"/>
          </a:p>
          <a:p>
            <a:endParaRPr lang="en-US"/>
          </a:p>
        </p:txBody>
      </p:sp>
      <p:sp>
        <p:nvSpPr>
          <p:cNvPr id="4" name="Slide Number Placeholder 3"/>
          <p:cNvSpPr>
            <a:spLocks noGrp="1"/>
          </p:cNvSpPr>
          <p:nvPr>
            <p:ph type="sldNum" sz="quarter" idx="5"/>
          </p:nvPr>
        </p:nvSpPr>
        <p:spPr/>
        <p:txBody>
          <a:bodyPr/>
          <a:lstStyle/>
          <a:p>
            <a:fld id="{9216CBC2-AFED-4B47-AE2B-5F4452AB8D28}" type="slidenum">
              <a:rPr lang="en-US" smtClean="0"/>
              <a:t>15</a:t>
            </a:fld>
            <a:endParaRPr lang="en-US"/>
          </a:p>
        </p:txBody>
      </p:sp>
    </p:spTree>
    <p:extLst>
      <p:ext uri="{BB962C8B-B14F-4D97-AF65-F5344CB8AC3E}">
        <p14:creationId xmlns:p14="http://schemas.microsoft.com/office/powerpoint/2010/main" val="3136645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panose="020B0604020202020204" pitchFamily="34" charset="0"/>
              </a:rPr>
              <a:t>Palash, Aditya, Tian</a:t>
            </a:r>
          </a:p>
          <a:p>
            <a:r>
              <a:rPr lang="en-US" b="0" i="0">
                <a:effectLst/>
                <a:latin typeface="Arial" panose="020B0604020202020204" pitchFamily="34" charset="0"/>
              </a:rPr>
              <a:t>Identify one CAUSAL question that you feel is the most promising, given your dataset. Sketch out your analysis approach (e.g., discuss an appropriate research design and/or a mathematical model) for answering that causal question. Discuss any threats that may interfere with your ability to draw reliable causal conclusions from your data/model. Summarize one solution for overcoming each threat that you identified. [Note: Step 4 is focused on thoughtful research design/description &amp; argumentation, and not so much on actual implementation/model estimation.]</a:t>
            </a:r>
            <a:endParaRPr lang="en-US"/>
          </a:p>
          <a:p>
            <a:endParaRPr lang="en-US"/>
          </a:p>
        </p:txBody>
      </p:sp>
      <p:sp>
        <p:nvSpPr>
          <p:cNvPr id="4" name="Slide Number Placeholder 3"/>
          <p:cNvSpPr>
            <a:spLocks noGrp="1"/>
          </p:cNvSpPr>
          <p:nvPr>
            <p:ph type="sldNum" sz="quarter" idx="5"/>
          </p:nvPr>
        </p:nvSpPr>
        <p:spPr/>
        <p:txBody>
          <a:bodyPr/>
          <a:lstStyle/>
          <a:p>
            <a:fld id="{9216CBC2-AFED-4B47-AE2B-5F4452AB8D28}" type="slidenum">
              <a:rPr lang="en-US" smtClean="0"/>
              <a:t>20</a:t>
            </a:fld>
            <a:endParaRPr lang="en-US"/>
          </a:p>
        </p:txBody>
      </p:sp>
    </p:spTree>
    <p:extLst>
      <p:ext uri="{BB962C8B-B14F-4D97-AF65-F5344CB8AC3E}">
        <p14:creationId xmlns:p14="http://schemas.microsoft.com/office/powerpoint/2010/main" val="3595004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panose="020B0604020202020204" pitchFamily="34" charset="0"/>
              </a:rPr>
              <a:t>Palash, Aditya, Tian</a:t>
            </a:r>
          </a:p>
          <a:p>
            <a:r>
              <a:rPr lang="en-US" b="0" i="0">
                <a:effectLst/>
                <a:latin typeface="Arial" panose="020B0604020202020204" pitchFamily="34" charset="0"/>
              </a:rPr>
              <a:t>Identify one CAUSAL question that you feel is the most promising, given your dataset. Sketch out your analysis approach (e.g., discuss an appropriate research design and/or a mathematical model) for answering that causal question. Discuss any threats that may interfere with your ability to draw reliable causal conclusions from your data/model. Summarize one solution for overcoming each threat that you identified. [Note: Step 4 is focused on thoughtful research design/description &amp; argumentation, and not so much on actual implementation/model estimation.]</a:t>
            </a:r>
            <a:endParaRPr lang="en-US"/>
          </a:p>
          <a:p>
            <a:endParaRPr lang="en-US"/>
          </a:p>
        </p:txBody>
      </p:sp>
      <p:sp>
        <p:nvSpPr>
          <p:cNvPr id="4" name="Slide Number Placeholder 3"/>
          <p:cNvSpPr>
            <a:spLocks noGrp="1"/>
          </p:cNvSpPr>
          <p:nvPr>
            <p:ph type="sldNum" sz="quarter" idx="5"/>
          </p:nvPr>
        </p:nvSpPr>
        <p:spPr/>
        <p:txBody>
          <a:bodyPr/>
          <a:lstStyle/>
          <a:p>
            <a:fld id="{9216CBC2-AFED-4B47-AE2B-5F4452AB8D28}" type="slidenum">
              <a:rPr lang="en-US" smtClean="0"/>
              <a:t>21</a:t>
            </a:fld>
            <a:endParaRPr lang="en-US"/>
          </a:p>
        </p:txBody>
      </p:sp>
    </p:spTree>
    <p:extLst>
      <p:ext uri="{BB962C8B-B14F-4D97-AF65-F5344CB8AC3E}">
        <p14:creationId xmlns:p14="http://schemas.microsoft.com/office/powerpoint/2010/main" val="4143519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panose="020B0604020202020204" pitchFamily="34" charset="0"/>
              </a:rPr>
              <a:t>Palash, Aditya, Tian</a:t>
            </a:r>
          </a:p>
          <a:p>
            <a:r>
              <a:rPr lang="en-US" b="0" i="0">
                <a:effectLst/>
                <a:latin typeface="Arial" panose="020B0604020202020204" pitchFamily="34" charset="0"/>
              </a:rPr>
              <a:t>Identify one CAUSAL question that you feel is the most promising, given your dataset. Sketch out your analysis approach (e.g., discuss an appropriate research design and/or a mathematical model) for answering that causal question. Discuss any threats that may interfere with your ability to draw reliable causal conclusions from your data/model. Summarize one solution for overcoming each threat that you identified. [Note: Step 4 is focused on thoughtful research design/description &amp; argumentation, and not so much on actual implementation/model estimation.]</a:t>
            </a:r>
            <a:endParaRPr lang="en-US"/>
          </a:p>
          <a:p>
            <a:endParaRPr lang="en-US"/>
          </a:p>
        </p:txBody>
      </p:sp>
      <p:sp>
        <p:nvSpPr>
          <p:cNvPr id="4" name="Slide Number Placeholder 3"/>
          <p:cNvSpPr>
            <a:spLocks noGrp="1"/>
          </p:cNvSpPr>
          <p:nvPr>
            <p:ph type="sldNum" sz="quarter" idx="5"/>
          </p:nvPr>
        </p:nvSpPr>
        <p:spPr/>
        <p:txBody>
          <a:bodyPr/>
          <a:lstStyle/>
          <a:p>
            <a:fld id="{9216CBC2-AFED-4B47-AE2B-5F4452AB8D28}" type="slidenum">
              <a:rPr lang="en-US" smtClean="0"/>
              <a:t>22</a:t>
            </a:fld>
            <a:endParaRPr lang="en-US"/>
          </a:p>
        </p:txBody>
      </p:sp>
    </p:spTree>
    <p:extLst>
      <p:ext uri="{BB962C8B-B14F-4D97-AF65-F5344CB8AC3E}">
        <p14:creationId xmlns:p14="http://schemas.microsoft.com/office/powerpoint/2010/main" val="363206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panose="020B0604020202020204" pitchFamily="34" charset="0"/>
              </a:rPr>
              <a:t>Palash, Aditya, Tian</a:t>
            </a:r>
          </a:p>
          <a:p>
            <a:r>
              <a:rPr lang="en-US" b="0" i="0">
                <a:effectLst/>
                <a:latin typeface="Arial" panose="020B0604020202020204" pitchFamily="34" charset="0"/>
              </a:rPr>
              <a:t>(threats with inferring causality+ your proposed solutions</a:t>
            </a:r>
            <a:endParaRPr lang="en-US"/>
          </a:p>
          <a:p>
            <a:endParaRPr lang="en-US"/>
          </a:p>
        </p:txBody>
      </p:sp>
      <p:sp>
        <p:nvSpPr>
          <p:cNvPr id="4" name="Slide Number Placeholder 3"/>
          <p:cNvSpPr>
            <a:spLocks noGrp="1"/>
          </p:cNvSpPr>
          <p:nvPr>
            <p:ph type="sldNum" sz="quarter" idx="5"/>
          </p:nvPr>
        </p:nvSpPr>
        <p:spPr/>
        <p:txBody>
          <a:bodyPr/>
          <a:lstStyle/>
          <a:p>
            <a:fld id="{9216CBC2-AFED-4B47-AE2B-5F4452AB8D28}" type="slidenum">
              <a:rPr lang="en-US" smtClean="0"/>
              <a:t>23</a:t>
            </a:fld>
            <a:endParaRPr lang="en-US"/>
          </a:p>
        </p:txBody>
      </p:sp>
    </p:spTree>
    <p:extLst>
      <p:ext uri="{BB962C8B-B14F-4D97-AF65-F5344CB8AC3E}">
        <p14:creationId xmlns:p14="http://schemas.microsoft.com/office/powerpoint/2010/main" val="348011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Yura</a:t>
            </a:r>
          </a:p>
          <a:p>
            <a:endParaRPr lang="en-US"/>
          </a:p>
          <a:p>
            <a:r>
              <a:rPr lang="en-US" b="0" i="0">
                <a:effectLst/>
                <a:latin typeface="Arial" panose="020B0604020202020204" pitchFamily="34" charset="0"/>
              </a:rPr>
              <a:t>High level topic/context/data source</a:t>
            </a:r>
          </a:p>
          <a:p>
            <a:endParaRPr lang="en-US" b="0" i="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C4043"/>
                </a:solidFill>
                <a:effectLst/>
                <a:latin typeface="Inter"/>
              </a:rPr>
              <a:t>"Trips &amp; Travel. Com" company wants to enable and establish a viable business model to expand the customer base. One of the ways to expand the customer base is to introduce a new offering of packages. Currently, there are 5 types of packages the company is offering - Basic, Standard, Deluxe, Super Deluxe, King. Looking at the data of the last year, we observed that 18% of the customers purchased the packages. However, the marketing cost was quite high because customers were contacted at random without looking at the available information. The company is now planning to launch a new product i.e. Wellness Tourism Package. Wellness Tourism is defined as Travel that </a:t>
            </a:r>
            <a:r>
              <a:rPr lang="en-US" sz="1200" b="1" i="0">
                <a:solidFill>
                  <a:srgbClr val="3C4043"/>
                </a:solidFill>
                <a:effectLst/>
                <a:latin typeface="Inter"/>
              </a:rPr>
              <a:t>allows the traveler to maintain, enhance or kick-start a healthy lifestyle, and support or increase one's sense of well-being</a:t>
            </a:r>
            <a:r>
              <a:rPr lang="en-US" sz="1200" b="0" i="0">
                <a:solidFill>
                  <a:srgbClr val="3C4043"/>
                </a:solidFill>
                <a:effectLst/>
                <a:latin typeface="Inter"/>
              </a:rPr>
              <a:t>. However, this time company wants to harness the available data of existing and potential customers to make the marketing expenditure more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a:solidFill>
                <a:srgbClr val="3C4043"/>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a:solidFill>
                <a:srgbClr val="3C4043"/>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a:solidFill>
                  <a:srgbClr val="000000"/>
                </a:solidFill>
                <a:effectLst/>
                <a:latin typeface="Calibri" panose="020F0502020204030204" pitchFamily="34" charset="0"/>
              </a:rPr>
              <a:t>The company wants to use the demographic and interaction features to identify which set of customers to target for their new package offering. </a:t>
            </a:r>
            <a:endParaRPr lang="en-US" sz="1200" b="1"/>
          </a:p>
          <a:p>
            <a:endParaRPr lang="en-US"/>
          </a:p>
        </p:txBody>
      </p:sp>
      <p:sp>
        <p:nvSpPr>
          <p:cNvPr id="4" name="Slide Number Placeholder 3"/>
          <p:cNvSpPr>
            <a:spLocks noGrp="1"/>
          </p:cNvSpPr>
          <p:nvPr>
            <p:ph type="sldNum" sz="quarter" idx="5"/>
          </p:nvPr>
        </p:nvSpPr>
        <p:spPr/>
        <p:txBody>
          <a:bodyPr/>
          <a:lstStyle/>
          <a:p>
            <a:fld id="{9216CBC2-AFED-4B47-AE2B-5F4452AB8D28}" type="slidenum">
              <a:rPr lang="en-US" smtClean="0"/>
              <a:t>2</a:t>
            </a:fld>
            <a:endParaRPr lang="en-US"/>
          </a:p>
        </p:txBody>
      </p:sp>
    </p:spTree>
    <p:extLst>
      <p:ext uri="{BB962C8B-B14F-4D97-AF65-F5344CB8AC3E}">
        <p14:creationId xmlns:p14="http://schemas.microsoft.com/office/powerpoint/2010/main" val="2154382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16CBC2-AFED-4B47-AE2B-5F4452AB8D28}" type="slidenum">
              <a:rPr lang="en-US" smtClean="0"/>
              <a:t>28</a:t>
            </a:fld>
            <a:endParaRPr lang="en-US"/>
          </a:p>
        </p:txBody>
      </p:sp>
    </p:spTree>
    <p:extLst>
      <p:ext uri="{BB962C8B-B14F-4D97-AF65-F5344CB8AC3E}">
        <p14:creationId xmlns:p14="http://schemas.microsoft.com/office/powerpoint/2010/main" val="3071803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Yura</a:t>
            </a:r>
          </a:p>
        </p:txBody>
      </p:sp>
      <p:sp>
        <p:nvSpPr>
          <p:cNvPr id="4" name="Slide Number Placeholder 3"/>
          <p:cNvSpPr>
            <a:spLocks noGrp="1"/>
          </p:cNvSpPr>
          <p:nvPr>
            <p:ph type="sldNum" sz="quarter" idx="5"/>
          </p:nvPr>
        </p:nvSpPr>
        <p:spPr/>
        <p:txBody>
          <a:bodyPr/>
          <a:lstStyle/>
          <a:p>
            <a:fld id="{9216CBC2-AFED-4B47-AE2B-5F4452AB8D28}" type="slidenum">
              <a:rPr lang="en-US" smtClean="0"/>
              <a:t>3</a:t>
            </a:fld>
            <a:endParaRPr lang="en-US"/>
          </a:p>
        </p:txBody>
      </p:sp>
    </p:spTree>
    <p:extLst>
      <p:ext uri="{BB962C8B-B14F-4D97-AF65-F5344CB8AC3E}">
        <p14:creationId xmlns:p14="http://schemas.microsoft.com/office/powerpoint/2010/main" val="2294515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Yura</a:t>
            </a:r>
          </a:p>
        </p:txBody>
      </p:sp>
      <p:sp>
        <p:nvSpPr>
          <p:cNvPr id="4" name="Slide Number Placeholder 3"/>
          <p:cNvSpPr>
            <a:spLocks noGrp="1"/>
          </p:cNvSpPr>
          <p:nvPr>
            <p:ph type="sldNum" sz="quarter" idx="5"/>
          </p:nvPr>
        </p:nvSpPr>
        <p:spPr/>
        <p:txBody>
          <a:bodyPr/>
          <a:lstStyle/>
          <a:p>
            <a:fld id="{9216CBC2-AFED-4B47-AE2B-5F4452AB8D28}" type="slidenum">
              <a:rPr lang="en-US" smtClean="0"/>
              <a:t>4</a:t>
            </a:fld>
            <a:endParaRPr lang="en-US"/>
          </a:p>
        </p:txBody>
      </p:sp>
    </p:spTree>
    <p:extLst>
      <p:ext uri="{BB962C8B-B14F-4D97-AF65-F5344CB8AC3E}">
        <p14:creationId xmlns:p14="http://schemas.microsoft.com/office/powerpoint/2010/main" val="1075669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a:t>
            </a:r>
          </a:p>
          <a:p>
            <a:endParaRPr lang="en-US" b="0" i="0">
              <a:effectLst/>
              <a:latin typeface="Arial" panose="020B0604020202020204" pitchFamily="34" charset="0"/>
            </a:endParaRPr>
          </a:p>
          <a:p>
            <a:r>
              <a:rPr lang="en-US" b="0" i="0">
                <a:effectLst/>
                <a:latin typeface="Arial" panose="020B0604020202020204" pitchFamily="34" charset="0"/>
              </a:rPr>
              <a:t>Construct 2-4 PLOTS/VISUALIZATIONS that you think show the most interesting patterns of variation in these data. Briefly describe why you found the plots interesting. Do they help you form any hypotheses that you feel are worth investigating further?</a:t>
            </a:r>
            <a:endParaRPr lang="en-US"/>
          </a:p>
        </p:txBody>
      </p:sp>
      <p:sp>
        <p:nvSpPr>
          <p:cNvPr id="4" name="Slide Number Placeholder 3"/>
          <p:cNvSpPr>
            <a:spLocks noGrp="1"/>
          </p:cNvSpPr>
          <p:nvPr>
            <p:ph type="sldNum" sz="quarter" idx="5"/>
          </p:nvPr>
        </p:nvSpPr>
        <p:spPr/>
        <p:txBody>
          <a:bodyPr/>
          <a:lstStyle/>
          <a:p>
            <a:fld id="{9216CBC2-AFED-4B47-AE2B-5F4452AB8D28}" type="slidenum">
              <a:rPr lang="en-US" smtClean="0"/>
              <a:t>5</a:t>
            </a:fld>
            <a:endParaRPr lang="en-US"/>
          </a:p>
        </p:txBody>
      </p:sp>
    </p:spTree>
    <p:extLst>
      <p:ext uri="{BB962C8B-B14F-4D97-AF65-F5344CB8AC3E}">
        <p14:creationId xmlns:p14="http://schemas.microsoft.com/office/powerpoint/2010/main" val="1481616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a:t>
            </a:r>
          </a:p>
        </p:txBody>
      </p:sp>
      <p:sp>
        <p:nvSpPr>
          <p:cNvPr id="4" name="Slide Number Placeholder 3"/>
          <p:cNvSpPr>
            <a:spLocks noGrp="1"/>
          </p:cNvSpPr>
          <p:nvPr>
            <p:ph type="sldNum" sz="quarter" idx="5"/>
          </p:nvPr>
        </p:nvSpPr>
        <p:spPr/>
        <p:txBody>
          <a:bodyPr/>
          <a:lstStyle/>
          <a:p>
            <a:fld id="{9216CBC2-AFED-4B47-AE2B-5F4452AB8D28}" type="slidenum">
              <a:rPr lang="en-US" smtClean="0"/>
              <a:t>6</a:t>
            </a:fld>
            <a:endParaRPr lang="en-US"/>
          </a:p>
        </p:txBody>
      </p:sp>
    </p:spTree>
    <p:extLst>
      <p:ext uri="{BB962C8B-B14F-4D97-AF65-F5344CB8AC3E}">
        <p14:creationId xmlns:p14="http://schemas.microsoft.com/office/powerpoint/2010/main" val="3995998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a:t>
            </a:r>
          </a:p>
        </p:txBody>
      </p:sp>
      <p:sp>
        <p:nvSpPr>
          <p:cNvPr id="4" name="Slide Number Placeholder 3"/>
          <p:cNvSpPr>
            <a:spLocks noGrp="1"/>
          </p:cNvSpPr>
          <p:nvPr>
            <p:ph type="sldNum" sz="quarter" idx="5"/>
          </p:nvPr>
        </p:nvSpPr>
        <p:spPr/>
        <p:txBody>
          <a:bodyPr/>
          <a:lstStyle/>
          <a:p>
            <a:fld id="{9216CBC2-AFED-4B47-AE2B-5F4452AB8D28}" type="slidenum">
              <a:rPr lang="en-US" smtClean="0"/>
              <a:t>7</a:t>
            </a:fld>
            <a:endParaRPr lang="en-US"/>
          </a:p>
        </p:txBody>
      </p:sp>
    </p:spTree>
    <p:extLst>
      <p:ext uri="{BB962C8B-B14F-4D97-AF65-F5344CB8AC3E}">
        <p14:creationId xmlns:p14="http://schemas.microsoft.com/office/powerpoint/2010/main" val="3216459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a:t>
            </a:r>
          </a:p>
        </p:txBody>
      </p:sp>
      <p:sp>
        <p:nvSpPr>
          <p:cNvPr id="4" name="Slide Number Placeholder 3"/>
          <p:cNvSpPr>
            <a:spLocks noGrp="1"/>
          </p:cNvSpPr>
          <p:nvPr>
            <p:ph type="sldNum" sz="quarter" idx="5"/>
          </p:nvPr>
        </p:nvSpPr>
        <p:spPr/>
        <p:txBody>
          <a:bodyPr/>
          <a:lstStyle/>
          <a:p>
            <a:fld id="{9216CBC2-AFED-4B47-AE2B-5F4452AB8D28}" type="slidenum">
              <a:rPr lang="en-US" smtClean="0"/>
              <a:t>8</a:t>
            </a:fld>
            <a:endParaRPr lang="en-US"/>
          </a:p>
        </p:txBody>
      </p:sp>
    </p:spTree>
    <p:extLst>
      <p:ext uri="{BB962C8B-B14F-4D97-AF65-F5344CB8AC3E}">
        <p14:creationId xmlns:p14="http://schemas.microsoft.com/office/powerpoint/2010/main" val="3744270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a:t>
            </a:r>
          </a:p>
        </p:txBody>
      </p:sp>
      <p:sp>
        <p:nvSpPr>
          <p:cNvPr id="4" name="Slide Number Placeholder 3"/>
          <p:cNvSpPr>
            <a:spLocks noGrp="1"/>
          </p:cNvSpPr>
          <p:nvPr>
            <p:ph type="sldNum" sz="quarter" idx="5"/>
          </p:nvPr>
        </p:nvSpPr>
        <p:spPr/>
        <p:txBody>
          <a:bodyPr/>
          <a:lstStyle/>
          <a:p>
            <a:fld id="{9216CBC2-AFED-4B47-AE2B-5F4452AB8D28}" type="slidenum">
              <a:rPr lang="en-US" smtClean="0"/>
              <a:t>9</a:t>
            </a:fld>
            <a:endParaRPr lang="en-US"/>
          </a:p>
        </p:txBody>
      </p:sp>
    </p:spTree>
    <p:extLst>
      <p:ext uri="{BB962C8B-B14F-4D97-AF65-F5344CB8AC3E}">
        <p14:creationId xmlns:p14="http://schemas.microsoft.com/office/powerpoint/2010/main" val="339536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Title Placeholder 10">
            <a:extLst>
              <a:ext uri="{FF2B5EF4-FFF2-40B4-BE49-F238E27FC236}">
                <a16:creationId xmlns:a16="http://schemas.microsoft.com/office/drawing/2014/main" id="{03435116-8EC1-A548-452A-A5744ECD0FD6}"/>
              </a:ext>
            </a:extLst>
          </p:cNvPr>
          <p:cNvSpPr>
            <a:spLocks noGrp="1"/>
          </p:cNvSpPr>
          <p:nvPr>
            <p:ph type="title"/>
          </p:nvPr>
        </p:nvSpPr>
        <p:spPr>
          <a:xfrm>
            <a:off x="2447108" y="1846217"/>
            <a:ext cx="8906692" cy="2595153"/>
          </a:xfrm>
          <a:prstGeom prst="rect">
            <a:avLst/>
          </a:prstGeom>
        </p:spPr>
        <p:txBody>
          <a:bodyPr vert="horz" lIns="91440" tIns="45720" rIns="91440" bIns="45720" rtlCol="0" anchor="ctr">
            <a:normAutofit/>
          </a:bodyPr>
          <a:lstStyle/>
          <a:p>
            <a:r>
              <a:rPr lang="en-US"/>
              <a:t>Click to edit Master title style</a:t>
            </a:r>
          </a:p>
        </p:txBody>
      </p:sp>
      <p:sp>
        <p:nvSpPr>
          <p:cNvPr id="11" name="Text Placeholder 11">
            <a:extLst>
              <a:ext uri="{FF2B5EF4-FFF2-40B4-BE49-F238E27FC236}">
                <a16:creationId xmlns:a16="http://schemas.microsoft.com/office/drawing/2014/main" id="{BE800B03-ECF5-F0B1-7514-4FC09CECE7E4}"/>
              </a:ext>
            </a:extLst>
          </p:cNvPr>
          <p:cNvSpPr>
            <a:spLocks noGrp="1"/>
          </p:cNvSpPr>
          <p:nvPr>
            <p:ph idx="1"/>
          </p:nvPr>
        </p:nvSpPr>
        <p:spPr>
          <a:xfrm>
            <a:off x="2447108" y="4441370"/>
            <a:ext cx="8906692" cy="625930"/>
          </a:xfrm>
          <a:prstGeom prst="rect">
            <a:avLst/>
          </a:prstGeom>
        </p:spPr>
        <p:txBody>
          <a:bodyPr vert="horz" lIns="91440" tIns="45720" rIns="91440" bIns="45720" rtlCol="0">
            <a:normAutofit/>
          </a:bodyPr>
          <a:lstStyle/>
          <a:p>
            <a:pPr lvl="0"/>
            <a:r>
              <a:rPr lang="en-US"/>
              <a:t>Click to edit Master text styles</a:t>
            </a:r>
          </a:p>
        </p:txBody>
      </p:sp>
    </p:spTree>
    <p:extLst>
      <p:ext uri="{BB962C8B-B14F-4D97-AF65-F5344CB8AC3E}">
        <p14:creationId xmlns:p14="http://schemas.microsoft.com/office/powerpoint/2010/main" val="184372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C417-39B3-8947-8902-0153B5002093}"/>
              </a:ext>
            </a:extLst>
          </p:cNvPr>
          <p:cNvSpPr>
            <a:spLocks noGrp="1"/>
          </p:cNvSpPr>
          <p:nvPr>
            <p:ph type="title"/>
          </p:nvPr>
        </p:nvSpPr>
        <p:spPr>
          <a:xfrm>
            <a:off x="381001"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90FAD0-D969-274E-8AC0-FC5A894FB3FE}"/>
              </a:ext>
            </a:extLst>
          </p:cNvPr>
          <p:cNvSpPr>
            <a:spLocks noGrp="1"/>
          </p:cNvSpPr>
          <p:nvPr>
            <p:ph idx="1"/>
          </p:nvPr>
        </p:nvSpPr>
        <p:spPr>
          <a:xfrm>
            <a:off x="4642338" y="457201"/>
            <a:ext cx="7168663"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5FBC2C-9388-6049-AEF3-C1606676A7E6}"/>
              </a:ext>
            </a:extLst>
          </p:cNvPr>
          <p:cNvSpPr>
            <a:spLocks noGrp="1"/>
          </p:cNvSpPr>
          <p:nvPr>
            <p:ph type="body" sz="half" idx="2"/>
          </p:nvPr>
        </p:nvSpPr>
        <p:spPr>
          <a:xfrm>
            <a:off x="381001" y="2274849"/>
            <a:ext cx="3932767" cy="35941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A470E-5CA9-A545-B98E-1EFAA05E8BF1}"/>
              </a:ext>
            </a:extLst>
          </p:cNvPr>
          <p:cNvSpPr>
            <a:spLocks noGrp="1"/>
          </p:cNvSpPr>
          <p:nvPr>
            <p:ph type="dt" sz="half" idx="10"/>
          </p:nvPr>
        </p:nvSpPr>
        <p:spPr/>
        <p:txBody>
          <a:bodyPr/>
          <a:lstStyle/>
          <a:p>
            <a:fld id="{016554A5-B4DD-7045-B047-B7DA6D1E70A4}" type="datetimeFigureOut">
              <a:rPr lang="en-US" smtClean="0"/>
              <a:t>8/31/2023</a:t>
            </a:fld>
            <a:endParaRPr lang="en-US"/>
          </a:p>
        </p:txBody>
      </p:sp>
      <p:sp>
        <p:nvSpPr>
          <p:cNvPr id="7" name="Slide Number Placeholder 6">
            <a:extLst>
              <a:ext uri="{FF2B5EF4-FFF2-40B4-BE49-F238E27FC236}">
                <a16:creationId xmlns:a16="http://schemas.microsoft.com/office/drawing/2014/main" id="{68F5A757-8D62-3444-9BDB-1CB584B73545}"/>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305657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57A-36CB-814D-B1A5-9012A244B555}"/>
              </a:ext>
            </a:extLst>
          </p:cNvPr>
          <p:cNvSpPr>
            <a:spLocks noGrp="1"/>
          </p:cNvSpPr>
          <p:nvPr>
            <p:ph type="title"/>
          </p:nvPr>
        </p:nvSpPr>
        <p:spPr>
          <a:xfrm>
            <a:off x="381001"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3259A3-587A-6D4A-AEF8-E4225996F750}"/>
              </a:ext>
            </a:extLst>
          </p:cNvPr>
          <p:cNvSpPr>
            <a:spLocks noGrp="1"/>
          </p:cNvSpPr>
          <p:nvPr>
            <p:ph type="pic" idx="1"/>
          </p:nvPr>
        </p:nvSpPr>
        <p:spPr>
          <a:xfrm>
            <a:off x="4614203" y="457201"/>
            <a:ext cx="7196798" cy="49839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4AC1918-55BE-A644-8FDC-9E18F9A994B4}"/>
              </a:ext>
            </a:extLst>
          </p:cNvPr>
          <p:cNvSpPr>
            <a:spLocks noGrp="1"/>
          </p:cNvSpPr>
          <p:nvPr>
            <p:ph type="body" sz="half" idx="2"/>
          </p:nvPr>
        </p:nvSpPr>
        <p:spPr>
          <a:xfrm>
            <a:off x="381001" y="2274850"/>
            <a:ext cx="3932767" cy="31662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DD8F2-DDA7-354F-9FEA-A07E773A64F1}"/>
              </a:ext>
            </a:extLst>
          </p:cNvPr>
          <p:cNvSpPr>
            <a:spLocks noGrp="1"/>
          </p:cNvSpPr>
          <p:nvPr>
            <p:ph type="dt" sz="half" idx="10"/>
          </p:nvPr>
        </p:nvSpPr>
        <p:spPr/>
        <p:txBody>
          <a:bodyPr/>
          <a:lstStyle/>
          <a:p>
            <a:fld id="{016554A5-B4DD-7045-B047-B7DA6D1E70A4}" type="datetimeFigureOut">
              <a:rPr lang="en-US" smtClean="0"/>
              <a:t>8/31/2023</a:t>
            </a:fld>
            <a:endParaRPr lang="en-US"/>
          </a:p>
        </p:txBody>
      </p:sp>
      <p:sp>
        <p:nvSpPr>
          <p:cNvPr id="7" name="Slide Number Placeholder 6">
            <a:extLst>
              <a:ext uri="{FF2B5EF4-FFF2-40B4-BE49-F238E27FC236}">
                <a16:creationId xmlns:a16="http://schemas.microsoft.com/office/drawing/2014/main" id="{4B3F2438-4A98-5A4C-9057-FC3F0CBCD520}"/>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111945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AD69-3205-BCCD-4E2D-E72B1D3B18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E0D675-7591-9D83-10A1-2FEED657724E}"/>
              </a:ext>
            </a:extLst>
          </p:cNvPr>
          <p:cNvSpPr>
            <a:spLocks noGrp="1"/>
          </p:cNvSpPr>
          <p:nvPr>
            <p:ph type="dt" sz="half" idx="10"/>
          </p:nvPr>
        </p:nvSpPr>
        <p:spPr/>
        <p:txBody>
          <a:bodyPr/>
          <a:lstStyle/>
          <a:p>
            <a:fld id="{016554A5-B4DD-7045-B047-B7DA6D1E70A4}" type="datetimeFigureOut">
              <a:rPr lang="en-US" smtClean="0"/>
              <a:pPr/>
              <a:t>8/31/2023</a:t>
            </a:fld>
            <a:endParaRPr lang="en-US"/>
          </a:p>
        </p:txBody>
      </p:sp>
      <p:sp>
        <p:nvSpPr>
          <p:cNvPr id="4" name="Slide Number Placeholder 3">
            <a:extLst>
              <a:ext uri="{FF2B5EF4-FFF2-40B4-BE49-F238E27FC236}">
                <a16:creationId xmlns:a16="http://schemas.microsoft.com/office/drawing/2014/main" id="{56C7773C-2F41-C6E1-AAB5-9601AB572047}"/>
              </a:ext>
            </a:extLst>
          </p:cNvPr>
          <p:cNvSpPr>
            <a:spLocks noGrp="1"/>
          </p:cNvSpPr>
          <p:nvPr>
            <p:ph type="sldNum" sz="quarter" idx="11"/>
          </p:nvPr>
        </p:nvSpPr>
        <p:spPr/>
        <p:txBody>
          <a:bodyPr/>
          <a:lstStyle/>
          <a:p>
            <a:fld id="{AE678206-0642-9F48-9727-6B519CB285FA}" type="slidenum">
              <a:rPr lang="en-US" smtClean="0"/>
              <a:pPr/>
              <a:t>‹#›</a:t>
            </a:fld>
            <a:endParaRPr lang="en-US"/>
          </a:p>
        </p:txBody>
      </p:sp>
      <p:sp>
        <p:nvSpPr>
          <p:cNvPr id="6" name="Chart Placeholder 5">
            <a:extLst>
              <a:ext uri="{FF2B5EF4-FFF2-40B4-BE49-F238E27FC236}">
                <a16:creationId xmlns:a16="http://schemas.microsoft.com/office/drawing/2014/main" id="{A169B0B5-D05E-C4AE-458A-3F4627989B43}"/>
              </a:ext>
            </a:extLst>
          </p:cNvPr>
          <p:cNvSpPr>
            <a:spLocks noGrp="1"/>
          </p:cNvSpPr>
          <p:nvPr>
            <p:ph type="chart" sz="quarter" idx="12"/>
          </p:nvPr>
        </p:nvSpPr>
        <p:spPr>
          <a:xfrm>
            <a:off x="381000" y="1435100"/>
            <a:ext cx="7510463" cy="4572000"/>
          </a:xfrm>
        </p:spPr>
        <p:txBody>
          <a:bodyPr/>
          <a:lstStyle/>
          <a:p>
            <a:r>
              <a:rPr lang="en-US"/>
              <a:t>Click icon to add chart</a:t>
            </a:r>
          </a:p>
        </p:txBody>
      </p:sp>
      <p:sp>
        <p:nvSpPr>
          <p:cNvPr id="8" name="Text Placeholder 7">
            <a:extLst>
              <a:ext uri="{FF2B5EF4-FFF2-40B4-BE49-F238E27FC236}">
                <a16:creationId xmlns:a16="http://schemas.microsoft.com/office/drawing/2014/main" id="{3AA2623B-F27F-1862-1049-4ADBDCD7601C}"/>
              </a:ext>
            </a:extLst>
          </p:cNvPr>
          <p:cNvSpPr>
            <a:spLocks noGrp="1"/>
          </p:cNvSpPr>
          <p:nvPr>
            <p:ph type="body" sz="quarter" idx="13"/>
          </p:nvPr>
        </p:nvSpPr>
        <p:spPr>
          <a:xfrm>
            <a:off x="8116888" y="1435100"/>
            <a:ext cx="3694112" cy="3417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041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Plai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Placeholder 10">
            <a:extLst>
              <a:ext uri="{FF2B5EF4-FFF2-40B4-BE49-F238E27FC236}">
                <a16:creationId xmlns:a16="http://schemas.microsoft.com/office/drawing/2014/main" id="{F64BEEBC-AE20-0931-2193-11EF8F682D9B}"/>
              </a:ext>
            </a:extLst>
          </p:cNvPr>
          <p:cNvSpPr>
            <a:spLocks noGrp="1"/>
          </p:cNvSpPr>
          <p:nvPr>
            <p:ph type="title"/>
          </p:nvPr>
        </p:nvSpPr>
        <p:spPr>
          <a:xfrm>
            <a:off x="2447108" y="1846217"/>
            <a:ext cx="8906692" cy="2595153"/>
          </a:xfrm>
          <a:prstGeom prst="rect">
            <a:avLst/>
          </a:prstGeom>
        </p:spPr>
        <p:txBody>
          <a:bodyPr vert="horz" lIns="91440" tIns="45720" rIns="91440" bIns="45720" rtlCol="0" anchor="ctr">
            <a:normAutofit/>
          </a:bodyPr>
          <a:lstStyle/>
          <a:p>
            <a:r>
              <a:rPr lang="en-US"/>
              <a:t>Click to edit Master title style</a:t>
            </a:r>
          </a:p>
        </p:txBody>
      </p:sp>
      <p:sp>
        <p:nvSpPr>
          <p:cNvPr id="5" name="Text Placeholder 11">
            <a:extLst>
              <a:ext uri="{FF2B5EF4-FFF2-40B4-BE49-F238E27FC236}">
                <a16:creationId xmlns:a16="http://schemas.microsoft.com/office/drawing/2014/main" id="{D1BFEEB1-1250-CB23-C303-2290A9F73B30}"/>
              </a:ext>
            </a:extLst>
          </p:cNvPr>
          <p:cNvSpPr>
            <a:spLocks noGrp="1"/>
          </p:cNvSpPr>
          <p:nvPr>
            <p:ph idx="1"/>
          </p:nvPr>
        </p:nvSpPr>
        <p:spPr>
          <a:xfrm>
            <a:off x="2447108" y="4441370"/>
            <a:ext cx="8906692" cy="625930"/>
          </a:xfrm>
          <a:prstGeom prst="rect">
            <a:avLst/>
          </a:prstGeom>
        </p:spPr>
        <p:txBody>
          <a:bodyPr vert="horz" lIns="91440" tIns="45720" rIns="91440" bIns="45720" rtlCol="0">
            <a:normAutofit/>
          </a:bodyPr>
          <a:lstStyle>
            <a:lvl1pPr>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4347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D447-9FAE-794F-2257-20A251CD0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4A3DD-FA3C-F1A4-760E-5923E86C43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8B67C-0659-E576-7846-02E831C07994}"/>
              </a:ext>
            </a:extLst>
          </p:cNvPr>
          <p:cNvSpPr>
            <a:spLocks noGrp="1"/>
          </p:cNvSpPr>
          <p:nvPr>
            <p:ph type="dt" sz="half" idx="10"/>
          </p:nvPr>
        </p:nvSpPr>
        <p:spPr/>
        <p:txBody>
          <a:bodyPr/>
          <a:lstStyle/>
          <a:p>
            <a:fld id="{D1E84D91-1C3B-4CE3-BD4B-E440E625DA75}" type="datetimeFigureOut">
              <a:rPr lang="en-US" smtClean="0"/>
              <a:t>8/31/2023</a:t>
            </a:fld>
            <a:endParaRPr lang="en-US"/>
          </a:p>
        </p:txBody>
      </p:sp>
      <p:sp>
        <p:nvSpPr>
          <p:cNvPr id="5" name="Footer Placeholder 4">
            <a:extLst>
              <a:ext uri="{FF2B5EF4-FFF2-40B4-BE49-F238E27FC236}">
                <a16:creationId xmlns:a16="http://schemas.microsoft.com/office/drawing/2014/main" id="{04918BD7-9330-2FDE-7D5E-30BBC89C2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1694B-3A95-5F40-E36D-6A5B3F856AD5}"/>
              </a:ext>
            </a:extLst>
          </p:cNvPr>
          <p:cNvSpPr>
            <a:spLocks noGrp="1"/>
          </p:cNvSpPr>
          <p:nvPr>
            <p:ph type="sldNum" sz="quarter" idx="12"/>
          </p:nvPr>
        </p:nvSpPr>
        <p:spPr/>
        <p:txBody>
          <a:bodyPr/>
          <a:lstStyle/>
          <a:p>
            <a:fld id="{822AEC31-F18F-41F3-8319-C96C0B57C628}" type="slidenum">
              <a:rPr lang="en-US" smtClean="0"/>
              <a:t>‹#›</a:t>
            </a:fld>
            <a:endParaRPr lang="en-US"/>
          </a:p>
        </p:txBody>
      </p:sp>
    </p:spTree>
    <p:extLst>
      <p:ext uri="{BB962C8B-B14F-4D97-AF65-F5344CB8AC3E}">
        <p14:creationId xmlns:p14="http://schemas.microsoft.com/office/powerpoint/2010/main" val="52179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s - Plai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Placeholder 10">
            <a:extLst>
              <a:ext uri="{FF2B5EF4-FFF2-40B4-BE49-F238E27FC236}">
                <a16:creationId xmlns:a16="http://schemas.microsoft.com/office/drawing/2014/main" id="{5FCBB805-91EF-D0F1-B5CA-BCA3290EA431}"/>
              </a:ext>
            </a:extLst>
          </p:cNvPr>
          <p:cNvSpPr>
            <a:spLocks noGrp="1"/>
          </p:cNvSpPr>
          <p:nvPr>
            <p:ph type="title"/>
          </p:nvPr>
        </p:nvSpPr>
        <p:spPr>
          <a:xfrm>
            <a:off x="1642654" y="1948985"/>
            <a:ext cx="8906692" cy="2960028"/>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12995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FBEFA-1B24-BD40-967B-224093822B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28C1E-32D8-CF48-A92C-E6AC112D0D06}"/>
              </a:ext>
            </a:extLst>
          </p:cNvPr>
          <p:cNvSpPr>
            <a:spLocks noGrp="1"/>
          </p:cNvSpPr>
          <p:nvPr>
            <p:ph type="dt" sz="half" idx="10"/>
          </p:nvPr>
        </p:nvSpPr>
        <p:spPr/>
        <p:txBody>
          <a:bodyPr/>
          <a:lstStyle/>
          <a:p>
            <a:fld id="{016554A5-B4DD-7045-B047-B7DA6D1E70A4}" type="datetimeFigureOut">
              <a:rPr lang="en-US" smtClean="0"/>
              <a:t>8/31/2023</a:t>
            </a:fld>
            <a:endParaRPr lang="en-US"/>
          </a:p>
        </p:txBody>
      </p:sp>
      <p:sp>
        <p:nvSpPr>
          <p:cNvPr id="6" name="Slide Number Placeholder 5">
            <a:extLst>
              <a:ext uri="{FF2B5EF4-FFF2-40B4-BE49-F238E27FC236}">
                <a16:creationId xmlns:a16="http://schemas.microsoft.com/office/drawing/2014/main" id="{4F2FBA1A-F7CC-514B-BEB5-104BA2E09E1E}"/>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7" name="Title Placeholder 1">
            <a:extLst>
              <a:ext uri="{FF2B5EF4-FFF2-40B4-BE49-F238E27FC236}">
                <a16:creationId xmlns:a16="http://schemas.microsoft.com/office/drawing/2014/main" id="{D1CD0E1A-EFF5-9943-8AA6-521A2B23E647}"/>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83884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768D-628B-BB40-BEE5-32E27182F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A323E-BF1A-8C44-9650-0F8A4E12DCC0}"/>
              </a:ext>
            </a:extLst>
          </p:cNvPr>
          <p:cNvSpPr>
            <a:spLocks noGrp="1"/>
          </p:cNvSpPr>
          <p:nvPr>
            <p:ph sz="half" idx="1"/>
          </p:nvPr>
        </p:nvSpPr>
        <p:spPr>
          <a:xfrm>
            <a:off x="379048" y="1215483"/>
            <a:ext cx="5615353" cy="42256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1EEF26-478D-684B-BFF1-D8FD9BE7D5F9}"/>
              </a:ext>
            </a:extLst>
          </p:cNvPr>
          <p:cNvSpPr>
            <a:spLocks noGrp="1"/>
          </p:cNvSpPr>
          <p:nvPr>
            <p:ph sz="half" idx="2"/>
          </p:nvPr>
        </p:nvSpPr>
        <p:spPr>
          <a:xfrm>
            <a:off x="6197600" y="1215483"/>
            <a:ext cx="5613400" cy="42256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ABF72E-E074-E741-8514-3417AC9D80AB}"/>
              </a:ext>
            </a:extLst>
          </p:cNvPr>
          <p:cNvSpPr>
            <a:spLocks noGrp="1"/>
          </p:cNvSpPr>
          <p:nvPr>
            <p:ph type="dt" sz="half" idx="10"/>
          </p:nvPr>
        </p:nvSpPr>
        <p:spPr/>
        <p:txBody>
          <a:bodyPr/>
          <a:lstStyle/>
          <a:p>
            <a:fld id="{016554A5-B4DD-7045-B047-B7DA6D1E70A4}" type="datetimeFigureOut">
              <a:rPr lang="en-US" smtClean="0"/>
              <a:t>8/31/2023</a:t>
            </a:fld>
            <a:endParaRPr lang="en-US"/>
          </a:p>
        </p:txBody>
      </p:sp>
      <p:sp>
        <p:nvSpPr>
          <p:cNvPr id="7" name="Slide Number Placeholder 6">
            <a:extLst>
              <a:ext uri="{FF2B5EF4-FFF2-40B4-BE49-F238E27FC236}">
                <a16:creationId xmlns:a16="http://schemas.microsoft.com/office/drawing/2014/main" id="{CB44C3EF-E136-164D-954C-112EADD99ADD}"/>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232459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310077-12D2-2D4D-8F51-D9CB6B044F9B}"/>
              </a:ext>
            </a:extLst>
          </p:cNvPr>
          <p:cNvSpPr>
            <a:spLocks noGrp="1"/>
          </p:cNvSpPr>
          <p:nvPr>
            <p:ph type="body" idx="1"/>
          </p:nvPr>
        </p:nvSpPr>
        <p:spPr>
          <a:xfrm>
            <a:off x="381001" y="1235113"/>
            <a:ext cx="561763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0DF7D1-4D77-4C46-B579-F5861C7459AC}"/>
              </a:ext>
            </a:extLst>
          </p:cNvPr>
          <p:cNvSpPr>
            <a:spLocks noGrp="1"/>
          </p:cNvSpPr>
          <p:nvPr>
            <p:ph sz="half" idx="2"/>
          </p:nvPr>
        </p:nvSpPr>
        <p:spPr>
          <a:xfrm>
            <a:off x="381001" y="2078658"/>
            <a:ext cx="5617633" cy="3362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19A1FD-16BD-7B41-8D0F-269780D1BBDC}"/>
              </a:ext>
            </a:extLst>
          </p:cNvPr>
          <p:cNvSpPr>
            <a:spLocks noGrp="1"/>
          </p:cNvSpPr>
          <p:nvPr>
            <p:ph type="body" sz="quarter" idx="3"/>
          </p:nvPr>
        </p:nvSpPr>
        <p:spPr>
          <a:xfrm>
            <a:off x="6172200" y="1235113"/>
            <a:ext cx="56388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AF2E0-F5E8-3946-89DE-62BFD441B2F1}"/>
              </a:ext>
            </a:extLst>
          </p:cNvPr>
          <p:cNvSpPr>
            <a:spLocks noGrp="1"/>
          </p:cNvSpPr>
          <p:nvPr>
            <p:ph sz="quarter" idx="4"/>
          </p:nvPr>
        </p:nvSpPr>
        <p:spPr>
          <a:xfrm>
            <a:off x="6172200" y="2078658"/>
            <a:ext cx="5638800" cy="3362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5BD322-BC93-4244-92C5-7651A7979906}"/>
              </a:ext>
            </a:extLst>
          </p:cNvPr>
          <p:cNvSpPr>
            <a:spLocks noGrp="1"/>
          </p:cNvSpPr>
          <p:nvPr>
            <p:ph type="dt" sz="half" idx="10"/>
          </p:nvPr>
        </p:nvSpPr>
        <p:spPr/>
        <p:txBody>
          <a:bodyPr/>
          <a:lstStyle/>
          <a:p>
            <a:fld id="{016554A5-B4DD-7045-B047-B7DA6D1E70A4}" type="datetimeFigureOut">
              <a:rPr lang="en-US" smtClean="0"/>
              <a:t>8/31/2023</a:t>
            </a:fld>
            <a:endParaRPr lang="en-US"/>
          </a:p>
        </p:txBody>
      </p:sp>
      <p:sp>
        <p:nvSpPr>
          <p:cNvPr id="9" name="Slide Number Placeholder 8">
            <a:extLst>
              <a:ext uri="{FF2B5EF4-FFF2-40B4-BE49-F238E27FC236}">
                <a16:creationId xmlns:a16="http://schemas.microsoft.com/office/drawing/2014/main" id="{E03D151B-D611-8446-9323-A31F43088641}"/>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10" name="Title Placeholder 1">
            <a:extLst>
              <a:ext uri="{FF2B5EF4-FFF2-40B4-BE49-F238E27FC236}">
                <a16:creationId xmlns:a16="http://schemas.microsoft.com/office/drawing/2014/main" id="{419FCA3D-219A-9547-A7A7-4EB9BE7DD721}"/>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7055611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F5BD322-BC93-4244-92C5-7651A7979906}"/>
              </a:ext>
            </a:extLst>
          </p:cNvPr>
          <p:cNvSpPr>
            <a:spLocks noGrp="1"/>
          </p:cNvSpPr>
          <p:nvPr>
            <p:ph type="dt" sz="half" idx="10"/>
          </p:nvPr>
        </p:nvSpPr>
        <p:spPr/>
        <p:txBody>
          <a:bodyPr/>
          <a:lstStyle/>
          <a:p>
            <a:fld id="{016554A5-B4DD-7045-B047-B7DA6D1E70A4}" type="datetimeFigureOut">
              <a:rPr lang="en-US" smtClean="0"/>
              <a:t>8/31/2023</a:t>
            </a:fld>
            <a:endParaRPr lang="en-US"/>
          </a:p>
        </p:txBody>
      </p:sp>
      <p:sp>
        <p:nvSpPr>
          <p:cNvPr id="9" name="Slide Number Placeholder 8">
            <a:extLst>
              <a:ext uri="{FF2B5EF4-FFF2-40B4-BE49-F238E27FC236}">
                <a16:creationId xmlns:a16="http://schemas.microsoft.com/office/drawing/2014/main" id="{E03D151B-D611-8446-9323-A31F43088641}"/>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10" name="Title Placeholder 1">
            <a:extLst>
              <a:ext uri="{FF2B5EF4-FFF2-40B4-BE49-F238E27FC236}">
                <a16:creationId xmlns:a16="http://schemas.microsoft.com/office/drawing/2014/main" id="{419FCA3D-219A-9547-A7A7-4EB9BE7DD721}"/>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a:t>Click to edit Master title style</a:t>
            </a:r>
          </a:p>
        </p:txBody>
      </p:sp>
      <p:sp>
        <p:nvSpPr>
          <p:cNvPr id="3" name="Picture Placeholder 2">
            <a:extLst>
              <a:ext uri="{FF2B5EF4-FFF2-40B4-BE49-F238E27FC236}">
                <a16:creationId xmlns:a16="http://schemas.microsoft.com/office/drawing/2014/main" id="{7EB05746-5DE4-07B1-5611-4EEBAF38DE1E}"/>
              </a:ext>
            </a:extLst>
          </p:cNvPr>
          <p:cNvSpPr>
            <a:spLocks noGrp="1"/>
          </p:cNvSpPr>
          <p:nvPr>
            <p:ph type="pic" sz="quarter" idx="13"/>
          </p:nvPr>
        </p:nvSpPr>
        <p:spPr>
          <a:xfrm>
            <a:off x="381000" y="1425402"/>
            <a:ext cx="3074469" cy="2081855"/>
          </a:xfrm>
        </p:spPr>
        <p:txBody>
          <a:bodyPr/>
          <a:lstStyle/>
          <a:p>
            <a:r>
              <a:rPr lang="en-US"/>
              <a:t>Click icon to add picture</a:t>
            </a:r>
          </a:p>
        </p:txBody>
      </p:sp>
      <p:sp>
        <p:nvSpPr>
          <p:cNvPr id="4" name="Picture Placeholder 2">
            <a:extLst>
              <a:ext uri="{FF2B5EF4-FFF2-40B4-BE49-F238E27FC236}">
                <a16:creationId xmlns:a16="http://schemas.microsoft.com/office/drawing/2014/main" id="{03F001E6-D6D1-A396-EE07-7790621213EA}"/>
              </a:ext>
            </a:extLst>
          </p:cNvPr>
          <p:cNvSpPr>
            <a:spLocks noGrp="1"/>
          </p:cNvSpPr>
          <p:nvPr>
            <p:ph type="pic" sz="quarter" idx="14"/>
          </p:nvPr>
        </p:nvSpPr>
        <p:spPr>
          <a:xfrm>
            <a:off x="3771394" y="1425402"/>
            <a:ext cx="3074469" cy="2081855"/>
          </a:xfrm>
        </p:spPr>
        <p:txBody>
          <a:bodyPr/>
          <a:lstStyle/>
          <a:p>
            <a:r>
              <a:rPr lang="en-US"/>
              <a:t>Click icon to add picture</a:t>
            </a:r>
          </a:p>
        </p:txBody>
      </p:sp>
      <p:sp>
        <p:nvSpPr>
          <p:cNvPr id="5" name="Picture Placeholder 2">
            <a:extLst>
              <a:ext uri="{FF2B5EF4-FFF2-40B4-BE49-F238E27FC236}">
                <a16:creationId xmlns:a16="http://schemas.microsoft.com/office/drawing/2014/main" id="{02BD7855-1EA6-1102-5122-4BF617ED2DCB}"/>
              </a:ext>
            </a:extLst>
          </p:cNvPr>
          <p:cNvSpPr>
            <a:spLocks noGrp="1"/>
          </p:cNvSpPr>
          <p:nvPr>
            <p:ph type="pic" sz="quarter" idx="15"/>
          </p:nvPr>
        </p:nvSpPr>
        <p:spPr>
          <a:xfrm>
            <a:off x="7178140" y="1425402"/>
            <a:ext cx="3074469" cy="2081855"/>
          </a:xfrm>
        </p:spPr>
        <p:txBody>
          <a:bodyPr/>
          <a:lstStyle/>
          <a:p>
            <a:r>
              <a:rPr lang="en-US"/>
              <a:t>Click icon to add picture</a:t>
            </a:r>
          </a:p>
        </p:txBody>
      </p:sp>
      <p:sp>
        <p:nvSpPr>
          <p:cNvPr id="6" name="Picture Placeholder 2">
            <a:extLst>
              <a:ext uri="{FF2B5EF4-FFF2-40B4-BE49-F238E27FC236}">
                <a16:creationId xmlns:a16="http://schemas.microsoft.com/office/drawing/2014/main" id="{93DB0072-B1E4-2B67-CD64-AFD0CADC50A0}"/>
              </a:ext>
            </a:extLst>
          </p:cNvPr>
          <p:cNvSpPr>
            <a:spLocks noGrp="1"/>
          </p:cNvSpPr>
          <p:nvPr>
            <p:ph type="pic" sz="quarter" idx="16"/>
          </p:nvPr>
        </p:nvSpPr>
        <p:spPr>
          <a:xfrm>
            <a:off x="381000" y="3772092"/>
            <a:ext cx="3074469" cy="2081855"/>
          </a:xfrm>
        </p:spPr>
        <p:txBody>
          <a:bodyPr/>
          <a:lstStyle/>
          <a:p>
            <a:r>
              <a:rPr lang="en-US"/>
              <a:t>Click icon to add picture</a:t>
            </a:r>
          </a:p>
        </p:txBody>
      </p:sp>
      <p:sp>
        <p:nvSpPr>
          <p:cNvPr id="16" name="Picture Placeholder 2">
            <a:extLst>
              <a:ext uri="{FF2B5EF4-FFF2-40B4-BE49-F238E27FC236}">
                <a16:creationId xmlns:a16="http://schemas.microsoft.com/office/drawing/2014/main" id="{F12EFAB6-9D79-46A4-1400-FA689BD1831A}"/>
              </a:ext>
            </a:extLst>
          </p:cNvPr>
          <p:cNvSpPr>
            <a:spLocks noGrp="1"/>
          </p:cNvSpPr>
          <p:nvPr>
            <p:ph type="pic" sz="quarter" idx="17"/>
          </p:nvPr>
        </p:nvSpPr>
        <p:spPr>
          <a:xfrm>
            <a:off x="3771394" y="3772092"/>
            <a:ext cx="3074469" cy="2081855"/>
          </a:xfrm>
        </p:spPr>
        <p:txBody>
          <a:bodyPr/>
          <a:lstStyle/>
          <a:p>
            <a:r>
              <a:rPr lang="en-US"/>
              <a:t>Click icon to add picture</a:t>
            </a:r>
          </a:p>
        </p:txBody>
      </p:sp>
      <p:sp>
        <p:nvSpPr>
          <p:cNvPr id="17" name="Picture Placeholder 2">
            <a:extLst>
              <a:ext uri="{FF2B5EF4-FFF2-40B4-BE49-F238E27FC236}">
                <a16:creationId xmlns:a16="http://schemas.microsoft.com/office/drawing/2014/main" id="{F8E2A34E-676C-226E-E8A6-42635E9CC189}"/>
              </a:ext>
            </a:extLst>
          </p:cNvPr>
          <p:cNvSpPr>
            <a:spLocks noGrp="1"/>
          </p:cNvSpPr>
          <p:nvPr>
            <p:ph type="pic" sz="quarter" idx="18"/>
          </p:nvPr>
        </p:nvSpPr>
        <p:spPr>
          <a:xfrm>
            <a:off x="7178140" y="3772092"/>
            <a:ext cx="3074469" cy="2081855"/>
          </a:xfrm>
        </p:spPr>
        <p:txBody>
          <a:bodyPr/>
          <a:lstStyle/>
          <a:p>
            <a:r>
              <a:rPr lang="en-US"/>
              <a:t>Click icon to add picture</a:t>
            </a:r>
          </a:p>
        </p:txBody>
      </p:sp>
    </p:spTree>
    <p:extLst>
      <p:ext uri="{BB962C8B-B14F-4D97-AF65-F5344CB8AC3E}">
        <p14:creationId xmlns:p14="http://schemas.microsoft.com/office/powerpoint/2010/main" val="88009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AE419-AE08-F348-87A6-E9445B339E62}"/>
              </a:ext>
            </a:extLst>
          </p:cNvPr>
          <p:cNvSpPr>
            <a:spLocks noGrp="1"/>
          </p:cNvSpPr>
          <p:nvPr>
            <p:ph type="dt" sz="half" idx="10"/>
          </p:nvPr>
        </p:nvSpPr>
        <p:spPr/>
        <p:txBody>
          <a:bodyPr/>
          <a:lstStyle/>
          <a:p>
            <a:fld id="{016554A5-B4DD-7045-B047-B7DA6D1E70A4}" type="datetimeFigureOut">
              <a:rPr lang="en-US" smtClean="0"/>
              <a:t>8/31/2023</a:t>
            </a:fld>
            <a:endParaRPr lang="en-US"/>
          </a:p>
        </p:txBody>
      </p:sp>
      <p:sp>
        <p:nvSpPr>
          <p:cNvPr id="4" name="Slide Number Placeholder 3">
            <a:extLst>
              <a:ext uri="{FF2B5EF4-FFF2-40B4-BE49-F238E27FC236}">
                <a16:creationId xmlns:a16="http://schemas.microsoft.com/office/drawing/2014/main" id="{6D30AFCF-7504-9244-8529-F384A6BDB3AB}"/>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290628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3.png"/><Relationship Id="rId4" Type="http://schemas.openxmlformats.org/officeDocument/2006/relationships/slideLayout" Target="../slideLayouts/slideLayout8.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1C16630-5558-9114-4463-47E138DB6255}"/>
              </a:ext>
            </a:extLst>
          </p:cNvPr>
          <p:cNvSpPr txBox="1">
            <a:spLocks/>
          </p:cNvSpPr>
          <p:nvPr/>
        </p:nvSpPr>
        <p:spPr>
          <a:xfrm>
            <a:off x="2447108" y="1680753"/>
            <a:ext cx="8682445" cy="2760617"/>
          </a:xfrm>
          <a:prstGeom prst="rect">
            <a:avLst/>
          </a:prstGeom>
        </p:spPr>
        <p:txBody>
          <a:bodyPr anchor="ctr" anchorCtr="0">
            <a:normAutofit/>
          </a:bodyPr>
          <a:lstStyle>
            <a:lvl1pPr algn="l" defTabSz="342900" rtl="0" eaLnBrk="1" latinLnBrk="0" hangingPunct="1">
              <a:lnSpc>
                <a:spcPct val="100000"/>
              </a:lnSpc>
              <a:spcBef>
                <a:spcPct val="0"/>
              </a:spcBef>
              <a:buNone/>
              <a:defRPr sz="6000" b="1" i="0" kern="1200" cap="none" spc="0" baseline="0">
                <a:solidFill>
                  <a:srgbClr val="003057"/>
                </a:solidFill>
                <a:latin typeface="Roboto" panose="02000000000000000000" pitchFamily="2" charset="0"/>
                <a:ea typeface="Roboto" panose="02000000000000000000" pitchFamily="2" charset="0"/>
                <a:cs typeface="Roboto" panose="02000000000000000000" pitchFamily="2" charset="0"/>
              </a:defRPr>
            </a:lvl1pPr>
          </a:lstStyle>
          <a:p>
            <a:endParaRPr lang="en-US"/>
          </a:p>
        </p:txBody>
      </p:sp>
      <p:sp>
        <p:nvSpPr>
          <p:cNvPr id="11" name="Title Placeholder 10">
            <a:extLst>
              <a:ext uri="{FF2B5EF4-FFF2-40B4-BE49-F238E27FC236}">
                <a16:creationId xmlns:a16="http://schemas.microsoft.com/office/drawing/2014/main" id="{3552819F-CE1E-70EB-07B5-3B61D2578A1C}"/>
              </a:ext>
            </a:extLst>
          </p:cNvPr>
          <p:cNvSpPr>
            <a:spLocks noGrp="1"/>
          </p:cNvSpPr>
          <p:nvPr>
            <p:ph type="title"/>
          </p:nvPr>
        </p:nvSpPr>
        <p:spPr>
          <a:xfrm>
            <a:off x="2447108" y="1846217"/>
            <a:ext cx="8906692" cy="2595153"/>
          </a:xfrm>
          <a:prstGeom prst="rect">
            <a:avLst/>
          </a:prstGeom>
        </p:spPr>
        <p:txBody>
          <a:bodyPr vert="horz" lIns="91440" tIns="45720" rIns="91440" bIns="45720" rtlCol="0" anchor="ctr">
            <a:normAutofit/>
          </a:bodyPr>
          <a:lstStyle/>
          <a:p>
            <a:r>
              <a:rPr lang="en-US"/>
              <a:t>Click to edit </a:t>
            </a:r>
            <a:br>
              <a:rPr lang="en-US"/>
            </a:br>
            <a:r>
              <a:rPr lang="en-US"/>
              <a:t>Master title style</a:t>
            </a:r>
          </a:p>
        </p:txBody>
      </p:sp>
      <p:sp>
        <p:nvSpPr>
          <p:cNvPr id="12" name="Text Placeholder 11">
            <a:extLst>
              <a:ext uri="{FF2B5EF4-FFF2-40B4-BE49-F238E27FC236}">
                <a16:creationId xmlns:a16="http://schemas.microsoft.com/office/drawing/2014/main" id="{CBD913C0-CC86-E0C0-B503-69104064ECF7}"/>
              </a:ext>
            </a:extLst>
          </p:cNvPr>
          <p:cNvSpPr>
            <a:spLocks noGrp="1"/>
          </p:cNvSpPr>
          <p:nvPr>
            <p:ph type="body" idx="1"/>
          </p:nvPr>
        </p:nvSpPr>
        <p:spPr>
          <a:xfrm>
            <a:off x="2447108" y="4441370"/>
            <a:ext cx="8906692" cy="625930"/>
          </a:xfrm>
          <a:prstGeom prst="rect">
            <a:avLst/>
          </a:prstGeom>
        </p:spPr>
        <p:txBody>
          <a:bodyPr vert="horz" lIns="91440" tIns="45720" rIns="91440" bIns="45720" rtlCol="0">
            <a:normAutofit/>
          </a:bodyPr>
          <a:lstStyle/>
          <a:p>
            <a:r>
              <a:rPr lang="en-US"/>
              <a:t>Click to edit Master subtitle style</a:t>
            </a:r>
          </a:p>
        </p:txBody>
      </p:sp>
    </p:spTree>
    <p:extLst>
      <p:ext uri="{BB962C8B-B14F-4D97-AF65-F5344CB8AC3E}">
        <p14:creationId xmlns:p14="http://schemas.microsoft.com/office/powerpoint/2010/main" val="239449829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7" r:id="rId3"/>
  </p:sldLayoutIdLst>
  <p:txStyles>
    <p:titleStyle>
      <a:lvl1pPr algn="l" defTabSz="342900" rtl="0" eaLnBrk="1" latinLnBrk="0" hangingPunct="1">
        <a:spcBef>
          <a:spcPct val="0"/>
        </a:spcBef>
        <a:buNone/>
        <a:defRPr sz="6000" b="1" i="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0" indent="0" algn="l" defTabSz="342900" rtl="0" eaLnBrk="1" latinLnBrk="0" hangingPunct="1">
        <a:spcBef>
          <a:spcPct val="20000"/>
        </a:spcBef>
        <a:buFont typeface="Arial"/>
        <a:buNone/>
        <a:defRPr sz="1800" kern="1200">
          <a:solidFill>
            <a:srgbClr val="B3A369"/>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55A20D-930F-A185-C845-C95F4365004A}"/>
              </a:ext>
            </a:extLst>
          </p:cNvPr>
          <p:cNvSpPr txBox="1">
            <a:spLocks/>
          </p:cNvSpPr>
          <p:nvPr/>
        </p:nvSpPr>
        <p:spPr>
          <a:xfrm>
            <a:off x="1746069" y="2137954"/>
            <a:ext cx="8699862" cy="2582091"/>
          </a:xfrm>
          <a:prstGeom prst="rect">
            <a:avLst/>
          </a:prstGeom>
        </p:spPr>
        <p:txBody>
          <a:bodyPr anchor="ctr" anchorCtr="0">
            <a:normAutofit/>
          </a:bodyPr>
          <a:lstStyle>
            <a:lvl1pPr algn="ctr" defTabSz="342900" rtl="0" eaLnBrk="1" latinLnBrk="0" hangingPunct="1">
              <a:lnSpc>
                <a:spcPct val="100000"/>
              </a:lnSpc>
              <a:spcBef>
                <a:spcPct val="0"/>
              </a:spcBef>
              <a:buNone/>
              <a:defRPr sz="6000" b="1" i="0" kern="1200" cap="none" spc="0" baseline="0">
                <a:solidFill>
                  <a:srgbClr val="003057"/>
                </a:solidFill>
                <a:latin typeface="Roboto" panose="02000000000000000000" pitchFamily="2" charset="0"/>
                <a:ea typeface="Roboto" panose="02000000000000000000" pitchFamily="2" charset="0"/>
                <a:cs typeface="Roboto" panose="02000000000000000000" pitchFamily="2" charset="0"/>
              </a:defRPr>
            </a:lvl1pPr>
          </a:lstStyle>
          <a:p>
            <a:endParaRPr lang="en-US"/>
          </a:p>
        </p:txBody>
      </p:sp>
      <p:sp>
        <p:nvSpPr>
          <p:cNvPr id="4" name="Title Placeholder 10">
            <a:extLst>
              <a:ext uri="{FF2B5EF4-FFF2-40B4-BE49-F238E27FC236}">
                <a16:creationId xmlns:a16="http://schemas.microsoft.com/office/drawing/2014/main" id="{C83A85DD-FCD4-4A59-0F3C-B8F9FA03085F}"/>
              </a:ext>
            </a:extLst>
          </p:cNvPr>
          <p:cNvSpPr>
            <a:spLocks noGrp="1"/>
          </p:cNvSpPr>
          <p:nvPr>
            <p:ph type="title"/>
          </p:nvPr>
        </p:nvSpPr>
        <p:spPr>
          <a:xfrm>
            <a:off x="1642654" y="1948985"/>
            <a:ext cx="8906692" cy="2960028"/>
          </a:xfrm>
          <a:prstGeom prst="rect">
            <a:avLst/>
          </a:prstGeom>
        </p:spPr>
        <p:txBody>
          <a:bodyPr vert="horz" lIns="91440" tIns="45720" rIns="91440" bIns="45720" rtlCol="0" anchor="ctr">
            <a:normAutofit/>
          </a:bodyPr>
          <a:lstStyle/>
          <a:p>
            <a:r>
              <a:rPr lang="en-US"/>
              <a:t>Click to edit </a:t>
            </a:r>
            <a:br>
              <a:rPr lang="en-US"/>
            </a:br>
            <a:r>
              <a:rPr lang="en-US"/>
              <a:t>Master title style</a:t>
            </a:r>
          </a:p>
        </p:txBody>
      </p:sp>
    </p:spTree>
    <p:extLst>
      <p:ext uri="{BB962C8B-B14F-4D97-AF65-F5344CB8AC3E}">
        <p14:creationId xmlns:p14="http://schemas.microsoft.com/office/powerpoint/2010/main" val="642097085"/>
      </p:ext>
    </p:extLst>
  </p:cSld>
  <p:clrMap bg1="lt1" tx1="dk1" bg2="lt2" tx2="dk2" accent1="accent1" accent2="accent2" accent3="accent3" accent4="accent4" accent5="accent5" accent6="accent6" hlink="hlink" folHlink="folHlink"/>
  <p:sldLayoutIdLst>
    <p:sldLayoutId id="2147483669" r:id="rId1"/>
  </p:sldLayoutIdLst>
  <p:txStyles>
    <p:titleStyle>
      <a:lvl1pPr algn="ctr" defTabSz="342900" rtl="0" eaLnBrk="1" latinLnBrk="0" hangingPunct="1">
        <a:spcBef>
          <a:spcPct val="0"/>
        </a:spcBef>
        <a:buNone/>
        <a:defRPr sz="6000" b="1" i="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794E2-0939-7444-A82A-8BD5C7FA1DDC}"/>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16A5F8-57A3-204B-9489-10B6EA097328}"/>
              </a:ext>
            </a:extLst>
          </p:cNvPr>
          <p:cNvSpPr>
            <a:spLocks noGrp="1"/>
          </p:cNvSpPr>
          <p:nvPr>
            <p:ph type="body" idx="1"/>
          </p:nvPr>
        </p:nvSpPr>
        <p:spPr>
          <a:xfrm>
            <a:off x="381000" y="1215485"/>
            <a:ext cx="11429999" cy="4225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2C088-FD5F-6E47-B5E9-B42B8CA51A39}"/>
              </a:ext>
            </a:extLst>
          </p:cNvPr>
          <p:cNvSpPr>
            <a:spLocks noGrp="1"/>
          </p:cNvSpPr>
          <p:nvPr>
            <p:ph type="dt" sz="half" idx="2"/>
          </p:nvPr>
        </p:nvSpPr>
        <p:spPr>
          <a:xfrm>
            <a:off x="1408329" y="6182540"/>
            <a:ext cx="1546654"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016554A5-B4DD-7045-B047-B7DA6D1E70A4}" type="datetimeFigureOut">
              <a:rPr lang="en-US" smtClean="0"/>
              <a:pPr/>
              <a:t>8/31/2023</a:t>
            </a:fld>
            <a:endParaRPr lang="en-US"/>
          </a:p>
        </p:txBody>
      </p:sp>
      <p:sp>
        <p:nvSpPr>
          <p:cNvPr id="6" name="Slide Number Placeholder 5">
            <a:extLst>
              <a:ext uri="{FF2B5EF4-FFF2-40B4-BE49-F238E27FC236}">
                <a16:creationId xmlns:a16="http://schemas.microsoft.com/office/drawing/2014/main" id="{AA9F842A-A21A-C542-88CC-30F0DD78DA6E}"/>
              </a:ext>
            </a:extLst>
          </p:cNvPr>
          <p:cNvSpPr>
            <a:spLocks noGrp="1"/>
          </p:cNvSpPr>
          <p:nvPr>
            <p:ph type="sldNum" sz="quarter" idx="4"/>
          </p:nvPr>
        </p:nvSpPr>
        <p:spPr>
          <a:xfrm>
            <a:off x="381000" y="6182540"/>
            <a:ext cx="916577"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AE678206-0642-9F48-9727-6B519CB285FA}" type="slidenum">
              <a:rPr lang="en-US" smtClean="0"/>
              <a:pPr/>
              <a:t>‹#›</a:t>
            </a:fld>
            <a:endParaRPr lang="en-US"/>
          </a:p>
        </p:txBody>
      </p:sp>
    </p:spTree>
    <p:extLst>
      <p:ext uri="{BB962C8B-B14F-4D97-AF65-F5344CB8AC3E}">
        <p14:creationId xmlns:p14="http://schemas.microsoft.com/office/powerpoint/2010/main" val="198667947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txStyles>
    <p:title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1BFF-2F0F-E22E-C259-4968B9F5FFBF}"/>
              </a:ext>
            </a:extLst>
          </p:cNvPr>
          <p:cNvSpPr>
            <a:spLocks noGrp="1"/>
          </p:cNvSpPr>
          <p:nvPr>
            <p:ph type="title"/>
          </p:nvPr>
        </p:nvSpPr>
        <p:spPr/>
        <p:txBody>
          <a:bodyPr/>
          <a:lstStyle/>
          <a:p>
            <a:r>
              <a:rPr lang="en-US"/>
              <a:t>Holiday Package Prediction</a:t>
            </a:r>
          </a:p>
        </p:txBody>
      </p:sp>
      <p:sp>
        <p:nvSpPr>
          <p:cNvPr id="3" name="Subtitle 2">
            <a:extLst>
              <a:ext uri="{FF2B5EF4-FFF2-40B4-BE49-F238E27FC236}">
                <a16:creationId xmlns:a16="http://schemas.microsoft.com/office/drawing/2014/main" id="{8448CFFE-293A-3ACA-F5E1-03483EF98D63}"/>
              </a:ext>
            </a:extLst>
          </p:cNvPr>
          <p:cNvSpPr>
            <a:spLocks noGrp="1"/>
          </p:cNvSpPr>
          <p:nvPr>
            <p:ph idx="1"/>
          </p:nvPr>
        </p:nvSpPr>
        <p:spPr/>
        <p:txBody>
          <a:bodyPr/>
          <a:lstStyle/>
          <a:p>
            <a:r>
              <a:rPr lang="en-US" dirty="0">
                <a:latin typeface="Amasis MT Pro" panose="02040504050005020304" pitchFamily="18" charset="77"/>
              </a:rPr>
              <a:t>Recommendations to marketing team to target customers with new travel package</a:t>
            </a:r>
          </a:p>
        </p:txBody>
      </p:sp>
      <p:sp>
        <p:nvSpPr>
          <p:cNvPr id="5" name="TextBox 4">
            <a:extLst>
              <a:ext uri="{FF2B5EF4-FFF2-40B4-BE49-F238E27FC236}">
                <a16:creationId xmlns:a16="http://schemas.microsoft.com/office/drawing/2014/main" id="{DC1847C7-D2C6-E330-6CB3-678F03CE6CFC}"/>
              </a:ext>
            </a:extLst>
          </p:cNvPr>
          <p:cNvSpPr txBox="1"/>
          <p:nvPr/>
        </p:nvSpPr>
        <p:spPr>
          <a:xfrm>
            <a:off x="2447108" y="5067300"/>
            <a:ext cx="8274698" cy="646331"/>
          </a:xfrm>
          <a:prstGeom prst="rect">
            <a:avLst/>
          </a:prstGeom>
          <a:noFill/>
        </p:spPr>
        <p:txBody>
          <a:bodyPr wrap="square" lIns="91440" tIns="45720" rIns="91440" bIns="45720" rtlCol="0" anchor="t">
            <a:spAutoFit/>
          </a:bodyPr>
          <a:lstStyle/>
          <a:p>
            <a:r>
              <a:rPr lang="en-US">
                <a:latin typeface="Amasis MT Pro" panose="02040504050005020304" pitchFamily="18" charset="77"/>
              </a:rPr>
              <a:t>Team 5:</a:t>
            </a:r>
          </a:p>
          <a:p>
            <a:r>
              <a:rPr lang="en-US">
                <a:latin typeface="Amasis MT Pro" panose="02040504050005020304" pitchFamily="18" charset="77"/>
              </a:rPr>
              <a:t>Aditya Mathur, Palash Choudhary, Remi Levinson, </a:t>
            </a:r>
            <a:r>
              <a:rPr lang="en-US" err="1">
                <a:latin typeface="Amasis MT Pro" panose="02040504050005020304" pitchFamily="18" charset="77"/>
              </a:rPr>
              <a:t>Tianshun</a:t>
            </a:r>
            <a:r>
              <a:rPr lang="en-US">
                <a:latin typeface="Amasis MT Pro" panose="02040504050005020304" pitchFamily="18" charset="77"/>
              </a:rPr>
              <a:t> Zhang, Yura Joun</a:t>
            </a:r>
          </a:p>
        </p:txBody>
      </p:sp>
    </p:spTree>
    <p:extLst>
      <p:ext uri="{BB962C8B-B14F-4D97-AF65-F5344CB8AC3E}">
        <p14:creationId xmlns:p14="http://schemas.microsoft.com/office/powerpoint/2010/main" val="84784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F997-060E-B596-120F-E97C1DC5625A}"/>
              </a:ext>
            </a:extLst>
          </p:cNvPr>
          <p:cNvSpPr>
            <a:spLocks noGrp="1"/>
          </p:cNvSpPr>
          <p:nvPr>
            <p:ph type="title"/>
          </p:nvPr>
        </p:nvSpPr>
        <p:spPr/>
        <p:txBody>
          <a:bodyPr/>
          <a:lstStyle/>
          <a:p>
            <a:r>
              <a:rPr lang="en-US">
                <a:latin typeface="Roboto"/>
                <a:ea typeface="Roboto"/>
                <a:cs typeface="Roboto"/>
              </a:rPr>
              <a:t>Exploratory Data Analysis</a:t>
            </a:r>
            <a:endParaRPr lang="en-US"/>
          </a:p>
        </p:txBody>
      </p:sp>
      <p:graphicFrame>
        <p:nvGraphicFramePr>
          <p:cNvPr id="9" name="Content Placeholder 8">
            <a:extLst>
              <a:ext uri="{FF2B5EF4-FFF2-40B4-BE49-F238E27FC236}">
                <a16:creationId xmlns:a16="http://schemas.microsoft.com/office/drawing/2014/main" id="{E953509C-A343-5420-96DF-7414A143EE61}"/>
              </a:ext>
            </a:extLst>
          </p:cNvPr>
          <p:cNvGraphicFramePr>
            <a:graphicFrameLocks noGrp="1"/>
          </p:cNvGraphicFramePr>
          <p:nvPr>
            <p:ph sz="half" idx="1"/>
            <p:extLst>
              <p:ext uri="{D42A27DB-BD31-4B8C-83A1-F6EECF244321}">
                <p14:modId xmlns:p14="http://schemas.microsoft.com/office/powerpoint/2010/main" val="2730041051"/>
              </p:ext>
            </p:extLst>
          </p:nvPr>
        </p:nvGraphicFramePr>
        <p:xfrm>
          <a:off x="5701319" y="4188398"/>
          <a:ext cx="6164789" cy="2468880"/>
        </p:xfrm>
        <a:graphic>
          <a:graphicData uri="http://schemas.openxmlformats.org/drawingml/2006/table">
            <a:tbl>
              <a:tblPr firstRow="1" bandRow="1">
                <a:tableStyleId>{5C22544A-7EE6-4342-B048-85BDC9FD1C3A}</a:tableStyleId>
              </a:tblPr>
              <a:tblGrid>
                <a:gridCol w="1373004">
                  <a:extLst>
                    <a:ext uri="{9D8B030D-6E8A-4147-A177-3AD203B41FA5}">
                      <a16:colId xmlns:a16="http://schemas.microsoft.com/office/drawing/2014/main" val="1177481412"/>
                    </a:ext>
                  </a:extLst>
                </a:gridCol>
                <a:gridCol w="958357">
                  <a:extLst>
                    <a:ext uri="{9D8B030D-6E8A-4147-A177-3AD203B41FA5}">
                      <a16:colId xmlns:a16="http://schemas.microsoft.com/office/drawing/2014/main" val="3731029067"/>
                    </a:ext>
                  </a:extLst>
                </a:gridCol>
                <a:gridCol w="958357">
                  <a:extLst>
                    <a:ext uri="{9D8B030D-6E8A-4147-A177-3AD203B41FA5}">
                      <a16:colId xmlns:a16="http://schemas.microsoft.com/office/drawing/2014/main" val="3411228039"/>
                    </a:ext>
                  </a:extLst>
                </a:gridCol>
                <a:gridCol w="958357">
                  <a:extLst>
                    <a:ext uri="{9D8B030D-6E8A-4147-A177-3AD203B41FA5}">
                      <a16:colId xmlns:a16="http://schemas.microsoft.com/office/drawing/2014/main" val="2461528772"/>
                    </a:ext>
                  </a:extLst>
                </a:gridCol>
                <a:gridCol w="958357">
                  <a:extLst>
                    <a:ext uri="{9D8B030D-6E8A-4147-A177-3AD203B41FA5}">
                      <a16:colId xmlns:a16="http://schemas.microsoft.com/office/drawing/2014/main" val="85605934"/>
                    </a:ext>
                  </a:extLst>
                </a:gridCol>
                <a:gridCol w="958357">
                  <a:extLst>
                    <a:ext uri="{9D8B030D-6E8A-4147-A177-3AD203B41FA5}">
                      <a16:colId xmlns:a16="http://schemas.microsoft.com/office/drawing/2014/main" val="2831015659"/>
                    </a:ext>
                  </a:extLst>
                </a:gridCol>
              </a:tblGrid>
              <a:tr h="0">
                <a:tc rowSpan="2">
                  <a:txBody>
                    <a:bodyPr/>
                    <a:lstStyle/>
                    <a:p>
                      <a:r>
                        <a:rPr lang="en-US" dirty="0">
                          <a:effectLst/>
                        </a:rPr>
                        <a:t>Designation</a:t>
                      </a:r>
                    </a:p>
                  </a:txBody>
                  <a:tcPr marL="0" marR="0" marT="0" marB="0" anchor="ctr"/>
                </a:tc>
                <a:tc gridSpan="5">
                  <a:txBody>
                    <a:bodyPr/>
                    <a:lstStyle/>
                    <a:p>
                      <a:pPr algn="ctr"/>
                      <a:r>
                        <a:rPr lang="en-US" dirty="0">
                          <a:effectLst/>
                        </a:rPr>
                        <a:t>Package Offered</a:t>
                      </a: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51624532"/>
                  </a:ext>
                </a:extLst>
              </a:tr>
              <a:tr h="184150">
                <a:tc vMerge="1">
                  <a:txBody>
                    <a:bodyPr/>
                    <a:lstStyle/>
                    <a:p>
                      <a:endParaRPr lang="en-US"/>
                    </a:p>
                  </a:txBody>
                  <a:tcPr/>
                </a:tc>
                <a:tc>
                  <a:txBody>
                    <a:bodyPr/>
                    <a:lstStyle/>
                    <a:p>
                      <a:pPr algn="ctr"/>
                      <a:r>
                        <a:rPr lang="en-US" dirty="0">
                          <a:effectLst/>
                        </a:rPr>
                        <a:t>Basic</a:t>
                      </a:r>
                    </a:p>
                  </a:txBody>
                  <a:tcPr marL="0" marR="0" marT="0" marB="0" anchor="ctr"/>
                </a:tc>
                <a:tc>
                  <a:txBody>
                    <a:bodyPr/>
                    <a:lstStyle/>
                    <a:p>
                      <a:pPr algn="ctr"/>
                      <a:r>
                        <a:rPr lang="en-US" dirty="0"/>
                        <a:t>Standard</a:t>
                      </a:r>
                    </a:p>
                  </a:txBody>
                  <a:tcPr marL="0" marR="0" marT="0" marB="0" anchor="ctr"/>
                </a:tc>
                <a:tc>
                  <a:txBody>
                    <a:bodyPr/>
                    <a:lstStyle/>
                    <a:p>
                      <a:pPr algn="ctr"/>
                      <a:r>
                        <a:rPr lang="en-US" dirty="0"/>
                        <a:t>Deluxe</a:t>
                      </a:r>
                      <a:endParaRPr lang="en-US" dirty="0" err="1"/>
                    </a:p>
                  </a:txBody>
                  <a:tcPr marL="0" marR="0" marT="0" marB="0" anchor="ctr"/>
                </a:tc>
                <a:tc>
                  <a:txBody>
                    <a:bodyPr/>
                    <a:lstStyle/>
                    <a:p>
                      <a:pPr algn="ctr"/>
                      <a:r>
                        <a:rPr lang="en-US" dirty="0"/>
                        <a:t>Super Deluxe</a:t>
                      </a:r>
                      <a:endParaRPr lang="en-US" dirty="0" err="1"/>
                    </a:p>
                  </a:txBody>
                  <a:tcPr marL="0" marR="0" marT="0" marB="0" anchor="ctr"/>
                </a:tc>
                <a:tc>
                  <a:txBody>
                    <a:bodyPr/>
                    <a:lstStyle/>
                    <a:p>
                      <a:pPr algn="ctr"/>
                      <a:r>
                        <a:rPr lang="en-US" dirty="0"/>
                        <a:t>King</a:t>
                      </a:r>
                    </a:p>
                  </a:txBody>
                  <a:tcPr marL="0" marR="0" marT="0" marB="0" anchor="ctr"/>
                </a:tc>
                <a:extLst>
                  <a:ext uri="{0D108BD9-81ED-4DB2-BD59-A6C34878D82A}">
                    <a16:rowId xmlns:a16="http://schemas.microsoft.com/office/drawing/2014/main" val="2855422449"/>
                  </a:ext>
                </a:extLst>
              </a:tr>
              <a:tr h="184150">
                <a:tc>
                  <a:txBody>
                    <a:bodyPr/>
                    <a:lstStyle/>
                    <a:p>
                      <a:pPr algn="ctr"/>
                      <a:r>
                        <a:rPr lang="en-US" dirty="0">
                          <a:effectLst/>
                        </a:rPr>
                        <a:t>Executive</a:t>
                      </a:r>
                    </a:p>
                  </a:txBody>
                  <a:tcPr marL="0" marR="0" marT="0" marB="0" anchor="ctr"/>
                </a:tc>
                <a:tc>
                  <a:txBody>
                    <a:bodyPr/>
                    <a:lstStyle/>
                    <a:p>
                      <a:pPr algn="ctr"/>
                      <a:r>
                        <a:rPr lang="en-US" dirty="0"/>
                        <a:t>1615</a:t>
                      </a:r>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c>
                  <a:txBody>
                    <a:bodyPr/>
                    <a:lstStyle/>
                    <a:p>
                      <a:pPr algn="ctr"/>
                      <a:endParaRPr lang="en-US" dirty="0"/>
                    </a:p>
                  </a:txBody>
                  <a:tcPr marL="0" marR="0" marT="0" marB="0" anchor="ctr"/>
                </a:tc>
                <a:extLst>
                  <a:ext uri="{0D108BD9-81ED-4DB2-BD59-A6C34878D82A}">
                    <a16:rowId xmlns:a16="http://schemas.microsoft.com/office/drawing/2014/main" val="3123419475"/>
                  </a:ext>
                </a:extLst>
              </a:tr>
              <a:tr h="184150">
                <a:tc>
                  <a:txBody>
                    <a:bodyPr/>
                    <a:lstStyle/>
                    <a:p>
                      <a:pPr algn="ctr"/>
                      <a:r>
                        <a:rPr lang="en-US" dirty="0">
                          <a:effectLst/>
                        </a:rPr>
                        <a:t>Senior Manager</a:t>
                      </a:r>
                    </a:p>
                  </a:txBody>
                  <a:tcPr marL="0" marR="0" marT="0" marB="0" anchor="ctr"/>
                </a:tc>
                <a:tc>
                  <a:txBody>
                    <a:bodyPr/>
                    <a:lstStyle/>
                    <a:p>
                      <a:pPr algn="ctr"/>
                      <a:endParaRPr lang="en-US"/>
                    </a:p>
                  </a:txBody>
                  <a:tcPr marL="0" marR="0" marT="0" marB="0" anchor="ctr"/>
                </a:tc>
                <a:tc>
                  <a:txBody>
                    <a:bodyPr/>
                    <a:lstStyle/>
                    <a:p>
                      <a:pPr algn="ctr"/>
                      <a:r>
                        <a:rPr lang="en-US" dirty="0"/>
                        <a:t>737</a:t>
                      </a:r>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c>
                  <a:txBody>
                    <a:bodyPr/>
                    <a:lstStyle/>
                    <a:p>
                      <a:pPr algn="ctr"/>
                      <a:endParaRPr lang="en-US" dirty="0"/>
                    </a:p>
                  </a:txBody>
                  <a:tcPr marL="0" marR="0" marT="0" marB="0" anchor="ctr"/>
                </a:tc>
                <a:extLst>
                  <a:ext uri="{0D108BD9-81ED-4DB2-BD59-A6C34878D82A}">
                    <a16:rowId xmlns:a16="http://schemas.microsoft.com/office/drawing/2014/main" val="1185723696"/>
                  </a:ext>
                </a:extLst>
              </a:tr>
              <a:tr h="184150">
                <a:tc>
                  <a:txBody>
                    <a:bodyPr/>
                    <a:lstStyle/>
                    <a:p>
                      <a:pPr algn="ctr"/>
                      <a:r>
                        <a:rPr lang="en-US" dirty="0">
                          <a:effectLst/>
                        </a:rPr>
                        <a:t>Manager</a:t>
                      </a:r>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c>
                  <a:txBody>
                    <a:bodyPr/>
                    <a:lstStyle/>
                    <a:p>
                      <a:pPr algn="ctr"/>
                      <a:r>
                        <a:rPr lang="en-US" dirty="0"/>
                        <a:t>1422</a:t>
                      </a:r>
                    </a:p>
                  </a:txBody>
                  <a:tcPr marL="0" marR="0" marT="0" marB="0" anchor="ctr"/>
                </a:tc>
                <a:tc>
                  <a:txBody>
                    <a:bodyPr/>
                    <a:lstStyle/>
                    <a:p>
                      <a:pPr algn="ctr"/>
                      <a:endParaRPr lang="en-US"/>
                    </a:p>
                  </a:txBody>
                  <a:tcPr marL="0" marR="0" marT="0" marB="0" anchor="ctr"/>
                </a:tc>
                <a:tc>
                  <a:txBody>
                    <a:bodyPr/>
                    <a:lstStyle/>
                    <a:p>
                      <a:pPr algn="ctr"/>
                      <a:endParaRPr lang="en-US" dirty="0"/>
                    </a:p>
                  </a:txBody>
                  <a:tcPr marL="0" marR="0" marT="0" marB="0" anchor="ctr"/>
                </a:tc>
                <a:extLst>
                  <a:ext uri="{0D108BD9-81ED-4DB2-BD59-A6C34878D82A}">
                    <a16:rowId xmlns:a16="http://schemas.microsoft.com/office/drawing/2014/main" val="344364000"/>
                  </a:ext>
                </a:extLst>
              </a:tr>
              <a:tr h="184150">
                <a:tc>
                  <a:txBody>
                    <a:bodyPr/>
                    <a:lstStyle/>
                    <a:p>
                      <a:pPr algn="ctr"/>
                      <a:r>
                        <a:rPr lang="en-US" dirty="0">
                          <a:effectLst/>
                        </a:rPr>
                        <a:t>AVP</a:t>
                      </a:r>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c>
                  <a:txBody>
                    <a:bodyPr/>
                    <a:lstStyle/>
                    <a:p>
                      <a:pPr algn="ctr"/>
                      <a:r>
                        <a:rPr lang="en-US" dirty="0"/>
                        <a:t>250</a:t>
                      </a:r>
                    </a:p>
                  </a:txBody>
                  <a:tcPr marL="0" marR="0" marT="0" marB="0" anchor="ctr"/>
                </a:tc>
                <a:tc>
                  <a:txBody>
                    <a:bodyPr/>
                    <a:lstStyle/>
                    <a:p>
                      <a:pPr algn="ctr"/>
                      <a:endParaRPr lang="en-US" dirty="0"/>
                    </a:p>
                  </a:txBody>
                  <a:tcPr marL="0" marR="0" marT="0" marB="0" anchor="ctr"/>
                </a:tc>
                <a:extLst>
                  <a:ext uri="{0D108BD9-81ED-4DB2-BD59-A6C34878D82A}">
                    <a16:rowId xmlns:a16="http://schemas.microsoft.com/office/drawing/2014/main" val="4086764079"/>
                  </a:ext>
                </a:extLst>
              </a:tr>
              <a:tr h="184150">
                <a:tc>
                  <a:txBody>
                    <a:bodyPr/>
                    <a:lstStyle/>
                    <a:p>
                      <a:pPr algn="ctr"/>
                      <a:r>
                        <a:rPr lang="en-US" dirty="0">
                          <a:effectLst/>
                        </a:rPr>
                        <a:t>VP</a:t>
                      </a:r>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r>
                        <a:rPr lang="en-US" dirty="0"/>
                        <a:t>104</a:t>
                      </a:r>
                    </a:p>
                  </a:txBody>
                  <a:tcPr marL="0" marR="0" marT="0" marB="0" anchor="ctr"/>
                </a:tc>
                <a:extLst>
                  <a:ext uri="{0D108BD9-81ED-4DB2-BD59-A6C34878D82A}">
                    <a16:rowId xmlns:a16="http://schemas.microsoft.com/office/drawing/2014/main" val="1722910575"/>
                  </a:ext>
                </a:extLst>
              </a:tr>
            </a:tbl>
          </a:graphicData>
        </a:graphic>
      </p:graphicFrame>
      <p:pic>
        <p:nvPicPr>
          <p:cNvPr id="10" name="Picture 10" descr="Text&#10;&#10;Description automatically generated">
            <a:extLst>
              <a:ext uri="{FF2B5EF4-FFF2-40B4-BE49-F238E27FC236}">
                <a16:creationId xmlns:a16="http://schemas.microsoft.com/office/drawing/2014/main" id="{375B2395-BC3F-7FEB-DEDF-42C391727D91}"/>
              </a:ext>
            </a:extLst>
          </p:cNvPr>
          <p:cNvPicPr>
            <a:picLocks noChangeAspect="1"/>
          </p:cNvPicPr>
          <p:nvPr/>
        </p:nvPicPr>
        <p:blipFill>
          <a:blip r:embed="rId3"/>
          <a:stretch>
            <a:fillRect/>
          </a:stretch>
        </p:blipFill>
        <p:spPr>
          <a:xfrm>
            <a:off x="6230693" y="275303"/>
            <a:ext cx="2687610" cy="3675546"/>
          </a:xfrm>
          <a:prstGeom prst="rect">
            <a:avLst/>
          </a:prstGeom>
          <a:ln>
            <a:solidFill>
              <a:schemeClr val="tx2"/>
            </a:solidFill>
          </a:ln>
        </p:spPr>
      </p:pic>
      <p:pic>
        <p:nvPicPr>
          <p:cNvPr id="4" name="Picture 3">
            <a:extLst>
              <a:ext uri="{FF2B5EF4-FFF2-40B4-BE49-F238E27FC236}">
                <a16:creationId xmlns:a16="http://schemas.microsoft.com/office/drawing/2014/main" id="{026B5D9A-C00C-3FBB-5073-C3800363A11A}"/>
              </a:ext>
            </a:extLst>
          </p:cNvPr>
          <p:cNvPicPr>
            <a:picLocks noChangeAspect="1"/>
          </p:cNvPicPr>
          <p:nvPr/>
        </p:nvPicPr>
        <p:blipFill>
          <a:blip r:embed="rId4"/>
          <a:stretch>
            <a:fillRect/>
          </a:stretch>
        </p:blipFill>
        <p:spPr>
          <a:xfrm>
            <a:off x="9157643" y="275303"/>
            <a:ext cx="2708468" cy="3697640"/>
          </a:xfrm>
          <a:prstGeom prst="rect">
            <a:avLst/>
          </a:prstGeom>
          <a:ln>
            <a:solidFill>
              <a:schemeClr val="tx2"/>
            </a:solidFill>
          </a:ln>
        </p:spPr>
      </p:pic>
      <p:sp>
        <p:nvSpPr>
          <p:cNvPr id="5" name="Content Placeholder 2">
            <a:extLst>
              <a:ext uri="{FF2B5EF4-FFF2-40B4-BE49-F238E27FC236}">
                <a16:creationId xmlns:a16="http://schemas.microsoft.com/office/drawing/2014/main" id="{323414F1-66CE-46DB-D677-58D39BBB5439}"/>
              </a:ext>
            </a:extLst>
          </p:cNvPr>
          <p:cNvSpPr txBox="1">
            <a:spLocks/>
          </p:cNvSpPr>
          <p:nvPr/>
        </p:nvSpPr>
        <p:spPr>
          <a:xfrm>
            <a:off x="-113716" y="1435569"/>
            <a:ext cx="5615353" cy="4225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latin typeface="Amasis MT Pro" panose="02040504050005020304" pitchFamily="18" charset="77"/>
              </a:rPr>
              <a:t>Interesting Insights</a:t>
            </a:r>
          </a:p>
          <a:p>
            <a:pPr marL="0" indent="0" algn="ctr">
              <a:buFont typeface="Arial" panose="020B0604020202020204" pitchFamily="34" charset="0"/>
              <a:buNone/>
            </a:pPr>
            <a:endParaRPr lang="en-US" b="1" dirty="0">
              <a:latin typeface="Amasis MT Pro" panose="02040504050005020304" pitchFamily="18" charset="77"/>
            </a:endParaRPr>
          </a:p>
          <a:p>
            <a:pPr lvl="1"/>
            <a:r>
              <a:rPr lang="en-US" b="1" dirty="0">
                <a:latin typeface="Amasis MT Pro" panose="02040504050005020304" pitchFamily="18" charset="77"/>
              </a:rPr>
              <a:t>Missing data across multiple features</a:t>
            </a:r>
          </a:p>
          <a:p>
            <a:pPr lvl="2"/>
            <a:r>
              <a:rPr lang="en-US" b="1" dirty="0">
                <a:latin typeface="Amasis MT Pro" panose="02040504050005020304" pitchFamily="18" charset="77"/>
              </a:rPr>
              <a:t>Initial Data Size: 4888 rows, 20 feats</a:t>
            </a:r>
          </a:p>
          <a:p>
            <a:pPr lvl="2"/>
            <a:r>
              <a:rPr lang="en-US" b="1" dirty="0">
                <a:latin typeface="Amasis MT Pro" panose="02040504050005020304" pitchFamily="18" charset="77"/>
              </a:rPr>
              <a:t>Final Data Size: 4128 rows, 20 feats</a:t>
            </a:r>
          </a:p>
          <a:p>
            <a:pPr marL="914400" lvl="2" indent="0">
              <a:buNone/>
            </a:pPr>
            <a:endParaRPr lang="en-US" b="1" dirty="0">
              <a:latin typeface="Amasis MT Pro" panose="02040504050005020304" pitchFamily="18" charset="77"/>
            </a:endParaRPr>
          </a:p>
          <a:p>
            <a:pPr marL="914400" lvl="2" indent="0">
              <a:buNone/>
            </a:pPr>
            <a:endParaRPr lang="en-US" b="1" dirty="0">
              <a:latin typeface="Amasis MT Pro" panose="02040504050005020304" pitchFamily="18" charset="77"/>
            </a:endParaRPr>
          </a:p>
          <a:p>
            <a:pPr marL="914400" lvl="2" indent="0">
              <a:buNone/>
            </a:pPr>
            <a:endParaRPr lang="en-US" b="1" dirty="0">
              <a:latin typeface="Amasis MT Pro" panose="02040504050005020304" pitchFamily="18" charset="77"/>
            </a:endParaRPr>
          </a:p>
          <a:p>
            <a:pPr lvl="1"/>
            <a:r>
              <a:rPr lang="en-US" b="1" dirty="0">
                <a:latin typeface="Amasis MT Pro" panose="02040504050005020304" pitchFamily="18" charset="77"/>
              </a:rPr>
              <a:t>Package Offered has 1-on-1 mapping with Designation</a:t>
            </a:r>
          </a:p>
          <a:p>
            <a:pPr lvl="2"/>
            <a:r>
              <a:rPr lang="en-US" b="1" dirty="0">
                <a:latin typeface="Amasis MT Pro" panose="02040504050005020304" pitchFamily="18" charset="77"/>
              </a:rPr>
              <a:t>Good Marketing Strategy?</a:t>
            </a:r>
          </a:p>
          <a:p>
            <a:pPr marL="457200" lvl="1" indent="0">
              <a:buNone/>
            </a:pPr>
            <a:endParaRPr lang="en-US" b="1" dirty="0">
              <a:latin typeface="Amasis MT Pro" panose="02040504050005020304" pitchFamily="18" charset="77"/>
            </a:endParaRPr>
          </a:p>
        </p:txBody>
      </p:sp>
    </p:spTree>
    <p:extLst>
      <p:ext uri="{BB962C8B-B14F-4D97-AF65-F5344CB8AC3E}">
        <p14:creationId xmlns:p14="http://schemas.microsoft.com/office/powerpoint/2010/main" val="270408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03D33-4C6B-7A95-1492-18AB6481D22C}"/>
              </a:ext>
            </a:extLst>
          </p:cNvPr>
          <p:cNvSpPr>
            <a:spLocks noGrp="1"/>
          </p:cNvSpPr>
          <p:nvPr>
            <p:ph idx="1"/>
          </p:nvPr>
        </p:nvSpPr>
        <p:spPr>
          <a:xfrm>
            <a:off x="368509" y="953063"/>
            <a:ext cx="11429999" cy="5476528"/>
          </a:xfrm>
        </p:spPr>
        <p:txBody>
          <a:bodyPr vert="horz" lIns="91440" tIns="45720" rIns="91440" bIns="45720" rtlCol="0" anchor="t">
            <a:normAutofit/>
          </a:bodyPr>
          <a:lstStyle/>
          <a:p>
            <a:pPr marL="0" indent="0">
              <a:buNone/>
            </a:pPr>
            <a:r>
              <a:rPr lang="en-US" dirty="0">
                <a:latin typeface="Amasis MT Pro"/>
                <a:ea typeface="Roboto"/>
                <a:cs typeface="Roboto"/>
              </a:rPr>
              <a:t>Given the insights above, we propose two hypotheses to test-</a:t>
            </a:r>
          </a:p>
          <a:p>
            <a:r>
              <a:rPr lang="en-US" b="1" dirty="0">
                <a:latin typeface="Amasis MT Pro"/>
                <a:ea typeface="Roboto"/>
                <a:cs typeface="Roboto"/>
              </a:rPr>
              <a:t>Hypothesis 1: </a:t>
            </a:r>
            <a:r>
              <a:rPr lang="en-US" dirty="0">
                <a:latin typeface="Amasis MT Pro"/>
                <a:ea typeface="Roboto"/>
                <a:cs typeface="Roboto"/>
              </a:rPr>
              <a:t>Whether a purchase is made or not is correlated to the following parameters (in order of impact)- product pitched, passport present or not, pitch satisfaction score, occupation, number of yearly trips, marital status, age, type of contact, duration of pitch, gender, number of persons visiting, number of follow-ups, preferred property star, designation, monthly income and number of children visiting. </a:t>
            </a:r>
          </a:p>
          <a:p>
            <a:endParaRPr lang="en-US" b="1" dirty="0">
              <a:latin typeface="Amasis MT Pro" panose="02040504050005020304" pitchFamily="18" charset="77"/>
            </a:endParaRPr>
          </a:p>
          <a:p>
            <a:r>
              <a:rPr lang="en-US" b="1" dirty="0">
                <a:latin typeface="Amasis MT Pro"/>
                <a:ea typeface="Roboto"/>
                <a:cs typeface="Roboto"/>
              </a:rPr>
              <a:t>Hypothesis 2: </a:t>
            </a:r>
            <a:r>
              <a:rPr lang="en-US" dirty="0">
                <a:latin typeface="Amasis MT Pro"/>
                <a:ea typeface="Roboto"/>
                <a:cs typeface="Roboto"/>
              </a:rPr>
              <a:t>Pitch satisfaction score has a positive correlation with duration of the pitch. </a:t>
            </a:r>
          </a:p>
          <a:p>
            <a:pPr lvl="1"/>
            <a:r>
              <a:rPr lang="en-US" dirty="0">
                <a:latin typeface="Amasis MT Pro"/>
                <a:ea typeface="Roboto"/>
                <a:cs typeface="Roboto"/>
              </a:rPr>
              <a:t>Reason for choosing this hypothesis: Our intuition is that pitch satisfaction score has a major impact on purchase probability. We want to test if factors such as duration of the pitch affect pitch satisfaction. Also, customer outreach efforts make up a large portion of the costs for running promotional campaigns)- this test will validate if our costs are justified. </a:t>
            </a:r>
            <a:endParaRPr lang="en-US" dirty="0"/>
          </a:p>
        </p:txBody>
      </p:sp>
      <p:sp>
        <p:nvSpPr>
          <p:cNvPr id="2" name="Title 1">
            <a:extLst>
              <a:ext uri="{FF2B5EF4-FFF2-40B4-BE49-F238E27FC236}">
                <a16:creationId xmlns:a16="http://schemas.microsoft.com/office/drawing/2014/main" id="{E69DD406-075D-80DE-4F9A-2D08A21F862C}"/>
              </a:ext>
            </a:extLst>
          </p:cNvPr>
          <p:cNvSpPr>
            <a:spLocks noGrp="1"/>
          </p:cNvSpPr>
          <p:nvPr>
            <p:ph type="title"/>
          </p:nvPr>
        </p:nvSpPr>
        <p:spPr>
          <a:xfrm>
            <a:off x="368508" y="288072"/>
            <a:ext cx="11430000" cy="664991"/>
          </a:xfrm>
        </p:spPr>
        <p:txBody>
          <a:bodyPr/>
          <a:lstStyle/>
          <a:p>
            <a:r>
              <a:rPr lang="en-US">
                <a:latin typeface="Arial"/>
                <a:ea typeface="Roboto"/>
                <a:cs typeface="Roboto"/>
              </a:rPr>
              <a:t>Hypotheses</a:t>
            </a:r>
            <a:endParaRPr lang="en-US"/>
          </a:p>
        </p:txBody>
      </p:sp>
    </p:spTree>
    <p:extLst>
      <p:ext uri="{BB962C8B-B14F-4D97-AF65-F5344CB8AC3E}">
        <p14:creationId xmlns:p14="http://schemas.microsoft.com/office/powerpoint/2010/main" val="392649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B640C-A902-5BAA-D89E-BA397AD09ED8}"/>
              </a:ext>
            </a:extLst>
          </p:cNvPr>
          <p:cNvSpPr>
            <a:spLocks noGrp="1"/>
          </p:cNvSpPr>
          <p:nvPr>
            <p:ph type="title"/>
          </p:nvPr>
        </p:nvSpPr>
        <p:spPr>
          <a:xfrm>
            <a:off x="381000" y="200722"/>
            <a:ext cx="11430000" cy="1014761"/>
          </a:xfrm>
        </p:spPr>
        <p:txBody>
          <a:bodyPr vert="horz" lIns="91440" tIns="45720" rIns="91440" bIns="45720" rtlCol="0" anchor="ctr">
            <a:normAutofit/>
          </a:bodyPr>
          <a:lstStyle/>
          <a:p>
            <a:r>
              <a:rPr lang="en-US" b="1" i="0" kern="1200" baseline="0">
                <a:latin typeface="Roboto"/>
                <a:ea typeface="Roboto"/>
                <a:cs typeface="Roboto"/>
              </a:rPr>
              <a:t>Analysis- Hypothesis 1</a:t>
            </a:r>
          </a:p>
        </p:txBody>
      </p:sp>
      <p:sp>
        <p:nvSpPr>
          <p:cNvPr id="6" name="TextBox 5">
            <a:extLst>
              <a:ext uri="{FF2B5EF4-FFF2-40B4-BE49-F238E27FC236}">
                <a16:creationId xmlns:a16="http://schemas.microsoft.com/office/drawing/2014/main" id="{BD69B002-996D-2064-1F23-0D1A551B1A06}"/>
              </a:ext>
            </a:extLst>
          </p:cNvPr>
          <p:cNvSpPr txBox="1"/>
          <p:nvPr/>
        </p:nvSpPr>
        <p:spPr>
          <a:xfrm>
            <a:off x="379048" y="1215483"/>
            <a:ext cx="5615353" cy="1127685"/>
          </a:xfrm>
          <a:prstGeom prst="rect">
            <a:avLst/>
          </a:prstGeom>
        </p:spPr>
        <p:txBody>
          <a:bodyPr vert="horz" lIns="91440" tIns="45720" rIns="91440" bIns="45720" rtlCol="0" anchor="t">
            <a:normAutofit fontScale="85000" lnSpcReduction="10000"/>
          </a:bodyPr>
          <a:lstStyle/>
          <a:p>
            <a:pPr marL="285750" indent="-228600" defTabSz="914400">
              <a:lnSpc>
                <a:spcPct val="90000"/>
              </a:lnSpc>
              <a:spcAft>
                <a:spcPts val="600"/>
              </a:spcAft>
              <a:buFont typeface="Arial" panose="020B0604020202020204" pitchFamily="34" charset="0"/>
              <a:buChar char="•"/>
            </a:pPr>
            <a:r>
              <a:rPr lang="en-US" sz="2200">
                <a:solidFill>
                  <a:srgbClr val="003057"/>
                </a:solidFill>
                <a:latin typeface="Roboto"/>
                <a:ea typeface="Roboto"/>
                <a:cs typeface="Roboto"/>
              </a:rPr>
              <a:t>Logistic regression to find correlation between </a:t>
            </a:r>
            <a:r>
              <a:rPr lang="en-US" sz="2200" b="1">
                <a:solidFill>
                  <a:srgbClr val="003057"/>
                </a:solidFill>
                <a:latin typeface="Roboto"/>
                <a:ea typeface="Roboto"/>
                <a:cs typeface="Roboto"/>
              </a:rPr>
              <a:t>purchase conversion</a:t>
            </a:r>
            <a:r>
              <a:rPr lang="en-US" sz="2200">
                <a:solidFill>
                  <a:srgbClr val="003057"/>
                </a:solidFill>
                <a:latin typeface="Roboto"/>
                <a:ea typeface="Roboto"/>
                <a:cs typeface="Roboto"/>
              </a:rPr>
              <a:t> and independent variables</a:t>
            </a:r>
          </a:p>
          <a:p>
            <a:pPr marL="57150" defTabSz="914400">
              <a:lnSpc>
                <a:spcPct val="90000"/>
              </a:lnSpc>
              <a:spcAft>
                <a:spcPts val="600"/>
              </a:spcAft>
            </a:pPr>
            <a:br>
              <a:rPr lang="en-US" sz="2400">
                <a:latin typeface="Roboto" panose="02000000000000000000" pitchFamily="2" charset="0"/>
                <a:ea typeface="Roboto" panose="02000000000000000000" pitchFamily="2" charset="0"/>
                <a:cs typeface="Roboto" panose="02000000000000000000" pitchFamily="2" charset="0"/>
              </a:rPr>
            </a:br>
            <a:endParaRPr lang="en-US" sz="2400">
              <a:solidFill>
                <a:srgbClr val="003057"/>
              </a:solidFill>
              <a:latin typeface="Roboto" panose="02000000000000000000" pitchFamily="2" charset="0"/>
              <a:ea typeface="Roboto" panose="02000000000000000000" pitchFamily="2" charset="0"/>
              <a:cs typeface="Roboto" panose="02000000000000000000" pitchFamily="2" charset="0"/>
            </a:endParaRPr>
          </a:p>
        </p:txBody>
      </p:sp>
      <p:pic>
        <p:nvPicPr>
          <p:cNvPr id="4" name="Picture 6" descr="Chart, scatter chart&#10;&#10;Description automatically generated">
            <a:extLst>
              <a:ext uri="{FF2B5EF4-FFF2-40B4-BE49-F238E27FC236}">
                <a16:creationId xmlns:a16="http://schemas.microsoft.com/office/drawing/2014/main" id="{92A13299-927C-5CDD-9FA9-5D5160677BB8}"/>
              </a:ext>
            </a:extLst>
          </p:cNvPr>
          <p:cNvPicPr>
            <a:picLocks noChangeAspect="1"/>
          </p:cNvPicPr>
          <p:nvPr/>
        </p:nvPicPr>
        <p:blipFill>
          <a:blip r:embed="rId3"/>
          <a:stretch>
            <a:fillRect/>
          </a:stretch>
        </p:blipFill>
        <p:spPr>
          <a:xfrm>
            <a:off x="2800663" y="1782913"/>
            <a:ext cx="3392772" cy="3442074"/>
          </a:xfrm>
          <a:prstGeom prst="rect">
            <a:avLst/>
          </a:prstGeom>
        </p:spPr>
      </p:pic>
      <p:pic>
        <p:nvPicPr>
          <p:cNvPr id="7" name="Picture 7" descr="Table&#10;&#10;Description automatically generated">
            <a:extLst>
              <a:ext uri="{FF2B5EF4-FFF2-40B4-BE49-F238E27FC236}">
                <a16:creationId xmlns:a16="http://schemas.microsoft.com/office/drawing/2014/main" id="{AA95837B-D22F-D515-3FB2-12A3E72E3AC3}"/>
              </a:ext>
            </a:extLst>
          </p:cNvPr>
          <p:cNvPicPr>
            <a:picLocks noChangeAspect="1"/>
          </p:cNvPicPr>
          <p:nvPr/>
        </p:nvPicPr>
        <p:blipFill>
          <a:blip r:embed="rId4"/>
          <a:stretch>
            <a:fillRect/>
          </a:stretch>
        </p:blipFill>
        <p:spPr>
          <a:xfrm>
            <a:off x="234065" y="2000250"/>
            <a:ext cx="2554886" cy="3132319"/>
          </a:xfrm>
          <a:prstGeom prst="rect">
            <a:avLst/>
          </a:prstGeom>
        </p:spPr>
      </p:pic>
      <p:pic>
        <p:nvPicPr>
          <p:cNvPr id="9" name="Picture 9" descr="Graphical user interface, text, application&#10;&#10;Description automatically generated">
            <a:extLst>
              <a:ext uri="{FF2B5EF4-FFF2-40B4-BE49-F238E27FC236}">
                <a16:creationId xmlns:a16="http://schemas.microsoft.com/office/drawing/2014/main" id="{45BD43F0-7C42-0873-3BAE-61E8C6635279}"/>
              </a:ext>
            </a:extLst>
          </p:cNvPr>
          <p:cNvPicPr>
            <a:picLocks noChangeAspect="1"/>
          </p:cNvPicPr>
          <p:nvPr/>
        </p:nvPicPr>
        <p:blipFill>
          <a:blip r:embed="rId5"/>
          <a:stretch>
            <a:fillRect/>
          </a:stretch>
        </p:blipFill>
        <p:spPr>
          <a:xfrm>
            <a:off x="1514006" y="5211428"/>
            <a:ext cx="3617626" cy="1556783"/>
          </a:xfrm>
          <a:prstGeom prst="rect">
            <a:avLst/>
          </a:prstGeom>
        </p:spPr>
      </p:pic>
      <p:pic>
        <p:nvPicPr>
          <p:cNvPr id="10" name="Picture 10" descr="Table&#10;&#10;Description automatically generated">
            <a:extLst>
              <a:ext uri="{FF2B5EF4-FFF2-40B4-BE49-F238E27FC236}">
                <a16:creationId xmlns:a16="http://schemas.microsoft.com/office/drawing/2014/main" id="{ADBDE294-ED0C-EFEF-2E4D-A150501FAF40}"/>
              </a:ext>
            </a:extLst>
          </p:cNvPr>
          <p:cNvPicPr>
            <a:picLocks noChangeAspect="1"/>
          </p:cNvPicPr>
          <p:nvPr/>
        </p:nvPicPr>
        <p:blipFill>
          <a:blip r:embed="rId6"/>
          <a:stretch>
            <a:fillRect/>
          </a:stretch>
        </p:blipFill>
        <p:spPr>
          <a:xfrm>
            <a:off x="6548203" y="997918"/>
            <a:ext cx="4991725" cy="4999575"/>
          </a:xfrm>
          <a:prstGeom prst="rect">
            <a:avLst/>
          </a:prstGeom>
        </p:spPr>
      </p:pic>
    </p:spTree>
    <p:extLst>
      <p:ext uri="{BB962C8B-B14F-4D97-AF65-F5344CB8AC3E}">
        <p14:creationId xmlns:p14="http://schemas.microsoft.com/office/powerpoint/2010/main" val="54913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03D33-4C6B-7A95-1492-18AB6481D22C}"/>
              </a:ext>
            </a:extLst>
          </p:cNvPr>
          <p:cNvSpPr>
            <a:spLocks noGrp="1"/>
          </p:cNvSpPr>
          <p:nvPr>
            <p:ph idx="1"/>
          </p:nvPr>
        </p:nvSpPr>
        <p:spPr>
          <a:xfrm>
            <a:off x="381000" y="1062305"/>
            <a:ext cx="11429999" cy="5599747"/>
          </a:xfrm>
        </p:spPr>
        <p:txBody>
          <a:bodyPr vert="horz" lIns="91440" tIns="45720" rIns="91440" bIns="45720" rtlCol="0" anchor="t">
            <a:normAutofit/>
          </a:bodyPr>
          <a:lstStyle/>
          <a:p>
            <a:pPr marL="0" indent="0">
              <a:buNone/>
            </a:pPr>
            <a:r>
              <a:rPr lang="en-US" dirty="0">
                <a:latin typeface="Amasis MT Pro"/>
                <a:ea typeface="Roboto"/>
                <a:cs typeface="Roboto"/>
              </a:rPr>
              <a:t>We observe the following on doing this analysis-</a:t>
            </a:r>
          </a:p>
          <a:p>
            <a:pPr marL="342900" indent="-342900"/>
            <a:r>
              <a:rPr lang="en-US" dirty="0">
                <a:latin typeface="Amasis MT Pro"/>
                <a:ea typeface="Roboto"/>
                <a:cs typeface="Roboto"/>
              </a:rPr>
              <a:t>15 coefficients of following independent variables are significant and 13 are not significant. These are listed below in order of impact- </a:t>
            </a:r>
            <a:endParaRPr lang="en-US" dirty="0">
              <a:latin typeface="Amasis MT Pro"/>
            </a:endParaRPr>
          </a:p>
        </p:txBody>
      </p:sp>
      <p:sp>
        <p:nvSpPr>
          <p:cNvPr id="2" name="Title 1">
            <a:extLst>
              <a:ext uri="{FF2B5EF4-FFF2-40B4-BE49-F238E27FC236}">
                <a16:creationId xmlns:a16="http://schemas.microsoft.com/office/drawing/2014/main" id="{E69DD406-075D-80DE-4F9A-2D08A21F862C}"/>
              </a:ext>
            </a:extLst>
          </p:cNvPr>
          <p:cNvSpPr>
            <a:spLocks noGrp="1"/>
          </p:cNvSpPr>
          <p:nvPr>
            <p:ph type="title"/>
          </p:nvPr>
        </p:nvSpPr>
        <p:spPr>
          <a:xfrm>
            <a:off x="381000" y="200722"/>
            <a:ext cx="11430000" cy="789909"/>
          </a:xfrm>
        </p:spPr>
        <p:txBody>
          <a:bodyPr/>
          <a:lstStyle/>
          <a:p>
            <a:r>
              <a:rPr lang="en-US">
                <a:latin typeface="Arial"/>
                <a:ea typeface="Roboto"/>
                <a:cs typeface="Roboto"/>
              </a:rPr>
              <a:t>Hypothesis 1- Analysis Results</a:t>
            </a:r>
            <a:endParaRPr lang="en-US"/>
          </a:p>
        </p:txBody>
      </p:sp>
      <p:graphicFrame>
        <p:nvGraphicFramePr>
          <p:cNvPr id="4" name="Table 4">
            <a:extLst>
              <a:ext uri="{FF2B5EF4-FFF2-40B4-BE49-F238E27FC236}">
                <a16:creationId xmlns:a16="http://schemas.microsoft.com/office/drawing/2014/main" id="{020BA5BA-6009-C066-3189-EB616B22302F}"/>
              </a:ext>
            </a:extLst>
          </p:cNvPr>
          <p:cNvGraphicFramePr>
            <a:graphicFrameLocks noGrp="1"/>
          </p:cNvGraphicFramePr>
          <p:nvPr>
            <p:extLst>
              <p:ext uri="{D42A27DB-BD31-4B8C-83A1-F6EECF244321}">
                <p14:modId xmlns:p14="http://schemas.microsoft.com/office/powerpoint/2010/main" val="4180778360"/>
              </p:ext>
            </p:extLst>
          </p:nvPr>
        </p:nvGraphicFramePr>
        <p:xfrm>
          <a:off x="1636426" y="2198557"/>
          <a:ext cx="8168640" cy="451225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115458734"/>
                    </a:ext>
                  </a:extLst>
                </a:gridCol>
                <a:gridCol w="4084320">
                  <a:extLst>
                    <a:ext uri="{9D8B030D-6E8A-4147-A177-3AD203B41FA5}">
                      <a16:colId xmlns:a16="http://schemas.microsoft.com/office/drawing/2014/main" val="2535373169"/>
                    </a:ext>
                  </a:extLst>
                </a:gridCol>
              </a:tblGrid>
              <a:tr h="377772">
                <a:tc>
                  <a:txBody>
                    <a:bodyPr/>
                    <a:lstStyle/>
                    <a:p>
                      <a:r>
                        <a:rPr lang="en-US"/>
                        <a:t>Positively Correlated (</a:t>
                      </a:r>
                      <a:r>
                        <a:rPr lang="en-US" i="1"/>
                        <a:t>coefficient)</a:t>
                      </a:r>
                      <a:endParaRPr lang="en-US"/>
                    </a:p>
                  </a:txBody>
                  <a:tcPr/>
                </a:tc>
                <a:tc>
                  <a:txBody>
                    <a:bodyPr/>
                    <a:lstStyle/>
                    <a:p>
                      <a:r>
                        <a:rPr lang="en-US"/>
                        <a:t>Negatively Correlated (</a:t>
                      </a:r>
                      <a:r>
                        <a:rPr lang="en-US" sz="1800" b="1" i="1" u="none" strike="noStrike" noProof="0">
                          <a:solidFill>
                            <a:srgbClr val="FFFFFF"/>
                          </a:solidFill>
                          <a:latin typeface="Arial"/>
                        </a:rPr>
                        <a:t>coefficient)</a:t>
                      </a:r>
                      <a:endParaRPr lang="en-US"/>
                    </a:p>
                  </a:txBody>
                  <a:tcPr/>
                </a:tc>
                <a:extLst>
                  <a:ext uri="{0D108BD9-81ED-4DB2-BD59-A6C34878D82A}">
                    <a16:rowId xmlns:a16="http://schemas.microsoft.com/office/drawing/2014/main" val="3160065310"/>
                  </a:ext>
                </a:extLst>
              </a:tr>
              <a:tr h="637491">
                <a:tc>
                  <a:txBody>
                    <a:bodyPr/>
                    <a:lstStyle/>
                    <a:p>
                      <a:pPr lvl="0" algn="just">
                        <a:lnSpc>
                          <a:spcPct val="100000"/>
                        </a:lnSpc>
                        <a:spcBef>
                          <a:spcPts val="0"/>
                        </a:spcBef>
                        <a:spcAft>
                          <a:spcPts val="0"/>
                        </a:spcAft>
                        <a:buNone/>
                      </a:pPr>
                      <a:r>
                        <a:rPr lang="en-US" sz="1800" b="0" i="0" u="none" strike="noStrike" noProof="0">
                          <a:solidFill>
                            <a:srgbClr val="003057"/>
                          </a:solidFill>
                          <a:latin typeface="Arial"/>
                        </a:rPr>
                        <a:t>Designation [Executive] </a:t>
                      </a:r>
                      <a:r>
                        <a:rPr lang="en-US" sz="1800" b="0" i="1" u="none" strike="noStrike" noProof="0">
                          <a:solidFill>
                            <a:srgbClr val="003057"/>
                          </a:solidFill>
                          <a:latin typeface="Arial"/>
                        </a:rPr>
                        <a:t>(0.9923)</a:t>
                      </a:r>
                    </a:p>
                  </a:txBody>
                  <a:tcPr/>
                </a:tc>
                <a:tc>
                  <a:txBody>
                    <a:bodyPr/>
                    <a:lstStyle/>
                    <a:p>
                      <a:pPr lvl="0" algn="l">
                        <a:lnSpc>
                          <a:spcPct val="100000"/>
                        </a:lnSpc>
                        <a:spcBef>
                          <a:spcPts val="0"/>
                        </a:spcBef>
                        <a:spcAft>
                          <a:spcPts val="0"/>
                        </a:spcAft>
                        <a:buNone/>
                      </a:pPr>
                      <a:r>
                        <a:rPr lang="en-US" sz="1800" b="0" i="0" u="none" strike="noStrike" noProof="0">
                          <a:solidFill>
                            <a:srgbClr val="003057"/>
                          </a:solidFill>
                          <a:latin typeface="Arial"/>
                        </a:rPr>
                        <a:t>Passport [0] </a:t>
                      </a:r>
                      <a:r>
                        <a:rPr lang="en-US" sz="1800" b="0" i="1" u="none" strike="noStrike" noProof="0">
                          <a:solidFill>
                            <a:srgbClr val="003057"/>
                          </a:solidFill>
                          <a:latin typeface="Arial"/>
                        </a:rPr>
                        <a:t>(-0.8174)</a:t>
                      </a:r>
                    </a:p>
                  </a:txBody>
                  <a:tcPr/>
                </a:tc>
                <a:extLst>
                  <a:ext uri="{0D108BD9-81ED-4DB2-BD59-A6C34878D82A}">
                    <a16:rowId xmlns:a16="http://schemas.microsoft.com/office/drawing/2014/main" val="4186505916"/>
                  </a:ext>
                </a:extLst>
              </a:tr>
              <a:tr h="377772">
                <a:tc>
                  <a:txBody>
                    <a:bodyPr/>
                    <a:lstStyle/>
                    <a:p>
                      <a:pPr lvl="0" algn="l">
                        <a:lnSpc>
                          <a:spcPct val="100000"/>
                        </a:lnSpc>
                        <a:spcBef>
                          <a:spcPts val="0"/>
                        </a:spcBef>
                        <a:spcAft>
                          <a:spcPts val="0"/>
                        </a:spcAft>
                        <a:buNone/>
                      </a:pPr>
                      <a:r>
                        <a:rPr lang="en-US" sz="1800" b="0" i="0" u="none" strike="noStrike" noProof="0">
                          <a:solidFill>
                            <a:srgbClr val="003057"/>
                          </a:solidFill>
                          <a:latin typeface="Arial"/>
                        </a:rPr>
                        <a:t>Marital Status [Single]</a:t>
                      </a:r>
                      <a:r>
                        <a:rPr lang="en-US" sz="1800" b="0" i="1" u="none" strike="noStrike" noProof="0">
                          <a:solidFill>
                            <a:srgbClr val="003057"/>
                          </a:solidFill>
                          <a:latin typeface="Arial"/>
                        </a:rPr>
                        <a:t> (0.696)</a:t>
                      </a:r>
                    </a:p>
                  </a:txBody>
                  <a:tcPr/>
                </a:tc>
                <a:tc>
                  <a:txBody>
                    <a:bodyPr/>
                    <a:lstStyle/>
                    <a:p>
                      <a:pPr lvl="0" algn="l">
                        <a:lnSpc>
                          <a:spcPct val="100000"/>
                        </a:lnSpc>
                        <a:spcBef>
                          <a:spcPts val="0"/>
                        </a:spcBef>
                        <a:spcAft>
                          <a:spcPts val="0"/>
                        </a:spcAft>
                        <a:buNone/>
                      </a:pPr>
                      <a:r>
                        <a:rPr lang="en-US" sz="1800" b="0" i="0" u="none" strike="noStrike" noProof="0">
                          <a:solidFill>
                            <a:srgbClr val="003057"/>
                          </a:solidFill>
                          <a:latin typeface="Arial"/>
                        </a:rPr>
                        <a:t>Designation [AVP] </a:t>
                      </a:r>
                      <a:r>
                        <a:rPr lang="en-US" sz="1800" b="0" i="1" u="none" strike="noStrike" noProof="0">
                          <a:solidFill>
                            <a:srgbClr val="003057"/>
                          </a:solidFill>
                          <a:latin typeface="Arial"/>
                        </a:rPr>
                        <a:t>(-0.6834)</a:t>
                      </a:r>
                    </a:p>
                  </a:txBody>
                  <a:tcPr/>
                </a:tc>
                <a:extLst>
                  <a:ext uri="{0D108BD9-81ED-4DB2-BD59-A6C34878D82A}">
                    <a16:rowId xmlns:a16="http://schemas.microsoft.com/office/drawing/2014/main" val="232786267"/>
                  </a:ext>
                </a:extLst>
              </a:tr>
              <a:tr h="495827">
                <a:tc>
                  <a:txBody>
                    <a:bodyPr/>
                    <a:lstStyle/>
                    <a:p>
                      <a:r>
                        <a:rPr lang="en-US"/>
                        <a:t>Number of follow ups </a:t>
                      </a:r>
                      <a:r>
                        <a:rPr lang="en-US" i="1"/>
                        <a:t>(0.3713)</a:t>
                      </a:r>
                    </a:p>
                  </a:txBody>
                  <a:tcPr/>
                </a:tc>
                <a:tc>
                  <a:txBody>
                    <a:bodyPr/>
                    <a:lstStyle/>
                    <a:p>
                      <a:pPr lvl="0" algn="l">
                        <a:lnSpc>
                          <a:spcPct val="100000"/>
                        </a:lnSpc>
                        <a:spcBef>
                          <a:spcPts val="0"/>
                        </a:spcBef>
                        <a:spcAft>
                          <a:spcPts val="0"/>
                        </a:spcAft>
                        <a:buNone/>
                      </a:pPr>
                      <a:r>
                        <a:rPr lang="en-US" sz="1800" b="0" i="0" u="none" strike="noStrike" noProof="0">
                          <a:solidFill>
                            <a:srgbClr val="003057"/>
                          </a:solidFill>
                          <a:latin typeface="Arial"/>
                        </a:rPr>
                        <a:t>City Tier [1] </a:t>
                      </a:r>
                      <a:r>
                        <a:rPr lang="en-US" sz="1800" b="0" i="1" u="none" strike="noStrike" noProof="0">
                          <a:solidFill>
                            <a:srgbClr val="003057"/>
                          </a:solidFill>
                          <a:latin typeface="Arial"/>
                        </a:rPr>
                        <a:t>(-0.655)</a:t>
                      </a:r>
                    </a:p>
                  </a:txBody>
                  <a:tcPr/>
                </a:tc>
                <a:extLst>
                  <a:ext uri="{0D108BD9-81ED-4DB2-BD59-A6C34878D82A}">
                    <a16:rowId xmlns:a16="http://schemas.microsoft.com/office/drawing/2014/main" val="2677144073"/>
                  </a:ext>
                </a:extLst>
              </a:tr>
              <a:tr h="495827">
                <a:tc>
                  <a:txBody>
                    <a:bodyPr/>
                    <a:lstStyle/>
                    <a:p>
                      <a:pPr lvl="0" algn="l">
                        <a:lnSpc>
                          <a:spcPct val="100000"/>
                        </a:lnSpc>
                        <a:spcBef>
                          <a:spcPts val="0"/>
                        </a:spcBef>
                        <a:spcAft>
                          <a:spcPts val="0"/>
                        </a:spcAft>
                        <a:buNone/>
                      </a:pPr>
                      <a:r>
                        <a:rPr lang="en-US" sz="1800" b="0" i="0" u="none" strike="noStrike" noProof="0">
                          <a:solidFill>
                            <a:srgbClr val="003057"/>
                          </a:solidFill>
                          <a:latin typeface="Arial"/>
                        </a:rPr>
                        <a:t>Type of Contact [Company Invited] </a:t>
                      </a:r>
                      <a:r>
                        <a:rPr lang="en-US" sz="1800" b="0" i="1" u="none" strike="noStrike" noProof="0">
                          <a:solidFill>
                            <a:srgbClr val="003057"/>
                          </a:solidFill>
                          <a:latin typeface="Arial"/>
                        </a:rPr>
                        <a:t>(0.187)</a:t>
                      </a:r>
                    </a:p>
                  </a:txBody>
                  <a:tcPr/>
                </a:tc>
                <a:tc>
                  <a:txBody>
                    <a:bodyPr/>
                    <a:lstStyle/>
                    <a:p>
                      <a:pPr lvl="0">
                        <a:buNone/>
                      </a:pPr>
                      <a:r>
                        <a:rPr lang="en-US"/>
                        <a:t>Marital Status [Divorced] </a:t>
                      </a:r>
                      <a:r>
                        <a:rPr lang="en-US" i="1"/>
                        <a:t>-(0.5437)</a:t>
                      </a:r>
                    </a:p>
                  </a:txBody>
                  <a:tcPr/>
                </a:tc>
                <a:extLst>
                  <a:ext uri="{0D108BD9-81ED-4DB2-BD59-A6C34878D82A}">
                    <a16:rowId xmlns:a16="http://schemas.microsoft.com/office/drawing/2014/main" val="1819509670"/>
                  </a:ext>
                </a:extLst>
              </a:tr>
              <a:tr h="495827">
                <a:tc>
                  <a:txBody>
                    <a:bodyPr/>
                    <a:lstStyle/>
                    <a:p>
                      <a:pPr lvl="0" algn="l">
                        <a:lnSpc>
                          <a:spcPct val="100000"/>
                        </a:lnSpc>
                        <a:spcBef>
                          <a:spcPts val="0"/>
                        </a:spcBef>
                        <a:spcAft>
                          <a:spcPts val="0"/>
                        </a:spcAft>
                        <a:buNone/>
                      </a:pPr>
                      <a:r>
                        <a:rPr lang="en-US" sz="1800" b="0" i="0" u="none" strike="noStrike" noProof="0">
                          <a:solidFill>
                            <a:srgbClr val="003057"/>
                          </a:solidFill>
                          <a:latin typeface="Arial"/>
                        </a:rPr>
                        <a:t>Pitch Satisfaction Score </a:t>
                      </a:r>
                      <a:r>
                        <a:rPr lang="en-US" sz="1800" b="0" i="1" u="none" strike="noStrike" noProof="0">
                          <a:solidFill>
                            <a:srgbClr val="003057"/>
                          </a:solidFill>
                          <a:latin typeface="Arial"/>
                        </a:rPr>
                        <a:t>(0.091)</a:t>
                      </a:r>
                    </a:p>
                  </a:txBody>
                  <a:tcPr/>
                </a:tc>
                <a:tc>
                  <a:txBody>
                    <a:bodyPr/>
                    <a:lstStyle/>
                    <a:p>
                      <a:pPr lvl="0">
                        <a:buNone/>
                      </a:pPr>
                      <a:r>
                        <a:rPr lang="en-US"/>
                        <a:t>Marital Status [Married] </a:t>
                      </a:r>
                      <a:r>
                        <a:rPr lang="en-US" i="1"/>
                        <a:t>(-0.5105)</a:t>
                      </a:r>
                    </a:p>
                  </a:txBody>
                  <a:tcPr/>
                </a:tc>
                <a:extLst>
                  <a:ext uri="{0D108BD9-81ED-4DB2-BD59-A6C34878D82A}">
                    <a16:rowId xmlns:a16="http://schemas.microsoft.com/office/drawing/2014/main" val="1671234855"/>
                  </a:ext>
                </a:extLst>
              </a:tr>
              <a:tr h="495827">
                <a:tc>
                  <a:txBody>
                    <a:bodyPr/>
                    <a:lstStyle/>
                    <a:p>
                      <a:pPr lvl="0" algn="l">
                        <a:lnSpc>
                          <a:spcPct val="100000"/>
                        </a:lnSpc>
                        <a:spcBef>
                          <a:spcPts val="0"/>
                        </a:spcBef>
                        <a:spcAft>
                          <a:spcPts val="0"/>
                        </a:spcAft>
                        <a:buNone/>
                      </a:pPr>
                      <a:r>
                        <a:rPr lang="en-US" sz="1800" b="0" i="0" u="none" strike="noStrike" noProof="0">
                          <a:solidFill>
                            <a:srgbClr val="003057"/>
                          </a:solidFill>
                          <a:latin typeface="Arial"/>
                        </a:rPr>
                        <a:t>Number of Trips </a:t>
                      </a:r>
                      <a:r>
                        <a:rPr lang="en-US" sz="1800" b="0" i="1" u="none" strike="noStrike" noProof="0">
                          <a:solidFill>
                            <a:srgbClr val="003057"/>
                          </a:solidFill>
                          <a:latin typeface="Arial"/>
                        </a:rPr>
                        <a:t>(0.077)</a:t>
                      </a:r>
                    </a:p>
                  </a:txBody>
                  <a:tcPr/>
                </a:tc>
                <a:tc>
                  <a:txBody>
                    <a:bodyPr/>
                    <a:lstStyle/>
                    <a:p>
                      <a:pPr lvl="0" algn="l">
                        <a:lnSpc>
                          <a:spcPct val="100000"/>
                        </a:lnSpc>
                        <a:spcBef>
                          <a:spcPts val="0"/>
                        </a:spcBef>
                        <a:spcAft>
                          <a:spcPts val="0"/>
                        </a:spcAft>
                        <a:buNone/>
                      </a:pPr>
                      <a:r>
                        <a:rPr lang="en-US" sz="1800" b="0" i="0" u="none" strike="noStrike" noProof="0">
                          <a:solidFill>
                            <a:srgbClr val="003057"/>
                          </a:solidFill>
                          <a:latin typeface="Arial"/>
                        </a:rPr>
                        <a:t>Designation [Manager] </a:t>
                      </a:r>
                      <a:r>
                        <a:rPr lang="en-US" sz="1800" b="0" i="1" u="none" strike="noStrike" noProof="0">
                          <a:solidFill>
                            <a:srgbClr val="003057"/>
                          </a:solidFill>
                          <a:latin typeface="Arial"/>
                        </a:rPr>
                        <a:t>(-0.4929)</a:t>
                      </a:r>
                    </a:p>
                  </a:txBody>
                  <a:tcPr/>
                </a:tc>
                <a:extLst>
                  <a:ext uri="{0D108BD9-81ED-4DB2-BD59-A6C34878D82A}">
                    <a16:rowId xmlns:a16="http://schemas.microsoft.com/office/drawing/2014/main" val="3032059208"/>
                  </a:ext>
                </a:extLst>
              </a:tr>
              <a:tr h="495827">
                <a:tc>
                  <a:txBody>
                    <a:bodyPr/>
                    <a:lstStyle/>
                    <a:p>
                      <a:pPr lvl="0" algn="l">
                        <a:lnSpc>
                          <a:spcPct val="100000"/>
                        </a:lnSpc>
                        <a:spcBef>
                          <a:spcPts val="0"/>
                        </a:spcBef>
                        <a:spcAft>
                          <a:spcPts val="0"/>
                        </a:spcAft>
                        <a:buNone/>
                      </a:pPr>
                      <a:r>
                        <a:rPr lang="en-US" sz="1800" b="0" i="0" u="none" strike="noStrike" noProof="0">
                          <a:solidFill>
                            <a:srgbClr val="003057"/>
                          </a:solidFill>
                          <a:latin typeface="Arial"/>
                        </a:rPr>
                        <a:t>Duration of Pitch </a:t>
                      </a:r>
                      <a:r>
                        <a:rPr lang="en-US" sz="1800" b="0" i="1" u="none" strike="noStrike" noProof="0">
                          <a:solidFill>
                            <a:srgbClr val="003057"/>
                          </a:solidFill>
                          <a:latin typeface="Arial"/>
                        </a:rPr>
                        <a:t>(0.0374)</a:t>
                      </a:r>
                    </a:p>
                  </a:txBody>
                  <a:tcPr/>
                </a:tc>
                <a:tc>
                  <a:txBody>
                    <a:bodyPr/>
                    <a:lstStyle/>
                    <a:p>
                      <a:pPr lvl="0" algn="l">
                        <a:lnSpc>
                          <a:spcPct val="100000"/>
                        </a:lnSpc>
                        <a:spcBef>
                          <a:spcPts val="0"/>
                        </a:spcBef>
                        <a:spcAft>
                          <a:spcPts val="0"/>
                        </a:spcAft>
                        <a:buNone/>
                      </a:pPr>
                      <a:r>
                        <a:rPr lang="en-US" sz="1800" b="0" i="0" u="none" strike="noStrike" noProof="0">
                          <a:solidFill>
                            <a:srgbClr val="003057"/>
                          </a:solidFill>
                          <a:latin typeface="Arial"/>
                        </a:rPr>
                        <a:t>Preferred property star [3] </a:t>
                      </a:r>
                      <a:r>
                        <a:rPr lang="en-US" sz="1800" b="0" i="1" u="none" strike="noStrike" noProof="0">
                          <a:solidFill>
                            <a:srgbClr val="003057"/>
                          </a:solidFill>
                          <a:latin typeface="Arial"/>
                        </a:rPr>
                        <a:t>(-0.350)</a:t>
                      </a:r>
                    </a:p>
                  </a:txBody>
                  <a:tcPr/>
                </a:tc>
                <a:extLst>
                  <a:ext uri="{0D108BD9-81ED-4DB2-BD59-A6C34878D82A}">
                    <a16:rowId xmlns:a16="http://schemas.microsoft.com/office/drawing/2014/main" val="1417554954"/>
                  </a:ext>
                </a:extLst>
              </a:tr>
              <a:tr h="495827">
                <a:tc>
                  <a:txBody>
                    <a:bodyPr/>
                    <a:lstStyle/>
                    <a:p>
                      <a:pPr lvl="0" algn="l">
                        <a:lnSpc>
                          <a:spcPct val="100000"/>
                        </a:lnSpc>
                        <a:spcBef>
                          <a:spcPts val="0"/>
                        </a:spcBef>
                        <a:spcAft>
                          <a:spcPts val="0"/>
                        </a:spcAft>
                        <a:buNone/>
                      </a:pPr>
                      <a:endParaRPr lang="en-US" sz="1800" b="0" i="0" u="none" strike="noStrike" noProof="0">
                        <a:solidFill>
                          <a:srgbClr val="003057"/>
                        </a:solidFill>
                        <a:latin typeface="Arial"/>
                      </a:endParaRPr>
                    </a:p>
                  </a:txBody>
                  <a:tcPr/>
                </a:tc>
                <a:tc>
                  <a:txBody>
                    <a:bodyPr/>
                    <a:lstStyle/>
                    <a:p>
                      <a:pPr lvl="0" algn="l">
                        <a:lnSpc>
                          <a:spcPct val="100000"/>
                        </a:lnSpc>
                        <a:spcBef>
                          <a:spcPts val="0"/>
                        </a:spcBef>
                        <a:spcAft>
                          <a:spcPts val="0"/>
                        </a:spcAft>
                        <a:buNone/>
                      </a:pPr>
                      <a:r>
                        <a:rPr lang="en-US" sz="1800" b="0" i="0" u="none" strike="noStrike" noProof="0">
                          <a:solidFill>
                            <a:srgbClr val="003057"/>
                          </a:solidFill>
                          <a:latin typeface="Arial"/>
                        </a:rPr>
                        <a:t>Age </a:t>
                      </a:r>
                      <a:r>
                        <a:rPr lang="en-US" sz="1800" b="0" i="1" u="none" strike="noStrike" noProof="0">
                          <a:solidFill>
                            <a:srgbClr val="003057"/>
                          </a:solidFill>
                          <a:latin typeface="Arial"/>
                        </a:rPr>
                        <a:t>(–0.020)</a:t>
                      </a:r>
                    </a:p>
                  </a:txBody>
                  <a:tcPr/>
                </a:tc>
                <a:extLst>
                  <a:ext uri="{0D108BD9-81ED-4DB2-BD59-A6C34878D82A}">
                    <a16:rowId xmlns:a16="http://schemas.microsoft.com/office/drawing/2014/main" val="1098332099"/>
                  </a:ext>
                </a:extLst>
              </a:tr>
            </a:tbl>
          </a:graphicData>
        </a:graphic>
      </p:graphicFrame>
    </p:spTree>
    <p:extLst>
      <p:ext uri="{BB962C8B-B14F-4D97-AF65-F5344CB8AC3E}">
        <p14:creationId xmlns:p14="http://schemas.microsoft.com/office/powerpoint/2010/main" val="3153677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B640C-A902-5BAA-D89E-BA397AD09ED8}"/>
              </a:ext>
            </a:extLst>
          </p:cNvPr>
          <p:cNvSpPr>
            <a:spLocks noGrp="1"/>
          </p:cNvSpPr>
          <p:nvPr>
            <p:ph type="title"/>
          </p:nvPr>
        </p:nvSpPr>
        <p:spPr>
          <a:xfrm>
            <a:off x="381000" y="200722"/>
            <a:ext cx="11430000" cy="1014761"/>
          </a:xfrm>
        </p:spPr>
        <p:txBody>
          <a:bodyPr vert="horz" lIns="91440" tIns="45720" rIns="91440" bIns="45720" rtlCol="0" anchor="ctr">
            <a:normAutofit/>
          </a:bodyPr>
          <a:lstStyle/>
          <a:p>
            <a:r>
              <a:rPr lang="en-US" b="1" i="0" kern="1200" baseline="0">
                <a:latin typeface="Roboto"/>
                <a:ea typeface="Roboto"/>
                <a:cs typeface="Roboto"/>
              </a:rPr>
              <a:t>Analysis- Hypothesis </a:t>
            </a:r>
            <a:r>
              <a:rPr lang="en-US">
                <a:latin typeface="Roboto"/>
                <a:ea typeface="Roboto"/>
                <a:cs typeface="Roboto"/>
              </a:rPr>
              <a:t>2</a:t>
            </a:r>
            <a:endParaRPr lang="en-US" b="1" i="0" kern="1200" baseline="0">
              <a:latin typeface="Roboto"/>
              <a:ea typeface="Roboto"/>
              <a:cs typeface="Roboto"/>
            </a:endParaRPr>
          </a:p>
        </p:txBody>
      </p:sp>
      <p:sp>
        <p:nvSpPr>
          <p:cNvPr id="6" name="TextBox 5">
            <a:extLst>
              <a:ext uri="{FF2B5EF4-FFF2-40B4-BE49-F238E27FC236}">
                <a16:creationId xmlns:a16="http://schemas.microsoft.com/office/drawing/2014/main" id="{BD69B002-996D-2064-1F23-0D1A551B1A06}"/>
              </a:ext>
            </a:extLst>
          </p:cNvPr>
          <p:cNvSpPr txBox="1"/>
          <p:nvPr/>
        </p:nvSpPr>
        <p:spPr>
          <a:xfrm>
            <a:off x="379048" y="1215483"/>
            <a:ext cx="11161713" cy="1127685"/>
          </a:xfrm>
          <a:prstGeom prst="rect">
            <a:avLst/>
          </a:prstGeom>
        </p:spPr>
        <p:txBody>
          <a:bodyPr vert="horz" lIns="91440" tIns="45720" rIns="91440" bIns="45720" rtlCol="0" anchor="t">
            <a:normAutofit lnSpcReduction="10000"/>
          </a:bodyPr>
          <a:lstStyle/>
          <a:p>
            <a:pPr marL="285750" indent="-228600" defTabSz="914400">
              <a:lnSpc>
                <a:spcPct val="90000"/>
              </a:lnSpc>
              <a:spcAft>
                <a:spcPts val="600"/>
              </a:spcAft>
              <a:buFont typeface="Arial" panose="020B0604020202020204" pitchFamily="34" charset="0"/>
              <a:buChar char="•"/>
            </a:pPr>
            <a:r>
              <a:rPr lang="en-US" sz="2200">
                <a:solidFill>
                  <a:srgbClr val="003057"/>
                </a:solidFill>
                <a:latin typeface="Roboto"/>
                <a:ea typeface="Roboto"/>
                <a:cs typeface="Roboto"/>
              </a:rPr>
              <a:t>Linear regression to find correlation between </a:t>
            </a:r>
            <a:r>
              <a:rPr lang="en-US" sz="2200" b="1">
                <a:solidFill>
                  <a:srgbClr val="003057"/>
                </a:solidFill>
                <a:latin typeface="Roboto"/>
                <a:ea typeface="Roboto"/>
                <a:cs typeface="Roboto"/>
              </a:rPr>
              <a:t>pitch satisfaction </a:t>
            </a:r>
            <a:r>
              <a:rPr lang="en-US" sz="2200">
                <a:solidFill>
                  <a:srgbClr val="003057"/>
                </a:solidFill>
                <a:latin typeface="Roboto"/>
                <a:ea typeface="Roboto"/>
                <a:cs typeface="Roboto"/>
              </a:rPr>
              <a:t>and duration of pitch</a:t>
            </a:r>
          </a:p>
          <a:p>
            <a:pPr marL="57150" defTabSz="914400">
              <a:lnSpc>
                <a:spcPct val="90000"/>
              </a:lnSpc>
              <a:spcAft>
                <a:spcPts val="600"/>
              </a:spcAft>
            </a:pPr>
            <a:br>
              <a:rPr lang="en-US" sz="2400">
                <a:latin typeface="Roboto" panose="02000000000000000000" pitchFamily="2" charset="0"/>
                <a:ea typeface="Roboto" panose="02000000000000000000" pitchFamily="2" charset="0"/>
                <a:cs typeface="Roboto" panose="02000000000000000000" pitchFamily="2" charset="0"/>
              </a:rPr>
            </a:br>
            <a:endParaRPr lang="en-US" sz="2400">
              <a:solidFill>
                <a:srgbClr val="003057"/>
              </a:solidFill>
              <a:latin typeface="Roboto" panose="02000000000000000000" pitchFamily="2" charset="0"/>
              <a:ea typeface="Roboto" panose="02000000000000000000" pitchFamily="2" charset="0"/>
              <a:cs typeface="Roboto" panose="02000000000000000000" pitchFamily="2" charset="0"/>
            </a:endParaRPr>
          </a:p>
        </p:txBody>
      </p:sp>
      <p:pic>
        <p:nvPicPr>
          <p:cNvPr id="2" name="Picture 4" descr="Graphical user interface, text, application&#10;&#10;Description automatically generated">
            <a:extLst>
              <a:ext uri="{FF2B5EF4-FFF2-40B4-BE49-F238E27FC236}">
                <a16:creationId xmlns:a16="http://schemas.microsoft.com/office/drawing/2014/main" id="{A6C4B37A-2198-64A3-CB8D-DCFCED29BCAD}"/>
              </a:ext>
            </a:extLst>
          </p:cNvPr>
          <p:cNvPicPr>
            <a:picLocks noChangeAspect="1"/>
          </p:cNvPicPr>
          <p:nvPr/>
        </p:nvPicPr>
        <p:blipFill>
          <a:blip r:embed="rId3"/>
          <a:stretch>
            <a:fillRect/>
          </a:stretch>
        </p:blipFill>
        <p:spPr>
          <a:xfrm>
            <a:off x="4018613" y="3873438"/>
            <a:ext cx="4154773" cy="1991913"/>
          </a:xfrm>
          <a:prstGeom prst="rect">
            <a:avLst/>
          </a:prstGeom>
        </p:spPr>
      </p:pic>
      <p:pic>
        <p:nvPicPr>
          <p:cNvPr id="5" name="Picture 7" descr="Graphical user interface, text, application&#10;&#10;Description automatically generated">
            <a:extLst>
              <a:ext uri="{FF2B5EF4-FFF2-40B4-BE49-F238E27FC236}">
                <a16:creationId xmlns:a16="http://schemas.microsoft.com/office/drawing/2014/main" id="{CC1B858C-0284-796B-8862-CA8F81FFFB60}"/>
              </a:ext>
            </a:extLst>
          </p:cNvPr>
          <p:cNvPicPr>
            <a:picLocks noChangeAspect="1"/>
          </p:cNvPicPr>
          <p:nvPr/>
        </p:nvPicPr>
        <p:blipFill>
          <a:blip r:embed="rId4"/>
          <a:stretch>
            <a:fillRect/>
          </a:stretch>
        </p:blipFill>
        <p:spPr>
          <a:xfrm>
            <a:off x="2077451" y="1806718"/>
            <a:ext cx="7764905" cy="1878069"/>
          </a:xfrm>
          <a:prstGeom prst="rect">
            <a:avLst/>
          </a:prstGeom>
        </p:spPr>
      </p:pic>
    </p:spTree>
    <p:extLst>
      <p:ext uri="{BB962C8B-B14F-4D97-AF65-F5344CB8AC3E}">
        <p14:creationId xmlns:p14="http://schemas.microsoft.com/office/powerpoint/2010/main" val="392291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03D33-4C6B-7A95-1492-18AB6481D22C}"/>
              </a:ext>
            </a:extLst>
          </p:cNvPr>
          <p:cNvSpPr>
            <a:spLocks noGrp="1"/>
          </p:cNvSpPr>
          <p:nvPr>
            <p:ph idx="1"/>
          </p:nvPr>
        </p:nvSpPr>
        <p:spPr>
          <a:xfrm>
            <a:off x="381001" y="1511340"/>
            <a:ext cx="11429999" cy="4750305"/>
          </a:xfrm>
        </p:spPr>
        <p:txBody>
          <a:bodyPr vert="horz" lIns="91440" tIns="45720" rIns="91440" bIns="45720" rtlCol="0" anchor="t">
            <a:normAutofit/>
          </a:bodyPr>
          <a:lstStyle/>
          <a:p>
            <a:pPr marL="0" indent="0">
              <a:buNone/>
            </a:pPr>
            <a:r>
              <a:rPr lang="en-US" dirty="0">
                <a:latin typeface="Amasis MT Pro"/>
                <a:ea typeface="Roboto"/>
                <a:cs typeface="Roboto"/>
              </a:rPr>
              <a:t>We observe the following on doing this analysis-</a:t>
            </a:r>
          </a:p>
          <a:p>
            <a:pPr marL="342900" indent="-342900"/>
            <a:r>
              <a:rPr lang="en-US" dirty="0">
                <a:latin typeface="Amasis MT Pro"/>
                <a:ea typeface="Roboto"/>
                <a:cs typeface="Roboto"/>
              </a:rPr>
              <a:t>Given that this test was not statistically significant, we cannot infer any relationship between duration of pitch (time spent on call with customer) and pitch satisfaction.</a:t>
            </a:r>
          </a:p>
          <a:p>
            <a:pPr marL="0" indent="0">
              <a:buNone/>
            </a:pPr>
            <a:r>
              <a:rPr lang="en-US" dirty="0">
                <a:latin typeface="Amasis MT Pro"/>
                <a:ea typeface="Roboto"/>
                <a:cs typeface="Roboto"/>
              </a:rPr>
              <a:t> </a:t>
            </a:r>
          </a:p>
          <a:p>
            <a:pPr marL="342900" indent="-342900"/>
            <a:r>
              <a:rPr lang="en-US" dirty="0">
                <a:latin typeface="Amasis MT Pro"/>
                <a:ea typeface="Roboto"/>
                <a:cs typeface="Roboto"/>
              </a:rPr>
              <a:t>We are not storing enough datapoints to identify driving factors of sales pitch satisfaction score.</a:t>
            </a:r>
          </a:p>
          <a:p>
            <a:pPr marL="342900" indent="-342900"/>
            <a:endParaRPr lang="en-US" dirty="0">
              <a:latin typeface="Amasis MT Pro"/>
              <a:ea typeface="Roboto"/>
              <a:cs typeface="Roboto"/>
            </a:endParaRPr>
          </a:p>
          <a:p>
            <a:pPr marL="342900" indent="-342900"/>
            <a:r>
              <a:rPr lang="en-US" dirty="0">
                <a:latin typeface="Amasis MT Pro"/>
                <a:ea typeface="Roboto"/>
                <a:cs typeface="Roboto"/>
              </a:rPr>
              <a:t>Text analysis of sales pitch can be conducted to identify customer’s sentiment. Further, evaluation of sales pitch should be conducted to ensure key information about the package are provided along with addressing major concerns of customers.</a:t>
            </a:r>
            <a:endParaRPr lang="en-US" dirty="0">
              <a:latin typeface="Amasis MT Pro"/>
            </a:endParaRPr>
          </a:p>
        </p:txBody>
      </p:sp>
      <p:sp>
        <p:nvSpPr>
          <p:cNvPr id="2" name="Title 1">
            <a:extLst>
              <a:ext uri="{FF2B5EF4-FFF2-40B4-BE49-F238E27FC236}">
                <a16:creationId xmlns:a16="http://schemas.microsoft.com/office/drawing/2014/main" id="{E69DD406-075D-80DE-4F9A-2D08A21F862C}"/>
              </a:ext>
            </a:extLst>
          </p:cNvPr>
          <p:cNvSpPr>
            <a:spLocks noGrp="1"/>
          </p:cNvSpPr>
          <p:nvPr>
            <p:ph type="title"/>
          </p:nvPr>
        </p:nvSpPr>
        <p:spPr>
          <a:xfrm>
            <a:off x="381000" y="200722"/>
            <a:ext cx="11430000" cy="789909"/>
          </a:xfrm>
        </p:spPr>
        <p:txBody>
          <a:bodyPr/>
          <a:lstStyle/>
          <a:p>
            <a:r>
              <a:rPr lang="en-US" dirty="0">
                <a:latin typeface="Arial"/>
                <a:ea typeface="Roboto"/>
                <a:cs typeface="Roboto"/>
              </a:rPr>
              <a:t>Hypotheses 2- Analysis Results</a:t>
            </a:r>
            <a:endParaRPr lang="en-US" dirty="0"/>
          </a:p>
        </p:txBody>
      </p:sp>
    </p:spTree>
    <p:extLst>
      <p:ext uri="{BB962C8B-B14F-4D97-AF65-F5344CB8AC3E}">
        <p14:creationId xmlns:p14="http://schemas.microsoft.com/office/powerpoint/2010/main" val="1316375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BE00-4E6C-1EBE-80C1-A0D5CF34A937}"/>
              </a:ext>
            </a:extLst>
          </p:cNvPr>
          <p:cNvSpPr>
            <a:spLocks noGrp="1"/>
          </p:cNvSpPr>
          <p:nvPr>
            <p:ph type="title"/>
          </p:nvPr>
        </p:nvSpPr>
        <p:spPr/>
        <p:txBody>
          <a:bodyPr/>
          <a:lstStyle/>
          <a:p>
            <a:r>
              <a:rPr lang="en-US" dirty="0"/>
              <a:t>Who to Target for New Package?</a:t>
            </a:r>
          </a:p>
        </p:txBody>
      </p:sp>
      <p:graphicFrame>
        <p:nvGraphicFramePr>
          <p:cNvPr id="5" name="Content Placeholder 4">
            <a:extLst>
              <a:ext uri="{FF2B5EF4-FFF2-40B4-BE49-F238E27FC236}">
                <a16:creationId xmlns:a16="http://schemas.microsoft.com/office/drawing/2014/main" id="{88A86633-4620-A69D-67C8-34AD6A478F63}"/>
              </a:ext>
            </a:extLst>
          </p:cNvPr>
          <p:cNvGraphicFramePr>
            <a:graphicFrameLocks noGrp="1"/>
          </p:cNvGraphicFramePr>
          <p:nvPr>
            <p:ph sz="half" idx="2"/>
            <p:extLst>
              <p:ext uri="{D42A27DB-BD31-4B8C-83A1-F6EECF244321}">
                <p14:modId xmlns:p14="http://schemas.microsoft.com/office/powerpoint/2010/main" val="2463941357"/>
              </p:ext>
            </p:extLst>
          </p:nvPr>
        </p:nvGraphicFramePr>
        <p:xfrm>
          <a:off x="3977639" y="1415846"/>
          <a:ext cx="8074150" cy="3008666"/>
        </p:xfrm>
        <a:graphic>
          <a:graphicData uri="http://schemas.openxmlformats.org/drawingml/2006/table">
            <a:tbl>
              <a:tblPr>
                <a:tableStyleId>{5C22544A-7EE6-4342-B048-85BDC9FD1C3A}</a:tableStyleId>
              </a:tblPr>
              <a:tblGrid>
                <a:gridCol w="470432">
                  <a:extLst>
                    <a:ext uri="{9D8B030D-6E8A-4147-A177-3AD203B41FA5}">
                      <a16:colId xmlns:a16="http://schemas.microsoft.com/office/drawing/2014/main" val="484085225"/>
                    </a:ext>
                  </a:extLst>
                </a:gridCol>
                <a:gridCol w="624042">
                  <a:extLst>
                    <a:ext uri="{9D8B030D-6E8A-4147-A177-3AD203B41FA5}">
                      <a16:colId xmlns:a16="http://schemas.microsoft.com/office/drawing/2014/main" val="652544874"/>
                    </a:ext>
                  </a:extLst>
                </a:gridCol>
                <a:gridCol w="469525">
                  <a:extLst>
                    <a:ext uri="{9D8B030D-6E8A-4147-A177-3AD203B41FA5}">
                      <a16:colId xmlns:a16="http://schemas.microsoft.com/office/drawing/2014/main" val="2999285749"/>
                    </a:ext>
                  </a:extLst>
                </a:gridCol>
                <a:gridCol w="772226">
                  <a:extLst>
                    <a:ext uri="{9D8B030D-6E8A-4147-A177-3AD203B41FA5}">
                      <a16:colId xmlns:a16="http://schemas.microsoft.com/office/drawing/2014/main" val="2073982846"/>
                    </a:ext>
                  </a:extLst>
                </a:gridCol>
                <a:gridCol w="997050">
                  <a:extLst>
                    <a:ext uri="{9D8B030D-6E8A-4147-A177-3AD203B41FA5}">
                      <a16:colId xmlns:a16="http://schemas.microsoft.com/office/drawing/2014/main" val="3484521671"/>
                    </a:ext>
                  </a:extLst>
                </a:gridCol>
                <a:gridCol w="957950">
                  <a:extLst>
                    <a:ext uri="{9D8B030D-6E8A-4147-A177-3AD203B41FA5}">
                      <a16:colId xmlns:a16="http://schemas.microsoft.com/office/drawing/2014/main" val="2505328037"/>
                    </a:ext>
                  </a:extLst>
                </a:gridCol>
                <a:gridCol w="801550">
                  <a:extLst>
                    <a:ext uri="{9D8B030D-6E8A-4147-A177-3AD203B41FA5}">
                      <a16:colId xmlns:a16="http://schemas.microsoft.com/office/drawing/2014/main" val="3949462118"/>
                    </a:ext>
                  </a:extLst>
                </a:gridCol>
                <a:gridCol w="1045926">
                  <a:extLst>
                    <a:ext uri="{9D8B030D-6E8A-4147-A177-3AD203B41FA5}">
                      <a16:colId xmlns:a16="http://schemas.microsoft.com/office/drawing/2014/main" val="3785707327"/>
                    </a:ext>
                  </a:extLst>
                </a:gridCol>
                <a:gridCol w="1163225">
                  <a:extLst>
                    <a:ext uri="{9D8B030D-6E8A-4147-A177-3AD203B41FA5}">
                      <a16:colId xmlns:a16="http://schemas.microsoft.com/office/drawing/2014/main" val="1141304449"/>
                    </a:ext>
                  </a:extLst>
                </a:gridCol>
                <a:gridCol w="772224">
                  <a:extLst>
                    <a:ext uri="{9D8B030D-6E8A-4147-A177-3AD203B41FA5}">
                      <a16:colId xmlns:a16="http://schemas.microsoft.com/office/drawing/2014/main" val="958415485"/>
                    </a:ext>
                  </a:extLst>
                </a:gridCol>
              </a:tblGrid>
              <a:tr h="347596">
                <a:tc>
                  <a:txBody>
                    <a:bodyPr/>
                    <a:lstStyle/>
                    <a:p>
                      <a:pPr algn="ctr" fontAlgn="b"/>
                      <a:r>
                        <a:rPr lang="en-US" sz="1000" u="none" strike="noStrike" dirty="0">
                          <a:effectLst/>
                        </a:rPr>
                        <a:t>Cluster</a:t>
                      </a:r>
                      <a:endParaRPr lang="en-US" sz="1000" b="0" i="0" u="none" strike="noStrike" dirty="0">
                        <a:solidFill>
                          <a:srgbClr val="000000"/>
                        </a:solidFill>
                        <a:effectLst/>
                        <a:latin typeface="Calibri" panose="020F0502020204030204" pitchFamily="34" charset="0"/>
                      </a:endParaRPr>
                    </a:p>
                  </a:txBody>
                  <a:tcPr marL="3513" marR="3513" marT="3513" marB="0" anchor="ctr"/>
                </a:tc>
                <a:tc>
                  <a:txBody>
                    <a:bodyPr/>
                    <a:lstStyle/>
                    <a:p>
                      <a:pPr algn="ctr" fontAlgn="b"/>
                      <a:r>
                        <a:rPr lang="en-US" sz="1000" u="none" strike="noStrike" dirty="0">
                          <a:effectLst/>
                        </a:rPr>
                        <a:t>Customer Count</a:t>
                      </a:r>
                      <a:endParaRPr lang="en-US" sz="1000" b="0" i="0" u="none" strike="noStrike" dirty="0">
                        <a:solidFill>
                          <a:srgbClr val="000000"/>
                        </a:solidFill>
                        <a:effectLst/>
                        <a:latin typeface="Calibri" panose="020F0502020204030204" pitchFamily="34" charset="0"/>
                      </a:endParaRPr>
                    </a:p>
                  </a:txBody>
                  <a:tcPr marL="3513" marR="3513" marT="3513" marB="0" anchor="ctr"/>
                </a:tc>
                <a:tc>
                  <a:txBody>
                    <a:bodyPr/>
                    <a:lstStyle/>
                    <a:p>
                      <a:pPr algn="ctr" fontAlgn="b"/>
                      <a:r>
                        <a:rPr lang="en-US" sz="1000" u="none" strike="noStrike" dirty="0">
                          <a:effectLst/>
                        </a:rPr>
                        <a:t>Age</a:t>
                      </a:r>
                      <a:endParaRPr lang="en-US" sz="1000" b="0" i="0" u="none" strike="noStrike" dirty="0">
                        <a:solidFill>
                          <a:srgbClr val="000000"/>
                        </a:solidFill>
                        <a:effectLst/>
                        <a:latin typeface="Calibri" panose="020F0502020204030204" pitchFamily="34" charset="0"/>
                      </a:endParaRPr>
                    </a:p>
                  </a:txBody>
                  <a:tcPr marL="3513" marR="3513" marT="3513" marB="0" anchor="ctr"/>
                </a:tc>
                <a:tc>
                  <a:txBody>
                    <a:bodyPr/>
                    <a:lstStyle/>
                    <a:p>
                      <a:pPr algn="ctr" fontAlgn="b"/>
                      <a:r>
                        <a:rPr lang="en-US" sz="1000" u="none" strike="noStrike" dirty="0">
                          <a:effectLst/>
                        </a:rPr>
                        <a:t>Duration Of Pitch</a:t>
                      </a:r>
                      <a:endParaRPr lang="en-US" sz="1000" b="0" i="0" u="none" strike="noStrike" dirty="0">
                        <a:solidFill>
                          <a:srgbClr val="000000"/>
                        </a:solidFill>
                        <a:effectLst/>
                        <a:latin typeface="Calibri" panose="020F0502020204030204" pitchFamily="34" charset="0"/>
                      </a:endParaRPr>
                    </a:p>
                  </a:txBody>
                  <a:tcPr marL="3513" marR="3513" marT="3513" marB="0" anchor="ctr"/>
                </a:tc>
                <a:tc>
                  <a:txBody>
                    <a:bodyPr/>
                    <a:lstStyle/>
                    <a:p>
                      <a:pPr algn="ctr" fontAlgn="b"/>
                      <a:r>
                        <a:rPr lang="en-US" sz="1000" u="none" strike="noStrike" dirty="0">
                          <a:effectLst/>
                        </a:rPr>
                        <a:t>Number Of Person Visiting</a:t>
                      </a:r>
                      <a:endParaRPr lang="en-US" sz="1000" b="0" i="0" u="none" strike="noStrike" dirty="0">
                        <a:solidFill>
                          <a:srgbClr val="000000"/>
                        </a:solidFill>
                        <a:effectLst/>
                        <a:latin typeface="Calibri" panose="020F0502020204030204" pitchFamily="34" charset="0"/>
                      </a:endParaRPr>
                    </a:p>
                  </a:txBody>
                  <a:tcPr marL="3513" marR="3513" marT="3513" marB="0" anchor="ctr"/>
                </a:tc>
                <a:tc>
                  <a:txBody>
                    <a:bodyPr/>
                    <a:lstStyle/>
                    <a:p>
                      <a:pPr algn="ctr" fontAlgn="b"/>
                      <a:r>
                        <a:rPr lang="en-US" sz="1000" u="none" strike="noStrike" dirty="0">
                          <a:effectLst/>
                        </a:rPr>
                        <a:t>Number Of Follow-ups</a:t>
                      </a:r>
                      <a:endParaRPr lang="en-US" sz="1000" b="0" i="0" u="none" strike="noStrike" dirty="0">
                        <a:solidFill>
                          <a:srgbClr val="000000"/>
                        </a:solidFill>
                        <a:effectLst/>
                        <a:latin typeface="Calibri" panose="020F0502020204030204" pitchFamily="34" charset="0"/>
                      </a:endParaRPr>
                    </a:p>
                  </a:txBody>
                  <a:tcPr marL="3513" marR="3513" marT="3513" marB="0" anchor="ctr"/>
                </a:tc>
                <a:tc>
                  <a:txBody>
                    <a:bodyPr/>
                    <a:lstStyle/>
                    <a:p>
                      <a:pPr algn="ctr" fontAlgn="b"/>
                      <a:r>
                        <a:rPr lang="en-US" sz="1000" u="none" strike="noStrike" dirty="0">
                          <a:effectLst/>
                        </a:rPr>
                        <a:t>Number Of Trips</a:t>
                      </a:r>
                      <a:endParaRPr lang="en-US" sz="1000" b="0" i="0" u="none" strike="noStrike" dirty="0">
                        <a:solidFill>
                          <a:srgbClr val="000000"/>
                        </a:solidFill>
                        <a:effectLst/>
                        <a:latin typeface="Calibri" panose="020F0502020204030204" pitchFamily="34" charset="0"/>
                      </a:endParaRPr>
                    </a:p>
                  </a:txBody>
                  <a:tcPr marL="3513" marR="3513" marT="3513" marB="0" anchor="ctr"/>
                </a:tc>
                <a:tc>
                  <a:txBody>
                    <a:bodyPr/>
                    <a:lstStyle/>
                    <a:p>
                      <a:pPr algn="ctr" fontAlgn="b"/>
                      <a:r>
                        <a:rPr lang="en-US" sz="1000" u="none" strike="noStrike" dirty="0">
                          <a:effectLst/>
                        </a:rPr>
                        <a:t>Pitch Satisfaction Score</a:t>
                      </a:r>
                      <a:endParaRPr lang="en-US" sz="1000" b="0" i="0" u="none" strike="noStrike" dirty="0">
                        <a:solidFill>
                          <a:srgbClr val="000000"/>
                        </a:solidFill>
                        <a:effectLst/>
                        <a:latin typeface="Calibri" panose="020F0502020204030204" pitchFamily="34" charset="0"/>
                      </a:endParaRPr>
                    </a:p>
                  </a:txBody>
                  <a:tcPr marL="3513" marR="3513" marT="3513" marB="0" anchor="ctr"/>
                </a:tc>
                <a:tc>
                  <a:txBody>
                    <a:bodyPr/>
                    <a:lstStyle/>
                    <a:p>
                      <a:pPr algn="ctr" fontAlgn="b"/>
                      <a:r>
                        <a:rPr lang="en-US" sz="1000" u="none" strike="noStrike" dirty="0">
                          <a:effectLst/>
                        </a:rPr>
                        <a:t>Number Of Children Visiting</a:t>
                      </a:r>
                      <a:endParaRPr lang="en-US" sz="1000" b="0" i="0" u="none" strike="noStrike" dirty="0">
                        <a:solidFill>
                          <a:srgbClr val="000000"/>
                        </a:solidFill>
                        <a:effectLst/>
                        <a:latin typeface="Calibri" panose="020F0502020204030204" pitchFamily="34" charset="0"/>
                      </a:endParaRPr>
                    </a:p>
                  </a:txBody>
                  <a:tcPr marL="3513" marR="3513" marT="3513" marB="0" anchor="ctr"/>
                </a:tc>
                <a:tc>
                  <a:txBody>
                    <a:bodyPr/>
                    <a:lstStyle/>
                    <a:p>
                      <a:pPr algn="ctr" fontAlgn="b"/>
                      <a:r>
                        <a:rPr lang="en-US" sz="1000" u="none" strike="noStrike" dirty="0">
                          <a:effectLst/>
                        </a:rPr>
                        <a:t>Monthly Income</a:t>
                      </a:r>
                      <a:endParaRPr lang="en-US" sz="1000" b="0" i="0" u="none" strike="noStrike" dirty="0">
                        <a:solidFill>
                          <a:srgbClr val="000000"/>
                        </a:solidFill>
                        <a:effectLst/>
                        <a:latin typeface="Calibri" panose="020F0502020204030204" pitchFamily="34" charset="0"/>
                      </a:endParaRPr>
                    </a:p>
                  </a:txBody>
                  <a:tcPr marL="3513" marR="3513" marT="3513" marB="0" anchor="ctr"/>
                </a:tc>
                <a:extLst>
                  <a:ext uri="{0D108BD9-81ED-4DB2-BD59-A6C34878D82A}">
                    <a16:rowId xmlns:a16="http://schemas.microsoft.com/office/drawing/2014/main" val="1997434363"/>
                  </a:ext>
                </a:extLst>
              </a:tr>
              <a:tr h="266107">
                <a:tc>
                  <a:txBody>
                    <a:bodyPr/>
                    <a:lstStyle/>
                    <a:p>
                      <a:pPr algn="ct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472</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49.00</a:t>
                      </a:r>
                      <a:endParaRPr lang="en-US" sz="1000" b="0"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14.01</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2.45</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3.39</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3.05</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3.48</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0.78</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30029.50</a:t>
                      </a:r>
                      <a:endParaRPr lang="en-US" sz="1000" b="0" i="0" u="none" strike="noStrike" dirty="0">
                        <a:solidFill>
                          <a:srgbClr val="000000"/>
                        </a:solidFill>
                        <a:effectLst/>
                        <a:latin typeface="Calibri" panose="020F0502020204030204" pitchFamily="34" charset="0"/>
                      </a:endParaRPr>
                    </a:p>
                  </a:txBody>
                  <a:tcPr marL="3513" marR="3513" marT="3513" marB="0" anchor="b"/>
                </a:tc>
                <a:extLst>
                  <a:ext uri="{0D108BD9-81ED-4DB2-BD59-A6C34878D82A}">
                    <a16:rowId xmlns:a16="http://schemas.microsoft.com/office/drawing/2014/main" val="1801541919"/>
                  </a:ext>
                </a:extLst>
              </a:tr>
              <a:tr h="266107">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550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41.65</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12.69</a:t>
                      </a:r>
                      <a:endParaRPr lang="en-US" sz="1000" b="0"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3.38</a:t>
                      </a:r>
                      <a:endParaRPr lang="en-US" sz="1000" b="0"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4.22</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6.17</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3.05</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1.71</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24123.93</a:t>
                      </a:r>
                      <a:endParaRPr lang="en-US" sz="1000" b="0" i="0" u="none" strike="noStrike" dirty="0">
                        <a:solidFill>
                          <a:srgbClr val="000000"/>
                        </a:solidFill>
                        <a:effectLst/>
                        <a:latin typeface="Calibri" panose="020F0502020204030204" pitchFamily="34" charset="0"/>
                      </a:endParaRPr>
                    </a:p>
                  </a:txBody>
                  <a:tcPr marL="3513" marR="3513" marT="3513" marB="0" anchor="b"/>
                </a:tc>
                <a:extLst>
                  <a:ext uri="{0D108BD9-81ED-4DB2-BD59-A6C34878D82A}">
                    <a16:rowId xmlns:a16="http://schemas.microsoft.com/office/drawing/2014/main" val="1699298409"/>
                  </a:ext>
                </a:extLst>
              </a:tr>
              <a:tr h="266107">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35.00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13.00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3.50</a:t>
                      </a:r>
                      <a:endParaRPr lang="en-US" sz="1000" b="0"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20.50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21372.50</a:t>
                      </a:r>
                      <a:endParaRPr lang="en-US" sz="1000" b="0" i="0" u="none" strike="noStrike" dirty="0">
                        <a:solidFill>
                          <a:srgbClr val="000000"/>
                        </a:solidFill>
                        <a:effectLst/>
                        <a:latin typeface="Calibri" panose="020F0502020204030204" pitchFamily="34" charset="0"/>
                      </a:endParaRPr>
                    </a:p>
                  </a:txBody>
                  <a:tcPr marL="3513" marR="3513" marT="3513" marB="0" anchor="b"/>
                </a:tc>
                <a:extLst>
                  <a:ext uri="{0D108BD9-81ED-4DB2-BD59-A6C34878D82A}">
                    <a16:rowId xmlns:a16="http://schemas.microsoft.com/office/drawing/2014/main" val="1966364805"/>
                  </a:ext>
                </a:extLst>
              </a:tr>
              <a:tr h="266107">
                <a:tc>
                  <a:txBody>
                    <a:bodyPr/>
                    <a:lstStyle/>
                    <a:p>
                      <a:pPr algn="ct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909</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33.45</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11.95</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3.48</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4.41</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2.73</a:t>
                      </a:r>
                      <a:endParaRPr lang="en-US" sz="1000" b="0"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3.40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1.81</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23425.80</a:t>
                      </a:r>
                      <a:endParaRPr lang="en-US" sz="1000" b="0" i="0" u="none" strike="noStrike" dirty="0">
                        <a:solidFill>
                          <a:srgbClr val="000000"/>
                        </a:solidFill>
                        <a:effectLst/>
                        <a:latin typeface="Calibri" panose="020F0502020204030204" pitchFamily="34" charset="0"/>
                      </a:endParaRPr>
                    </a:p>
                  </a:txBody>
                  <a:tcPr marL="3513" marR="3513" marT="3513" marB="0" anchor="b"/>
                </a:tc>
                <a:extLst>
                  <a:ext uri="{0D108BD9-81ED-4DB2-BD59-A6C34878D82A}">
                    <a16:rowId xmlns:a16="http://schemas.microsoft.com/office/drawing/2014/main" val="848987890"/>
                  </a:ext>
                </a:extLst>
              </a:tr>
              <a:tr h="266107">
                <a:tc>
                  <a:txBody>
                    <a:bodyPr/>
                    <a:lstStyle/>
                    <a:p>
                      <a:pPr algn="ct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53.00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127.00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4.00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4.00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1.00</a:t>
                      </a:r>
                      <a:endParaRPr lang="en-US" sz="1000" b="0"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2.00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22160.00</a:t>
                      </a:r>
                      <a:endParaRPr lang="en-US" sz="1000" b="0" i="0" u="none" strike="noStrike" dirty="0">
                        <a:solidFill>
                          <a:srgbClr val="000000"/>
                        </a:solidFill>
                        <a:effectLst/>
                        <a:latin typeface="Calibri" panose="020F0502020204030204" pitchFamily="34" charset="0"/>
                      </a:endParaRPr>
                    </a:p>
                  </a:txBody>
                  <a:tcPr marL="3513" marR="3513" marT="3513" marB="0" anchor="b"/>
                </a:tc>
                <a:extLst>
                  <a:ext uri="{0D108BD9-81ED-4DB2-BD59-A6C34878D82A}">
                    <a16:rowId xmlns:a16="http://schemas.microsoft.com/office/drawing/2014/main" val="1410951909"/>
                  </a:ext>
                </a:extLst>
              </a:tr>
              <a:tr h="266107">
                <a:tc>
                  <a:txBody>
                    <a:bodyPr/>
                    <a:lstStyle/>
                    <a:p>
                      <a:pPr algn="ct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581</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35.87</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13.70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2.57</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3.74</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2.71</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1.30</a:t>
                      </a:r>
                      <a:endParaRPr lang="en-US" sz="1000" b="0"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0.80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21258.26</a:t>
                      </a:r>
                      <a:endParaRPr lang="en-US" sz="1000" b="0" i="0" u="none" strike="noStrike" dirty="0">
                        <a:solidFill>
                          <a:srgbClr val="000000"/>
                        </a:solidFill>
                        <a:effectLst/>
                        <a:latin typeface="Calibri" panose="020F0502020204030204" pitchFamily="34" charset="0"/>
                      </a:endParaRPr>
                    </a:p>
                  </a:txBody>
                  <a:tcPr marL="3513" marR="3513" marT="3513" marB="0" anchor="b"/>
                </a:tc>
                <a:extLst>
                  <a:ext uri="{0D108BD9-81ED-4DB2-BD59-A6C34878D82A}">
                    <a16:rowId xmlns:a16="http://schemas.microsoft.com/office/drawing/2014/main" val="2485734420"/>
                  </a:ext>
                </a:extLst>
              </a:tr>
              <a:tr h="266107">
                <a:tc>
                  <a:txBody>
                    <a:bodyPr/>
                    <a:lstStyle/>
                    <a:p>
                      <a:pPr algn="ct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332</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35.74</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14.90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1.86</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2.97</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2.77</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1.34</a:t>
                      </a:r>
                      <a:endParaRPr lang="en-US" sz="1000" b="0"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21488.46</a:t>
                      </a:r>
                      <a:endParaRPr lang="en-US" sz="1000" b="0" i="0" u="none" strike="noStrike" dirty="0">
                        <a:solidFill>
                          <a:srgbClr val="000000"/>
                        </a:solidFill>
                        <a:effectLst/>
                        <a:latin typeface="Calibri" panose="020F0502020204030204" pitchFamily="34" charset="0"/>
                      </a:endParaRPr>
                    </a:p>
                  </a:txBody>
                  <a:tcPr marL="3513" marR="3513" marT="3513" marB="0" anchor="b"/>
                </a:tc>
                <a:extLst>
                  <a:ext uri="{0D108BD9-81ED-4DB2-BD59-A6C34878D82A}">
                    <a16:rowId xmlns:a16="http://schemas.microsoft.com/office/drawing/2014/main" val="3263878716"/>
                  </a:ext>
                </a:extLst>
              </a:tr>
              <a:tr h="266107">
                <a:tc>
                  <a:txBody>
                    <a:bodyPr/>
                    <a:lstStyle/>
                    <a:p>
                      <a:pPr algn="ct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516</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37.49</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29.87</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3.38</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4.20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3.46</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3.07</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1.63</a:t>
                      </a:r>
                      <a:endParaRPr lang="en-US" sz="1000" b="0"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23971.66</a:t>
                      </a:r>
                      <a:endParaRPr lang="en-US" sz="1000" b="0" i="0" u="none" strike="noStrike" dirty="0">
                        <a:solidFill>
                          <a:srgbClr val="000000"/>
                        </a:solidFill>
                        <a:effectLst/>
                        <a:latin typeface="Calibri" panose="020F0502020204030204" pitchFamily="34" charset="0"/>
                      </a:endParaRPr>
                    </a:p>
                  </a:txBody>
                  <a:tcPr marL="3513" marR="3513" marT="3513" marB="0" anchor="b"/>
                </a:tc>
                <a:extLst>
                  <a:ext uri="{0D108BD9-81ED-4DB2-BD59-A6C34878D82A}">
                    <a16:rowId xmlns:a16="http://schemas.microsoft.com/office/drawing/2014/main" val="1042245822"/>
                  </a:ext>
                </a:extLst>
              </a:tr>
              <a:tr h="266107">
                <a:tc>
                  <a:txBody>
                    <a:bodyPr/>
                    <a:lstStyle/>
                    <a:p>
                      <a:pPr algn="ctr" fontAlgn="b"/>
                      <a:r>
                        <a:rPr lang="en-US" sz="1000" u="none" strike="noStrike" dirty="0">
                          <a:effectLst/>
                        </a:rPr>
                        <a:t>9</a:t>
                      </a:r>
                      <a:endParaRPr lang="en-US" sz="1000" b="0"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37.00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12.00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5.00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2.00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2.00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1.00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98678.00</a:t>
                      </a:r>
                      <a:endParaRPr lang="en-US" sz="1000" b="0" i="0" u="none" strike="noStrike" dirty="0">
                        <a:solidFill>
                          <a:srgbClr val="000000"/>
                        </a:solidFill>
                        <a:effectLst/>
                        <a:latin typeface="Calibri" panose="020F0502020204030204" pitchFamily="34" charset="0"/>
                      </a:endParaRPr>
                    </a:p>
                  </a:txBody>
                  <a:tcPr marL="3513" marR="3513" marT="3513" marB="0" anchor="b"/>
                </a:tc>
                <a:extLst>
                  <a:ext uri="{0D108BD9-81ED-4DB2-BD59-A6C34878D82A}">
                    <a16:rowId xmlns:a16="http://schemas.microsoft.com/office/drawing/2014/main" val="1579719708"/>
                  </a:ext>
                </a:extLst>
              </a:tr>
              <a:tr h="266107">
                <a:tc>
                  <a:txBody>
                    <a:bodyPr/>
                    <a:lstStyle/>
                    <a:p>
                      <a:pPr algn="ctr" fontAlgn="b"/>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762</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32.77</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14.91</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2.30</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3.33</a:t>
                      </a:r>
                      <a:endParaRPr lang="en-US" sz="1000" b="0"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2.43</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3.86</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a:effectLst/>
                        </a:rPr>
                        <a:t>0.45</a:t>
                      </a:r>
                      <a:endParaRPr lang="en-US" sz="1000" b="0" i="0" u="none" strike="noStrike">
                        <a:solidFill>
                          <a:srgbClr val="000000"/>
                        </a:solidFill>
                        <a:effectLst/>
                        <a:latin typeface="Calibri" panose="020F0502020204030204" pitchFamily="34" charset="0"/>
                      </a:endParaRPr>
                    </a:p>
                  </a:txBody>
                  <a:tcPr marL="3513" marR="3513" marT="3513" marB="0" anchor="b"/>
                </a:tc>
                <a:tc>
                  <a:txBody>
                    <a:bodyPr/>
                    <a:lstStyle/>
                    <a:p>
                      <a:pPr algn="ctr" fontAlgn="b"/>
                      <a:r>
                        <a:rPr lang="en-US" sz="1000" u="none" strike="noStrike" dirty="0">
                          <a:effectLst/>
                        </a:rPr>
                        <a:t>19532.33</a:t>
                      </a:r>
                      <a:endParaRPr lang="en-US" sz="1000" b="0" i="0" u="none" strike="noStrike" dirty="0">
                        <a:solidFill>
                          <a:srgbClr val="000000"/>
                        </a:solidFill>
                        <a:effectLst/>
                        <a:latin typeface="Calibri" panose="020F0502020204030204" pitchFamily="34" charset="0"/>
                      </a:endParaRPr>
                    </a:p>
                  </a:txBody>
                  <a:tcPr marL="3513" marR="3513" marT="3513" marB="0" anchor="b"/>
                </a:tc>
                <a:extLst>
                  <a:ext uri="{0D108BD9-81ED-4DB2-BD59-A6C34878D82A}">
                    <a16:rowId xmlns:a16="http://schemas.microsoft.com/office/drawing/2014/main" val="765719592"/>
                  </a:ext>
                </a:extLst>
              </a:tr>
            </a:tbl>
          </a:graphicData>
        </a:graphic>
      </p:graphicFrame>
      <p:sp>
        <p:nvSpPr>
          <p:cNvPr id="6" name="Content Placeholder 2">
            <a:extLst>
              <a:ext uri="{FF2B5EF4-FFF2-40B4-BE49-F238E27FC236}">
                <a16:creationId xmlns:a16="http://schemas.microsoft.com/office/drawing/2014/main" id="{BE92FB20-E86C-CC39-D4CD-CD3202A39F01}"/>
              </a:ext>
            </a:extLst>
          </p:cNvPr>
          <p:cNvSpPr>
            <a:spLocks noGrp="1"/>
          </p:cNvSpPr>
          <p:nvPr>
            <p:ph sz="half" idx="1"/>
          </p:nvPr>
        </p:nvSpPr>
        <p:spPr>
          <a:xfrm>
            <a:off x="140211" y="1415846"/>
            <a:ext cx="3734739" cy="4721028"/>
          </a:xfrm>
        </p:spPr>
        <p:txBody>
          <a:bodyPr>
            <a:normAutofit/>
          </a:bodyPr>
          <a:lstStyle/>
          <a:p>
            <a:pPr marL="0" indent="0" algn="ctr">
              <a:buNone/>
            </a:pPr>
            <a:r>
              <a:rPr lang="en-US" b="1" dirty="0">
                <a:latin typeface="Amasis MT Pro" panose="02040504050005020304" pitchFamily="18" charset="77"/>
              </a:rPr>
              <a:t>Cluster Analysis</a:t>
            </a:r>
          </a:p>
          <a:p>
            <a:pPr marL="0" indent="0" algn="ctr">
              <a:buNone/>
            </a:pPr>
            <a:endParaRPr lang="en-US" b="1" dirty="0">
              <a:latin typeface="Amasis MT Pro" panose="02040504050005020304" pitchFamily="18" charset="77"/>
            </a:endParaRPr>
          </a:p>
          <a:p>
            <a:pPr lvl="1"/>
            <a:r>
              <a:rPr lang="en-US" b="1" dirty="0">
                <a:latin typeface="Amasis MT Pro" panose="02040504050005020304" pitchFamily="18" charset="77"/>
              </a:rPr>
              <a:t>Age</a:t>
            </a:r>
          </a:p>
          <a:p>
            <a:pPr lvl="1"/>
            <a:r>
              <a:rPr lang="en-US" b="1" dirty="0">
                <a:latin typeface="Amasis MT Pro" panose="02040504050005020304" pitchFamily="18" charset="77"/>
              </a:rPr>
              <a:t>Pitch Satisfaction Score</a:t>
            </a:r>
          </a:p>
          <a:p>
            <a:pPr lvl="1"/>
            <a:r>
              <a:rPr lang="en-US" b="1" dirty="0">
                <a:latin typeface="Amasis MT Pro" panose="02040504050005020304" pitchFamily="18" charset="77"/>
              </a:rPr>
              <a:t>Monthly Income</a:t>
            </a:r>
          </a:p>
          <a:p>
            <a:pPr lvl="1"/>
            <a:r>
              <a:rPr lang="en-US" b="1" dirty="0">
                <a:latin typeface="Amasis MT Pro" panose="02040504050005020304" pitchFamily="18" charset="77"/>
              </a:rPr>
              <a:t>Number of Follow-ups</a:t>
            </a:r>
          </a:p>
          <a:p>
            <a:pPr lvl="1"/>
            <a:r>
              <a:rPr lang="en-US" b="1" dirty="0">
                <a:latin typeface="Amasis MT Pro" panose="02040504050005020304" pitchFamily="18" charset="77"/>
              </a:rPr>
              <a:t>Number of Children Visiting</a:t>
            </a:r>
          </a:p>
          <a:p>
            <a:pPr lvl="1"/>
            <a:r>
              <a:rPr lang="en-US" b="1" dirty="0">
                <a:latin typeface="Amasis MT Pro" panose="02040504050005020304" pitchFamily="18" charset="77"/>
              </a:rPr>
              <a:t>Duration of Pitch</a:t>
            </a:r>
          </a:p>
          <a:p>
            <a:pPr lvl="1"/>
            <a:r>
              <a:rPr lang="en-US" b="1" dirty="0">
                <a:latin typeface="Amasis MT Pro" panose="02040504050005020304" pitchFamily="18" charset="77"/>
              </a:rPr>
              <a:t>Number of Trips</a:t>
            </a:r>
          </a:p>
          <a:p>
            <a:pPr lvl="1"/>
            <a:r>
              <a:rPr lang="en-US" b="1" dirty="0">
                <a:latin typeface="Amasis MT Pro" panose="02040504050005020304" pitchFamily="18" charset="77"/>
              </a:rPr>
              <a:t>Number of Person Visiting</a:t>
            </a:r>
          </a:p>
        </p:txBody>
      </p:sp>
      <p:graphicFrame>
        <p:nvGraphicFramePr>
          <p:cNvPr id="7" name="Table 6">
            <a:extLst>
              <a:ext uri="{FF2B5EF4-FFF2-40B4-BE49-F238E27FC236}">
                <a16:creationId xmlns:a16="http://schemas.microsoft.com/office/drawing/2014/main" id="{5B43C5B8-2D7F-5A62-E357-7DF90DCDC037}"/>
              </a:ext>
            </a:extLst>
          </p:cNvPr>
          <p:cNvGraphicFramePr>
            <a:graphicFrameLocks noGrp="1"/>
          </p:cNvGraphicFramePr>
          <p:nvPr>
            <p:extLst>
              <p:ext uri="{D42A27DB-BD31-4B8C-83A1-F6EECF244321}">
                <p14:modId xmlns:p14="http://schemas.microsoft.com/office/powerpoint/2010/main" val="1592476534"/>
              </p:ext>
            </p:extLst>
          </p:nvPr>
        </p:nvGraphicFramePr>
        <p:xfrm>
          <a:off x="3977639" y="4582903"/>
          <a:ext cx="8083287" cy="1059613"/>
        </p:xfrm>
        <a:graphic>
          <a:graphicData uri="http://schemas.openxmlformats.org/drawingml/2006/table">
            <a:tbl>
              <a:tblPr>
                <a:tableStyleId>{5C22544A-7EE6-4342-B048-85BDC9FD1C3A}</a:tableStyleId>
              </a:tblPr>
              <a:tblGrid>
                <a:gridCol w="1356908">
                  <a:extLst>
                    <a:ext uri="{9D8B030D-6E8A-4147-A177-3AD203B41FA5}">
                      <a16:colId xmlns:a16="http://schemas.microsoft.com/office/drawing/2014/main" val="2043700062"/>
                    </a:ext>
                  </a:extLst>
                </a:gridCol>
                <a:gridCol w="620300">
                  <a:extLst>
                    <a:ext uri="{9D8B030D-6E8A-4147-A177-3AD203B41FA5}">
                      <a16:colId xmlns:a16="http://schemas.microsoft.com/office/drawing/2014/main" val="3843982822"/>
                    </a:ext>
                  </a:extLst>
                </a:gridCol>
                <a:gridCol w="620300">
                  <a:extLst>
                    <a:ext uri="{9D8B030D-6E8A-4147-A177-3AD203B41FA5}">
                      <a16:colId xmlns:a16="http://schemas.microsoft.com/office/drawing/2014/main" val="2831655290"/>
                    </a:ext>
                  </a:extLst>
                </a:gridCol>
                <a:gridCol w="620300">
                  <a:extLst>
                    <a:ext uri="{9D8B030D-6E8A-4147-A177-3AD203B41FA5}">
                      <a16:colId xmlns:a16="http://schemas.microsoft.com/office/drawing/2014/main" val="267018679"/>
                    </a:ext>
                  </a:extLst>
                </a:gridCol>
                <a:gridCol w="620300">
                  <a:extLst>
                    <a:ext uri="{9D8B030D-6E8A-4147-A177-3AD203B41FA5}">
                      <a16:colId xmlns:a16="http://schemas.microsoft.com/office/drawing/2014/main" val="1239445459"/>
                    </a:ext>
                  </a:extLst>
                </a:gridCol>
                <a:gridCol w="523378">
                  <a:extLst>
                    <a:ext uri="{9D8B030D-6E8A-4147-A177-3AD203B41FA5}">
                      <a16:colId xmlns:a16="http://schemas.microsoft.com/office/drawing/2014/main" val="1240894048"/>
                    </a:ext>
                  </a:extLst>
                </a:gridCol>
                <a:gridCol w="620300">
                  <a:extLst>
                    <a:ext uri="{9D8B030D-6E8A-4147-A177-3AD203B41FA5}">
                      <a16:colId xmlns:a16="http://schemas.microsoft.com/office/drawing/2014/main" val="974823030"/>
                    </a:ext>
                  </a:extLst>
                </a:gridCol>
                <a:gridCol w="620300">
                  <a:extLst>
                    <a:ext uri="{9D8B030D-6E8A-4147-A177-3AD203B41FA5}">
                      <a16:colId xmlns:a16="http://schemas.microsoft.com/office/drawing/2014/main" val="381248598"/>
                    </a:ext>
                  </a:extLst>
                </a:gridCol>
                <a:gridCol w="620300">
                  <a:extLst>
                    <a:ext uri="{9D8B030D-6E8A-4147-A177-3AD203B41FA5}">
                      <a16:colId xmlns:a16="http://schemas.microsoft.com/office/drawing/2014/main" val="622954060"/>
                    </a:ext>
                  </a:extLst>
                </a:gridCol>
                <a:gridCol w="523378">
                  <a:extLst>
                    <a:ext uri="{9D8B030D-6E8A-4147-A177-3AD203B41FA5}">
                      <a16:colId xmlns:a16="http://schemas.microsoft.com/office/drawing/2014/main" val="926457278"/>
                    </a:ext>
                  </a:extLst>
                </a:gridCol>
                <a:gridCol w="620300">
                  <a:extLst>
                    <a:ext uri="{9D8B030D-6E8A-4147-A177-3AD203B41FA5}">
                      <a16:colId xmlns:a16="http://schemas.microsoft.com/office/drawing/2014/main" val="2448003206"/>
                    </a:ext>
                  </a:extLst>
                </a:gridCol>
                <a:gridCol w="717223">
                  <a:extLst>
                    <a:ext uri="{9D8B030D-6E8A-4147-A177-3AD203B41FA5}">
                      <a16:colId xmlns:a16="http://schemas.microsoft.com/office/drawing/2014/main" val="3732938626"/>
                    </a:ext>
                  </a:extLst>
                </a:gridCol>
              </a:tblGrid>
              <a:tr h="371120">
                <a:tc>
                  <a:txBody>
                    <a:bodyPr/>
                    <a:lstStyle/>
                    <a:p>
                      <a:pPr algn="ctr" fontAlgn="b"/>
                      <a:r>
                        <a:rPr lang="en-US" sz="1100" u="none" strike="noStrike" dirty="0">
                          <a:effectLst/>
                        </a:rPr>
                        <a:t>Cluster</a:t>
                      </a:r>
                      <a:endParaRPr lang="en-US" sz="1100" b="1" i="0" u="none" strike="noStrike" dirty="0">
                        <a:solidFill>
                          <a:srgbClr val="FFFFFF"/>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Overall</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723830226"/>
                  </a:ext>
                </a:extLst>
              </a:tr>
              <a:tr h="688493">
                <a:tc>
                  <a:txBody>
                    <a:bodyPr/>
                    <a:lstStyle/>
                    <a:p>
                      <a:pPr algn="ctr" fontAlgn="b"/>
                      <a:r>
                        <a:rPr lang="en-US" sz="1100" u="none" strike="noStrike" dirty="0">
                          <a:effectLst/>
                        </a:rPr>
                        <a:t>Purchase Rate</a:t>
                      </a:r>
                      <a:endParaRPr lang="en-US" sz="1100" b="1" i="0" u="none" strike="noStrike" dirty="0">
                        <a:solidFill>
                          <a:srgbClr val="FFFFFF"/>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18.9%</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20.7%</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0.0%</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17.2%</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13.9%</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24.4%</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0.0%</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22.7%</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19.3%</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36922999"/>
                  </a:ext>
                </a:extLst>
              </a:tr>
            </a:tbl>
          </a:graphicData>
        </a:graphic>
      </p:graphicFrame>
      <p:sp>
        <p:nvSpPr>
          <p:cNvPr id="8" name="TextBox 7">
            <a:extLst>
              <a:ext uri="{FF2B5EF4-FFF2-40B4-BE49-F238E27FC236}">
                <a16:creationId xmlns:a16="http://schemas.microsoft.com/office/drawing/2014/main" id="{E8678911-1E33-5B46-50B3-395D9D87ED80}"/>
              </a:ext>
            </a:extLst>
          </p:cNvPr>
          <p:cNvSpPr txBox="1"/>
          <p:nvPr/>
        </p:nvSpPr>
        <p:spPr>
          <a:xfrm>
            <a:off x="4455763" y="1790054"/>
            <a:ext cx="604434" cy="2634457"/>
          </a:xfrm>
          <a:prstGeom prst="rect">
            <a:avLst/>
          </a:prstGeom>
          <a:noFill/>
          <a:ln>
            <a:solidFill>
              <a:srgbClr val="00B050"/>
            </a:solidFill>
            <a:prstDash val="sysDot"/>
          </a:ln>
        </p:spPr>
        <p:txBody>
          <a:bodyPr wrap="square" rtlCol="0">
            <a:spAutoFit/>
          </a:bodyPr>
          <a:lstStyle/>
          <a:p>
            <a:endParaRPr lang="en-US" dirty="0"/>
          </a:p>
        </p:txBody>
      </p:sp>
    </p:spTree>
    <p:extLst>
      <p:ext uri="{BB962C8B-B14F-4D97-AF65-F5344CB8AC3E}">
        <p14:creationId xmlns:p14="http://schemas.microsoft.com/office/powerpoint/2010/main" val="103235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E9A1-89D9-731E-7DED-DB310ABC77CA}"/>
              </a:ext>
            </a:extLst>
          </p:cNvPr>
          <p:cNvSpPr>
            <a:spLocks noGrp="1"/>
          </p:cNvSpPr>
          <p:nvPr>
            <p:ph type="title"/>
          </p:nvPr>
        </p:nvSpPr>
        <p:spPr>
          <a:xfrm>
            <a:off x="381000" y="200722"/>
            <a:ext cx="11430000" cy="1014761"/>
          </a:xfrm>
        </p:spPr>
        <p:txBody>
          <a:bodyPr anchor="ctr">
            <a:normAutofit/>
          </a:bodyPr>
          <a:lstStyle/>
          <a:p>
            <a:r>
              <a:rPr lang="en-US" dirty="0"/>
              <a:t>Cluster Visualization</a:t>
            </a:r>
          </a:p>
        </p:txBody>
      </p:sp>
      <p:grpSp>
        <p:nvGrpSpPr>
          <p:cNvPr id="5" name="Group 4">
            <a:extLst>
              <a:ext uri="{FF2B5EF4-FFF2-40B4-BE49-F238E27FC236}">
                <a16:creationId xmlns:a16="http://schemas.microsoft.com/office/drawing/2014/main" id="{C116EC2F-D250-2319-C994-CC04CE2AA95E}"/>
              </a:ext>
            </a:extLst>
          </p:cNvPr>
          <p:cNvGrpSpPr/>
          <p:nvPr/>
        </p:nvGrpSpPr>
        <p:grpSpPr>
          <a:xfrm>
            <a:off x="4319017" y="1215483"/>
            <a:ext cx="7752079" cy="4718866"/>
            <a:chOff x="3505201" y="1316172"/>
            <a:chExt cx="7752079" cy="4718866"/>
          </a:xfrm>
          <a:solidFill>
            <a:schemeClr val="accent2"/>
          </a:solidFill>
        </p:grpSpPr>
        <p:pic>
          <p:nvPicPr>
            <p:cNvPr id="2050" name="Picture 2" descr="image">
              <a:extLst>
                <a:ext uri="{FF2B5EF4-FFF2-40B4-BE49-F238E27FC236}">
                  <a16:creationId xmlns:a16="http://schemas.microsoft.com/office/drawing/2014/main" id="{2DDB66E6-8375-25CF-113C-1F369504EB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05201" y="1316172"/>
              <a:ext cx="5871844" cy="4718865"/>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pic>
        <p:pic>
          <p:nvPicPr>
            <p:cNvPr id="2054" name="Picture 6">
              <a:extLst>
                <a:ext uri="{FF2B5EF4-FFF2-40B4-BE49-F238E27FC236}">
                  <a16:creationId xmlns:a16="http://schemas.microsoft.com/office/drawing/2014/main" id="{E8129B1F-5F00-AC2E-707E-F5ABB4616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5285" y="1316173"/>
              <a:ext cx="1991995" cy="4718865"/>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pic>
      </p:grpSp>
      <p:sp>
        <p:nvSpPr>
          <p:cNvPr id="6" name="Content Placeholder 2">
            <a:extLst>
              <a:ext uri="{FF2B5EF4-FFF2-40B4-BE49-F238E27FC236}">
                <a16:creationId xmlns:a16="http://schemas.microsoft.com/office/drawing/2014/main" id="{BBB35CB4-57E2-DAB6-5768-410C8E5F5AE9}"/>
              </a:ext>
            </a:extLst>
          </p:cNvPr>
          <p:cNvSpPr>
            <a:spLocks noGrp="1"/>
          </p:cNvSpPr>
          <p:nvPr>
            <p:ph sz="half" idx="1"/>
          </p:nvPr>
        </p:nvSpPr>
        <p:spPr>
          <a:xfrm>
            <a:off x="399873" y="1589108"/>
            <a:ext cx="3734739" cy="4721028"/>
          </a:xfrm>
        </p:spPr>
        <p:txBody>
          <a:bodyPr>
            <a:normAutofit/>
          </a:bodyPr>
          <a:lstStyle/>
          <a:p>
            <a:pPr marL="0" indent="0">
              <a:buNone/>
            </a:pPr>
            <a:r>
              <a:rPr lang="en-US" b="1" dirty="0">
                <a:latin typeface="Amasis MT Pro" panose="02040504050005020304" pitchFamily="18" charset="77"/>
              </a:rPr>
              <a:t>3D Scatter Plot using following features:</a:t>
            </a:r>
          </a:p>
          <a:p>
            <a:r>
              <a:rPr lang="en-US" b="1" dirty="0">
                <a:latin typeface="Amasis MT Pro" panose="02040504050005020304" pitchFamily="18" charset="77"/>
              </a:rPr>
              <a:t>Age</a:t>
            </a:r>
          </a:p>
          <a:p>
            <a:r>
              <a:rPr lang="en-US" b="1" dirty="0">
                <a:latin typeface="Amasis MT Pro" panose="02040504050005020304" pitchFamily="18" charset="77"/>
              </a:rPr>
              <a:t>Pitch Satisfaction Score</a:t>
            </a:r>
          </a:p>
          <a:p>
            <a:r>
              <a:rPr lang="en-US" b="1" dirty="0">
                <a:latin typeface="Amasis MT Pro" panose="02040504050005020304" pitchFamily="18" charset="77"/>
              </a:rPr>
              <a:t>Monthly Income</a:t>
            </a:r>
          </a:p>
        </p:txBody>
      </p:sp>
      <p:sp>
        <p:nvSpPr>
          <p:cNvPr id="7" name="TextBox 6">
            <a:extLst>
              <a:ext uri="{FF2B5EF4-FFF2-40B4-BE49-F238E27FC236}">
                <a16:creationId xmlns:a16="http://schemas.microsoft.com/office/drawing/2014/main" id="{81E8C3D4-5010-D8E8-D7A6-EAACC4AAD889}"/>
              </a:ext>
            </a:extLst>
          </p:cNvPr>
          <p:cNvSpPr txBox="1"/>
          <p:nvPr/>
        </p:nvSpPr>
        <p:spPr>
          <a:xfrm>
            <a:off x="242900" y="4640914"/>
            <a:ext cx="3579292" cy="923330"/>
          </a:xfrm>
          <a:prstGeom prst="rect">
            <a:avLst/>
          </a:prstGeom>
          <a:noFill/>
          <a:ln>
            <a:solidFill>
              <a:schemeClr val="tx1"/>
            </a:solidFill>
          </a:ln>
        </p:spPr>
        <p:txBody>
          <a:bodyPr wrap="square" rtlCol="0">
            <a:spAutoFit/>
          </a:bodyPr>
          <a:lstStyle/>
          <a:p>
            <a:pPr algn="ctr"/>
            <a:r>
              <a:rPr lang="en-US" dirty="0"/>
              <a:t>We can visually identify a few clusters even though we are representing 8-D data in 3-D</a:t>
            </a:r>
          </a:p>
        </p:txBody>
      </p:sp>
      <p:sp>
        <p:nvSpPr>
          <p:cNvPr id="9" name="Star: 6 Points 8">
            <a:extLst>
              <a:ext uri="{FF2B5EF4-FFF2-40B4-BE49-F238E27FC236}">
                <a16:creationId xmlns:a16="http://schemas.microsoft.com/office/drawing/2014/main" id="{84BFA34E-DE03-3FF5-14EC-77996F28449E}"/>
              </a:ext>
            </a:extLst>
          </p:cNvPr>
          <p:cNvSpPr/>
          <p:nvPr/>
        </p:nvSpPr>
        <p:spPr>
          <a:xfrm>
            <a:off x="3509772" y="5331621"/>
            <a:ext cx="624840" cy="621792"/>
          </a:xfrm>
          <a:prstGeom prst="star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139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8152-2690-3083-FC3D-BB634638E65B}"/>
              </a:ext>
            </a:extLst>
          </p:cNvPr>
          <p:cNvSpPr>
            <a:spLocks noGrp="1"/>
          </p:cNvSpPr>
          <p:nvPr>
            <p:ph type="title"/>
          </p:nvPr>
        </p:nvSpPr>
        <p:spPr/>
        <p:txBody>
          <a:bodyPr/>
          <a:lstStyle/>
          <a:p>
            <a:r>
              <a:rPr lang="en-US" dirty="0"/>
              <a:t>Who does our clusters represent?</a:t>
            </a:r>
          </a:p>
        </p:txBody>
      </p:sp>
      <p:graphicFrame>
        <p:nvGraphicFramePr>
          <p:cNvPr id="5" name="Table 4">
            <a:extLst>
              <a:ext uri="{FF2B5EF4-FFF2-40B4-BE49-F238E27FC236}">
                <a16:creationId xmlns:a16="http://schemas.microsoft.com/office/drawing/2014/main" id="{880951B2-0189-BF07-2275-8C04DFB21CBC}"/>
              </a:ext>
            </a:extLst>
          </p:cNvPr>
          <p:cNvGraphicFramePr>
            <a:graphicFrameLocks noGrp="1"/>
          </p:cNvGraphicFramePr>
          <p:nvPr>
            <p:extLst>
              <p:ext uri="{D42A27DB-BD31-4B8C-83A1-F6EECF244321}">
                <p14:modId xmlns:p14="http://schemas.microsoft.com/office/powerpoint/2010/main" val="1389938870"/>
              </p:ext>
            </p:extLst>
          </p:nvPr>
        </p:nvGraphicFramePr>
        <p:xfrm>
          <a:off x="3813046" y="1229629"/>
          <a:ext cx="8153402" cy="2264644"/>
        </p:xfrm>
        <a:graphic>
          <a:graphicData uri="http://schemas.openxmlformats.org/drawingml/2006/table">
            <a:tbl>
              <a:tblPr>
                <a:tableStyleId>{5C22544A-7EE6-4342-B048-85BDC9FD1C3A}</a:tableStyleId>
              </a:tblPr>
              <a:tblGrid>
                <a:gridCol w="512064">
                  <a:extLst>
                    <a:ext uri="{9D8B030D-6E8A-4147-A177-3AD203B41FA5}">
                      <a16:colId xmlns:a16="http://schemas.microsoft.com/office/drawing/2014/main" val="4042193337"/>
                    </a:ext>
                  </a:extLst>
                </a:gridCol>
                <a:gridCol w="667512">
                  <a:extLst>
                    <a:ext uri="{9D8B030D-6E8A-4147-A177-3AD203B41FA5}">
                      <a16:colId xmlns:a16="http://schemas.microsoft.com/office/drawing/2014/main" val="3369447715"/>
                    </a:ext>
                  </a:extLst>
                </a:gridCol>
                <a:gridCol w="530352">
                  <a:extLst>
                    <a:ext uri="{9D8B030D-6E8A-4147-A177-3AD203B41FA5}">
                      <a16:colId xmlns:a16="http://schemas.microsoft.com/office/drawing/2014/main" val="2558549024"/>
                    </a:ext>
                  </a:extLst>
                </a:gridCol>
                <a:gridCol w="429768">
                  <a:extLst>
                    <a:ext uri="{9D8B030D-6E8A-4147-A177-3AD203B41FA5}">
                      <a16:colId xmlns:a16="http://schemas.microsoft.com/office/drawing/2014/main" val="403891391"/>
                    </a:ext>
                  </a:extLst>
                </a:gridCol>
                <a:gridCol w="740664">
                  <a:extLst>
                    <a:ext uri="{9D8B030D-6E8A-4147-A177-3AD203B41FA5}">
                      <a16:colId xmlns:a16="http://schemas.microsoft.com/office/drawing/2014/main" val="3174679731"/>
                    </a:ext>
                  </a:extLst>
                </a:gridCol>
                <a:gridCol w="850392">
                  <a:extLst>
                    <a:ext uri="{9D8B030D-6E8A-4147-A177-3AD203B41FA5}">
                      <a16:colId xmlns:a16="http://schemas.microsoft.com/office/drawing/2014/main" val="3716123268"/>
                    </a:ext>
                  </a:extLst>
                </a:gridCol>
                <a:gridCol w="978408">
                  <a:extLst>
                    <a:ext uri="{9D8B030D-6E8A-4147-A177-3AD203B41FA5}">
                      <a16:colId xmlns:a16="http://schemas.microsoft.com/office/drawing/2014/main" val="1672108145"/>
                    </a:ext>
                  </a:extLst>
                </a:gridCol>
                <a:gridCol w="832104">
                  <a:extLst>
                    <a:ext uri="{9D8B030D-6E8A-4147-A177-3AD203B41FA5}">
                      <a16:colId xmlns:a16="http://schemas.microsoft.com/office/drawing/2014/main" val="3173825182"/>
                    </a:ext>
                  </a:extLst>
                </a:gridCol>
                <a:gridCol w="886968">
                  <a:extLst>
                    <a:ext uri="{9D8B030D-6E8A-4147-A177-3AD203B41FA5}">
                      <a16:colId xmlns:a16="http://schemas.microsoft.com/office/drawing/2014/main" val="2382853355"/>
                    </a:ext>
                  </a:extLst>
                </a:gridCol>
                <a:gridCol w="997504">
                  <a:extLst>
                    <a:ext uri="{9D8B030D-6E8A-4147-A177-3AD203B41FA5}">
                      <a16:colId xmlns:a16="http://schemas.microsoft.com/office/drawing/2014/main" val="2911155967"/>
                    </a:ext>
                  </a:extLst>
                </a:gridCol>
                <a:gridCol w="727666">
                  <a:extLst>
                    <a:ext uri="{9D8B030D-6E8A-4147-A177-3AD203B41FA5}">
                      <a16:colId xmlns:a16="http://schemas.microsoft.com/office/drawing/2014/main" val="2343976285"/>
                    </a:ext>
                  </a:extLst>
                </a:gridCol>
              </a:tblGrid>
              <a:tr h="175567">
                <a:tc>
                  <a:txBody>
                    <a:bodyPr/>
                    <a:lstStyle/>
                    <a:p>
                      <a:pPr algn="ctr" fontAlgn="b"/>
                      <a:r>
                        <a:rPr lang="en-US" sz="1100" b="1" u="none" strike="noStrike" dirty="0">
                          <a:effectLst/>
                        </a:rPr>
                        <a:t>Cluster</a:t>
                      </a:r>
                      <a:endParaRPr lang="en-US" sz="1100" b="1" i="0" u="none" strike="noStrike" dirty="0">
                        <a:solidFill>
                          <a:srgbClr val="000000"/>
                        </a:solidFill>
                        <a:effectLst/>
                        <a:latin typeface="Calibri" panose="020F0502020204030204" pitchFamily="34" charset="0"/>
                      </a:endParaRPr>
                    </a:p>
                  </a:txBody>
                  <a:tcPr marL="6054" marR="6054" marT="6054" marB="0" anchor="ctr"/>
                </a:tc>
                <a:tc>
                  <a:txBody>
                    <a:bodyPr/>
                    <a:lstStyle/>
                    <a:p>
                      <a:pPr algn="ctr" fontAlgn="b"/>
                      <a:r>
                        <a:rPr lang="en-US" sz="1100" b="1" u="none" strike="noStrike" dirty="0">
                          <a:effectLst/>
                        </a:rPr>
                        <a:t>Purchase Rate</a:t>
                      </a:r>
                      <a:endParaRPr lang="en-US" sz="1100" b="1" i="0" u="none" strike="noStrike" dirty="0">
                        <a:solidFill>
                          <a:srgbClr val="000000"/>
                        </a:solidFill>
                        <a:effectLst/>
                        <a:latin typeface="Calibri" panose="020F0502020204030204" pitchFamily="34" charset="0"/>
                      </a:endParaRPr>
                    </a:p>
                  </a:txBody>
                  <a:tcPr marL="6054" marR="6054" marT="6054" marB="0" anchor="ctr"/>
                </a:tc>
                <a:tc>
                  <a:txBody>
                    <a:bodyPr/>
                    <a:lstStyle/>
                    <a:p>
                      <a:pPr algn="ctr" fontAlgn="b"/>
                      <a:r>
                        <a:rPr lang="en-US" sz="1100" b="1" u="none" strike="noStrike" dirty="0">
                          <a:effectLst/>
                        </a:rPr>
                        <a:t>Count</a:t>
                      </a:r>
                      <a:endParaRPr lang="en-US" sz="1100" b="1" i="0" u="none" strike="noStrike" dirty="0">
                        <a:solidFill>
                          <a:srgbClr val="000000"/>
                        </a:solidFill>
                        <a:effectLst/>
                        <a:latin typeface="Calibri" panose="020F0502020204030204" pitchFamily="34" charset="0"/>
                      </a:endParaRPr>
                    </a:p>
                  </a:txBody>
                  <a:tcPr marL="6054" marR="6054" marT="6054" marB="0" anchor="ctr"/>
                </a:tc>
                <a:tc>
                  <a:txBody>
                    <a:bodyPr/>
                    <a:lstStyle/>
                    <a:p>
                      <a:pPr algn="ctr" fontAlgn="b"/>
                      <a:r>
                        <a:rPr lang="en-US" sz="1100" b="1" u="none" strike="noStrike" dirty="0">
                          <a:effectLst/>
                        </a:rPr>
                        <a:t>Age</a:t>
                      </a:r>
                      <a:endParaRPr lang="en-US" sz="1100" b="1" i="0" u="none" strike="noStrike" dirty="0">
                        <a:solidFill>
                          <a:srgbClr val="000000"/>
                        </a:solidFill>
                        <a:effectLst/>
                        <a:latin typeface="Calibri" panose="020F0502020204030204" pitchFamily="34" charset="0"/>
                      </a:endParaRPr>
                    </a:p>
                  </a:txBody>
                  <a:tcPr marL="6054" marR="6054" marT="6054" marB="0" anchor="ctr"/>
                </a:tc>
                <a:tc>
                  <a:txBody>
                    <a:bodyPr/>
                    <a:lstStyle/>
                    <a:p>
                      <a:pPr algn="ctr" fontAlgn="b"/>
                      <a:r>
                        <a:rPr lang="en-US" sz="1100" b="1" u="none" strike="noStrike" dirty="0">
                          <a:effectLst/>
                        </a:rPr>
                        <a:t>Duration Of Pitch</a:t>
                      </a:r>
                      <a:endParaRPr lang="en-US" sz="1100" b="1" i="0" u="none" strike="noStrike" dirty="0">
                        <a:solidFill>
                          <a:srgbClr val="000000"/>
                        </a:solidFill>
                        <a:effectLst/>
                        <a:latin typeface="Calibri" panose="020F0502020204030204" pitchFamily="34" charset="0"/>
                      </a:endParaRPr>
                    </a:p>
                  </a:txBody>
                  <a:tcPr marL="6054" marR="6054" marT="6054" marB="0" anchor="ctr"/>
                </a:tc>
                <a:tc>
                  <a:txBody>
                    <a:bodyPr/>
                    <a:lstStyle/>
                    <a:p>
                      <a:pPr algn="ctr" fontAlgn="b"/>
                      <a:r>
                        <a:rPr lang="en-US" sz="1100" b="1" u="none" strike="noStrike" dirty="0">
                          <a:effectLst/>
                        </a:rPr>
                        <a:t>Number Of Person Visiting</a:t>
                      </a:r>
                      <a:endParaRPr lang="en-US" sz="1100" b="1" i="0" u="none" strike="noStrike" dirty="0">
                        <a:solidFill>
                          <a:srgbClr val="000000"/>
                        </a:solidFill>
                        <a:effectLst/>
                        <a:latin typeface="Calibri" panose="020F0502020204030204" pitchFamily="34" charset="0"/>
                      </a:endParaRPr>
                    </a:p>
                  </a:txBody>
                  <a:tcPr marL="6054" marR="6054" marT="6054" marB="0" anchor="ctr"/>
                </a:tc>
                <a:tc>
                  <a:txBody>
                    <a:bodyPr/>
                    <a:lstStyle/>
                    <a:p>
                      <a:pPr algn="ctr" fontAlgn="b"/>
                      <a:r>
                        <a:rPr lang="en-US" sz="1100" b="1" u="none" strike="noStrike" dirty="0">
                          <a:effectLst/>
                        </a:rPr>
                        <a:t>Number Of Follow-ups</a:t>
                      </a:r>
                      <a:endParaRPr lang="en-US" sz="1100" b="1" i="0" u="none" strike="noStrike" dirty="0">
                        <a:solidFill>
                          <a:srgbClr val="000000"/>
                        </a:solidFill>
                        <a:effectLst/>
                        <a:latin typeface="Calibri" panose="020F0502020204030204" pitchFamily="34" charset="0"/>
                      </a:endParaRPr>
                    </a:p>
                  </a:txBody>
                  <a:tcPr marL="6054" marR="6054" marT="6054" marB="0" anchor="ctr"/>
                </a:tc>
                <a:tc>
                  <a:txBody>
                    <a:bodyPr/>
                    <a:lstStyle/>
                    <a:p>
                      <a:pPr algn="ctr" fontAlgn="b"/>
                      <a:r>
                        <a:rPr lang="en-US" sz="1100" b="1" u="none" strike="noStrike" dirty="0">
                          <a:effectLst/>
                        </a:rPr>
                        <a:t>Number Of Trips</a:t>
                      </a:r>
                      <a:endParaRPr lang="en-US" sz="1100" b="1" i="0" u="none" strike="noStrike" dirty="0">
                        <a:solidFill>
                          <a:srgbClr val="000000"/>
                        </a:solidFill>
                        <a:effectLst/>
                        <a:latin typeface="Calibri" panose="020F0502020204030204" pitchFamily="34" charset="0"/>
                      </a:endParaRPr>
                    </a:p>
                  </a:txBody>
                  <a:tcPr marL="6054" marR="6054" marT="6054" marB="0" anchor="ctr"/>
                </a:tc>
                <a:tc>
                  <a:txBody>
                    <a:bodyPr/>
                    <a:lstStyle/>
                    <a:p>
                      <a:pPr algn="ctr" fontAlgn="b"/>
                      <a:r>
                        <a:rPr lang="en-US" sz="1100" b="1" u="none" strike="noStrike" dirty="0">
                          <a:effectLst/>
                        </a:rPr>
                        <a:t>Pitch Satisfaction Score</a:t>
                      </a:r>
                      <a:endParaRPr lang="en-US" sz="1100" b="1" i="0" u="none" strike="noStrike" dirty="0">
                        <a:solidFill>
                          <a:srgbClr val="000000"/>
                        </a:solidFill>
                        <a:effectLst/>
                        <a:latin typeface="Calibri" panose="020F0502020204030204" pitchFamily="34" charset="0"/>
                      </a:endParaRPr>
                    </a:p>
                  </a:txBody>
                  <a:tcPr marL="6054" marR="6054" marT="6054" marB="0" anchor="ctr"/>
                </a:tc>
                <a:tc>
                  <a:txBody>
                    <a:bodyPr/>
                    <a:lstStyle/>
                    <a:p>
                      <a:pPr algn="ctr" fontAlgn="b"/>
                      <a:r>
                        <a:rPr lang="en-US" sz="1100" b="1" u="none" strike="noStrike" dirty="0">
                          <a:effectLst/>
                        </a:rPr>
                        <a:t>Number Of Children Visiting</a:t>
                      </a:r>
                      <a:endParaRPr lang="en-US" sz="1100" b="1" i="0" u="none" strike="noStrike" dirty="0">
                        <a:solidFill>
                          <a:srgbClr val="000000"/>
                        </a:solidFill>
                        <a:effectLst/>
                        <a:latin typeface="Calibri" panose="020F0502020204030204" pitchFamily="34" charset="0"/>
                      </a:endParaRPr>
                    </a:p>
                  </a:txBody>
                  <a:tcPr marL="6054" marR="6054" marT="6054" marB="0" anchor="ctr"/>
                </a:tc>
                <a:tc>
                  <a:txBody>
                    <a:bodyPr/>
                    <a:lstStyle/>
                    <a:p>
                      <a:pPr algn="ctr" fontAlgn="b"/>
                      <a:r>
                        <a:rPr lang="en-US" sz="1100" b="1" u="none" strike="noStrike" dirty="0">
                          <a:effectLst/>
                        </a:rPr>
                        <a:t>Monthly Income</a:t>
                      </a:r>
                      <a:endParaRPr lang="en-US" sz="1100" b="1" i="0" u="none" strike="noStrike" dirty="0">
                        <a:solidFill>
                          <a:srgbClr val="000000"/>
                        </a:solidFill>
                        <a:effectLst/>
                        <a:latin typeface="Calibri" panose="020F0502020204030204" pitchFamily="34" charset="0"/>
                      </a:endParaRPr>
                    </a:p>
                  </a:txBody>
                  <a:tcPr marL="6054" marR="6054" marT="6054" marB="0" anchor="ctr"/>
                </a:tc>
                <a:extLst>
                  <a:ext uri="{0D108BD9-81ED-4DB2-BD59-A6C34878D82A}">
                    <a16:rowId xmlns:a16="http://schemas.microsoft.com/office/drawing/2014/main" val="4216360343"/>
                  </a:ext>
                </a:extLst>
              </a:tr>
              <a:tr h="175567">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12.3%</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472</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49.0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14.01</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2.45</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3.39</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3.05</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0.78</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30029.50</a:t>
                      </a:r>
                      <a:endParaRPr lang="en-US" sz="1100" b="0" i="0" u="none" strike="noStrike" dirty="0">
                        <a:solidFill>
                          <a:srgbClr val="000000"/>
                        </a:solidFill>
                        <a:effectLst/>
                        <a:latin typeface="Calibri" panose="020F0502020204030204" pitchFamily="34" charset="0"/>
                      </a:endParaRPr>
                    </a:p>
                  </a:txBody>
                  <a:tcPr marL="6054" marR="6054" marT="6054" marB="0" anchor="b"/>
                </a:tc>
                <a:extLst>
                  <a:ext uri="{0D108BD9-81ED-4DB2-BD59-A6C34878D82A}">
                    <a16:rowId xmlns:a16="http://schemas.microsoft.com/office/drawing/2014/main" val="181953155"/>
                  </a:ext>
                </a:extLst>
              </a:tr>
              <a:tr h="175567">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18.9%</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550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41.7</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12.69</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3.38</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4.22</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6.17</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3.05</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1.71</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24123.93</a:t>
                      </a:r>
                      <a:endParaRPr lang="en-US" sz="1100" b="0" i="0" u="none" strike="noStrike" dirty="0">
                        <a:solidFill>
                          <a:srgbClr val="000000"/>
                        </a:solidFill>
                        <a:effectLst/>
                        <a:latin typeface="Calibri" panose="020F0502020204030204" pitchFamily="34" charset="0"/>
                      </a:endParaRPr>
                    </a:p>
                  </a:txBody>
                  <a:tcPr marL="6054" marR="6054" marT="6054" marB="0" anchor="b"/>
                </a:tc>
                <a:extLst>
                  <a:ext uri="{0D108BD9-81ED-4DB2-BD59-A6C34878D82A}">
                    <a16:rowId xmlns:a16="http://schemas.microsoft.com/office/drawing/2014/main" val="810482733"/>
                  </a:ext>
                </a:extLst>
              </a:tr>
              <a:tr h="175567">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solidFill>
                            <a:srgbClr val="FF0000"/>
                          </a:solidFill>
                          <a:effectLst/>
                        </a:rPr>
                        <a:t>4</a:t>
                      </a:r>
                      <a:endParaRPr lang="en-US" sz="1100" b="0" i="0" u="none" strike="noStrike" dirty="0">
                        <a:solidFill>
                          <a:srgbClr val="FF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35.0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13.00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3.50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20.50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3.00</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21372.50</a:t>
                      </a:r>
                      <a:endParaRPr lang="en-US" sz="1100" b="0" i="0" u="none" strike="noStrike" dirty="0">
                        <a:solidFill>
                          <a:srgbClr val="000000"/>
                        </a:solidFill>
                        <a:effectLst/>
                        <a:latin typeface="Calibri" panose="020F0502020204030204" pitchFamily="34" charset="0"/>
                      </a:endParaRPr>
                    </a:p>
                  </a:txBody>
                  <a:tcPr marL="6054" marR="6054" marT="6054" marB="0" anchor="b"/>
                </a:tc>
                <a:extLst>
                  <a:ext uri="{0D108BD9-81ED-4DB2-BD59-A6C34878D82A}">
                    <a16:rowId xmlns:a16="http://schemas.microsoft.com/office/drawing/2014/main" val="1659472417"/>
                  </a:ext>
                </a:extLst>
              </a:tr>
              <a:tr h="175567">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909</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33.4</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11.95</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3.48</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4.41</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2.73</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3.40</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1.81</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23425.80</a:t>
                      </a:r>
                      <a:endParaRPr lang="en-US" sz="1100" b="0" i="0" u="none" strike="noStrike" dirty="0">
                        <a:solidFill>
                          <a:srgbClr val="000000"/>
                        </a:solidFill>
                        <a:effectLst/>
                        <a:latin typeface="Calibri" panose="020F0502020204030204" pitchFamily="34" charset="0"/>
                      </a:endParaRPr>
                    </a:p>
                  </a:txBody>
                  <a:tcPr marL="6054" marR="6054" marT="6054" marB="0" anchor="b"/>
                </a:tc>
                <a:extLst>
                  <a:ext uri="{0D108BD9-81ED-4DB2-BD59-A6C34878D82A}">
                    <a16:rowId xmlns:a16="http://schemas.microsoft.com/office/drawing/2014/main" val="1277179990"/>
                  </a:ext>
                </a:extLst>
              </a:tr>
              <a:tr h="175567">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solidFill>
                            <a:srgbClr val="FF0000"/>
                          </a:solidFill>
                          <a:effectLst/>
                        </a:rPr>
                        <a:t>1</a:t>
                      </a:r>
                      <a:endParaRPr lang="en-US" sz="1100" b="0" i="0" u="none" strike="noStrike" dirty="0">
                        <a:solidFill>
                          <a:srgbClr val="FF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53.0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127.00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4.00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4.00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22160.00</a:t>
                      </a:r>
                      <a:endParaRPr lang="en-US" sz="1100" b="0" i="0" u="none" strike="noStrike" dirty="0">
                        <a:solidFill>
                          <a:srgbClr val="000000"/>
                        </a:solidFill>
                        <a:effectLst/>
                        <a:latin typeface="Calibri" panose="020F0502020204030204" pitchFamily="34" charset="0"/>
                      </a:endParaRPr>
                    </a:p>
                  </a:txBody>
                  <a:tcPr marL="6054" marR="6054" marT="6054" marB="0" anchor="b"/>
                </a:tc>
                <a:extLst>
                  <a:ext uri="{0D108BD9-81ED-4DB2-BD59-A6C34878D82A}">
                    <a16:rowId xmlns:a16="http://schemas.microsoft.com/office/drawing/2014/main" val="1754036336"/>
                  </a:ext>
                </a:extLst>
              </a:tr>
              <a:tr h="175567">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17.2%</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581</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35.9</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13.70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2.57</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3.74</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2.71</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1.30</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0.80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21258.26</a:t>
                      </a:r>
                      <a:endParaRPr lang="en-US" sz="1100" b="0" i="0" u="none" strike="noStrike" dirty="0">
                        <a:solidFill>
                          <a:srgbClr val="000000"/>
                        </a:solidFill>
                        <a:effectLst/>
                        <a:latin typeface="Calibri" panose="020F0502020204030204" pitchFamily="34" charset="0"/>
                      </a:endParaRPr>
                    </a:p>
                  </a:txBody>
                  <a:tcPr marL="6054" marR="6054" marT="6054" marB="0" anchor="b"/>
                </a:tc>
                <a:extLst>
                  <a:ext uri="{0D108BD9-81ED-4DB2-BD59-A6C34878D82A}">
                    <a16:rowId xmlns:a16="http://schemas.microsoft.com/office/drawing/2014/main" val="2407932710"/>
                  </a:ext>
                </a:extLst>
              </a:tr>
              <a:tr h="175567">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13.9%</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332</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35.7</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14.90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1.86</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2.97</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2.77</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1.34</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21488.46</a:t>
                      </a:r>
                      <a:endParaRPr lang="en-US" sz="1100" b="0" i="0" u="none" strike="noStrike" dirty="0">
                        <a:solidFill>
                          <a:srgbClr val="000000"/>
                        </a:solidFill>
                        <a:effectLst/>
                        <a:latin typeface="Calibri" panose="020F0502020204030204" pitchFamily="34" charset="0"/>
                      </a:endParaRPr>
                    </a:p>
                  </a:txBody>
                  <a:tcPr marL="6054" marR="6054" marT="6054" marB="0" anchor="b"/>
                </a:tc>
                <a:extLst>
                  <a:ext uri="{0D108BD9-81ED-4DB2-BD59-A6C34878D82A}">
                    <a16:rowId xmlns:a16="http://schemas.microsoft.com/office/drawing/2014/main" val="700846571"/>
                  </a:ext>
                </a:extLst>
              </a:tr>
              <a:tr h="175567">
                <a:tc>
                  <a:txBody>
                    <a:bodyPr/>
                    <a:lstStyle/>
                    <a:p>
                      <a:pPr algn="ct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24.4%</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516</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37.5</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29.87</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3.38</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4.20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3.46</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3.07</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1.63</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23971.66</a:t>
                      </a:r>
                      <a:endParaRPr lang="en-US" sz="1100" b="0" i="0" u="none" strike="noStrike" dirty="0">
                        <a:solidFill>
                          <a:srgbClr val="000000"/>
                        </a:solidFill>
                        <a:effectLst/>
                        <a:latin typeface="Calibri" panose="020F0502020204030204" pitchFamily="34" charset="0"/>
                      </a:endParaRPr>
                    </a:p>
                  </a:txBody>
                  <a:tcPr marL="6054" marR="6054" marT="6054" marB="0" anchor="b"/>
                </a:tc>
                <a:extLst>
                  <a:ext uri="{0D108BD9-81ED-4DB2-BD59-A6C34878D82A}">
                    <a16:rowId xmlns:a16="http://schemas.microsoft.com/office/drawing/2014/main" val="3227375682"/>
                  </a:ext>
                </a:extLst>
              </a:tr>
              <a:tr h="175567">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solidFill>
                            <a:srgbClr val="FF0000"/>
                          </a:solidFill>
                          <a:effectLst/>
                        </a:rPr>
                        <a:t>1</a:t>
                      </a:r>
                      <a:endParaRPr lang="en-US" sz="1100" b="0" i="0" u="none" strike="noStrike" dirty="0">
                        <a:solidFill>
                          <a:srgbClr val="FF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37.0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12.00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2.00</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98678.00</a:t>
                      </a:r>
                      <a:endParaRPr lang="en-US" sz="1100" b="0" i="0" u="none" strike="noStrike" dirty="0">
                        <a:solidFill>
                          <a:srgbClr val="000000"/>
                        </a:solidFill>
                        <a:effectLst/>
                        <a:latin typeface="Calibri" panose="020F0502020204030204" pitchFamily="34" charset="0"/>
                      </a:endParaRPr>
                    </a:p>
                  </a:txBody>
                  <a:tcPr marL="6054" marR="6054" marT="6054" marB="0" anchor="b"/>
                </a:tc>
                <a:extLst>
                  <a:ext uri="{0D108BD9-81ED-4DB2-BD59-A6C34878D82A}">
                    <a16:rowId xmlns:a16="http://schemas.microsoft.com/office/drawing/2014/main" val="1237617389"/>
                  </a:ext>
                </a:extLst>
              </a:tr>
              <a:tr h="175567">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22.7%</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762</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32.8</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14.91</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2.30</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3.33</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2.43</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3.86</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0.45</a:t>
                      </a:r>
                      <a:endParaRPr lang="en-US" sz="1100" b="0" i="0" u="none" strike="noStrike" dirty="0">
                        <a:solidFill>
                          <a:srgbClr val="000000"/>
                        </a:solidFill>
                        <a:effectLst/>
                        <a:latin typeface="Calibri" panose="020F0502020204030204" pitchFamily="34" charset="0"/>
                      </a:endParaRPr>
                    </a:p>
                  </a:txBody>
                  <a:tcPr marL="6054" marR="6054" marT="6054" marB="0" anchor="b"/>
                </a:tc>
                <a:tc>
                  <a:txBody>
                    <a:bodyPr/>
                    <a:lstStyle/>
                    <a:p>
                      <a:pPr algn="ctr" fontAlgn="b"/>
                      <a:r>
                        <a:rPr lang="en-US" sz="1100" u="none" strike="noStrike" dirty="0">
                          <a:effectLst/>
                        </a:rPr>
                        <a:t>19532.33</a:t>
                      </a:r>
                      <a:endParaRPr lang="en-US" sz="1100" b="0" i="0" u="none" strike="noStrike" dirty="0">
                        <a:solidFill>
                          <a:srgbClr val="000000"/>
                        </a:solidFill>
                        <a:effectLst/>
                        <a:latin typeface="Calibri" panose="020F0502020204030204" pitchFamily="34" charset="0"/>
                      </a:endParaRPr>
                    </a:p>
                  </a:txBody>
                  <a:tcPr marL="6054" marR="6054" marT="6054" marB="0" anchor="b"/>
                </a:tc>
                <a:extLst>
                  <a:ext uri="{0D108BD9-81ED-4DB2-BD59-A6C34878D82A}">
                    <a16:rowId xmlns:a16="http://schemas.microsoft.com/office/drawing/2014/main" val="1420610454"/>
                  </a:ext>
                </a:extLst>
              </a:tr>
            </a:tbl>
          </a:graphicData>
        </a:graphic>
      </p:graphicFrame>
      <p:graphicFrame>
        <p:nvGraphicFramePr>
          <p:cNvPr id="7" name="Table 6">
            <a:extLst>
              <a:ext uri="{FF2B5EF4-FFF2-40B4-BE49-F238E27FC236}">
                <a16:creationId xmlns:a16="http://schemas.microsoft.com/office/drawing/2014/main" id="{B9F165E4-A4F7-0777-D5D7-331BCDAFE297}"/>
              </a:ext>
            </a:extLst>
          </p:cNvPr>
          <p:cNvGraphicFramePr>
            <a:graphicFrameLocks noGrp="1"/>
          </p:cNvGraphicFramePr>
          <p:nvPr>
            <p:extLst>
              <p:ext uri="{D42A27DB-BD31-4B8C-83A1-F6EECF244321}">
                <p14:modId xmlns:p14="http://schemas.microsoft.com/office/powerpoint/2010/main" val="7979989"/>
              </p:ext>
            </p:extLst>
          </p:nvPr>
        </p:nvGraphicFramePr>
        <p:xfrm>
          <a:off x="3813046" y="3564622"/>
          <a:ext cx="8153402" cy="2358952"/>
        </p:xfrm>
        <a:graphic>
          <a:graphicData uri="http://schemas.openxmlformats.org/drawingml/2006/table">
            <a:tbl>
              <a:tblPr>
                <a:tableStyleId>{5C22544A-7EE6-4342-B048-85BDC9FD1C3A}</a:tableStyleId>
              </a:tblPr>
              <a:tblGrid>
                <a:gridCol w="871333">
                  <a:extLst>
                    <a:ext uri="{9D8B030D-6E8A-4147-A177-3AD203B41FA5}">
                      <a16:colId xmlns:a16="http://schemas.microsoft.com/office/drawing/2014/main" val="3057650808"/>
                    </a:ext>
                  </a:extLst>
                </a:gridCol>
                <a:gridCol w="928554">
                  <a:extLst>
                    <a:ext uri="{9D8B030D-6E8A-4147-A177-3AD203B41FA5}">
                      <a16:colId xmlns:a16="http://schemas.microsoft.com/office/drawing/2014/main" val="473420854"/>
                    </a:ext>
                  </a:extLst>
                </a:gridCol>
                <a:gridCol w="940267">
                  <a:extLst>
                    <a:ext uri="{9D8B030D-6E8A-4147-A177-3AD203B41FA5}">
                      <a16:colId xmlns:a16="http://schemas.microsoft.com/office/drawing/2014/main" val="1772757154"/>
                    </a:ext>
                  </a:extLst>
                </a:gridCol>
                <a:gridCol w="1692480">
                  <a:extLst>
                    <a:ext uri="{9D8B030D-6E8A-4147-A177-3AD203B41FA5}">
                      <a16:colId xmlns:a16="http://schemas.microsoft.com/office/drawing/2014/main" val="3788844720"/>
                    </a:ext>
                  </a:extLst>
                </a:gridCol>
                <a:gridCol w="993997">
                  <a:extLst>
                    <a:ext uri="{9D8B030D-6E8A-4147-A177-3AD203B41FA5}">
                      <a16:colId xmlns:a16="http://schemas.microsoft.com/office/drawing/2014/main" val="1361307973"/>
                    </a:ext>
                  </a:extLst>
                </a:gridCol>
                <a:gridCol w="591024">
                  <a:extLst>
                    <a:ext uri="{9D8B030D-6E8A-4147-A177-3AD203B41FA5}">
                      <a16:colId xmlns:a16="http://schemas.microsoft.com/office/drawing/2014/main" val="3501656619"/>
                    </a:ext>
                  </a:extLst>
                </a:gridCol>
                <a:gridCol w="1544723">
                  <a:extLst>
                    <a:ext uri="{9D8B030D-6E8A-4147-A177-3AD203B41FA5}">
                      <a16:colId xmlns:a16="http://schemas.microsoft.com/office/drawing/2014/main" val="1395747116"/>
                    </a:ext>
                  </a:extLst>
                </a:gridCol>
                <a:gridCol w="591024">
                  <a:extLst>
                    <a:ext uri="{9D8B030D-6E8A-4147-A177-3AD203B41FA5}">
                      <a16:colId xmlns:a16="http://schemas.microsoft.com/office/drawing/2014/main" val="3115083966"/>
                    </a:ext>
                  </a:extLst>
                </a:gridCol>
              </a:tblGrid>
              <a:tr h="248167">
                <a:tc>
                  <a:txBody>
                    <a:bodyPr/>
                    <a:lstStyle/>
                    <a:p>
                      <a:pPr algn="ctr" fontAlgn="b"/>
                      <a:r>
                        <a:rPr lang="en-US" sz="1100" b="1" u="none" strike="noStrike" dirty="0">
                          <a:effectLst/>
                        </a:rPr>
                        <a:t>Cluster</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Gender</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Marital Status</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Designation</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Occupation</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City Tier</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Preferred Property star</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Own Car</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86661832"/>
                  </a:ext>
                </a:extLst>
              </a:tr>
              <a:tr h="132707">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Single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AVP;  VP</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Tier 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87087427"/>
                  </a:ext>
                </a:extLst>
              </a:tr>
              <a:tr h="248167">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Married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Manager; Senior Manager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Small Business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0322276"/>
                  </a:ext>
                </a:extLst>
              </a:tr>
              <a:tr h="248167">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6350" marR="6350" marT="6350" marB="0" anchor="b"/>
                </a:tc>
                <a:tc gridSpan="7">
                  <a:txBody>
                    <a:bodyPr/>
                    <a:lstStyle/>
                    <a:p>
                      <a:pPr algn="ctr" fontAlgn="b"/>
                      <a:r>
                        <a:rPr lang="en-US" sz="1100" u="none" strike="noStrike" dirty="0">
                          <a:effectLst/>
                        </a:rPr>
                        <a:t> </a:t>
                      </a:r>
                      <a:r>
                        <a:rPr lang="en-US" sz="1100" u="none" strike="noStrike" dirty="0">
                          <a:solidFill>
                            <a:srgbClr val="FF0000"/>
                          </a:solidFill>
                          <a:effectLst/>
                        </a:rPr>
                        <a:t>Merge With closest cluster</a:t>
                      </a:r>
                      <a:endParaRPr lang="en-US" sz="1100" b="0" i="0" u="none" strike="noStrike" dirty="0">
                        <a:solidFill>
                          <a:srgbClr val="FF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52474120"/>
                  </a:ext>
                </a:extLst>
              </a:tr>
              <a:tr h="133771">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Unmarried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Executive, Manager, VP</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7421355"/>
                  </a:ext>
                </a:extLst>
              </a:tr>
              <a:tr h="248167">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6350" marR="6350" marT="6350" marB="0" anchor="b"/>
                </a:tc>
                <a:tc gridSpan="7">
                  <a:txBody>
                    <a:bodyPr/>
                    <a:lstStyle/>
                    <a:p>
                      <a:pPr algn="ctr" fontAlgn="b"/>
                      <a:r>
                        <a:rPr lang="en-US" sz="1100" u="none" strike="noStrike" dirty="0">
                          <a:effectLst/>
                        </a:rPr>
                        <a:t> </a:t>
                      </a:r>
                      <a:r>
                        <a:rPr lang="en-US" sz="1100" u="none" strike="noStrike" dirty="0">
                          <a:solidFill>
                            <a:srgbClr val="FF0000"/>
                          </a:solidFill>
                          <a:effectLst/>
                        </a:rPr>
                        <a:t>Merge With closest cluster</a:t>
                      </a:r>
                      <a:endParaRPr lang="en-US" sz="1100" b="0" i="0" u="none" strike="noStrike" dirty="0">
                        <a:solidFill>
                          <a:srgbClr val="FF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04692142"/>
                  </a:ext>
                </a:extLst>
              </a:tr>
              <a:tr h="133771">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Unmarried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All except AVP</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83777163"/>
                  </a:ext>
                </a:extLst>
              </a:tr>
              <a:tr h="133771">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Married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Executive; Manager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68426858"/>
                  </a:ext>
                </a:extLst>
              </a:tr>
              <a:tr h="248167">
                <a:tc>
                  <a:txBody>
                    <a:bodyPr/>
                    <a:lstStyle/>
                    <a:p>
                      <a:pPr algn="ct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Unmarried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Manager;Senior Manager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11804186"/>
                  </a:ext>
                </a:extLst>
              </a:tr>
              <a:tr h="248167">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6350" marR="6350" marT="6350" marB="0" anchor="b"/>
                </a:tc>
                <a:tc gridSpan="7">
                  <a:txBody>
                    <a:bodyPr/>
                    <a:lstStyle/>
                    <a:p>
                      <a:pPr algn="ctr" fontAlgn="b"/>
                      <a:r>
                        <a:rPr lang="en-US" sz="1100" u="none" strike="noStrike" dirty="0">
                          <a:effectLst/>
                        </a:rPr>
                        <a:t> </a:t>
                      </a:r>
                      <a:r>
                        <a:rPr lang="en-US" sz="1100" u="none" strike="noStrike" dirty="0">
                          <a:solidFill>
                            <a:srgbClr val="FF0000"/>
                          </a:solidFill>
                          <a:effectLst/>
                        </a:rPr>
                        <a:t>Merge With closest cluster</a:t>
                      </a:r>
                      <a:endParaRPr lang="en-US" sz="1100" b="0" i="0" u="none" strike="noStrike" dirty="0">
                        <a:solidFill>
                          <a:srgbClr val="FF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26147722"/>
                  </a:ext>
                </a:extLst>
              </a:tr>
              <a:tr h="133771">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Single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All except AVP</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68630400"/>
                  </a:ext>
                </a:extLst>
              </a:tr>
            </a:tbl>
          </a:graphicData>
        </a:graphic>
      </p:graphicFrame>
      <p:sp>
        <p:nvSpPr>
          <p:cNvPr id="8" name="Content Placeholder 2">
            <a:extLst>
              <a:ext uri="{FF2B5EF4-FFF2-40B4-BE49-F238E27FC236}">
                <a16:creationId xmlns:a16="http://schemas.microsoft.com/office/drawing/2014/main" id="{3EB36EBF-A86B-B6A5-B714-447589963955}"/>
              </a:ext>
            </a:extLst>
          </p:cNvPr>
          <p:cNvSpPr>
            <a:spLocks noGrp="1"/>
          </p:cNvSpPr>
          <p:nvPr>
            <p:ph sz="half" idx="1"/>
          </p:nvPr>
        </p:nvSpPr>
        <p:spPr>
          <a:xfrm>
            <a:off x="225552" y="1265773"/>
            <a:ext cx="3222677" cy="2573926"/>
          </a:xfrm>
        </p:spPr>
        <p:txBody>
          <a:bodyPr>
            <a:normAutofit/>
          </a:bodyPr>
          <a:lstStyle/>
          <a:p>
            <a:r>
              <a:rPr lang="en-US" sz="1800" b="1" dirty="0">
                <a:latin typeface="Amasis MT Pro" panose="02040504050005020304" pitchFamily="18" charset="77"/>
              </a:rPr>
              <a:t>We fit logistic model to each cluster to find its properties.</a:t>
            </a:r>
          </a:p>
          <a:p>
            <a:r>
              <a:rPr lang="en-US" sz="1800" b="1" dirty="0">
                <a:latin typeface="Amasis MT Pro" panose="02040504050005020304" pitchFamily="18" charset="77"/>
              </a:rPr>
              <a:t>A cluster can be described as a combination of clustering features and descriptive features</a:t>
            </a:r>
          </a:p>
        </p:txBody>
      </p:sp>
      <p:sp>
        <p:nvSpPr>
          <p:cNvPr id="9" name="TextBox 8">
            <a:extLst>
              <a:ext uri="{FF2B5EF4-FFF2-40B4-BE49-F238E27FC236}">
                <a16:creationId xmlns:a16="http://schemas.microsoft.com/office/drawing/2014/main" id="{0F486C29-2C40-1CA6-8E9B-933AF548A083}"/>
              </a:ext>
            </a:extLst>
          </p:cNvPr>
          <p:cNvSpPr txBox="1"/>
          <p:nvPr/>
        </p:nvSpPr>
        <p:spPr>
          <a:xfrm>
            <a:off x="381000" y="4131292"/>
            <a:ext cx="3122093" cy="1200329"/>
          </a:xfrm>
          <a:prstGeom prst="rect">
            <a:avLst/>
          </a:prstGeom>
          <a:noFill/>
          <a:ln>
            <a:solidFill>
              <a:schemeClr val="tx1"/>
            </a:solidFill>
          </a:ln>
        </p:spPr>
        <p:txBody>
          <a:bodyPr wrap="square" rtlCol="0">
            <a:spAutoFit/>
          </a:bodyPr>
          <a:lstStyle/>
          <a:p>
            <a:pPr algn="ctr"/>
            <a:r>
              <a:rPr lang="en-US" dirty="0"/>
              <a:t>Each cluster is represented by customers from different designation (Better marketing strategy?)</a:t>
            </a:r>
          </a:p>
        </p:txBody>
      </p:sp>
      <p:sp>
        <p:nvSpPr>
          <p:cNvPr id="10" name="Star: 6 Points 9">
            <a:extLst>
              <a:ext uri="{FF2B5EF4-FFF2-40B4-BE49-F238E27FC236}">
                <a16:creationId xmlns:a16="http://schemas.microsoft.com/office/drawing/2014/main" id="{AD424E41-BE05-8BEC-CECE-3C60548FF49A}"/>
              </a:ext>
            </a:extLst>
          </p:cNvPr>
          <p:cNvSpPr/>
          <p:nvPr/>
        </p:nvSpPr>
        <p:spPr>
          <a:xfrm>
            <a:off x="3188206" y="5091074"/>
            <a:ext cx="624840" cy="621792"/>
          </a:xfrm>
          <a:prstGeom prst="star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CB64370-B400-D1FE-EB19-A5927B99D5D0}"/>
              </a:ext>
            </a:extLst>
          </p:cNvPr>
          <p:cNvSpPr txBox="1"/>
          <p:nvPr/>
        </p:nvSpPr>
        <p:spPr>
          <a:xfrm>
            <a:off x="6023828" y="2942520"/>
            <a:ext cx="579120" cy="212160"/>
          </a:xfrm>
          <a:prstGeom prst="rect">
            <a:avLst/>
          </a:prstGeom>
          <a:noFill/>
          <a:ln>
            <a:solidFill>
              <a:srgbClr val="C00000"/>
            </a:solidFill>
            <a:prstDash val="sysDot"/>
          </a:ln>
        </p:spPr>
        <p:txBody>
          <a:bodyPr wrap="square" rtlCol="0">
            <a:spAutoFit/>
          </a:bodyPr>
          <a:lstStyle/>
          <a:p>
            <a:endParaRPr lang="en-US" dirty="0"/>
          </a:p>
        </p:txBody>
      </p:sp>
      <p:sp>
        <p:nvSpPr>
          <p:cNvPr id="13" name="TextBox 12">
            <a:extLst>
              <a:ext uri="{FF2B5EF4-FFF2-40B4-BE49-F238E27FC236}">
                <a16:creationId xmlns:a16="http://schemas.microsoft.com/office/drawing/2014/main" id="{8F535DF7-6192-D532-6E96-5AC9E80BB129}"/>
              </a:ext>
            </a:extLst>
          </p:cNvPr>
          <p:cNvSpPr txBox="1"/>
          <p:nvPr/>
        </p:nvSpPr>
        <p:spPr>
          <a:xfrm>
            <a:off x="10451592" y="2247707"/>
            <a:ext cx="579120" cy="212160"/>
          </a:xfrm>
          <a:prstGeom prst="rect">
            <a:avLst/>
          </a:prstGeom>
          <a:noFill/>
          <a:ln>
            <a:solidFill>
              <a:srgbClr val="00B050"/>
            </a:solidFill>
            <a:prstDash val="sysDot"/>
          </a:ln>
        </p:spPr>
        <p:txBody>
          <a:bodyPr wrap="square" rtlCol="0">
            <a:spAutoFit/>
          </a:bodyPr>
          <a:lstStyle/>
          <a:p>
            <a:endParaRPr lang="en-US" dirty="0"/>
          </a:p>
        </p:txBody>
      </p:sp>
      <p:sp>
        <p:nvSpPr>
          <p:cNvPr id="14" name="TextBox 13">
            <a:extLst>
              <a:ext uri="{FF2B5EF4-FFF2-40B4-BE49-F238E27FC236}">
                <a16:creationId xmlns:a16="http://schemas.microsoft.com/office/drawing/2014/main" id="{093F5BBF-0692-56E9-1364-590E7CB8CF4E}"/>
              </a:ext>
            </a:extLst>
          </p:cNvPr>
          <p:cNvSpPr txBox="1"/>
          <p:nvPr/>
        </p:nvSpPr>
        <p:spPr>
          <a:xfrm>
            <a:off x="6031992" y="1887640"/>
            <a:ext cx="579120" cy="212160"/>
          </a:xfrm>
          <a:prstGeom prst="rect">
            <a:avLst/>
          </a:prstGeom>
          <a:noFill/>
          <a:ln>
            <a:solidFill>
              <a:srgbClr val="00B050"/>
            </a:solidFill>
            <a:prstDash val="sysDot"/>
          </a:ln>
        </p:spPr>
        <p:txBody>
          <a:bodyPr wrap="square" rtlCol="0">
            <a:spAutoFit/>
          </a:bodyPr>
          <a:lstStyle/>
          <a:p>
            <a:endParaRPr lang="en-US" dirty="0"/>
          </a:p>
        </p:txBody>
      </p:sp>
      <p:sp>
        <p:nvSpPr>
          <p:cNvPr id="15" name="TextBox 14">
            <a:extLst>
              <a:ext uri="{FF2B5EF4-FFF2-40B4-BE49-F238E27FC236}">
                <a16:creationId xmlns:a16="http://schemas.microsoft.com/office/drawing/2014/main" id="{CD5361EF-97B2-CC8F-1CF1-C82C2A593831}"/>
              </a:ext>
            </a:extLst>
          </p:cNvPr>
          <p:cNvSpPr txBox="1"/>
          <p:nvPr/>
        </p:nvSpPr>
        <p:spPr>
          <a:xfrm>
            <a:off x="11231880" y="1718967"/>
            <a:ext cx="734568" cy="183312"/>
          </a:xfrm>
          <a:prstGeom prst="rect">
            <a:avLst/>
          </a:prstGeom>
          <a:noFill/>
          <a:ln>
            <a:solidFill>
              <a:srgbClr val="00B050"/>
            </a:solidFill>
            <a:prstDash val="sysDot"/>
          </a:ln>
        </p:spPr>
        <p:txBody>
          <a:bodyPr wrap="square" rtlCol="0">
            <a:spAutoFit/>
          </a:bodyPr>
          <a:lstStyle/>
          <a:p>
            <a:endParaRPr lang="en-US" dirty="0"/>
          </a:p>
        </p:txBody>
      </p:sp>
      <p:sp>
        <p:nvSpPr>
          <p:cNvPr id="16" name="TextBox 15">
            <a:extLst>
              <a:ext uri="{FF2B5EF4-FFF2-40B4-BE49-F238E27FC236}">
                <a16:creationId xmlns:a16="http://schemas.microsoft.com/office/drawing/2014/main" id="{DD0D271F-FA60-1CAE-B49F-0FF995A43116}"/>
              </a:ext>
            </a:extLst>
          </p:cNvPr>
          <p:cNvSpPr txBox="1"/>
          <p:nvPr/>
        </p:nvSpPr>
        <p:spPr>
          <a:xfrm>
            <a:off x="9504536" y="3293378"/>
            <a:ext cx="579120" cy="212160"/>
          </a:xfrm>
          <a:prstGeom prst="rect">
            <a:avLst/>
          </a:prstGeom>
          <a:noFill/>
          <a:ln>
            <a:solidFill>
              <a:srgbClr val="00B050"/>
            </a:solidFill>
            <a:prstDash val="sysDot"/>
          </a:ln>
        </p:spPr>
        <p:txBody>
          <a:bodyPr wrap="square" rtlCol="0">
            <a:spAutoFit/>
          </a:bodyPr>
          <a:lstStyle/>
          <a:p>
            <a:endParaRPr lang="en-US" dirty="0"/>
          </a:p>
        </p:txBody>
      </p:sp>
      <p:sp>
        <p:nvSpPr>
          <p:cNvPr id="17" name="TextBox 16">
            <a:extLst>
              <a:ext uri="{FF2B5EF4-FFF2-40B4-BE49-F238E27FC236}">
                <a16:creationId xmlns:a16="http://schemas.microsoft.com/office/drawing/2014/main" id="{F91F21DB-F1A4-075F-A46A-4BD1F8ABB554}"/>
              </a:ext>
            </a:extLst>
          </p:cNvPr>
          <p:cNvSpPr txBox="1"/>
          <p:nvPr/>
        </p:nvSpPr>
        <p:spPr>
          <a:xfrm>
            <a:off x="10312255" y="4459240"/>
            <a:ext cx="579120" cy="212160"/>
          </a:xfrm>
          <a:prstGeom prst="rect">
            <a:avLst/>
          </a:prstGeom>
          <a:noFill/>
          <a:ln>
            <a:solidFill>
              <a:srgbClr val="00B050"/>
            </a:solidFill>
            <a:prstDash val="sysDot"/>
          </a:ln>
        </p:spPr>
        <p:txBody>
          <a:bodyPr wrap="square" rtlCol="0">
            <a:spAutoFit/>
          </a:bodyPr>
          <a:lstStyle/>
          <a:p>
            <a:endParaRPr lang="en-US" dirty="0"/>
          </a:p>
        </p:txBody>
      </p:sp>
      <p:sp>
        <p:nvSpPr>
          <p:cNvPr id="18" name="TextBox 17">
            <a:extLst>
              <a:ext uri="{FF2B5EF4-FFF2-40B4-BE49-F238E27FC236}">
                <a16:creationId xmlns:a16="http://schemas.microsoft.com/office/drawing/2014/main" id="{70D27AAA-D3F1-0E8B-254D-99BF0B80BEAD}"/>
              </a:ext>
            </a:extLst>
          </p:cNvPr>
          <p:cNvSpPr txBox="1"/>
          <p:nvPr/>
        </p:nvSpPr>
        <p:spPr>
          <a:xfrm>
            <a:off x="9239468" y="3794435"/>
            <a:ext cx="579120" cy="212160"/>
          </a:xfrm>
          <a:prstGeom prst="rect">
            <a:avLst/>
          </a:prstGeom>
          <a:noFill/>
          <a:ln>
            <a:solidFill>
              <a:srgbClr val="00B050"/>
            </a:solidFill>
            <a:prstDash val="sysDot"/>
          </a:ln>
        </p:spPr>
        <p:txBody>
          <a:bodyPr wrap="square" rtlCol="0">
            <a:spAutoFit/>
          </a:bodyPr>
          <a:lstStyle/>
          <a:p>
            <a:endParaRPr lang="en-US" dirty="0"/>
          </a:p>
        </p:txBody>
      </p:sp>
      <p:sp>
        <p:nvSpPr>
          <p:cNvPr id="19" name="TextBox 18">
            <a:extLst>
              <a:ext uri="{FF2B5EF4-FFF2-40B4-BE49-F238E27FC236}">
                <a16:creationId xmlns:a16="http://schemas.microsoft.com/office/drawing/2014/main" id="{6634D043-79D4-D1B2-BA9B-1A0D0439105F}"/>
              </a:ext>
            </a:extLst>
          </p:cNvPr>
          <p:cNvSpPr txBox="1"/>
          <p:nvPr/>
        </p:nvSpPr>
        <p:spPr>
          <a:xfrm>
            <a:off x="8242264" y="4022923"/>
            <a:ext cx="997204" cy="229813"/>
          </a:xfrm>
          <a:prstGeom prst="rect">
            <a:avLst/>
          </a:prstGeom>
          <a:noFill/>
          <a:ln>
            <a:solidFill>
              <a:srgbClr val="00B050"/>
            </a:solidFill>
            <a:prstDash val="sysDot"/>
          </a:ln>
        </p:spPr>
        <p:txBody>
          <a:bodyPr wrap="square" rtlCol="0">
            <a:spAutoFit/>
          </a:bodyPr>
          <a:lstStyle/>
          <a:p>
            <a:endParaRPr lang="en-US" dirty="0"/>
          </a:p>
        </p:txBody>
      </p:sp>
      <p:sp>
        <p:nvSpPr>
          <p:cNvPr id="20" name="TextBox 19">
            <a:extLst>
              <a:ext uri="{FF2B5EF4-FFF2-40B4-BE49-F238E27FC236}">
                <a16:creationId xmlns:a16="http://schemas.microsoft.com/office/drawing/2014/main" id="{EBA784FC-467C-3638-4BA0-55EEEAFC5A43}"/>
              </a:ext>
            </a:extLst>
          </p:cNvPr>
          <p:cNvSpPr txBox="1"/>
          <p:nvPr/>
        </p:nvSpPr>
        <p:spPr>
          <a:xfrm>
            <a:off x="10312255" y="5712866"/>
            <a:ext cx="579120" cy="212160"/>
          </a:xfrm>
          <a:prstGeom prst="rect">
            <a:avLst/>
          </a:prstGeom>
          <a:noFill/>
          <a:ln>
            <a:solidFill>
              <a:srgbClr val="00B050"/>
            </a:solidFill>
            <a:prstDash val="sysDot"/>
          </a:ln>
        </p:spPr>
        <p:txBody>
          <a:bodyPr wrap="square" rtlCol="0">
            <a:spAutoFit/>
          </a:bodyPr>
          <a:lstStyle/>
          <a:p>
            <a:endParaRPr lang="en-US" dirty="0"/>
          </a:p>
        </p:txBody>
      </p:sp>
    </p:spTree>
    <p:extLst>
      <p:ext uri="{BB962C8B-B14F-4D97-AF65-F5344CB8AC3E}">
        <p14:creationId xmlns:p14="http://schemas.microsoft.com/office/powerpoint/2010/main" val="2744517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8152-2690-3083-FC3D-BB634638E65B}"/>
              </a:ext>
            </a:extLst>
          </p:cNvPr>
          <p:cNvSpPr>
            <a:spLocks noGrp="1"/>
          </p:cNvSpPr>
          <p:nvPr>
            <p:ph type="title"/>
          </p:nvPr>
        </p:nvSpPr>
        <p:spPr/>
        <p:txBody>
          <a:bodyPr/>
          <a:lstStyle/>
          <a:p>
            <a:r>
              <a:rPr lang="en-US" dirty="0"/>
              <a:t>Who do we target?</a:t>
            </a:r>
          </a:p>
        </p:txBody>
      </p:sp>
      <p:graphicFrame>
        <p:nvGraphicFramePr>
          <p:cNvPr id="3" name="Table 3">
            <a:extLst>
              <a:ext uri="{FF2B5EF4-FFF2-40B4-BE49-F238E27FC236}">
                <a16:creationId xmlns:a16="http://schemas.microsoft.com/office/drawing/2014/main" id="{73F6C3A0-6397-AFE3-B699-E850F8F9F5AA}"/>
              </a:ext>
            </a:extLst>
          </p:cNvPr>
          <p:cNvGraphicFramePr>
            <a:graphicFrameLocks noGrp="1"/>
          </p:cNvGraphicFramePr>
          <p:nvPr>
            <p:extLst>
              <p:ext uri="{D42A27DB-BD31-4B8C-83A1-F6EECF244321}">
                <p14:modId xmlns:p14="http://schemas.microsoft.com/office/powerpoint/2010/main" val="927025010"/>
              </p:ext>
            </p:extLst>
          </p:nvPr>
        </p:nvGraphicFramePr>
        <p:xfrm>
          <a:off x="1399140" y="1940826"/>
          <a:ext cx="1488440" cy="2103120"/>
        </p:xfrm>
        <a:graphic>
          <a:graphicData uri="http://schemas.openxmlformats.org/drawingml/2006/table">
            <a:tbl>
              <a:tblPr firstRow="1" bandRow="1">
                <a:tableStyleId>{0660B408-B3CF-4A94-85FC-2B1E0A45F4A2}</a:tableStyleId>
              </a:tblPr>
              <a:tblGrid>
                <a:gridCol w="1488440">
                  <a:extLst>
                    <a:ext uri="{9D8B030D-6E8A-4147-A177-3AD203B41FA5}">
                      <a16:colId xmlns:a16="http://schemas.microsoft.com/office/drawing/2014/main" val="2669107086"/>
                    </a:ext>
                  </a:extLst>
                </a:gridCol>
              </a:tblGrid>
              <a:tr h="214175">
                <a:tc>
                  <a:txBody>
                    <a:bodyPr/>
                    <a:lstStyle/>
                    <a:p>
                      <a:pPr algn="ctr"/>
                      <a:r>
                        <a:rPr lang="en-US" sz="1200" dirty="0"/>
                        <a:t>Target Group -1</a:t>
                      </a:r>
                    </a:p>
                  </a:txBody>
                  <a:tcPr/>
                </a:tc>
                <a:extLst>
                  <a:ext uri="{0D108BD9-81ED-4DB2-BD59-A6C34878D82A}">
                    <a16:rowId xmlns:a16="http://schemas.microsoft.com/office/drawing/2014/main" val="765539525"/>
                  </a:ext>
                </a:extLst>
              </a:tr>
              <a:tr h="214175">
                <a:tc>
                  <a:txBody>
                    <a:bodyPr/>
                    <a:lstStyle/>
                    <a:p>
                      <a:pPr algn="ctr"/>
                      <a:r>
                        <a:rPr lang="en-US" sz="1200" dirty="0"/>
                        <a:t>Avg Age&gt;49</a:t>
                      </a:r>
                    </a:p>
                  </a:txBody>
                  <a:tcPr/>
                </a:tc>
                <a:extLst>
                  <a:ext uri="{0D108BD9-81ED-4DB2-BD59-A6C34878D82A}">
                    <a16:rowId xmlns:a16="http://schemas.microsoft.com/office/drawing/2014/main" val="2690180233"/>
                  </a:ext>
                </a:extLst>
              </a:tr>
              <a:tr h="214175">
                <a:tc>
                  <a:txBody>
                    <a:bodyPr/>
                    <a:lstStyle/>
                    <a:p>
                      <a:pPr algn="ctr"/>
                      <a:r>
                        <a:rPr lang="en-US" sz="1200" dirty="0"/>
                        <a:t>Avg Income &gt;30K</a:t>
                      </a:r>
                    </a:p>
                  </a:txBody>
                  <a:tcPr/>
                </a:tc>
                <a:extLst>
                  <a:ext uri="{0D108BD9-81ED-4DB2-BD59-A6C34878D82A}">
                    <a16:rowId xmlns:a16="http://schemas.microsoft.com/office/drawing/2014/main" val="3602769320"/>
                  </a:ext>
                </a:extLst>
              </a:tr>
              <a:tr h="214175">
                <a:tc>
                  <a:txBody>
                    <a:bodyPr/>
                    <a:lstStyle/>
                    <a:p>
                      <a:pPr algn="ctr"/>
                      <a:r>
                        <a:rPr lang="en-US" sz="1200" dirty="0"/>
                        <a:t>Single</a:t>
                      </a:r>
                    </a:p>
                  </a:txBody>
                  <a:tcPr/>
                </a:tc>
                <a:extLst>
                  <a:ext uri="{0D108BD9-81ED-4DB2-BD59-A6C34878D82A}">
                    <a16:rowId xmlns:a16="http://schemas.microsoft.com/office/drawing/2014/main" val="2295112913"/>
                  </a:ext>
                </a:extLst>
              </a:tr>
              <a:tr h="214175">
                <a:tc>
                  <a:txBody>
                    <a:bodyPr/>
                    <a:lstStyle/>
                    <a:p>
                      <a:pPr algn="ctr"/>
                      <a:r>
                        <a:rPr lang="en-US" sz="1200" dirty="0"/>
                        <a:t>Tier 2 City</a:t>
                      </a:r>
                    </a:p>
                  </a:txBody>
                  <a:tcPr/>
                </a:tc>
                <a:extLst>
                  <a:ext uri="{0D108BD9-81ED-4DB2-BD59-A6C34878D82A}">
                    <a16:rowId xmlns:a16="http://schemas.microsoft.com/office/drawing/2014/main" val="4125339796"/>
                  </a:ext>
                </a:extLst>
              </a:tr>
              <a:tr h="214175">
                <a:tc>
                  <a:txBody>
                    <a:bodyPr/>
                    <a:lstStyle/>
                    <a:p>
                      <a:pPr algn="ctr"/>
                      <a:r>
                        <a:rPr lang="en-US" sz="1200" dirty="0"/>
                        <a:t>5 Star Preferred</a:t>
                      </a:r>
                    </a:p>
                  </a:txBody>
                  <a:tcPr/>
                </a:tc>
                <a:extLst>
                  <a:ext uri="{0D108BD9-81ED-4DB2-BD59-A6C34878D82A}">
                    <a16:rowId xmlns:a16="http://schemas.microsoft.com/office/drawing/2014/main" val="1170741541"/>
                  </a:ext>
                </a:extLst>
              </a:tr>
              <a:tr h="369673">
                <a:tc>
                  <a:txBody>
                    <a:bodyPr/>
                    <a:lstStyle/>
                    <a:p>
                      <a:pPr algn="ctr"/>
                      <a:r>
                        <a:rPr lang="en-US" sz="1200" dirty="0"/>
                        <a:t>Pitch Satisfaction Score &gt;3.5</a:t>
                      </a:r>
                    </a:p>
                  </a:txBody>
                  <a:tcPr/>
                </a:tc>
                <a:extLst>
                  <a:ext uri="{0D108BD9-81ED-4DB2-BD59-A6C34878D82A}">
                    <a16:rowId xmlns:a16="http://schemas.microsoft.com/office/drawing/2014/main" val="4004720700"/>
                  </a:ext>
                </a:extLst>
              </a:tr>
            </a:tbl>
          </a:graphicData>
        </a:graphic>
      </p:graphicFrame>
      <p:graphicFrame>
        <p:nvGraphicFramePr>
          <p:cNvPr id="4" name="Table 3">
            <a:extLst>
              <a:ext uri="{FF2B5EF4-FFF2-40B4-BE49-F238E27FC236}">
                <a16:creationId xmlns:a16="http://schemas.microsoft.com/office/drawing/2014/main" id="{7636EF49-4CB7-2412-52EF-52ABE6859AAF}"/>
              </a:ext>
            </a:extLst>
          </p:cNvPr>
          <p:cNvGraphicFramePr>
            <a:graphicFrameLocks noGrp="1"/>
          </p:cNvGraphicFramePr>
          <p:nvPr>
            <p:extLst>
              <p:ext uri="{D42A27DB-BD31-4B8C-83A1-F6EECF244321}">
                <p14:modId xmlns:p14="http://schemas.microsoft.com/office/powerpoint/2010/main" val="1957817936"/>
              </p:ext>
            </p:extLst>
          </p:nvPr>
        </p:nvGraphicFramePr>
        <p:xfrm>
          <a:off x="3897592" y="1940826"/>
          <a:ext cx="1488440" cy="2103120"/>
        </p:xfrm>
        <a:graphic>
          <a:graphicData uri="http://schemas.openxmlformats.org/drawingml/2006/table">
            <a:tbl>
              <a:tblPr firstRow="1" bandRow="1">
                <a:tableStyleId>{0660B408-B3CF-4A94-85FC-2B1E0A45F4A2}</a:tableStyleId>
              </a:tblPr>
              <a:tblGrid>
                <a:gridCol w="1488440">
                  <a:extLst>
                    <a:ext uri="{9D8B030D-6E8A-4147-A177-3AD203B41FA5}">
                      <a16:colId xmlns:a16="http://schemas.microsoft.com/office/drawing/2014/main" val="2669107086"/>
                    </a:ext>
                  </a:extLst>
                </a:gridCol>
              </a:tblGrid>
              <a:tr h="315468">
                <a:tc>
                  <a:txBody>
                    <a:bodyPr/>
                    <a:lstStyle/>
                    <a:p>
                      <a:pPr algn="ctr"/>
                      <a:r>
                        <a:rPr lang="en-US" sz="1200" dirty="0"/>
                        <a:t>Target Group -2</a:t>
                      </a:r>
                    </a:p>
                  </a:txBody>
                  <a:tcPr/>
                </a:tc>
                <a:extLst>
                  <a:ext uri="{0D108BD9-81ED-4DB2-BD59-A6C34878D82A}">
                    <a16:rowId xmlns:a16="http://schemas.microsoft.com/office/drawing/2014/main" val="765539525"/>
                  </a:ext>
                </a:extLst>
              </a:tr>
              <a:tr h="315468">
                <a:tc>
                  <a:txBody>
                    <a:bodyPr/>
                    <a:lstStyle/>
                    <a:p>
                      <a:pPr algn="ctr"/>
                      <a:r>
                        <a:rPr lang="en-US" sz="1200" dirty="0"/>
                        <a:t>Avg Age&lt;32</a:t>
                      </a:r>
                    </a:p>
                  </a:txBody>
                  <a:tcPr/>
                </a:tc>
                <a:extLst>
                  <a:ext uri="{0D108BD9-81ED-4DB2-BD59-A6C34878D82A}">
                    <a16:rowId xmlns:a16="http://schemas.microsoft.com/office/drawing/2014/main" val="2690180233"/>
                  </a:ext>
                </a:extLst>
              </a:tr>
              <a:tr h="315468">
                <a:tc>
                  <a:txBody>
                    <a:bodyPr/>
                    <a:lstStyle/>
                    <a:p>
                      <a:pPr algn="ctr"/>
                      <a:r>
                        <a:rPr lang="en-US" sz="1200" dirty="0"/>
                        <a:t>Avg Income &lt;20K</a:t>
                      </a:r>
                    </a:p>
                  </a:txBody>
                  <a:tcPr/>
                </a:tc>
                <a:extLst>
                  <a:ext uri="{0D108BD9-81ED-4DB2-BD59-A6C34878D82A}">
                    <a16:rowId xmlns:a16="http://schemas.microsoft.com/office/drawing/2014/main" val="3602769320"/>
                  </a:ext>
                </a:extLst>
              </a:tr>
              <a:tr h="315468">
                <a:tc>
                  <a:txBody>
                    <a:bodyPr/>
                    <a:lstStyle/>
                    <a:p>
                      <a:pPr algn="ctr"/>
                      <a:r>
                        <a:rPr lang="en-US" sz="1200" dirty="0"/>
                        <a:t>Single</a:t>
                      </a:r>
                    </a:p>
                  </a:txBody>
                  <a:tcPr/>
                </a:tc>
                <a:extLst>
                  <a:ext uri="{0D108BD9-81ED-4DB2-BD59-A6C34878D82A}">
                    <a16:rowId xmlns:a16="http://schemas.microsoft.com/office/drawing/2014/main" val="2295112913"/>
                  </a:ext>
                </a:extLst>
              </a:tr>
              <a:tr h="315468">
                <a:tc>
                  <a:txBody>
                    <a:bodyPr/>
                    <a:lstStyle/>
                    <a:p>
                      <a:pPr algn="ctr"/>
                      <a:r>
                        <a:rPr lang="en-US" sz="1200" dirty="0"/>
                        <a:t>4 Star Preferred</a:t>
                      </a:r>
                    </a:p>
                  </a:txBody>
                  <a:tcPr/>
                </a:tc>
                <a:extLst>
                  <a:ext uri="{0D108BD9-81ED-4DB2-BD59-A6C34878D82A}">
                    <a16:rowId xmlns:a16="http://schemas.microsoft.com/office/drawing/2014/main" val="1170741541"/>
                  </a:ext>
                </a:extLst>
              </a:tr>
              <a:tr h="525780">
                <a:tc>
                  <a:txBody>
                    <a:bodyPr/>
                    <a:lstStyle/>
                    <a:p>
                      <a:pPr algn="ctr"/>
                      <a:r>
                        <a:rPr lang="en-US" sz="1200" dirty="0"/>
                        <a:t>Pitch Satisfaction Score &gt;3.8</a:t>
                      </a:r>
                    </a:p>
                  </a:txBody>
                  <a:tcPr/>
                </a:tc>
                <a:extLst>
                  <a:ext uri="{0D108BD9-81ED-4DB2-BD59-A6C34878D82A}">
                    <a16:rowId xmlns:a16="http://schemas.microsoft.com/office/drawing/2014/main" val="4004720700"/>
                  </a:ext>
                </a:extLst>
              </a:tr>
            </a:tbl>
          </a:graphicData>
        </a:graphic>
      </p:graphicFrame>
      <p:graphicFrame>
        <p:nvGraphicFramePr>
          <p:cNvPr id="6" name="Table 5">
            <a:extLst>
              <a:ext uri="{FF2B5EF4-FFF2-40B4-BE49-F238E27FC236}">
                <a16:creationId xmlns:a16="http://schemas.microsoft.com/office/drawing/2014/main" id="{F1412869-EE78-5B99-CB67-BE2305EF86F5}"/>
              </a:ext>
            </a:extLst>
          </p:cNvPr>
          <p:cNvGraphicFramePr>
            <a:graphicFrameLocks noGrp="1"/>
          </p:cNvGraphicFramePr>
          <p:nvPr>
            <p:extLst>
              <p:ext uri="{D42A27DB-BD31-4B8C-83A1-F6EECF244321}">
                <p14:modId xmlns:p14="http://schemas.microsoft.com/office/powerpoint/2010/main" val="1667458120"/>
              </p:ext>
            </p:extLst>
          </p:nvPr>
        </p:nvGraphicFramePr>
        <p:xfrm>
          <a:off x="6396044" y="1940824"/>
          <a:ext cx="1488440" cy="2103122"/>
        </p:xfrm>
        <a:graphic>
          <a:graphicData uri="http://schemas.openxmlformats.org/drawingml/2006/table">
            <a:tbl>
              <a:tblPr firstRow="1" bandRow="1">
                <a:tableStyleId>{0660B408-B3CF-4A94-85FC-2B1E0A45F4A2}</a:tableStyleId>
              </a:tblPr>
              <a:tblGrid>
                <a:gridCol w="1488440">
                  <a:extLst>
                    <a:ext uri="{9D8B030D-6E8A-4147-A177-3AD203B41FA5}">
                      <a16:colId xmlns:a16="http://schemas.microsoft.com/office/drawing/2014/main" val="2669107086"/>
                    </a:ext>
                  </a:extLst>
                </a:gridCol>
              </a:tblGrid>
              <a:tr h="299835">
                <a:tc>
                  <a:txBody>
                    <a:bodyPr/>
                    <a:lstStyle/>
                    <a:p>
                      <a:pPr algn="ctr"/>
                      <a:r>
                        <a:rPr lang="en-US" sz="1200" dirty="0"/>
                        <a:t>Target Group -3</a:t>
                      </a:r>
                    </a:p>
                  </a:txBody>
                  <a:tcPr/>
                </a:tc>
                <a:extLst>
                  <a:ext uri="{0D108BD9-81ED-4DB2-BD59-A6C34878D82A}">
                    <a16:rowId xmlns:a16="http://schemas.microsoft.com/office/drawing/2014/main" val="765539525"/>
                  </a:ext>
                </a:extLst>
              </a:tr>
              <a:tr h="299835">
                <a:tc>
                  <a:txBody>
                    <a:bodyPr/>
                    <a:lstStyle/>
                    <a:p>
                      <a:pPr algn="ctr"/>
                      <a:r>
                        <a:rPr lang="en-US" sz="1200" dirty="0"/>
                        <a:t>Avg Age~33</a:t>
                      </a:r>
                    </a:p>
                  </a:txBody>
                  <a:tcPr/>
                </a:tc>
                <a:extLst>
                  <a:ext uri="{0D108BD9-81ED-4DB2-BD59-A6C34878D82A}">
                    <a16:rowId xmlns:a16="http://schemas.microsoft.com/office/drawing/2014/main" val="2690180233"/>
                  </a:ext>
                </a:extLst>
              </a:tr>
              <a:tr h="299835">
                <a:tc>
                  <a:txBody>
                    <a:bodyPr/>
                    <a:lstStyle/>
                    <a:p>
                      <a:pPr algn="ctr"/>
                      <a:r>
                        <a:rPr lang="en-US" sz="1200" dirty="0"/>
                        <a:t>Avg Income~23.5K</a:t>
                      </a:r>
                    </a:p>
                  </a:txBody>
                  <a:tcPr/>
                </a:tc>
                <a:extLst>
                  <a:ext uri="{0D108BD9-81ED-4DB2-BD59-A6C34878D82A}">
                    <a16:rowId xmlns:a16="http://schemas.microsoft.com/office/drawing/2014/main" val="3602769320"/>
                  </a:ext>
                </a:extLst>
              </a:tr>
              <a:tr h="499725">
                <a:tc>
                  <a:txBody>
                    <a:bodyPr/>
                    <a:lstStyle/>
                    <a:p>
                      <a:pPr algn="ctr"/>
                      <a:r>
                        <a:rPr lang="en-US" sz="1200" dirty="0"/>
                        <a:t>Traveling with &gt;=2 Children</a:t>
                      </a:r>
                    </a:p>
                  </a:txBody>
                  <a:tcPr/>
                </a:tc>
                <a:extLst>
                  <a:ext uri="{0D108BD9-81ED-4DB2-BD59-A6C34878D82A}">
                    <a16:rowId xmlns:a16="http://schemas.microsoft.com/office/drawing/2014/main" val="2295112913"/>
                  </a:ext>
                </a:extLst>
              </a:tr>
              <a:tr h="299835">
                <a:tc>
                  <a:txBody>
                    <a:bodyPr/>
                    <a:lstStyle/>
                    <a:p>
                      <a:pPr algn="ctr"/>
                      <a:r>
                        <a:rPr lang="en-US" sz="1200" dirty="0"/>
                        <a:t>5 Star Preferred</a:t>
                      </a:r>
                    </a:p>
                  </a:txBody>
                  <a:tcPr/>
                </a:tc>
                <a:extLst>
                  <a:ext uri="{0D108BD9-81ED-4DB2-BD59-A6C34878D82A}">
                    <a16:rowId xmlns:a16="http://schemas.microsoft.com/office/drawing/2014/main" val="1170741541"/>
                  </a:ext>
                </a:extLst>
              </a:tr>
              <a:tr h="404057">
                <a:tc>
                  <a:txBody>
                    <a:bodyPr/>
                    <a:lstStyle/>
                    <a:p>
                      <a:pPr algn="ctr"/>
                      <a:r>
                        <a:rPr lang="en-US" sz="1200" dirty="0"/>
                        <a:t>Male</a:t>
                      </a:r>
                    </a:p>
                  </a:txBody>
                  <a:tcPr/>
                </a:tc>
                <a:extLst>
                  <a:ext uri="{0D108BD9-81ED-4DB2-BD59-A6C34878D82A}">
                    <a16:rowId xmlns:a16="http://schemas.microsoft.com/office/drawing/2014/main" val="4004720700"/>
                  </a:ext>
                </a:extLst>
              </a:tr>
            </a:tbl>
          </a:graphicData>
        </a:graphic>
      </p:graphicFrame>
      <p:graphicFrame>
        <p:nvGraphicFramePr>
          <p:cNvPr id="8" name="Table 7">
            <a:extLst>
              <a:ext uri="{FF2B5EF4-FFF2-40B4-BE49-F238E27FC236}">
                <a16:creationId xmlns:a16="http://schemas.microsoft.com/office/drawing/2014/main" id="{0A3E0F16-3CA2-C6D6-875F-09F342A155F4}"/>
              </a:ext>
            </a:extLst>
          </p:cNvPr>
          <p:cNvGraphicFramePr>
            <a:graphicFrameLocks noGrp="1"/>
          </p:cNvGraphicFramePr>
          <p:nvPr>
            <p:extLst>
              <p:ext uri="{D42A27DB-BD31-4B8C-83A1-F6EECF244321}">
                <p14:modId xmlns:p14="http://schemas.microsoft.com/office/powerpoint/2010/main" val="1670274836"/>
              </p:ext>
            </p:extLst>
          </p:nvPr>
        </p:nvGraphicFramePr>
        <p:xfrm>
          <a:off x="8894496" y="1936913"/>
          <a:ext cx="1488440" cy="2107033"/>
        </p:xfrm>
        <a:graphic>
          <a:graphicData uri="http://schemas.openxmlformats.org/drawingml/2006/table">
            <a:tbl>
              <a:tblPr firstRow="1" bandRow="1">
                <a:tableStyleId>{0660B408-B3CF-4A94-85FC-2B1E0A45F4A2}</a:tableStyleId>
              </a:tblPr>
              <a:tblGrid>
                <a:gridCol w="1488440">
                  <a:extLst>
                    <a:ext uri="{9D8B030D-6E8A-4147-A177-3AD203B41FA5}">
                      <a16:colId xmlns:a16="http://schemas.microsoft.com/office/drawing/2014/main" val="2669107086"/>
                    </a:ext>
                  </a:extLst>
                </a:gridCol>
              </a:tblGrid>
              <a:tr h="214175">
                <a:tc>
                  <a:txBody>
                    <a:bodyPr/>
                    <a:lstStyle/>
                    <a:p>
                      <a:pPr algn="ctr"/>
                      <a:r>
                        <a:rPr lang="en-US" sz="1200" dirty="0">
                          <a:solidFill>
                            <a:schemeClr val="bg1"/>
                          </a:solidFill>
                        </a:rPr>
                        <a:t>Target Group -4</a:t>
                      </a:r>
                    </a:p>
                  </a:txBody>
                  <a:tcPr/>
                </a:tc>
                <a:extLst>
                  <a:ext uri="{0D108BD9-81ED-4DB2-BD59-A6C34878D82A}">
                    <a16:rowId xmlns:a16="http://schemas.microsoft.com/office/drawing/2014/main" val="765539525"/>
                  </a:ext>
                </a:extLst>
              </a:tr>
              <a:tr h="214175">
                <a:tc>
                  <a:txBody>
                    <a:bodyPr/>
                    <a:lstStyle/>
                    <a:p>
                      <a:pPr algn="ctr"/>
                      <a:r>
                        <a:rPr lang="en-US" sz="1200" dirty="0"/>
                        <a:t>Avg Age~42</a:t>
                      </a:r>
                    </a:p>
                  </a:txBody>
                  <a:tcPr/>
                </a:tc>
                <a:extLst>
                  <a:ext uri="{0D108BD9-81ED-4DB2-BD59-A6C34878D82A}">
                    <a16:rowId xmlns:a16="http://schemas.microsoft.com/office/drawing/2014/main" val="2690180233"/>
                  </a:ext>
                </a:extLst>
              </a:tr>
              <a:tr h="214175">
                <a:tc>
                  <a:txBody>
                    <a:bodyPr/>
                    <a:lstStyle/>
                    <a:p>
                      <a:pPr algn="ctr"/>
                      <a:r>
                        <a:rPr lang="en-US" sz="1200" dirty="0"/>
                        <a:t>Avg Income&gt;24K</a:t>
                      </a:r>
                    </a:p>
                  </a:txBody>
                  <a:tcPr/>
                </a:tc>
                <a:extLst>
                  <a:ext uri="{0D108BD9-81ED-4DB2-BD59-A6C34878D82A}">
                    <a16:rowId xmlns:a16="http://schemas.microsoft.com/office/drawing/2014/main" val="3602769320"/>
                  </a:ext>
                </a:extLst>
              </a:tr>
              <a:tr h="214175">
                <a:tc>
                  <a:txBody>
                    <a:bodyPr/>
                    <a:lstStyle/>
                    <a:p>
                      <a:pPr algn="ctr"/>
                      <a:r>
                        <a:rPr lang="en-US" sz="1200" dirty="0"/>
                        <a:t>Traveling with &gt;=2 Children</a:t>
                      </a:r>
                    </a:p>
                  </a:txBody>
                  <a:tcPr/>
                </a:tc>
                <a:extLst>
                  <a:ext uri="{0D108BD9-81ED-4DB2-BD59-A6C34878D82A}">
                    <a16:rowId xmlns:a16="http://schemas.microsoft.com/office/drawing/2014/main" val="2295112913"/>
                  </a:ext>
                </a:extLst>
              </a:tr>
              <a:tr h="214175">
                <a:tc>
                  <a:txBody>
                    <a:bodyPr/>
                    <a:lstStyle/>
                    <a:p>
                      <a:pPr algn="ctr"/>
                      <a:r>
                        <a:rPr lang="en-US" sz="1200" dirty="0"/>
                        <a:t>Small Business Owner</a:t>
                      </a:r>
                    </a:p>
                  </a:txBody>
                  <a:tcPr/>
                </a:tc>
                <a:extLst>
                  <a:ext uri="{0D108BD9-81ED-4DB2-BD59-A6C34878D82A}">
                    <a16:rowId xmlns:a16="http://schemas.microsoft.com/office/drawing/2014/main" val="1170741541"/>
                  </a:ext>
                </a:extLst>
              </a:tr>
              <a:tr h="369673">
                <a:tc>
                  <a:txBody>
                    <a:bodyPr/>
                    <a:lstStyle/>
                    <a:p>
                      <a:pPr algn="ctr"/>
                      <a:r>
                        <a:rPr lang="en-US" sz="1200" dirty="0"/>
                        <a:t>Married Male</a:t>
                      </a:r>
                    </a:p>
                  </a:txBody>
                  <a:tcPr/>
                </a:tc>
                <a:extLst>
                  <a:ext uri="{0D108BD9-81ED-4DB2-BD59-A6C34878D82A}">
                    <a16:rowId xmlns:a16="http://schemas.microsoft.com/office/drawing/2014/main" val="4004720700"/>
                  </a:ext>
                </a:extLst>
              </a:tr>
            </a:tbl>
          </a:graphicData>
        </a:graphic>
      </p:graphicFrame>
      <p:pic>
        <p:nvPicPr>
          <p:cNvPr id="10" name="Graphic 9" descr="Close with solid fill">
            <a:extLst>
              <a:ext uri="{FF2B5EF4-FFF2-40B4-BE49-F238E27FC236}">
                <a16:creationId xmlns:a16="http://schemas.microsoft.com/office/drawing/2014/main" id="{57EDD0A0-63AD-CDA3-97C6-F55F6C9167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1382" y="4199148"/>
            <a:ext cx="617764" cy="617764"/>
          </a:xfrm>
          <a:prstGeom prst="rect">
            <a:avLst/>
          </a:prstGeom>
        </p:spPr>
      </p:pic>
      <p:pic>
        <p:nvPicPr>
          <p:cNvPr id="11" name="Graphic 10" descr="Close with solid fill">
            <a:extLst>
              <a:ext uri="{FF2B5EF4-FFF2-40B4-BE49-F238E27FC236}">
                <a16:creationId xmlns:a16="http://schemas.microsoft.com/office/drawing/2014/main" id="{6F2CD1A9-A72B-FF27-1CB0-17C00C691E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29834" y="4199148"/>
            <a:ext cx="617764" cy="617764"/>
          </a:xfrm>
          <a:prstGeom prst="rect">
            <a:avLst/>
          </a:prstGeom>
        </p:spPr>
      </p:pic>
      <p:pic>
        <p:nvPicPr>
          <p:cNvPr id="13" name="Graphic 12" descr="Checkmark with solid fill">
            <a:extLst>
              <a:ext uri="{FF2B5EF4-FFF2-40B4-BE49-F238E27FC236}">
                <a16:creationId xmlns:a16="http://schemas.microsoft.com/office/drawing/2014/main" id="{585670F1-A7A9-1163-8A8A-E288194484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6222" y="4152440"/>
            <a:ext cx="711179" cy="711179"/>
          </a:xfrm>
          <a:prstGeom prst="rect">
            <a:avLst/>
          </a:prstGeom>
        </p:spPr>
      </p:pic>
      <p:pic>
        <p:nvPicPr>
          <p:cNvPr id="15" name="Graphic 14" descr="Checkmark with solid fill">
            <a:extLst>
              <a:ext uri="{FF2B5EF4-FFF2-40B4-BE49-F238E27FC236}">
                <a16:creationId xmlns:a16="http://schemas.microsoft.com/office/drawing/2014/main" id="{B396FE41-8348-DB71-9A09-1A37767463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87770" y="4152442"/>
            <a:ext cx="711179" cy="711179"/>
          </a:xfrm>
          <a:prstGeom prst="rect">
            <a:avLst/>
          </a:prstGeom>
        </p:spPr>
      </p:pic>
      <p:sp>
        <p:nvSpPr>
          <p:cNvPr id="17" name="TextBox 16">
            <a:extLst>
              <a:ext uri="{FF2B5EF4-FFF2-40B4-BE49-F238E27FC236}">
                <a16:creationId xmlns:a16="http://schemas.microsoft.com/office/drawing/2014/main" id="{CA632782-6F6E-CF25-04CC-398983630B31}"/>
              </a:ext>
            </a:extLst>
          </p:cNvPr>
          <p:cNvSpPr txBox="1"/>
          <p:nvPr/>
        </p:nvSpPr>
        <p:spPr>
          <a:xfrm>
            <a:off x="1787770" y="5306786"/>
            <a:ext cx="8161239" cy="369332"/>
          </a:xfrm>
          <a:prstGeom prst="rect">
            <a:avLst/>
          </a:prstGeom>
          <a:noFill/>
          <a:ln>
            <a:solidFill>
              <a:schemeClr val="tx1"/>
            </a:solidFill>
          </a:ln>
        </p:spPr>
        <p:txBody>
          <a:bodyPr wrap="square" rtlCol="0">
            <a:spAutoFit/>
          </a:bodyPr>
          <a:lstStyle/>
          <a:p>
            <a:r>
              <a:rPr lang="en-US" dirty="0"/>
              <a:t>Target Groups should show tendency to purchase Wellness tourism packages</a:t>
            </a:r>
          </a:p>
        </p:txBody>
      </p:sp>
    </p:spTree>
    <p:extLst>
      <p:ext uri="{BB962C8B-B14F-4D97-AF65-F5344CB8AC3E}">
        <p14:creationId xmlns:p14="http://schemas.microsoft.com/office/powerpoint/2010/main" val="74683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5CFA-D2FB-8E36-B2ED-9CDB7AE96E97}"/>
              </a:ext>
            </a:extLst>
          </p:cNvPr>
          <p:cNvSpPr>
            <a:spLocks noGrp="1"/>
          </p:cNvSpPr>
          <p:nvPr>
            <p:ph type="title"/>
          </p:nvPr>
        </p:nvSpPr>
        <p:spPr/>
        <p:txBody>
          <a:bodyPr/>
          <a:lstStyle/>
          <a:p>
            <a:r>
              <a:rPr lang="en-US" i="0">
                <a:effectLst/>
                <a:latin typeface="Arial" panose="020B0604020202020204" pitchFamily="34" charset="0"/>
              </a:rPr>
              <a:t>Project Overview</a:t>
            </a:r>
            <a:endParaRPr lang="en-US"/>
          </a:p>
        </p:txBody>
      </p:sp>
      <p:pic>
        <p:nvPicPr>
          <p:cNvPr id="1028" name="Picture 4" descr="Kaggle - Wikipedia">
            <a:extLst>
              <a:ext uri="{FF2B5EF4-FFF2-40B4-BE49-F238E27FC236}">
                <a16:creationId xmlns:a16="http://schemas.microsoft.com/office/drawing/2014/main" id="{55EDBF24-9E0C-B70C-41E0-73D19BF92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455" y="6216918"/>
            <a:ext cx="1246675" cy="481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578FDE-7E99-771A-2992-96CF7654333E}"/>
              </a:ext>
            </a:extLst>
          </p:cNvPr>
          <p:cNvSpPr txBox="1"/>
          <p:nvPr/>
        </p:nvSpPr>
        <p:spPr>
          <a:xfrm>
            <a:off x="234043" y="6273002"/>
            <a:ext cx="1741714" cy="369332"/>
          </a:xfrm>
          <a:prstGeom prst="rect">
            <a:avLst/>
          </a:prstGeom>
          <a:noFill/>
        </p:spPr>
        <p:txBody>
          <a:bodyPr wrap="square" rtlCol="0">
            <a:spAutoFit/>
          </a:bodyPr>
          <a:lstStyle/>
          <a:p>
            <a:r>
              <a:rPr lang="en-US" b="1">
                <a:latin typeface="Amasis MT Pro" panose="02040504050005020304" pitchFamily="18" charset="77"/>
              </a:rPr>
              <a:t>Data Source:</a:t>
            </a:r>
          </a:p>
        </p:txBody>
      </p:sp>
      <p:sp>
        <p:nvSpPr>
          <p:cNvPr id="6" name="Predefined Process 5">
            <a:extLst>
              <a:ext uri="{FF2B5EF4-FFF2-40B4-BE49-F238E27FC236}">
                <a16:creationId xmlns:a16="http://schemas.microsoft.com/office/drawing/2014/main" id="{27DC2186-7E46-B430-6785-AFF5D0D752D2}"/>
              </a:ext>
            </a:extLst>
          </p:cNvPr>
          <p:cNvSpPr/>
          <p:nvPr/>
        </p:nvSpPr>
        <p:spPr>
          <a:xfrm>
            <a:off x="1201598" y="2097620"/>
            <a:ext cx="3053443" cy="1707331"/>
          </a:xfrm>
          <a:prstGeom prst="flowChartPredefinedProcess">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latin typeface="Amasis MT Pro" panose="02040504050005020304" pitchFamily="18" charset="77"/>
              </a:rPr>
              <a:t>Trips &amp; Travel</a:t>
            </a:r>
          </a:p>
          <a:p>
            <a:pPr algn="ctr"/>
            <a:r>
              <a:rPr lang="en-US" b="1">
                <a:latin typeface="Amasis MT Pro" panose="02040504050005020304" pitchFamily="18" charset="77"/>
              </a:rPr>
              <a:t>.com</a:t>
            </a:r>
          </a:p>
        </p:txBody>
      </p:sp>
      <p:sp>
        <p:nvSpPr>
          <p:cNvPr id="7" name="TextBox 6">
            <a:extLst>
              <a:ext uri="{FF2B5EF4-FFF2-40B4-BE49-F238E27FC236}">
                <a16:creationId xmlns:a16="http://schemas.microsoft.com/office/drawing/2014/main" id="{5B68BD8A-3D0A-2C5B-F109-995648A064D2}"/>
              </a:ext>
            </a:extLst>
          </p:cNvPr>
          <p:cNvSpPr txBox="1"/>
          <p:nvPr/>
        </p:nvSpPr>
        <p:spPr>
          <a:xfrm>
            <a:off x="3108130" y="6330710"/>
            <a:ext cx="6449568" cy="253916"/>
          </a:xfrm>
          <a:prstGeom prst="rect">
            <a:avLst/>
          </a:prstGeom>
          <a:noFill/>
        </p:spPr>
        <p:txBody>
          <a:bodyPr wrap="square" rtlCol="0">
            <a:spAutoFit/>
          </a:bodyPr>
          <a:lstStyle/>
          <a:p>
            <a:r>
              <a:rPr lang="en-US" sz="1050"/>
              <a:t>www.kaggle.com/datasets/susant4learning/holiday-package-purchase-prediction?resource=download</a:t>
            </a:r>
          </a:p>
        </p:txBody>
      </p:sp>
      <p:sp>
        <p:nvSpPr>
          <p:cNvPr id="8" name="TextBox 7">
            <a:extLst>
              <a:ext uri="{FF2B5EF4-FFF2-40B4-BE49-F238E27FC236}">
                <a16:creationId xmlns:a16="http://schemas.microsoft.com/office/drawing/2014/main" id="{2D090ECD-4E64-20E2-57EF-D05E01B245E6}"/>
              </a:ext>
            </a:extLst>
          </p:cNvPr>
          <p:cNvSpPr txBox="1"/>
          <p:nvPr/>
        </p:nvSpPr>
        <p:spPr>
          <a:xfrm>
            <a:off x="5244363" y="2585525"/>
            <a:ext cx="731520" cy="731520"/>
          </a:xfrm>
          <a:prstGeom prst="ellipse">
            <a:avLst/>
          </a:prstGeom>
          <a:solidFill>
            <a:schemeClr val="accent1"/>
          </a:solidFill>
        </p:spPr>
        <p:txBody>
          <a:bodyPr wrap="square" rtlCol="0" anchor="ctr">
            <a:spAutoFit/>
          </a:bodyPr>
          <a:lstStyle/>
          <a:p>
            <a:pPr algn="ctr"/>
            <a:r>
              <a:rPr lang="en-US" b="1">
                <a:ln w="0"/>
                <a:solidFill>
                  <a:schemeClr val="bg1"/>
                </a:solidFill>
                <a:effectLst>
                  <a:outerShdw blurRad="38100" dist="25400" dir="5400000" algn="ctr" rotWithShape="0">
                    <a:srgbClr val="6E747A">
                      <a:alpha val="43000"/>
                    </a:srgbClr>
                  </a:outerShdw>
                </a:effectLst>
                <a:latin typeface="Amasis MT Pro" panose="02040504050005020304" pitchFamily="18" charset="77"/>
              </a:rPr>
              <a:t>5</a:t>
            </a:r>
          </a:p>
        </p:txBody>
      </p:sp>
      <p:sp>
        <p:nvSpPr>
          <p:cNvPr id="9" name="TextBox 8">
            <a:extLst>
              <a:ext uri="{FF2B5EF4-FFF2-40B4-BE49-F238E27FC236}">
                <a16:creationId xmlns:a16="http://schemas.microsoft.com/office/drawing/2014/main" id="{3BFE8F5D-5A3E-7994-5F1E-1B799467EF59}"/>
              </a:ext>
            </a:extLst>
          </p:cNvPr>
          <p:cNvSpPr txBox="1"/>
          <p:nvPr/>
        </p:nvSpPr>
        <p:spPr>
          <a:xfrm>
            <a:off x="6088022" y="2766619"/>
            <a:ext cx="1246675" cy="369332"/>
          </a:xfrm>
          <a:prstGeom prst="rect">
            <a:avLst/>
          </a:prstGeom>
          <a:noFill/>
        </p:spPr>
        <p:txBody>
          <a:bodyPr wrap="square" rtlCol="0">
            <a:spAutoFit/>
          </a:bodyPr>
          <a:lstStyle/>
          <a:p>
            <a:r>
              <a:rPr lang="en-US" b="1">
                <a:solidFill>
                  <a:schemeClr val="accent1"/>
                </a:solidFill>
                <a:latin typeface="Amasis MT Pro" panose="02040504050005020304" pitchFamily="18" charset="77"/>
              </a:rPr>
              <a:t>Packages</a:t>
            </a:r>
          </a:p>
        </p:txBody>
      </p:sp>
      <p:graphicFrame>
        <p:nvGraphicFramePr>
          <p:cNvPr id="10" name="Table 10">
            <a:extLst>
              <a:ext uri="{FF2B5EF4-FFF2-40B4-BE49-F238E27FC236}">
                <a16:creationId xmlns:a16="http://schemas.microsoft.com/office/drawing/2014/main" id="{60331E5D-2111-C01C-D104-3060E3C2E1C7}"/>
              </a:ext>
            </a:extLst>
          </p:cNvPr>
          <p:cNvGraphicFramePr>
            <a:graphicFrameLocks noGrp="1"/>
          </p:cNvGraphicFramePr>
          <p:nvPr>
            <p:extLst>
              <p:ext uri="{D42A27DB-BD31-4B8C-83A1-F6EECF244321}">
                <p14:modId xmlns:p14="http://schemas.microsoft.com/office/powerpoint/2010/main" val="1406442258"/>
              </p:ext>
            </p:extLst>
          </p:nvPr>
        </p:nvGraphicFramePr>
        <p:xfrm>
          <a:off x="7930249" y="1978793"/>
          <a:ext cx="3254898" cy="1854200"/>
        </p:xfrm>
        <a:graphic>
          <a:graphicData uri="http://schemas.openxmlformats.org/drawingml/2006/table">
            <a:tbl>
              <a:tblPr firstRow="1" bandRow="1">
                <a:tableStyleId>{5C22544A-7EE6-4342-B048-85BDC9FD1C3A}</a:tableStyleId>
              </a:tblPr>
              <a:tblGrid>
                <a:gridCol w="3254898">
                  <a:extLst>
                    <a:ext uri="{9D8B030D-6E8A-4147-A177-3AD203B41FA5}">
                      <a16:colId xmlns:a16="http://schemas.microsoft.com/office/drawing/2014/main" val="2517459141"/>
                    </a:ext>
                  </a:extLst>
                </a:gridCol>
              </a:tblGrid>
              <a:tr h="370840">
                <a:tc>
                  <a:txBody>
                    <a:bodyPr/>
                    <a:lstStyle/>
                    <a:p>
                      <a:pPr algn="ctr"/>
                      <a:r>
                        <a:rPr lang="en-US" b="1">
                          <a:solidFill>
                            <a:schemeClr val="tx1"/>
                          </a:solidFill>
                        </a:rPr>
                        <a:t>Basic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1061439"/>
                  </a:ext>
                </a:extLst>
              </a:tr>
              <a:tr h="370840">
                <a:tc>
                  <a:txBody>
                    <a:bodyPr/>
                    <a:lstStyle/>
                    <a:p>
                      <a:pPr algn="ctr"/>
                      <a:r>
                        <a:rPr lang="en-US" b="1">
                          <a:solidFill>
                            <a:schemeClr val="tx1"/>
                          </a:solidFill>
                        </a:rPr>
                        <a:t>Standard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3001508"/>
                  </a:ext>
                </a:extLst>
              </a:tr>
              <a:tr h="370840">
                <a:tc>
                  <a:txBody>
                    <a:bodyPr/>
                    <a:lstStyle/>
                    <a:p>
                      <a:pPr algn="ctr"/>
                      <a:r>
                        <a:rPr lang="en-US" b="1">
                          <a:solidFill>
                            <a:schemeClr val="tx1"/>
                          </a:solidFill>
                        </a:rPr>
                        <a:t>Deluxe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1026153"/>
                  </a:ext>
                </a:extLst>
              </a:tr>
              <a:tr h="370840">
                <a:tc>
                  <a:txBody>
                    <a:bodyPr/>
                    <a:lstStyle/>
                    <a:p>
                      <a:pPr algn="ctr"/>
                      <a:r>
                        <a:rPr lang="en-US" b="1">
                          <a:solidFill>
                            <a:schemeClr val="tx1"/>
                          </a:solidFill>
                        </a:rPr>
                        <a:t>Super Deluxe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2294763"/>
                  </a:ext>
                </a:extLst>
              </a:tr>
              <a:tr h="370840">
                <a:tc>
                  <a:txBody>
                    <a:bodyPr/>
                    <a:lstStyle/>
                    <a:p>
                      <a:pPr algn="ctr"/>
                      <a:r>
                        <a:rPr lang="en-US" b="1">
                          <a:solidFill>
                            <a:schemeClr val="tx1"/>
                          </a:solidFill>
                        </a:rPr>
                        <a:t>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2877120"/>
                  </a:ext>
                </a:extLst>
              </a:tr>
            </a:tbl>
          </a:graphicData>
        </a:graphic>
      </p:graphicFrame>
      <p:sp>
        <p:nvSpPr>
          <p:cNvPr id="11" name="TextBox 10">
            <a:extLst>
              <a:ext uri="{FF2B5EF4-FFF2-40B4-BE49-F238E27FC236}">
                <a16:creationId xmlns:a16="http://schemas.microsoft.com/office/drawing/2014/main" id="{519D5415-52CB-9DC5-5F05-99FB3E3AA351}"/>
              </a:ext>
            </a:extLst>
          </p:cNvPr>
          <p:cNvSpPr txBox="1"/>
          <p:nvPr/>
        </p:nvSpPr>
        <p:spPr>
          <a:xfrm>
            <a:off x="2207072" y="4356251"/>
            <a:ext cx="914400" cy="914400"/>
          </a:xfrm>
          <a:prstGeom prst="ellipse">
            <a:avLst/>
          </a:prstGeom>
          <a:solidFill>
            <a:schemeClr val="accent1"/>
          </a:solidFill>
        </p:spPr>
        <p:txBody>
          <a:bodyPr wrap="square" rtlCol="0" anchor="ctr">
            <a:spAutoFit/>
          </a:bodyPr>
          <a:lstStyle/>
          <a:p>
            <a:pPr algn="ctr"/>
            <a:r>
              <a:rPr lang="en-US" sz="3000" b="1">
                <a:ln w="0"/>
                <a:solidFill>
                  <a:schemeClr val="bg1"/>
                </a:solidFill>
                <a:effectLst>
                  <a:outerShdw blurRad="38100" dist="25400" dir="5400000" algn="ctr" rotWithShape="0">
                    <a:srgbClr val="6E747A">
                      <a:alpha val="43000"/>
                    </a:srgbClr>
                  </a:outerShdw>
                </a:effectLst>
                <a:latin typeface="Amasis MT Pro" panose="02040504050005020304" pitchFamily="18" charset="77"/>
              </a:rPr>
              <a:t>+</a:t>
            </a:r>
          </a:p>
        </p:txBody>
      </p:sp>
      <p:sp>
        <p:nvSpPr>
          <p:cNvPr id="12" name="TextBox 11">
            <a:extLst>
              <a:ext uri="{FF2B5EF4-FFF2-40B4-BE49-F238E27FC236}">
                <a16:creationId xmlns:a16="http://schemas.microsoft.com/office/drawing/2014/main" id="{3383DAA1-01A5-08B9-F2D9-D23F778F95A2}"/>
              </a:ext>
            </a:extLst>
          </p:cNvPr>
          <p:cNvSpPr txBox="1"/>
          <p:nvPr/>
        </p:nvSpPr>
        <p:spPr>
          <a:xfrm>
            <a:off x="3263556" y="4459508"/>
            <a:ext cx="6693885" cy="707886"/>
          </a:xfrm>
          <a:prstGeom prst="rect">
            <a:avLst/>
          </a:prstGeom>
          <a:noFill/>
        </p:spPr>
        <p:txBody>
          <a:bodyPr wrap="square" rtlCol="0">
            <a:spAutoFit/>
          </a:bodyPr>
          <a:lstStyle/>
          <a:p>
            <a:r>
              <a:rPr lang="en-US" sz="4000" b="1">
                <a:solidFill>
                  <a:schemeClr val="accent1"/>
                </a:solidFill>
                <a:latin typeface="Amasis MT Pro" panose="02040504050005020304" pitchFamily="18" charset="77"/>
              </a:rPr>
              <a:t>Wellness Tourism Package</a:t>
            </a:r>
          </a:p>
        </p:txBody>
      </p:sp>
      <p:sp>
        <p:nvSpPr>
          <p:cNvPr id="14" name="TextBox 13">
            <a:extLst>
              <a:ext uri="{FF2B5EF4-FFF2-40B4-BE49-F238E27FC236}">
                <a16:creationId xmlns:a16="http://schemas.microsoft.com/office/drawing/2014/main" id="{435DAF6D-323F-3E9C-B828-7700773E8FAB}"/>
              </a:ext>
            </a:extLst>
          </p:cNvPr>
          <p:cNvSpPr txBox="1"/>
          <p:nvPr/>
        </p:nvSpPr>
        <p:spPr>
          <a:xfrm>
            <a:off x="3377856" y="5167394"/>
            <a:ext cx="7407031" cy="369332"/>
          </a:xfrm>
          <a:prstGeom prst="rect">
            <a:avLst/>
          </a:prstGeom>
          <a:noFill/>
        </p:spPr>
        <p:txBody>
          <a:bodyPr wrap="square">
            <a:spAutoFit/>
          </a:bodyPr>
          <a:lstStyle/>
          <a:p>
            <a:r>
              <a:rPr lang="en-US" b="1">
                <a:solidFill>
                  <a:srgbClr val="000000"/>
                </a:solidFill>
                <a:latin typeface="Calibri" panose="020F0502020204030204" pitchFamily="34" charset="0"/>
              </a:rPr>
              <a:t>I</a:t>
            </a:r>
            <a:r>
              <a:rPr lang="en-US" sz="1800" b="1" i="0">
                <a:solidFill>
                  <a:srgbClr val="000000"/>
                </a:solidFill>
                <a:effectLst/>
                <a:latin typeface="Calibri" panose="020F0502020204030204" pitchFamily="34" charset="0"/>
              </a:rPr>
              <a:t>dentify which set of customers to target for their new package offering</a:t>
            </a:r>
            <a:endParaRPr lang="en-US"/>
          </a:p>
        </p:txBody>
      </p:sp>
    </p:spTree>
    <p:extLst>
      <p:ext uri="{BB962C8B-B14F-4D97-AF65-F5344CB8AC3E}">
        <p14:creationId xmlns:p14="http://schemas.microsoft.com/office/powerpoint/2010/main" val="278041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C0DF6-B4CE-CAD1-CCC4-0A43AAFAAD1C}"/>
              </a:ext>
            </a:extLst>
          </p:cNvPr>
          <p:cNvSpPr>
            <a:spLocks noGrp="1"/>
          </p:cNvSpPr>
          <p:nvPr>
            <p:ph idx="1"/>
          </p:nvPr>
        </p:nvSpPr>
        <p:spPr>
          <a:xfrm>
            <a:off x="381000" y="1091584"/>
            <a:ext cx="11436194" cy="5365551"/>
          </a:xfrm>
        </p:spPr>
        <p:txBody>
          <a:bodyPr vert="horz" lIns="91440" tIns="45720" rIns="91440" bIns="45720" rtlCol="0" anchor="t">
            <a:normAutofit/>
          </a:bodyPr>
          <a:lstStyle/>
          <a:p>
            <a:pPr marL="171450" indent="-171450"/>
            <a:r>
              <a:rPr lang="en-US" sz="2000" b="1">
                <a:solidFill>
                  <a:schemeClr val="tx1">
                    <a:lumMod val="75000"/>
                    <a:lumOff val="25000"/>
                  </a:schemeClr>
                </a:solidFill>
                <a:latin typeface="Arial"/>
                <a:ea typeface="Roboto"/>
                <a:cs typeface="Times New Roman"/>
              </a:rPr>
              <a:t>Question:</a:t>
            </a:r>
            <a:r>
              <a:rPr lang="en-US" sz="2000">
                <a:solidFill>
                  <a:srgbClr val="000000"/>
                </a:solidFill>
                <a:latin typeface="Arial"/>
                <a:ea typeface="Roboto"/>
                <a:cs typeface="Times New Roman"/>
              </a:rPr>
              <a:t> Assuming </a:t>
            </a:r>
            <a:r>
              <a:rPr lang="en-US" sz="2000" b="0" i="0">
                <a:solidFill>
                  <a:srgbClr val="000000"/>
                </a:solidFill>
                <a:effectLst/>
                <a:latin typeface="Arial"/>
                <a:ea typeface="Roboto"/>
                <a:cs typeface="Times New Roman"/>
              </a:rPr>
              <a:t>that </a:t>
            </a:r>
            <a:r>
              <a:rPr lang="en-US" sz="2000">
                <a:solidFill>
                  <a:srgbClr val="000000"/>
                </a:solidFill>
                <a:latin typeface="Arial"/>
                <a:ea typeface="Roboto"/>
                <a:cs typeface="Times New Roman"/>
              </a:rPr>
              <a:t>number of trips are positively correlated with purchase probability</a:t>
            </a:r>
            <a:r>
              <a:rPr lang="en-US" sz="2000" b="0" i="0">
                <a:solidFill>
                  <a:srgbClr val="000000"/>
                </a:solidFill>
                <a:effectLst/>
                <a:latin typeface="Arial"/>
                <a:ea typeface="Roboto"/>
                <a:cs typeface="Times New Roman"/>
              </a:rPr>
              <a:t>. </a:t>
            </a:r>
            <a:r>
              <a:rPr lang="en-US" sz="2000">
                <a:solidFill>
                  <a:srgbClr val="000000"/>
                </a:solidFill>
                <a:latin typeface="Arial"/>
                <a:ea typeface="Roboto"/>
                <a:cs typeface="Times New Roman"/>
              </a:rPr>
              <a:t>We want to test if the discounts to trips causes the purchase probability </a:t>
            </a:r>
            <a:r>
              <a:rPr lang="en-US" sz="2000" b="0" i="0">
                <a:solidFill>
                  <a:srgbClr val="000000"/>
                </a:solidFill>
                <a:effectLst/>
                <a:latin typeface="Arial"/>
                <a:ea typeface="Roboto"/>
                <a:cs typeface="Times New Roman"/>
              </a:rPr>
              <a:t>to </a:t>
            </a:r>
            <a:r>
              <a:rPr lang="en-US" sz="2000">
                <a:solidFill>
                  <a:srgbClr val="000000"/>
                </a:solidFill>
                <a:latin typeface="Arial"/>
                <a:ea typeface="Roboto"/>
                <a:cs typeface="Times New Roman"/>
              </a:rPr>
              <a:t>increase</a:t>
            </a:r>
            <a:r>
              <a:rPr lang="en-US" sz="2000" b="0" i="0">
                <a:solidFill>
                  <a:srgbClr val="000000"/>
                </a:solidFill>
                <a:effectLst/>
                <a:latin typeface="Arial"/>
                <a:ea typeface="Roboto"/>
                <a:cs typeface="Times New Roman"/>
              </a:rPr>
              <a:t>.</a:t>
            </a:r>
            <a:endParaRPr lang="en-US" sz="2000">
              <a:latin typeface="Arial"/>
              <a:ea typeface="Roboto"/>
              <a:cs typeface="Roboto"/>
            </a:endParaRPr>
          </a:p>
          <a:p>
            <a:pPr marL="171450" indent="-171450"/>
            <a:endParaRPr lang="en-US" sz="2000">
              <a:solidFill>
                <a:srgbClr val="000000"/>
              </a:solidFill>
              <a:latin typeface="Arial"/>
              <a:ea typeface="Roboto"/>
              <a:cs typeface="Times New Roman"/>
            </a:endParaRPr>
          </a:p>
          <a:p>
            <a:r>
              <a:rPr lang="en-US" sz="2000" b="1">
                <a:solidFill>
                  <a:schemeClr val="tx1">
                    <a:lumMod val="75000"/>
                    <a:lumOff val="25000"/>
                  </a:schemeClr>
                </a:solidFill>
                <a:latin typeface="Arial"/>
                <a:ea typeface="Roboto"/>
                <a:cs typeface="Roboto"/>
              </a:rPr>
              <a:t>Design: </a:t>
            </a:r>
          </a:p>
          <a:p>
            <a:r>
              <a:rPr lang="en-US" sz="2000">
                <a:solidFill>
                  <a:srgbClr val="000000"/>
                </a:solidFill>
                <a:latin typeface="Arial"/>
                <a:ea typeface="Roboto"/>
                <a:cs typeface="Times New Roman"/>
              </a:rPr>
              <a:t>In order to expand the customer base, we want to test a loyalty program that will offer discounts to trips to a randomized population.</a:t>
            </a:r>
          </a:p>
          <a:p>
            <a:r>
              <a:rPr lang="en-US" sz="2000">
                <a:solidFill>
                  <a:srgbClr val="000000"/>
                </a:solidFill>
                <a:latin typeface="Arial"/>
                <a:ea typeface="Roboto"/>
                <a:cs typeface="Times New Roman"/>
              </a:rPr>
              <a:t>Control group for our experiment is the population without offering discounts. Experiment group is those who get the discounts. </a:t>
            </a:r>
            <a:endParaRPr lang="en-US" sz="2000">
              <a:solidFill>
                <a:srgbClr val="000000"/>
              </a:solidFill>
              <a:latin typeface="Arial"/>
              <a:cs typeface="Times New Roman"/>
            </a:endParaRPr>
          </a:p>
          <a:p>
            <a:r>
              <a:rPr lang="en-US" sz="2000">
                <a:solidFill>
                  <a:srgbClr val="000000"/>
                </a:solidFill>
                <a:latin typeface="Arial"/>
                <a:ea typeface="Roboto"/>
                <a:cs typeface="Times New Roman"/>
              </a:rPr>
              <a:t>Tracking and Recording their purchases and number of trips and other variables over time. </a:t>
            </a:r>
            <a:endParaRPr lang="en-US" sz="2000">
              <a:solidFill>
                <a:srgbClr val="000000"/>
              </a:solidFill>
              <a:latin typeface="Arial"/>
              <a:cs typeface="Times New Roman"/>
            </a:endParaRPr>
          </a:p>
          <a:p>
            <a:endParaRPr lang="en-US" sz="2000" b="1">
              <a:solidFill>
                <a:schemeClr val="tx1">
                  <a:lumMod val="75000"/>
                  <a:lumOff val="25000"/>
                </a:schemeClr>
              </a:solidFill>
              <a:latin typeface="Arial"/>
              <a:ea typeface="Roboto"/>
              <a:cs typeface="Times New Roman"/>
            </a:endParaRPr>
          </a:p>
          <a:p>
            <a:endParaRPr lang="en-US" sz="2000" b="1">
              <a:solidFill>
                <a:schemeClr val="tx1">
                  <a:lumMod val="75000"/>
                  <a:lumOff val="25000"/>
                </a:schemeClr>
              </a:solidFill>
              <a:latin typeface="Arial"/>
              <a:ea typeface="Roboto"/>
              <a:cs typeface="Times New Roman"/>
            </a:endParaRPr>
          </a:p>
          <a:p>
            <a:r>
              <a:rPr lang="en-US" sz="2000" b="1">
                <a:solidFill>
                  <a:schemeClr val="tx1">
                    <a:lumMod val="75000"/>
                    <a:lumOff val="25000"/>
                  </a:schemeClr>
                </a:solidFill>
                <a:latin typeface="Arial"/>
                <a:ea typeface="Roboto"/>
                <a:cs typeface="Times New Roman"/>
              </a:rPr>
              <a:t>Path: </a:t>
            </a:r>
            <a:endParaRPr lang="en-US">
              <a:solidFill>
                <a:schemeClr val="tx1">
                  <a:lumMod val="75000"/>
                  <a:lumOff val="25000"/>
                </a:schemeClr>
              </a:solidFill>
            </a:endParaRPr>
          </a:p>
          <a:p>
            <a:endParaRPr lang="en-US" sz="2000">
              <a:solidFill>
                <a:srgbClr val="000000"/>
              </a:solidFill>
              <a:latin typeface="Arial"/>
              <a:cs typeface="Times New Roman"/>
            </a:endParaRPr>
          </a:p>
          <a:p>
            <a:endParaRPr lang="en-US" sz="2000">
              <a:solidFill>
                <a:srgbClr val="000000"/>
              </a:solidFill>
              <a:latin typeface="Arial"/>
              <a:cs typeface="Times New Roman"/>
            </a:endParaRPr>
          </a:p>
        </p:txBody>
      </p:sp>
      <p:sp>
        <p:nvSpPr>
          <p:cNvPr id="2" name="Title 1">
            <a:extLst>
              <a:ext uri="{FF2B5EF4-FFF2-40B4-BE49-F238E27FC236}">
                <a16:creationId xmlns:a16="http://schemas.microsoft.com/office/drawing/2014/main" id="{65D5A30B-40BD-8CFA-682A-D857D79C0BF8}"/>
              </a:ext>
            </a:extLst>
          </p:cNvPr>
          <p:cNvSpPr>
            <a:spLocks noGrp="1"/>
          </p:cNvSpPr>
          <p:nvPr>
            <p:ph type="title"/>
          </p:nvPr>
        </p:nvSpPr>
        <p:spPr>
          <a:xfrm>
            <a:off x="381000" y="144966"/>
            <a:ext cx="11430000" cy="1014761"/>
          </a:xfrm>
        </p:spPr>
        <p:txBody>
          <a:bodyPr/>
          <a:lstStyle/>
          <a:p>
            <a:r>
              <a:rPr lang="en-US">
                <a:latin typeface="Arial"/>
                <a:ea typeface="Roboto"/>
                <a:cs typeface="Roboto"/>
              </a:rPr>
              <a:t>Causal</a:t>
            </a:r>
            <a:r>
              <a:rPr lang="en-US" i="0">
                <a:effectLst/>
                <a:latin typeface="Arial"/>
                <a:ea typeface="Roboto"/>
                <a:cs typeface="Roboto"/>
              </a:rPr>
              <a:t> Question</a:t>
            </a:r>
            <a:endParaRPr lang="en-US">
              <a:latin typeface="Arial"/>
              <a:ea typeface="Roboto"/>
              <a:cs typeface="Roboto"/>
            </a:endParaRPr>
          </a:p>
        </p:txBody>
      </p:sp>
      <p:pic>
        <p:nvPicPr>
          <p:cNvPr id="4" name="Picture 4" descr="A picture containing company name&#10;&#10;Description automatically generated">
            <a:extLst>
              <a:ext uri="{FF2B5EF4-FFF2-40B4-BE49-F238E27FC236}">
                <a16:creationId xmlns:a16="http://schemas.microsoft.com/office/drawing/2014/main" id="{166896FA-AA4E-53CD-EC35-4DC7251FE242}"/>
              </a:ext>
            </a:extLst>
          </p:cNvPr>
          <p:cNvPicPr>
            <a:picLocks noChangeAspect="1"/>
          </p:cNvPicPr>
          <p:nvPr/>
        </p:nvPicPr>
        <p:blipFill>
          <a:blip r:embed="rId3"/>
          <a:stretch>
            <a:fillRect/>
          </a:stretch>
        </p:blipFill>
        <p:spPr>
          <a:xfrm>
            <a:off x="1626839" y="5138980"/>
            <a:ext cx="7030224" cy="371454"/>
          </a:xfrm>
          <a:prstGeom prst="rect">
            <a:avLst/>
          </a:prstGeom>
        </p:spPr>
      </p:pic>
    </p:spTree>
    <p:extLst>
      <p:ext uri="{BB962C8B-B14F-4D97-AF65-F5344CB8AC3E}">
        <p14:creationId xmlns:p14="http://schemas.microsoft.com/office/powerpoint/2010/main" val="315576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C0DF6-B4CE-CAD1-CCC4-0A43AAFAAD1C}"/>
              </a:ext>
            </a:extLst>
          </p:cNvPr>
          <p:cNvSpPr>
            <a:spLocks noGrp="1"/>
          </p:cNvSpPr>
          <p:nvPr>
            <p:ph idx="1"/>
          </p:nvPr>
        </p:nvSpPr>
        <p:spPr>
          <a:xfrm>
            <a:off x="381000" y="1091584"/>
            <a:ext cx="11436194" cy="5365551"/>
          </a:xfrm>
        </p:spPr>
        <p:txBody>
          <a:bodyPr vert="horz" lIns="91440" tIns="45720" rIns="91440" bIns="45720" rtlCol="0" anchor="t">
            <a:normAutofit/>
          </a:bodyPr>
          <a:lstStyle/>
          <a:p>
            <a:pPr marL="171450" indent="-171450"/>
            <a:r>
              <a:rPr lang="en-US" sz="2000" b="1">
                <a:solidFill>
                  <a:schemeClr val="tx1">
                    <a:lumMod val="75000"/>
                    <a:lumOff val="25000"/>
                  </a:schemeClr>
                </a:solidFill>
                <a:latin typeface="Arial"/>
                <a:ea typeface="Roboto"/>
                <a:cs typeface="Times New Roman"/>
              </a:rPr>
              <a:t>Method:</a:t>
            </a:r>
            <a:r>
              <a:rPr lang="en-US" sz="2000">
                <a:solidFill>
                  <a:srgbClr val="000000"/>
                </a:solidFill>
                <a:latin typeface="Arial"/>
                <a:ea typeface="Roboto"/>
                <a:cs typeface="Times New Roman"/>
              </a:rPr>
              <a:t> We use sample average and sample variance of the purchase probability (using ProdTaken) of experiment group and control group to test whether the expectation between two groups are the same. </a:t>
            </a:r>
            <a:endParaRPr lang="en-US" sz="2000">
              <a:solidFill>
                <a:srgbClr val="000000"/>
              </a:solidFill>
              <a:latin typeface="Arial"/>
              <a:cs typeface="Times New Roman"/>
            </a:endParaRPr>
          </a:p>
          <a:p>
            <a:pPr marL="171450" indent="-171450"/>
            <a:endParaRPr lang="en-US" sz="2000">
              <a:solidFill>
                <a:srgbClr val="000000"/>
              </a:solidFill>
              <a:latin typeface="Arial"/>
              <a:cs typeface="Times New Roman"/>
            </a:endParaRPr>
          </a:p>
          <a:p>
            <a:endParaRPr lang="en-US" sz="2000">
              <a:solidFill>
                <a:srgbClr val="000000"/>
              </a:solidFill>
              <a:latin typeface="Arial"/>
              <a:cs typeface="Times New Roman"/>
            </a:endParaRPr>
          </a:p>
          <a:p>
            <a:endParaRPr lang="en-US" sz="2000">
              <a:solidFill>
                <a:srgbClr val="000000"/>
              </a:solidFill>
              <a:latin typeface="Arial"/>
              <a:cs typeface="Times New Roman"/>
            </a:endParaRPr>
          </a:p>
          <a:p>
            <a:endParaRPr lang="en-US" sz="2000">
              <a:solidFill>
                <a:srgbClr val="000000"/>
              </a:solidFill>
              <a:latin typeface="Arial"/>
              <a:cs typeface="Times New Roman"/>
            </a:endParaRPr>
          </a:p>
          <a:p>
            <a:endParaRPr lang="en-US" sz="2000">
              <a:solidFill>
                <a:srgbClr val="000000"/>
              </a:solidFill>
              <a:latin typeface="Arial"/>
              <a:cs typeface="Times New Roman"/>
            </a:endParaRPr>
          </a:p>
        </p:txBody>
      </p:sp>
      <p:sp>
        <p:nvSpPr>
          <p:cNvPr id="2" name="Title 1">
            <a:extLst>
              <a:ext uri="{FF2B5EF4-FFF2-40B4-BE49-F238E27FC236}">
                <a16:creationId xmlns:a16="http://schemas.microsoft.com/office/drawing/2014/main" id="{65D5A30B-40BD-8CFA-682A-D857D79C0BF8}"/>
              </a:ext>
            </a:extLst>
          </p:cNvPr>
          <p:cNvSpPr>
            <a:spLocks noGrp="1"/>
          </p:cNvSpPr>
          <p:nvPr>
            <p:ph type="title"/>
          </p:nvPr>
        </p:nvSpPr>
        <p:spPr>
          <a:xfrm>
            <a:off x="381000" y="144966"/>
            <a:ext cx="11430000" cy="1014761"/>
          </a:xfrm>
        </p:spPr>
        <p:txBody>
          <a:bodyPr/>
          <a:lstStyle/>
          <a:p>
            <a:r>
              <a:rPr lang="en-US">
                <a:latin typeface="Arial"/>
                <a:ea typeface="Roboto"/>
                <a:cs typeface="Roboto"/>
              </a:rPr>
              <a:t>Causal</a:t>
            </a:r>
            <a:r>
              <a:rPr lang="en-US" i="0">
                <a:effectLst/>
                <a:latin typeface="Arial"/>
                <a:ea typeface="Roboto"/>
                <a:cs typeface="Roboto"/>
              </a:rPr>
              <a:t> Question</a:t>
            </a:r>
            <a:endParaRPr lang="en-US">
              <a:latin typeface="Arial"/>
              <a:ea typeface="Roboto"/>
              <a:cs typeface="Roboto"/>
            </a:endParaRPr>
          </a:p>
        </p:txBody>
      </p:sp>
      <p:pic>
        <p:nvPicPr>
          <p:cNvPr id="4" name="Picture 4" descr="Text&#10;&#10;Description automatically generated">
            <a:extLst>
              <a:ext uri="{FF2B5EF4-FFF2-40B4-BE49-F238E27FC236}">
                <a16:creationId xmlns:a16="http://schemas.microsoft.com/office/drawing/2014/main" id="{2A1A27DB-1847-2EA0-0B0D-9CB35BD82206}"/>
              </a:ext>
            </a:extLst>
          </p:cNvPr>
          <p:cNvPicPr>
            <a:picLocks noChangeAspect="1"/>
          </p:cNvPicPr>
          <p:nvPr/>
        </p:nvPicPr>
        <p:blipFill>
          <a:blip r:embed="rId3"/>
          <a:stretch>
            <a:fillRect/>
          </a:stretch>
        </p:blipFill>
        <p:spPr>
          <a:xfrm>
            <a:off x="3789714" y="2433793"/>
            <a:ext cx="2729253" cy="850512"/>
          </a:xfrm>
          <a:prstGeom prst="rect">
            <a:avLst/>
          </a:prstGeom>
        </p:spPr>
      </p:pic>
      <p:pic>
        <p:nvPicPr>
          <p:cNvPr id="5" name="Picture 5">
            <a:extLst>
              <a:ext uri="{FF2B5EF4-FFF2-40B4-BE49-F238E27FC236}">
                <a16:creationId xmlns:a16="http://schemas.microsoft.com/office/drawing/2014/main" id="{91AA5C84-7BBF-A582-C027-7F7E361ED3AE}"/>
              </a:ext>
            </a:extLst>
          </p:cNvPr>
          <p:cNvPicPr>
            <a:picLocks noChangeAspect="1"/>
          </p:cNvPicPr>
          <p:nvPr/>
        </p:nvPicPr>
        <p:blipFill>
          <a:blip r:embed="rId4"/>
          <a:stretch>
            <a:fillRect/>
          </a:stretch>
        </p:blipFill>
        <p:spPr>
          <a:xfrm>
            <a:off x="709961" y="3920639"/>
            <a:ext cx="10307443" cy="968184"/>
          </a:xfrm>
          <a:prstGeom prst="rect">
            <a:avLst/>
          </a:prstGeom>
        </p:spPr>
      </p:pic>
    </p:spTree>
    <p:extLst>
      <p:ext uri="{BB962C8B-B14F-4D97-AF65-F5344CB8AC3E}">
        <p14:creationId xmlns:p14="http://schemas.microsoft.com/office/powerpoint/2010/main" val="3171856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C0DF6-B4CE-CAD1-CCC4-0A43AAFAAD1C}"/>
              </a:ext>
            </a:extLst>
          </p:cNvPr>
          <p:cNvSpPr>
            <a:spLocks noGrp="1"/>
          </p:cNvSpPr>
          <p:nvPr>
            <p:ph idx="1"/>
          </p:nvPr>
        </p:nvSpPr>
        <p:spPr>
          <a:xfrm>
            <a:off x="269488" y="1017242"/>
            <a:ext cx="11436194" cy="5365551"/>
          </a:xfrm>
        </p:spPr>
        <p:txBody>
          <a:bodyPr vert="horz" lIns="91440" tIns="45720" rIns="91440" bIns="45720" rtlCol="0" anchor="t">
            <a:normAutofit/>
          </a:bodyPr>
          <a:lstStyle/>
          <a:p>
            <a:pPr marL="171450" indent="-171450"/>
            <a:r>
              <a:rPr lang="en-US" b="1">
                <a:solidFill>
                  <a:schemeClr val="tx1">
                    <a:lumMod val="75000"/>
                    <a:lumOff val="25000"/>
                  </a:schemeClr>
                </a:solidFill>
                <a:latin typeface="Arial"/>
                <a:ea typeface="Roboto"/>
                <a:cs typeface="Times New Roman"/>
              </a:rPr>
              <a:t>Threat to causality:</a:t>
            </a:r>
            <a:r>
              <a:rPr lang="en-US">
                <a:solidFill>
                  <a:srgbClr val="000000"/>
                </a:solidFill>
                <a:latin typeface="Arial"/>
                <a:ea typeface="Roboto"/>
                <a:cs typeface="Times New Roman"/>
              </a:rPr>
              <a:t> </a:t>
            </a:r>
            <a:endParaRPr lang="en-US">
              <a:solidFill>
                <a:srgbClr val="000000"/>
              </a:solidFill>
              <a:latin typeface="Arial"/>
              <a:cs typeface="Times New Roman"/>
            </a:endParaRPr>
          </a:p>
          <a:p>
            <a:pPr marL="171450" indent="-171450"/>
            <a:endParaRPr lang="en-US">
              <a:solidFill>
                <a:srgbClr val="000000"/>
              </a:solidFill>
              <a:latin typeface="Arial"/>
              <a:ea typeface="Roboto"/>
              <a:cs typeface="Times New Roman"/>
            </a:endParaRPr>
          </a:p>
          <a:p>
            <a:pPr marL="171450" indent="-171450"/>
            <a:endParaRPr lang="en-US">
              <a:solidFill>
                <a:srgbClr val="000000"/>
              </a:solidFill>
              <a:latin typeface="Arial"/>
              <a:ea typeface="Roboto"/>
              <a:cs typeface="Times New Roman"/>
            </a:endParaRPr>
          </a:p>
          <a:p>
            <a:pPr algn="just"/>
            <a:r>
              <a:rPr lang="en-US">
                <a:solidFill>
                  <a:srgbClr val="000000"/>
                </a:solidFill>
                <a:latin typeface="Times New Roman"/>
                <a:ea typeface="Roboto"/>
                <a:cs typeface="Times New Roman"/>
              </a:rPr>
              <a:t>Randomization validity (the control group and the experiment group may not have all controlled variables the same in a specific significant level)</a:t>
            </a:r>
          </a:p>
          <a:p>
            <a:pPr algn="just"/>
            <a:endParaRPr lang="en-US">
              <a:solidFill>
                <a:srgbClr val="000000"/>
              </a:solidFill>
              <a:latin typeface="Times New Roman"/>
              <a:ea typeface="Roboto"/>
              <a:cs typeface="Times New Roman"/>
            </a:endParaRPr>
          </a:p>
          <a:p>
            <a:pPr algn="just"/>
            <a:r>
              <a:rPr lang="en-US">
                <a:solidFill>
                  <a:srgbClr val="000000"/>
                </a:solidFill>
                <a:latin typeface="Times New Roman"/>
                <a:ea typeface="Roboto"/>
                <a:cs typeface="Times New Roman"/>
              </a:rPr>
              <a:t>Incentives method validity (discounts to trip may affect both numbers of trips and purchase probability)</a:t>
            </a:r>
            <a:endParaRPr lang="en-US">
              <a:ea typeface="Roboto"/>
            </a:endParaRPr>
          </a:p>
          <a:p>
            <a:pPr marL="171450" indent="-171450"/>
            <a:endParaRPr lang="en-US" sz="2000">
              <a:solidFill>
                <a:srgbClr val="000000"/>
              </a:solidFill>
              <a:latin typeface="Arial"/>
              <a:cs typeface="Times New Roman"/>
            </a:endParaRPr>
          </a:p>
          <a:p>
            <a:endParaRPr lang="en-US" sz="2000">
              <a:solidFill>
                <a:srgbClr val="000000"/>
              </a:solidFill>
              <a:latin typeface="Arial"/>
              <a:cs typeface="Times New Roman"/>
            </a:endParaRPr>
          </a:p>
          <a:p>
            <a:endParaRPr lang="en-US" sz="2000">
              <a:solidFill>
                <a:srgbClr val="000000"/>
              </a:solidFill>
              <a:latin typeface="Arial"/>
              <a:cs typeface="Times New Roman"/>
            </a:endParaRPr>
          </a:p>
          <a:p>
            <a:endParaRPr lang="en-US" sz="2000">
              <a:solidFill>
                <a:srgbClr val="000000"/>
              </a:solidFill>
              <a:latin typeface="Arial"/>
              <a:cs typeface="Times New Roman"/>
            </a:endParaRPr>
          </a:p>
          <a:p>
            <a:endParaRPr lang="en-US" sz="2000">
              <a:solidFill>
                <a:srgbClr val="000000"/>
              </a:solidFill>
              <a:latin typeface="Arial"/>
              <a:cs typeface="Times New Roman"/>
            </a:endParaRPr>
          </a:p>
        </p:txBody>
      </p:sp>
      <p:sp>
        <p:nvSpPr>
          <p:cNvPr id="2" name="Title 1">
            <a:extLst>
              <a:ext uri="{FF2B5EF4-FFF2-40B4-BE49-F238E27FC236}">
                <a16:creationId xmlns:a16="http://schemas.microsoft.com/office/drawing/2014/main" id="{65D5A30B-40BD-8CFA-682A-D857D79C0BF8}"/>
              </a:ext>
            </a:extLst>
          </p:cNvPr>
          <p:cNvSpPr>
            <a:spLocks noGrp="1"/>
          </p:cNvSpPr>
          <p:nvPr>
            <p:ph type="title"/>
          </p:nvPr>
        </p:nvSpPr>
        <p:spPr>
          <a:xfrm>
            <a:off x="381000" y="144966"/>
            <a:ext cx="11430000" cy="1014761"/>
          </a:xfrm>
        </p:spPr>
        <p:txBody>
          <a:bodyPr/>
          <a:lstStyle/>
          <a:p>
            <a:r>
              <a:rPr lang="en-US">
                <a:latin typeface="Arial"/>
                <a:ea typeface="Roboto"/>
                <a:cs typeface="Roboto"/>
              </a:rPr>
              <a:t>Causal</a:t>
            </a:r>
            <a:r>
              <a:rPr lang="en-US" i="0">
                <a:effectLst/>
                <a:latin typeface="Arial"/>
                <a:ea typeface="Roboto"/>
                <a:cs typeface="Roboto"/>
              </a:rPr>
              <a:t> Question</a:t>
            </a:r>
            <a:endParaRPr lang="en-US">
              <a:latin typeface="Arial"/>
              <a:ea typeface="Roboto"/>
              <a:cs typeface="Roboto"/>
            </a:endParaRPr>
          </a:p>
        </p:txBody>
      </p:sp>
    </p:spTree>
    <p:extLst>
      <p:ext uri="{BB962C8B-B14F-4D97-AF65-F5344CB8AC3E}">
        <p14:creationId xmlns:p14="http://schemas.microsoft.com/office/powerpoint/2010/main" val="1265143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C9134-6649-E4BD-064F-CCAE6E919957}"/>
              </a:ext>
            </a:extLst>
          </p:cNvPr>
          <p:cNvSpPr>
            <a:spLocks noGrp="1"/>
          </p:cNvSpPr>
          <p:nvPr>
            <p:ph idx="1"/>
          </p:nvPr>
        </p:nvSpPr>
        <p:spPr>
          <a:xfrm>
            <a:off x="306049" y="703321"/>
            <a:ext cx="11429999" cy="5050109"/>
          </a:xfrm>
        </p:spPr>
        <p:txBody>
          <a:bodyPr vert="horz" lIns="91440" tIns="45720" rIns="91440" bIns="45720" rtlCol="0" anchor="t">
            <a:normAutofit/>
          </a:bodyPr>
          <a:lstStyle/>
          <a:p>
            <a:pPr marL="0" indent="0">
              <a:buNone/>
            </a:pPr>
            <a:endParaRPr lang="en-US" dirty="0">
              <a:latin typeface="Arial"/>
              <a:ea typeface="Roboto"/>
              <a:cs typeface="Roboto"/>
            </a:endParaRPr>
          </a:p>
          <a:p>
            <a:r>
              <a:rPr lang="en-US" dirty="0">
                <a:latin typeface="Arial"/>
                <a:ea typeface="Roboto"/>
                <a:cs typeface="Arial"/>
              </a:rPr>
              <a:t>The client should narrow down its messaging for the wellness package to the clusters identified through this analysis</a:t>
            </a:r>
          </a:p>
          <a:p>
            <a:r>
              <a:rPr lang="en-US" dirty="0">
                <a:latin typeface="Arial"/>
                <a:ea typeface="Roboto"/>
                <a:cs typeface="Arial"/>
              </a:rPr>
              <a:t>To find ways of improving pitch satisfaction, we would need to capture additional customer-service quality data, which will allow us to focus on the right areas.</a:t>
            </a:r>
          </a:p>
          <a:p>
            <a:r>
              <a:rPr lang="en-US" dirty="0">
                <a:latin typeface="Arial"/>
                <a:ea typeface="Roboto"/>
                <a:cs typeface="Roboto"/>
              </a:rPr>
              <a:t>We would need to capture data on additional dimensions related to customers' travel preferences (not just demographics and past purchase data) to better predict their future behavior. </a:t>
            </a:r>
            <a:endParaRPr lang="en-US" dirty="0">
              <a:latin typeface="Arial"/>
            </a:endParaRPr>
          </a:p>
          <a:p>
            <a:r>
              <a:rPr lang="en-US" dirty="0">
                <a:latin typeface="Arial"/>
                <a:ea typeface="Roboto"/>
                <a:cs typeface="Roboto"/>
              </a:rPr>
              <a:t>With respect to taking the existing packages to market, the client should double down on customers with attributes positively correlated to purchase probability- such as executive designation, single marital status while avoiding negatively correlated ones such as non-passport holders, AVP designation etc.</a:t>
            </a:r>
          </a:p>
        </p:txBody>
      </p:sp>
      <p:sp>
        <p:nvSpPr>
          <p:cNvPr id="2" name="Title 1">
            <a:extLst>
              <a:ext uri="{FF2B5EF4-FFF2-40B4-BE49-F238E27FC236}">
                <a16:creationId xmlns:a16="http://schemas.microsoft.com/office/drawing/2014/main" id="{FF0070E7-8302-36DC-BC01-B0BEBBC39411}"/>
              </a:ext>
            </a:extLst>
          </p:cNvPr>
          <p:cNvSpPr>
            <a:spLocks noGrp="1"/>
          </p:cNvSpPr>
          <p:nvPr>
            <p:ph type="title"/>
          </p:nvPr>
        </p:nvSpPr>
        <p:spPr/>
        <p:txBody>
          <a:bodyPr/>
          <a:lstStyle/>
          <a:p>
            <a:r>
              <a:rPr lang="en-US" b="0">
                <a:latin typeface="Arial"/>
                <a:ea typeface="Roboto"/>
                <a:cs typeface="Roboto"/>
              </a:rPr>
              <a:t>Next Steps</a:t>
            </a:r>
            <a:endParaRPr lang="en-US"/>
          </a:p>
        </p:txBody>
      </p:sp>
    </p:spTree>
    <p:extLst>
      <p:ext uri="{BB962C8B-B14F-4D97-AF65-F5344CB8AC3E}">
        <p14:creationId xmlns:p14="http://schemas.microsoft.com/office/powerpoint/2010/main" val="424840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5FAB-F8C5-987C-A8B7-F4A789D6481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154473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AB49-5BC1-4643-27D1-3E8811538B3B}"/>
              </a:ext>
            </a:extLst>
          </p:cNvPr>
          <p:cNvSpPr>
            <a:spLocks noGrp="1"/>
          </p:cNvSpPr>
          <p:nvPr>
            <p:ph type="title"/>
          </p:nvPr>
        </p:nvSpPr>
        <p:spPr/>
        <p:txBody>
          <a:bodyPr>
            <a:normAutofit fontScale="90000"/>
          </a:bodyPr>
          <a:lstStyle/>
          <a:p>
            <a:br>
              <a:rPr lang="en-US" b="0" i="0" dirty="0">
                <a:effectLst/>
                <a:latin typeface="Arial" panose="020B0604020202020204" pitchFamily="34" charset="0"/>
              </a:rPr>
            </a:br>
            <a:r>
              <a:rPr lang="en-US" b="0" i="0" dirty="0">
                <a:effectLst/>
                <a:latin typeface="Arial" panose="020B0604020202020204" pitchFamily="34" charset="0"/>
              </a:rPr>
              <a:t>Appendix </a:t>
            </a:r>
            <a:endParaRPr lang="en-US" dirty="0"/>
          </a:p>
        </p:txBody>
      </p:sp>
      <p:pic>
        <p:nvPicPr>
          <p:cNvPr id="7" name="Picture 6">
            <a:extLst>
              <a:ext uri="{FF2B5EF4-FFF2-40B4-BE49-F238E27FC236}">
                <a16:creationId xmlns:a16="http://schemas.microsoft.com/office/drawing/2014/main" id="{DEA99AE5-9F93-7DF0-8253-1216BD8D7966}"/>
              </a:ext>
            </a:extLst>
          </p:cNvPr>
          <p:cNvPicPr>
            <a:picLocks noChangeAspect="1"/>
          </p:cNvPicPr>
          <p:nvPr/>
        </p:nvPicPr>
        <p:blipFill>
          <a:blip r:embed="rId2"/>
          <a:stretch>
            <a:fillRect/>
          </a:stretch>
        </p:blipFill>
        <p:spPr>
          <a:xfrm>
            <a:off x="253181" y="1393820"/>
            <a:ext cx="4026408" cy="4356576"/>
          </a:xfrm>
          <a:prstGeom prst="rect">
            <a:avLst/>
          </a:prstGeom>
        </p:spPr>
      </p:pic>
      <p:pic>
        <p:nvPicPr>
          <p:cNvPr id="9" name="Picture 8">
            <a:extLst>
              <a:ext uri="{FF2B5EF4-FFF2-40B4-BE49-F238E27FC236}">
                <a16:creationId xmlns:a16="http://schemas.microsoft.com/office/drawing/2014/main" id="{8AD1CDB6-59D6-FA4A-F5E2-4A6A57282E78}"/>
              </a:ext>
            </a:extLst>
          </p:cNvPr>
          <p:cNvPicPr>
            <a:picLocks/>
          </p:cNvPicPr>
          <p:nvPr/>
        </p:nvPicPr>
        <p:blipFill>
          <a:blip r:embed="rId3"/>
          <a:stretch>
            <a:fillRect/>
          </a:stretch>
        </p:blipFill>
        <p:spPr>
          <a:xfrm>
            <a:off x="4279589" y="1393820"/>
            <a:ext cx="4023360" cy="4558485"/>
          </a:xfrm>
          <a:prstGeom prst="rect">
            <a:avLst/>
          </a:prstGeom>
        </p:spPr>
      </p:pic>
      <p:pic>
        <p:nvPicPr>
          <p:cNvPr id="4" name="Picture 3">
            <a:extLst>
              <a:ext uri="{FF2B5EF4-FFF2-40B4-BE49-F238E27FC236}">
                <a16:creationId xmlns:a16="http://schemas.microsoft.com/office/drawing/2014/main" id="{1A1A57F1-85D6-D915-0EBE-5B01335236CB}"/>
              </a:ext>
            </a:extLst>
          </p:cNvPr>
          <p:cNvPicPr>
            <a:picLocks noChangeAspect="1"/>
          </p:cNvPicPr>
          <p:nvPr/>
        </p:nvPicPr>
        <p:blipFill>
          <a:blip r:embed="rId4"/>
          <a:stretch>
            <a:fillRect/>
          </a:stretch>
        </p:blipFill>
        <p:spPr>
          <a:xfrm>
            <a:off x="8224291" y="1393821"/>
            <a:ext cx="3867868" cy="4426876"/>
          </a:xfrm>
          <a:prstGeom prst="rect">
            <a:avLst/>
          </a:prstGeom>
        </p:spPr>
      </p:pic>
    </p:spTree>
    <p:extLst>
      <p:ext uri="{BB962C8B-B14F-4D97-AF65-F5344CB8AC3E}">
        <p14:creationId xmlns:p14="http://schemas.microsoft.com/office/powerpoint/2010/main" val="1162629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AB49-5BC1-4643-27D1-3E8811538B3B}"/>
              </a:ext>
            </a:extLst>
          </p:cNvPr>
          <p:cNvSpPr>
            <a:spLocks noGrp="1"/>
          </p:cNvSpPr>
          <p:nvPr>
            <p:ph type="title"/>
          </p:nvPr>
        </p:nvSpPr>
        <p:spPr/>
        <p:txBody>
          <a:bodyPr>
            <a:normAutofit fontScale="90000"/>
          </a:bodyPr>
          <a:lstStyle/>
          <a:p>
            <a:br>
              <a:rPr lang="en-US" b="0" i="0" dirty="0">
                <a:effectLst/>
                <a:latin typeface="Arial" panose="020B0604020202020204" pitchFamily="34" charset="0"/>
              </a:rPr>
            </a:br>
            <a:r>
              <a:rPr lang="en-US" b="0" i="0" dirty="0">
                <a:effectLst/>
                <a:latin typeface="Arial" panose="020B0604020202020204" pitchFamily="34" charset="0"/>
              </a:rPr>
              <a:t>Appendix </a:t>
            </a:r>
            <a:endParaRPr lang="en-US" dirty="0"/>
          </a:p>
        </p:txBody>
      </p:sp>
      <p:pic>
        <p:nvPicPr>
          <p:cNvPr id="4" name="Picture 3">
            <a:extLst>
              <a:ext uri="{FF2B5EF4-FFF2-40B4-BE49-F238E27FC236}">
                <a16:creationId xmlns:a16="http://schemas.microsoft.com/office/drawing/2014/main" id="{A3141CF3-9B1F-67B6-A146-87FB2EB92002}"/>
              </a:ext>
            </a:extLst>
          </p:cNvPr>
          <p:cNvPicPr>
            <a:picLocks noChangeAspect="1"/>
          </p:cNvPicPr>
          <p:nvPr/>
        </p:nvPicPr>
        <p:blipFill>
          <a:blip r:embed="rId2"/>
          <a:stretch>
            <a:fillRect/>
          </a:stretch>
        </p:blipFill>
        <p:spPr>
          <a:xfrm>
            <a:off x="176145" y="1359327"/>
            <a:ext cx="3867912" cy="4356576"/>
          </a:xfrm>
          <a:prstGeom prst="rect">
            <a:avLst/>
          </a:prstGeom>
        </p:spPr>
      </p:pic>
      <p:pic>
        <p:nvPicPr>
          <p:cNvPr id="3" name="Picture 2">
            <a:extLst>
              <a:ext uri="{FF2B5EF4-FFF2-40B4-BE49-F238E27FC236}">
                <a16:creationId xmlns:a16="http://schemas.microsoft.com/office/drawing/2014/main" id="{A6E1B830-FD65-F677-432D-D79D9B33B211}"/>
              </a:ext>
            </a:extLst>
          </p:cNvPr>
          <p:cNvPicPr>
            <a:picLocks noChangeAspect="1"/>
          </p:cNvPicPr>
          <p:nvPr/>
        </p:nvPicPr>
        <p:blipFill>
          <a:blip r:embed="rId3"/>
          <a:stretch>
            <a:fillRect/>
          </a:stretch>
        </p:blipFill>
        <p:spPr>
          <a:xfrm>
            <a:off x="4044057" y="1359327"/>
            <a:ext cx="3867912" cy="4218464"/>
          </a:xfrm>
          <a:prstGeom prst="rect">
            <a:avLst/>
          </a:prstGeom>
        </p:spPr>
      </p:pic>
      <p:pic>
        <p:nvPicPr>
          <p:cNvPr id="5" name="Picture 4">
            <a:extLst>
              <a:ext uri="{FF2B5EF4-FFF2-40B4-BE49-F238E27FC236}">
                <a16:creationId xmlns:a16="http://schemas.microsoft.com/office/drawing/2014/main" id="{943B3912-07C4-2946-ED93-8AED51494092}"/>
              </a:ext>
            </a:extLst>
          </p:cNvPr>
          <p:cNvPicPr>
            <a:picLocks noChangeAspect="1"/>
          </p:cNvPicPr>
          <p:nvPr/>
        </p:nvPicPr>
        <p:blipFill>
          <a:blip r:embed="rId4"/>
          <a:stretch>
            <a:fillRect/>
          </a:stretch>
        </p:blipFill>
        <p:spPr>
          <a:xfrm>
            <a:off x="7943088" y="1359327"/>
            <a:ext cx="3867912" cy="4385135"/>
          </a:xfrm>
          <a:prstGeom prst="rect">
            <a:avLst/>
          </a:prstGeom>
        </p:spPr>
      </p:pic>
    </p:spTree>
    <p:extLst>
      <p:ext uri="{BB962C8B-B14F-4D97-AF65-F5344CB8AC3E}">
        <p14:creationId xmlns:p14="http://schemas.microsoft.com/office/powerpoint/2010/main" val="2216711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9B7B00-A437-C549-BB74-52DA6C976FA8}"/>
              </a:ext>
            </a:extLst>
          </p:cNvPr>
          <p:cNvPicPr>
            <a:picLocks noChangeAspect="1"/>
          </p:cNvPicPr>
          <p:nvPr/>
        </p:nvPicPr>
        <p:blipFill>
          <a:blip r:embed="rId2"/>
          <a:stretch>
            <a:fillRect/>
          </a:stretch>
        </p:blipFill>
        <p:spPr>
          <a:xfrm>
            <a:off x="662574" y="1498948"/>
            <a:ext cx="3867912" cy="4389788"/>
          </a:xfrm>
          <a:prstGeom prst="rect">
            <a:avLst/>
          </a:prstGeom>
          <a:noFill/>
        </p:spPr>
      </p:pic>
      <p:sp>
        <p:nvSpPr>
          <p:cNvPr id="2" name="Title 1">
            <a:extLst>
              <a:ext uri="{FF2B5EF4-FFF2-40B4-BE49-F238E27FC236}">
                <a16:creationId xmlns:a16="http://schemas.microsoft.com/office/drawing/2014/main" id="{7E6AAB49-5BC1-4643-27D1-3E8811538B3B}"/>
              </a:ext>
            </a:extLst>
          </p:cNvPr>
          <p:cNvSpPr>
            <a:spLocks noGrp="1"/>
          </p:cNvSpPr>
          <p:nvPr>
            <p:ph type="title"/>
          </p:nvPr>
        </p:nvSpPr>
        <p:spPr>
          <a:xfrm>
            <a:off x="381000" y="200722"/>
            <a:ext cx="11430000" cy="1014761"/>
          </a:xfrm>
        </p:spPr>
        <p:txBody>
          <a:bodyPr anchor="ctr">
            <a:normAutofit/>
          </a:bodyPr>
          <a:lstStyle/>
          <a:p>
            <a:br>
              <a:rPr lang="en-US" sz="3300" b="0" i="0">
                <a:effectLst/>
              </a:rPr>
            </a:br>
            <a:r>
              <a:rPr lang="en-US" sz="3300" b="0" i="0">
                <a:effectLst/>
              </a:rPr>
              <a:t>Appendix </a:t>
            </a:r>
            <a:endParaRPr lang="en-US" sz="3300"/>
          </a:p>
        </p:txBody>
      </p:sp>
    </p:spTree>
    <p:extLst>
      <p:ext uri="{BB962C8B-B14F-4D97-AF65-F5344CB8AC3E}">
        <p14:creationId xmlns:p14="http://schemas.microsoft.com/office/powerpoint/2010/main" val="2099465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B640C-A902-5BAA-D89E-BA397AD09ED8}"/>
              </a:ext>
            </a:extLst>
          </p:cNvPr>
          <p:cNvSpPr>
            <a:spLocks noGrp="1"/>
          </p:cNvSpPr>
          <p:nvPr>
            <p:ph type="title"/>
          </p:nvPr>
        </p:nvSpPr>
        <p:spPr>
          <a:xfrm>
            <a:off x="481011" y="172905"/>
            <a:ext cx="4519613" cy="1014761"/>
          </a:xfrm>
        </p:spPr>
        <p:txBody>
          <a:bodyPr/>
          <a:lstStyle/>
          <a:p>
            <a:pPr algn="ctr"/>
            <a:r>
              <a:rPr lang="en-US"/>
              <a:t>Preliminary Analysis</a:t>
            </a:r>
          </a:p>
        </p:txBody>
      </p:sp>
      <p:pic>
        <p:nvPicPr>
          <p:cNvPr id="5" name="Picture 4" descr="Table&#10;&#10;Description automatically generated">
            <a:extLst>
              <a:ext uri="{FF2B5EF4-FFF2-40B4-BE49-F238E27FC236}">
                <a16:creationId xmlns:a16="http://schemas.microsoft.com/office/drawing/2014/main" id="{62A97729-4DEE-2DA7-0456-3AD9B1DAB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168" y="0"/>
            <a:ext cx="6950832" cy="6858000"/>
          </a:xfrm>
          <a:prstGeom prst="rect">
            <a:avLst/>
          </a:prstGeom>
        </p:spPr>
      </p:pic>
      <p:sp>
        <p:nvSpPr>
          <p:cNvPr id="6" name="TextBox 5">
            <a:extLst>
              <a:ext uri="{FF2B5EF4-FFF2-40B4-BE49-F238E27FC236}">
                <a16:creationId xmlns:a16="http://schemas.microsoft.com/office/drawing/2014/main" id="{BD69B002-996D-2064-1F23-0D1A551B1A06}"/>
              </a:ext>
            </a:extLst>
          </p:cNvPr>
          <p:cNvSpPr txBox="1"/>
          <p:nvPr/>
        </p:nvSpPr>
        <p:spPr>
          <a:xfrm>
            <a:off x="700087" y="1218044"/>
            <a:ext cx="4300537" cy="5262979"/>
          </a:xfrm>
          <a:prstGeom prst="rect">
            <a:avLst/>
          </a:prstGeom>
          <a:noFill/>
        </p:spPr>
        <p:txBody>
          <a:bodyPr wrap="square" rtlCol="0">
            <a:spAutoFit/>
          </a:bodyPr>
          <a:lstStyle/>
          <a:p>
            <a:r>
              <a:rPr lang="en-US" sz="1600" b="1"/>
              <a:t>Important Factors:</a:t>
            </a:r>
          </a:p>
          <a:p>
            <a:pPr marL="742950" lvl="1" indent="-285750">
              <a:buFont typeface="Arial" panose="020B0604020202020204" pitchFamily="34" charset="0"/>
              <a:buChar char="•"/>
            </a:pPr>
            <a:r>
              <a:rPr lang="en-US" sz="1600" b="1"/>
              <a:t>Age</a:t>
            </a:r>
          </a:p>
          <a:p>
            <a:pPr marL="742950" lvl="1" indent="-285750">
              <a:buFont typeface="Arial" panose="020B0604020202020204" pitchFamily="34" charset="0"/>
              <a:buChar char="•"/>
            </a:pPr>
            <a:r>
              <a:rPr lang="en-US" sz="1600" b="1"/>
              <a:t>Type of Contact</a:t>
            </a:r>
          </a:p>
          <a:p>
            <a:pPr marL="742950" lvl="1" indent="-285750">
              <a:buFont typeface="Arial" panose="020B0604020202020204" pitchFamily="34" charset="0"/>
              <a:buChar char="•"/>
            </a:pPr>
            <a:r>
              <a:rPr lang="en-US" sz="1600" b="1"/>
              <a:t>City Tier</a:t>
            </a:r>
          </a:p>
          <a:p>
            <a:pPr marL="742950" lvl="1" indent="-285750">
              <a:buFont typeface="Arial" panose="020B0604020202020204" pitchFamily="34" charset="0"/>
              <a:buChar char="•"/>
            </a:pPr>
            <a:r>
              <a:rPr lang="en-US" sz="1600" b="1"/>
              <a:t>Duration of Pitch</a:t>
            </a:r>
          </a:p>
          <a:p>
            <a:pPr marL="742950" lvl="1" indent="-285750">
              <a:buFont typeface="Arial" panose="020B0604020202020204" pitchFamily="34" charset="0"/>
              <a:buChar char="•"/>
            </a:pPr>
            <a:r>
              <a:rPr lang="en-US" sz="1600" b="1"/>
              <a:t>Gender</a:t>
            </a:r>
          </a:p>
          <a:p>
            <a:pPr marL="742950" lvl="1" indent="-285750">
              <a:buFont typeface="Arial" panose="020B0604020202020204" pitchFamily="34" charset="0"/>
              <a:buChar char="•"/>
            </a:pPr>
            <a:r>
              <a:rPr lang="en-US" sz="1600" b="1"/>
              <a:t>No. of People Visiting</a:t>
            </a:r>
          </a:p>
          <a:p>
            <a:pPr marL="742950" lvl="1" indent="-285750">
              <a:buFont typeface="Arial" panose="020B0604020202020204" pitchFamily="34" charset="0"/>
              <a:buChar char="•"/>
            </a:pPr>
            <a:r>
              <a:rPr lang="en-US" sz="1600" b="1"/>
              <a:t>No. of Follow Ups</a:t>
            </a:r>
          </a:p>
          <a:p>
            <a:pPr marL="742950" lvl="1" indent="-285750">
              <a:buFont typeface="Arial" panose="020B0604020202020204" pitchFamily="34" charset="0"/>
              <a:buChar char="•"/>
            </a:pPr>
            <a:r>
              <a:rPr lang="en-US" sz="1600" b="1"/>
              <a:t>Product Pitched</a:t>
            </a:r>
          </a:p>
          <a:p>
            <a:pPr marL="742950" lvl="1" indent="-285750">
              <a:buFont typeface="Arial" panose="020B0604020202020204" pitchFamily="34" charset="0"/>
              <a:buChar char="•"/>
            </a:pPr>
            <a:r>
              <a:rPr lang="en-US" sz="1600" b="1"/>
              <a:t>Preferred Property Star</a:t>
            </a:r>
          </a:p>
          <a:p>
            <a:pPr marL="742950" lvl="1" indent="-285750">
              <a:buFont typeface="Arial" panose="020B0604020202020204" pitchFamily="34" charset="0"/>
              <a:buChar char="•"/>
            </a:pPr>
            <a:r>
              <a:rPr lang="en-US" sz="1600" b="1"/>
              <a:t>Marital Status</a:t>
            </a:r>
          </a:p>
          <a:p>
            <a:pPr marL="742950" lvl="1" indent="-285750">
              <a:buFont typeface="Arial" panose="020B0604020202020204" pitchFamily="34" charset="0"/>
              <a:buChar char="•"/>
            </a:pPr>
            <a:r>
              <a:rPr lang="en-US" sz="1600" b="1"/>
              <a:t>No. of Trips</a:t>
            </a:r>
          </a:p>
          <a:p>
            <a:pPr marL="742950" lvl="1" indent="-285750">
              <a:buFont typeface="Arial" panose="020B0604020202020204" pitchFamily="34" charset="0"/>
              <a:buChar char="•"/>
            </a:pPr>
            <a:r>
              <a:rPr lang="en-US" sz="1600" b="1"/>
              <a:t>Passport</a:t>
            </a:r>
          </a:p>
          <a:p>
            <a:pPr marL="742950" lvl="1" indent="-285750">
              <a:buFont typeface="Arial" panose="020B0604020202020204" pitchFamily="34" charset="0"/>
              <a:buChar char="•"/>
            </a:pPr>
            <a:r>
              <a:rPr lang="en-US" sz="1600" b="1"/>
              <a:t>Pitch Satisfaction Score</a:t>
            </a:r>
          </a:p>
          <a:p>
            <a:pPr marL="742950" lvl="1" indent="-285750">
              <a:buFont typeface="Arial" panose="020B0604020202020204" pitchFamily="34" charset="0"/>
              <a:buChar char="•"/>
            </a:pPr>
            <a:endParaRPr lang="en-US" sz="1600" b="1"/>
          </a:p>
          <a:p>
            <a:r>
              <a:rPr lang="en-US" sz="1600" b="1"/>
              <a:t>Insignificant Factors:</a:t>
            </a:r>
          </a:p>
          <a:p>
            <a:pPr marL="742950" lvl="1" indent="-285750">
              <a:buFont typeface="Arial" panose="020B0604020202020204" pitchFamily="34" charset="0"/>
              <a:buChar char="•"/>
            </a:pPr>
            <a:r>
              <a:rPr lang="en-US" sz="1600" b="1"/>
              <a:t>Occupation</a:t>
            </a:r>
          </a:p>
          <a:p>
            <a:pPr marL="742950" lvl="1" indent="-285750">
              <a:buFont typeface="Arial" panose="020B0604020202020204" pitchFamily="34" charset="0"/>
              <a:buChar char="•"/>
            </a:pPr>
            <a:r>
              <a:rPr lang="en-US" sz="1600" b="1"/>
              <a:t>Car Ownership</a:t>
            </a:r>
          </a:p>
          <a:p>
            <a:pPr marL="742950" lvl="1" indent="-285750">
              <a:buFont typeface="Arial" panose="020B0604020202020204" pitchFamily="34" charset="0"/>
              <a:buChar char="•"/>
            </a:pPr>
            <a:r>
              <a:rPr lang="en-US" sz="1600" b="1"/>
              <a:t>No. of Children Visiting</a:t>
            </a:r>
          </a:p>
          <a:p>
            <a:pPr marL="742950" lvl="1" indent="-285750">
              <a:buFont typeface="Arial" panose="020B0604020202020204" pitchFamily="34" charset="0"/>
              <a:buChar char="•"/>
            </a:pPr>
            <a:r>
              <a:rPr lang="en-US" sz="1600" b="1"/>
              <a:t>Monthly Income</a:t>
            </a:r>
          </a:p>
          <a:p>
            <a:pPr marL="742950" lvl="1" indent="-285750">
              <a:buFont typeface="Arial" panose="020B0604020202020204" pitchFamily="34" charset="0"/>
              <a:buChar char="•"/>
            </a:pPr>
            <a:endParaRPr lang="en-US" sz="1600" b="1"/>
          </a:p>
        </p:txBody>
      </p:sp>
    </p:spTree>
    <p:extLst>
      <p:ext uri="{BB962C8B-B14F-4D97-AF65-F5344CB8AC3E}">
        <p14:creationId xmlns:p14="http://schemas.microsoft.com/office/powerpoint/2010/main" val="25315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24DEF99-982A-A879-7DF0-89F3C0DEE946}"/>
              </a:ext>
            </a:extLst>
          </p:cNvPr>
          <p:cNvGraphicFramePr>
            <a:graphicFrameLocks noGrp="1"/>
          </p:cNvGraphicFramePr>
          <p:nvPr>
            <p:ph idx="1"/>
            <p:extLst>
              <p:ext uri="{D42A27DB-BD31-4B8C-83A1-F6EECF244321}">
                <p14:modId xmlns:p14="http://schemas.microsoft.com/office/powerpoint/2010/main" val="3961466300"/>
              </p:ext>
            </p:extLst>
          </p:nvPr>
        </p:nvGraphicFramePr>
        <p:xfrm>
          <a:off x="499254" y="1091107"/>
          <a:ext cx="11430000" cy="4907280"/>
        </p:xfrm>
        <a:graphic>
          <a:graphicData uri="http://schemas.openxmlformats.org/drawingml/2006/table">
            <a:tbl>
              <a:tblPr firstRow="1" bandRow="1">
                <a:tableStyleId>{5C22544A-7EE6-4342-B048-85BDC9FD1C3A}</a:tableStyleId>
              </a:tblPr>
              <a:tblGrid>
                <a:gridCol w="2487014">
                  <a:extLst>
                    <a:ext uri="{9D8B030D-6E8A-4147-A177-3AD203B41FA5}">
                      <a16:colId xmlns:a16="http://schemas.microsoft.com/office/drawing/2014/main" val="3370966389"/>
                    </a:ext>
                  </a:extLst>
                </a:gridCol>
                <a:gridCol w="6053560">
                  <a:extLst>
                    <a:ext uri="{9D8B030D-6E8A-4147-A177-3AD203B41FA5}">
                      <a16:colId xmlns:a16="http://schemas.microsoft.com/office/drawing/2014/main" val="1636013476"/>
                    </a:ext>
                  </a:extLst>
                </a:gridCol>
                <a:gridCol w="2889426">
                  <a:extLst>
                    <a:ext uri="{9D8B030D-6E8A-4147-A177-3AD203B41FA5}">
                      <a16:colId xmlns:a16="http://schemas.microsoft.com/office/drawing/2014/main" val="1930163384"/>
                    </a:ext>
                  </a:extLst>
                </a:gridCol>
              </a:tblGrid>
              <a:tr h="241226">
                <a:tc>
                  <a:txBody>
                    <a:bodyPr/>
                    <a:lstStyle/>
                    <a:p>
                      <a:r>
                        <a:rPr lang="en-US" sz="1600"/>
                        <a:t>Variable</a:t>
                      </a:r>
                    </a:p>
                  </a:txBody>
                  <a:tcPr/>
                </a:tc>
                <a:tc>
                  <a:txBody>
                    <a:bodyPr/>
                    <a:lstStyle/>
                    <a:p>
                      <a:r>
                        <a:rPr lang="en-US" sz="1600"/>
                        <a:t>Description</a:t>
                      </a:r>
                    </a:p>
                  </a:txBody>
                  <a:tcPr/>
                </a:tc>
                <a:tc>
                  <a:txBody>
                    <a:bodyPr/>
                    <a:lstStyle/>
                    <a:p>
                      <a:r>
                        <a:rPr lang="en-US" sz="1600"/>
                        <a:t>Data</a:t>
                      </a:r>
                    </a:p>
                  </a:txBody>
                  <a:tcPr/>
                </a:tc>
                <a:extLst>
                  <a:ext uri="{0D108BD9-81ED-4DB2-BD59-A6C34878D82A}">
                    <a16:rowId xmlns:a16="http://schemas.microsoft.com/office/drawing/2014/main" val="777277988"/>
                  </a:ext>
                </a:extLst>
              </a:tr>
              <a:tr h="241226">
                <a:tc>
                  <a:txBody>
                    <a:bodyPr/>
                    <a:lstStyle/>
                    <a:p>
                      <a:r>
                        <a:rPr lang="en-US" sz="1600"/>
                        <a:t>CustomerID</a:t>
                      </a:r>
                    </a:p>
                  </a:txBody>
                  <a:tcPr/>
                </a:tc>
                <a:tc>
                  <a:txBody>
                    <a:bodyPr/>
                    <a:lstStyle/>
                    <a:p>
                      <a:r>
                        <a:rPr lang="en-US" sz="1600"/>
                        <a:t>Unique customer ID</a:t>
                      </a:r>
                    </a:p>
                  </a:txBody>
                  <a:tcPr/>
                </a:tc>
                <a:tc>
                  <a:txBody>
                    <a:bodyPr/>
                    <a:lstStyle/>
                    <a:p>
                      <a:r>
                        <a:rPr lang="en-US" sz="1600"/>
                        <a:t>200k-205k</a:t>
                      </a:r>
                    </a:p>
                  </a:txBody>
                  <a:tcPr/>
                </a:tc>
                <a:extLst>
                  <a:ext uri="{0D108BD9-81ED-4DB2-BD59-A6C34878D82A}">
                    <a16:rowId xmlns:a16="http://schemas.microsoft.com/office/drawing/2014/main" val="2744520611"/>
                  </a:ext>
                </a:extLst>
              </a:tr>
              <a:tr h="241226">
                <a:tc>
                  <a:txBody>
                    <a:bodyPr/>
                    <a:lstStyle/>
                    <a:p>
                      <a:r>
                        <a:rPr lang="en-US" sz="1600"/>
                        <a:t>ProdTaken</a:t>
                      </a:r>
                    </a:p>
                  </a:txBody>
                  <a:tcPr/>
                </a:tc>
                <a:tc>
                  <a:txBody>
                    <a:bodyPr/>
                    <a:lstStyle/>
                    <a:p>
                      <a:r>
                        <a:rPr lang="en-US" sz="1600"/>
                        <a:t>Whether the customer take the product or not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0: No, 1: Yes</a:t>
                      </a:r>
                    </a:p>
                  </a:txBody>
                  <a:tcPr/>
                </a:tc>
                <a:extLst>
                  <a:ext uri="{0D108BD9-81ED-4DB2-BD59-A6C34878D82A}">
                    <a16:rowId xmlns:a16="http://schemas.microsoft.com/office/drawing/2014/main" val="3587543325"/>
                  </a:ext>
                </a:extLst>
              </a:tr>
              <a:tr h="241226">
                <a:tc>
                  <a:txBody>
                    <a:bodyPr/>
                    <a:lstStyle/>
                    <a:p>
                      <a:r>
                        <a:rPr lang="en-US" sz="1600"/>
                        <a:t>Age</a:t>
                      </a:r>
                    </a:p>
                  </a:txBody>
                  <a:tcPr/>
                </a:tc>
                <a:tc>
                  <a:txBody>
                    <a:bodyPr/>
                    <a:lstStyle/>
                    <a:p>
                      <a:r>
                        <a:rPr lang="en-US" sz="1600"/>
                        <a:t>Age of customer</a:t>
                      </a:r>
                    </a:p>
                  </a:txBody>
                  <a:tcPr/>
                </a:tc>
                <a:tc>
                  <a:txBody>
                    <a:bodyPr/>
                    <a:lstStyle/>
                    <a:p>
                      <a:r>
                        <a:rPr lang="en-US" sz="1600"/>
                        <a:t>18-61</a:t>
                      </a:r>
                    </a:p>
                  </a:txBody>
                  <a:tcPr/>
                </a:tc>
                <a:extLst>
                  <a:ext uri="{0D108BD9-81ED-4DB2-BD59-A6C34878D82A}">
                    <a16:rowId xmlns:a16="http://schemas.microsoft.com/office/drawing/2014/main" val="2432250124"/>
                  </a:ext>
                </a:extLst>
              </a:tr>
              <a:tr h="402043">
                <a:tc>
                  <a:txBody>
                    <a:bodyPr/>
                    <a:lstStyle/>
                    <a:p>
                      <a:r>
                        <a:rPr lang="en-US" sz="1600" err="1"/>
                        <a:t>TypeofContact</a:t>
                      </a:r>
                      <a:endParaRPr lang="en-US" sz="1600"/>
                    </a:p>
                  </a:txBody>
                  <a:tcPr/>
                </a:tc>
                <a:tc>
                  <a:txBody>
                    <a:bodyPr/>
                    <a:lstStyle/>
                    <a:p>
                      <a:r>
                        <a:rPr lang="en-US" sz="1600"/>
                        <a:t>How customer was contacted (Company invited or Self Inquiry)</a:t>
                      </a:r>
                    </a:p>
                  </a:txBody>
                  <a:tcPr/>
                </a:tc>
                <a:tc>
                  <a:txBody>
                    <a:bodyPr/>
                    <a:lstStyle/>
                    <a:p>
                      <a:r>
                        <a:rPr lang="en-US" sz="1600"/>
                        <a:t>70% Self Enquiry, 29% Company Invited, 1% Other</a:t>
                      </a:r>
                    </a:p>
                  </a:txBody>
                  <a:tcPr/>
                </a:tc>
                <a:extLst>
                  <a:ext uri="{0D108BD9-81ED-4DB2-BD59-A6C34878D82A}">
                    <a16:rowId xmlns:a16="http://schemas.microsoft.com/office/drawing/2014/main" val="723373754"/>
                  </a:ext>
                </a:extLst>
              </a:tr>
              <a:tr h="241226">
                <a:tc>
                  <a:txBody>
                    <a:bodyPr/>
                    <a:lstStyle/>
                    <a:p>
                      <a:r>
                        <a:rPr lang="en-US" sz="1600"/>
                        <a:t>CityTier</a:t>
                      </a:r>
                    </a:p>
                  </a:txBody>
                  <a:tcPr/>
                </a:tc>
                <a:tc>
                  <a:txBody>
                    <a:bodyPr/>
                    <a:lstStyle/>
                    <a:p>
                      <a:r>
                        <a:rPr lang="en-US" sz="1600"/>
                        <a:t>City tier depends on the development of a city, population, facilities, and living standards, </a:t>
                      </a:r>
                    </a:p>
                  </a:txBody>
                  <a:tcPr/>
                </a:tc>
                <a:tc>
                  <a:txBody>
                    <a:bodyPr/>
                    <a:lstStyle/>
                    <a:p>
                      <a:r>
                        <a:rPr lang="en-US" sz="1600"/>
                        <a:t>1, 2, 3</a:t>
                      </a:r>
                    </a:p>
                  </a:txBody>
                  <a:tcPr/>
                </a:tc>
                <a:extLst>
                  <a:ext uri="{0D108BD9-81ED-4DB2-BD59-A6C34878D82A}">
                    <a16:rowId xmlns:a16="http://schemas.microsoft.com/office/drawing/2014/main" val="3424776841"/>
                  </a:ext>
                </a:extLst>
              </a:tr>
              <a:tr h="241226">
                <a:tc>
                  <a:txBody>
                    <a:bodyPr/>
                    <a:lstStyle/>
                    <a:p>
                      <a:r>
                        <a:rPr lang="en-US" sz="1600"/>
                        <a:t>DurationOfPitch</a:t>
                      </a:r>
                    </a:p>
                  </a:txBody>
                  <a:tcPr/>
                </a:tc>
                <a:tc>
                  <a:txBody>
                    <a:bodyPr/>
                    <a:lstStyle/>
                    <a:p>
                      <a:r>
                        <a:rPr lang="en-US" sz="1600"/>
                        <a:t>Duration of the pitch by a salesperson to the customer</a:t>
                      </a:r>
                    </a:p>
                  </a:txBody>
                  <a:tcPr/>
                </a:tc>
                <a:tc>
                  <a:txBody>
                    <a:bodyPr/>
                    <a:lstStyle/>
                    <a:p>
                      <a:r>
                        <a:rPr lang="en-US" sz="1600"/>
                        <a:t>5-127</a:t>
                      </a:r>
                    </a:p>
                  </a:txBody>
                  <a:tcPr/>
                </a:tc>
                <a:extLst>
                  <a:ext uri="{0D108BD9-81ED-4DB2-BD59-A6C34878D82A}">
                    <a16:rowId xmlns:a16="http://schemas.microsoft.com/office/drawing/2014/main" val="3780315983"/>
                  </a:ext>
                </a:extLst>
              </a:tr>
              <a:tr h="402043">
                <a:tc>
                  <a:txBody>
                    <a:bodyPr/>
                    <a:lstStyle/>
                    <a:p>
                      <a:r>
                        <a:rPr lang="en-US" sz="1600"/>
                        <a:t>Occupation</a:t>
                      </a:r>
                    </a:p>
                  </a:txBody>
                  <a:tcPr/>
                </a:tc>
                <a:tc>
                  <a:txBody>
                    <a:bodyPr/>
                    <a:lstStyle/>
                    <a:p>
                      <a:r>
                        <a:rPr lang="en-US" sz="1600"/>
                        <a:t>Occupation of customer</a:t>
                      </a:r>
                    </a:p>
                  </a:txBody>
                  <a:tcPr/>
                </a:tc>
                <a:tc>
                  <a:txBody>
                    <a:bodyPr/>
                    <a:lstStyle/>
                    <a:p>
                      <a:r>
                        <a:rPr lang="en-US" sz="1600"/>
                        <a:t>Salaried, Small Business, Large Business, Free Lancer</a:t>
                      </a:r>
                    </a:p>
                  </a:txBody>
                  <a:tcPr/>
                </a:tc>
                <a:extLst>
                  <a:ext uri="{0D108BD9-81ED-4DB2-BD59-A6C34878D82A}">
                    <a16:rowId xmlns:a16="http://schemas.microsoft.com/office/drawing/2014/main" val="311022630"/>
                  </a:ext>
                </a:extLst>
              </a:tr>
              <a:tr h="241226">
                <a:tc>
                  <a:txBody>
                    <a:bodyPr/>
                    <a:lstStyle/>
                    <a:p>
                      <a:r>
                        <a:rPr lang="en-US" sz="1600"/>
                        <a:t>Gender</a:t>
                      </a:r>
                    </a:p>
                  </a:txBody>
                  <a:tcPr/>
                </a:tc>
                <a:tc>
                  <a:txBody>
                    <a:bodyPr/>
                    <a:lstStyle/>
                    <a:p>
                      <a:r>
                        <a:rPr lang="en-US" sz="1600"/>
                        <a:t>Gender of customer</a:t>
                      </a:r>
                    </a:p>
                  </a:txBody>
                  <a:tcPr/>
                </a:tc>
                <a:tc>
                  <a:txBody>
                    <a:bodyPr/>
                    <a:lstStyle/>
                    <a:p>
                      <a:r>
                        <a:rPr lang="en-US" sz="1600"/>
                        <a:t>Male or Female</a:t>
                      </a:r>
                    </a:p>
                  </a:txBody>
                  <a:tcPr/>
                </a:tc>
                <a:extLst>
                  <a:ext uri="{0D108BD9-81ED-4DB2-BD59-A6C34878D82A}">
                    <a16:rowId xmlns:a16="http://schemas.microsoft.com/office/drawing/2014/main" val="334710240"/>
                  </a:ext>
                </a:extLst>
              </a:tr>
              <a:tr h="241226">
                <a:tc>
                  <a:txBody>
                    <a:bodyPr/>
                    <a:lstStyle/>
                    <a:p>
                      <a:r>
                        <a:rPr lang="en-US" sz="1600" err="1"/>
                        <a:t>NumberOfPersonVisiting</a:t>
                      </a:r>
                      <a:endParaRPr lang="en-US" sz="1600"/>
                    </a:p>
                  </a:txBody>
                  <a:tcPr/>
                </a:tc>
                <a:tc>
                  <a:txBody>
                    <a:bodyPr/>
                    <a:lstStyle/>
                    <a:p>
                      <a:r>
                        <a:rPr lang="en-US" sz="1600"/>
                        <a:t>Total number of persons planning to take the trip with the customer</a:t>
                      </a:r>
                    </a:p>
                  </a:txBody>
                  <a:tcPr/>
                </a:tc>
                <a:tc>
                  <a:txBody>
                    <a:bodyPr/>
                    <a:lstStyle/>
                    <a:p>
                      <a:r>
                        <a:rPr lang="en-US" sz="1600"/>
                        <a:t>1-5</a:t>
                      </a:r>
                    </a:p>
                  </a:txBody>
                  <a:tcPr/>
                </a:tc>
                <a:extLst>
                  <a:ext uri="{0D108BD9-81ED-4DB2-BD59-A6C34878D82A}">
                    <a16:rowId xmlns:a16="http://schemas.microsoft.com/office/drawing/2014/main" val="2090964602"/>
                  </a:ext>
                </a:extLst>
              </a:tr>
              <a:tr h="241226">
                <a:tc>
                  <a:txBody>
                    <a:bodyPr/>
                    <a:lstStyle/>
                    <a:p>
                      <a:r>
                        <a:rPr lang="en-US" sz="1600"/>
                        <a:t>NumberOfFollowups</a:t>
                      </a:r>
                    </a:p>
                  </a:txBody>
                  <a:tcPr/>
                </a:tc>
                <a:tc>
                  <a:txBody>
                    <a:bodyPr/>
                    <a:lstStyle/>
                    <a:p>
                      <a:r>
                        <a:rPr lang="en-US" sz="1600"/>
                        <a:t>Total number of follow ups has been done by the salesperson after the sales pitch</a:t>
                      </a:r>
                    </a:p>
                  </a:txBody>
                  <a:tcPr/>
                </a:tc>
                <a:tc>
                  <a:txBody>
                    <a:bodyPr/>
                    <a:lstStyle/>
                    <a:p>
                      <a:r>
                        <a:rPr lang="en-US" sz="1600"/>
                        <a:t>1-6</a:t>
                      </a:r>
                    </a:p>
                  </a:txBody>
                  <a:tcPr/>
                </a:tc>
                <a:extLst>
                  <a:ext uri="{0D108BD9-81ED-4DB2-BD59-A6C34878D82A}">
                    <a16:rowId xmlns:a16="http://schemas.microsoft.com/office/drawing/2014/main" val="2969203022"/>
                  </a:ext>
                </a:extLst>
              </a:tr>
            </a:tbl>
          </a:graphicData>
        </a:graphic>
      </p:graphicFrame>
      <p:sp>
        <p:nvSpPr>
          <p:cNvPr id="2" name="Title 1">
            <a:extLst>
              <a:ext uri="{FF2B5EF4-FFF2-40B4-BE49-F238E27FC236}">
                <a16:creationId xmlns:a16="http://schemas.microsoft.com/office/drawing/2014/main" id="{0816E391-5821-6D4D-4D05-6F1835614E3F}"/>
              </a:ext>
            </a:extLst>
          </p:cNvPr>
          <p:cNvSpPr>
            <a:spLocks noGrp="1"/>
          </p:cNvSpPr>
          <p:nvPr>
            <p:ph type="title"/>
          </p:nvPr>
        </p:nvSpPr>
        <p:spPr>
          <a:xfrm>
            <a:off x="499254" y="202627"/>
            <a:ext cx="11430000" cy="1014761"/>
          </a:xfrm>
        </p:spPr>
        <p:txBody>
          <a:bodyPr/>
          <a:lstStyle/>
          <a:p>
            <a:r>
              <a:rPr lang="en-US" b="0">
                <a:latin typeface="Arial" panose="020B0604020202020204" pitchFamily="34" charset="0"/>
              </a:rPr>
              <a:t>Variables Description</a:t>
            </a:r>
            <a:endParaRPr lang="en-US"/>
          </a:p>
        </p:txBody>
      </p:sp>
    </p:spTree>
    <p:extLst>
      <p:ext uri="{BB962C8B-B14F-4D97-AF65-F5344CB8AC3E}">
        <p14:creationId xmlns:p14="http://schemas.microsoft.com/office/powerpoint/2010/main" val="9958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24DEF99-982A-A879-7DF0-89F3C0DEE946}"/>
              </a:ext>
            </a:extLst>
          </p:cNvPr>
          <p:cNvGraphicFramePr>
            <a:graphicFrameLocks noGrp="1"/>
          </p:cNvGraphicFramePr>
          <p:nvPr>
            <p:ph idx="1"/>
            <p:extLst>
              <p:ext uri="{D42A27DB-BD31-4B8C-83A1-F6EECF244321}">
                <p14:modId xmlns:p14="http://schemas.microsoft.com/office/powerpoint/2010/main" val="739936679"/>
              </p:ext>
            </p:extLst>
          </p:nvPr>
        </p:nvGraphicFramePr>
        <p:xfrm>
          <a:off x="462023" y="1321560"/>
          <a:ext cx="11430000" cy="4663440"/>
        </p:xfrm>
        <a:graphic>
          <a:graphicData uri="http://schemas.openxmlformats.org/drawingml/2006/table">
            <a:tbl>
              <a:tblPr firstRow="1" bandRow="1">
                <a:tableStyleId>{5C22544A-7EE6-4342-B048-85BDC9FD1C3A}</a:tableStyleId>
              </a:tblPr>
              <a:tblGrid>
                <a:gridCol w="2535820">
                  <a:extLst>
                    <a:ext uri="{9D8B030D-6E8A-4147-A177-3AD203B41FA5}">
                      <a16:colId xmlns:a16="http://schemas.microsoft.com/office/drawing/2014/main" val="3370966389"/>
                    </a:ext>
                  </a:extLst>
                </a:gridCol>
                <a:gridCol w="6215605">
                  <a:extLst>
                    <a:ext uri="{9D8B030D-6E8A-4147-A177-3AD203B41FA5}">
                      <a16:colId xmlns:a16="http://schemas.microsoft.com/office/drawing/2014/main" val="1636013476"/>
                    </a:ext>
                  </a:extLst>
                </a:gridCol>
                <a:gridCol w="2678575">
                  <a:extLst>
                    <a:ext uri="{9D8B030D-6E8A-4147-A177-3AD203B41FA5}">
                      <a16:colId xmlns:a16="http://schemas.microsoft.com/office/drawing/2014/main" val="1930163384"/>
                    </a:ext>
                  </a:extLst>
                </a:gridCol>
              </a:tblGrid>
              <a:tr h="241226">
                <a:tc>
                  <a:txBody>
                    <a:bodyPr/>
                    <a:lstStyle/>
                    <a:p>
                      <a:r>
                        <a:rPr lang="en-US" sz="1600"/>
                        <a:t>Variable</a:t>
                      </a:r>
                    </a:p>
                  </a:txBody>
                  <a:tcPr/>
                </a:tc>
                <a:tc>
                  <a:txBody>
                    <a:bodyPr/>
                    <a:lstStyle/>
                    <a:p>
                      <a:r>
                        <a:rPr lang="en-US" sz="1600"/>
                        <a:t>Description</a:t>
                      </a:r>
                    </a:p>
                  </a:txBody>
                  <a:tcPr/>
                </a:tc>
                <a:tc>
                  <a:txBody>
                    <a:bodyPr/>
                    <a:lstStyle/>
                    <a:p>
                      <a:r>
                        <a:rPr lang="en-US" sz="1600"/>
                        <a:t>Data</a:t>
                      </a:r>
                    </a:p>
                  </a:txBody>
                  <a:tcPr/>
                </a:tc>
                <a:extLst>
                  <a:ext uri="{0D108BD9-81ED-4DB2-BD59-A6C34878D82A}">
                    <a16:rowId xmlns:a16="http://schemas.microsoft.com/office/drawing/2014/main" val="777277988"/>
                  </a:ext>
                </a:extLst>
              </a:tr>
              <a:tr h="402043">
                <a:tc>
                  <a:txBody>
                    <a:bodyPr/>
                    <a:lstStyle/>
                    <a:p>
                      <a:r>
                        <a:rPr lang="en-US" sz="1600"/>
                        <a:t>ProductPitched</a:t>
                      </a:r>
                    </a:p>
                  </a:txBody>
                  <a:tcPr/>
                </a:tc>
                <a:tc>
                  <a:txBody>
                    <a:bodyPr/>
                    <a:lstStyle/>
                    <a:p>
                      <a:r>
                        <a:rPr lang="en-US" sz="1600"/>
                        <a:t>Product pitched by the salesperson</a:t>
                      </a:r>
                    </a:p>
                  </a:txBody>
                  <a:tcPr/>
                </a:tc>
                <a:tc>
                  <a:txBody>
                    <a:bodyPr/>
                    <a:lstStyle/>
                    <a:p>
                      <a:r>
                        <a:rPr lang="en-US" sz="1600"/>
                        <a:t>Basic, Deluxe, Standard, Super Deluxe, King </a:t>
                      </a:r>
                    </a:p>
                  </a:txBody>
                  <a:tcPr/>
                </a:tc>
                <a:extLst>
                  <a:ext uri="{0D108BD9-81ED-4DB2-BD59-A6C34878D82A}">
                    <a16:rowId xmlns:a16="http://schemas.microsoft.com/office/drawing/2014/main" val="3331978175"/>
                  </a:ext>
                </a:extLst>
              </a:tr>
              <a:tr h="241226">
                <a:tc>
                  <a:txBody>
                    <a:bodyPr/>
                    <a:lstStyle/>
                    <a:p>
                      <a:r>
                        <a:rPr lang="en-US" sz="1600"/>
                        <a:t>PreferredPropertyStar</a:t>
                      </a:r>
                    </a:p>
                  </a:txBody>
                  <a:tcPr/>
                </a:tc>
                <a:tc>
                  <a:txBody>
                    <a:bodyPr/>
                    <a:lstStyle/>
                    <a:p>
                      <a:r>
                        <a:rPr lang="en-US" sz="1600"/>
                        <a:t>Preferred hotel property rating by customer</a:t>
                      </a:r>
                    </a:p>
                  </a:txBody>
                  <a:tcPr/>
                </a:tc>
                <a:tc>
                  <a:txBody>
                    <a:bodyPr/>
                    <a:lstStyle/>
                    <a:p>
                      <a:r>
                        <a:rPr lang="en-US" sz="1600"/>
                        <a:t>3,4,5</a:t>
                      </a:r>
                    </a:p>
                  </a:txBody>
                  <a:tcPr/>
                </a:tc>
                <a:extLst>
                  <a:ext uri="{0D108BD9-81ED-4DB2-BD59-A6C34878D82A}">
                    <a16:rowId xmlns:a16="http://schemas.microsoft.com/office/drawing/2014/main" val="2171572332"/>
                  </a:ext>
                </a:extLst>
              </a:tr>
              <a:tr h="241226">
                <a:tc>
                  <a:txBody>
                    <a:bodyPr/>
                    <a:lstStyle/>
                    <a:p>
                      <a:r>
                        <a:rPr lang="en-US" sz="1600"/>
                        <a:t>MaritalStatus</a:t>
                      </a:r>
                    </a:p>
                  </a:txBody>
                  <a:tcPr/>
                </a:tc>
                <a:tc>
                  <a:txBody>
                    <a:bodyPr/>
                    <a:lstStyle/>
                    <a:p>
                      <a:r>
                        <a:rPr lang="en-US" sz="1600"/>
                        <a:t>Marital status of customer</a:t>
                      </a:r>
                    </a:p>
                  </a:txBody>
                  <a:tcPr/>
                </a:tc>
                <a:tc>
                  <a:txBody>
                    <a:bodyPr/>
                    <a:lstStyle/>
                    <a:p>
                      <a:r>
                        <a:rPr lang="en-US" sz="1600"/>
                        <a:t>Married, Divorced, Single, Unmaried</a:t>
                      </a:r>
                    </a:p>
                  </a:txBody>
                  <a:tcPr/>
                </a:tc>
                <a:extLst>
                  <a:ext uri="{0D108BD9-81ED-4DB2-BD59-A6C34878D82A}">
                    <a16:rowId xmlns:a16="http://schemas.microsoft.com/office/drawing/2014/main" val="2546546008"/>
                  </a:ext>
                </a:extLst>
              </a:tr>
              <a:tr h="241226">
                <a:tc>
                  <a:txBody>
                    <a:bodyPr/>
                    <a:lstStyle/>
                    <a:p>
                      <a:r>
                        <a:rPr lang="en-US" sz="1600"/>
                        <a:t>NumberOfTrips</a:t>
                      </a:r>
                    </a:p>
                  </a:txBody>
                  <a:tcPr/>
                </a:tc>
                <a:tc>
                  <a:txBody>
                    <a:bodyPr/>
                    <a:lstStyle/>
                    <a:p>
                      <a:r>
                        <a:rPr lang="en-US" sz="1600"/>
                        <a:t>Average number of trips in a year by customer</a:t>
                      </a:r>
                    </a:p>
                  </a:txBody>
                  <a:tcPr/>
                </a:tc>
                <a:tc>
                  <a:txBody>
                    <a:bodyPr/>
                    <a:lstStyle/>
                    <a:p>
                      <a:r>
                        <a:rPr lang="en-US" sz="1600"/>
                        <a:t>1-22</a:t>
                      </a:r>
                    </a:p>
                  </a:txBody>
                  <a:tcPr/>
                </a:tc>
                <a:extLst>
                  <a:ext uri="{0D108BD9-81ED-4DB2-BD59-A6C34878D82A}">
                    <a16:rowId xmlns:a16="http://schemas.microsoft.com/office/drawing/2014/main" val="3899625305"/>
                  </a:ext>
                </a:extLst>
              </a:tr>
              <a:tr h="241226">
                <a:tc>
                  <a:txBody>
                    <a:bodyPr/>
                    <a:lstStyle/>
                    <a:p>
                      <a:r>
                        <a:rPr lang="en-US" sz="1600"/>
                        <a:t>Passport</a:t>
                      </a:r>
                    </a:p>
                  </a:txBody>
                  <a:tcPr/>
                </a:tc>
                <a:tc>
                  <a:txBody>
                    <a:bodyPr/>
                    <a:lstStyle/>
                    <a:p>
                      <a:r>
                        <a:rPr lang="en-US" sz="1600"/>
                        <a:t>The customer has a passport or not</a:t>
                      </a:r>
                    </a:p>
                  </a:txBody>
                  <a:tcPr/>
                </a:tc>
                <a:tc>
                  <a:txBody>
                    <a:bodyPr/>
                    <a:lstStyle/>
                    <a:p>
                      <a:r>
                        <a:rPr lang="en-US" sz="1600"/>
                        <a:t>0: No, 1: Yes</a:t>
                      </a:r>
                    </a:p>
                  </a:txBody>
                  <a:tcPr/>
                </a:tc>
                <a:extLst>
                  <a:ext uri="{0D108BD9-81ED-4DB2-BD59-A6C34878D82A}">
                    <a16:rowId xmlns:a16="http://schemas.microsoft.com/office/drawing/2014/main" val="2178782296"/>
                  </a:ext>
                </a:extLst>
              </a:tr>
              <a:tr h="241226">
                <a:tc>
                  <a:txBody>
                    <a:bodyPr/>
                    <a:lstStyle/>
                    <a:p>
                      <a:r>
                        <a:rPr lang="en-US" sz="1600"/>
                        <a:t>PitchSatisfactionScore</a:t>
                      </a:r>
                    </a:p>
                  </a:txBody>
                  <a:tcPr/>
                </a:tc>
                <a:tc>
                  <a:txBody>
                    <a:bodyPr/>
                    <a:lstStyle/>
                    <a:p>
                      <a:r>
                        <a:rPr lang="en-US" sz="1600"/>
                        <a:t>Sales pitch satisfaction score</a:t>
                      </a:r>
                    </a:p>
                  </a:txBody>
                  <a:tcPr/>
                </a:tc>
                <a:tc>
                  <a:txBody>
                    <a:bodyPr/>
                    <a:lstStyle/>
                    <a:p>
                      <a:r>
                        <a:rPr lang="en-US" sz="1600"/>
                        <a:t>1-5</a:t>
                      </a:r>
                    </a:p>
                  </a:txBody>
                  <a:tcPr/>
                </a:tc>
                <a:extLst>
                  <a:ext uri="{0D108BD9-81ED-4DB2-BD59-A6C34878D82A}">
                    <a16:rowId xmlns:a16="http://schemas.microsoft.com/office/drawing/2014/main" val="3887372910"/>
                  </a:ext>
                </a:extLst>
              </a:tr>
              <a:tr h="241226">
                <a:tc>
                  <a:txBody>
                    <a:bodyPr/>
                    <a:lstStyle/>
                    <a:p>
                      <a:r>
                        <a:rPr lang="en-US" sz="1600"/>
                        <a:t>OwnCar</a:t>
                      </a:r>
                    </a:p>
                  </a:txBody>
                  <a:tcPr/>
                </a:tc>
                <a:tc>
                  <a:txBody>
                    <a:bodyPr/>
                    <a:lstStyle/>
                    <a:p>
                      <a:r>
                        <a:rPr lang="en-US" sz="1600"/>
                        <a:t>Whether the customers own a car or not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0: No, 1: Yes</a:t>
                      </a:r>
                    </a:p>
                  </a:txBody>
                  <a:tcPr/>
                </a:tc>
                <a:extLst>
                  <a:ext uri="{0D108BD9-81ED-4DB2-BD59-A6C34878D82A}">
                    <a16:rowId xmlns:a16="http://schemas.microsoft.com/office/drawing/2014/main" val="2229105918"/>
                  </a:ext>
                </a:extLst>
              </a:tr>
              <a:tr h="241226">
                <a:tc>
                  <a:txBody>
                    <a:bodyPr/>
                    <a:lstStyle/>
                    <a:p>
                      <a:r>
                        <a:rPr lang="en-US" sz="1600"/>
                        <a:t>NumberOfChildrenVisiting</a:t>
                      </a:r>
                    </a:p>
                  </a:txBody>
                  <a:tcPr/>
                </a:tc>
                <a:tc>
                  <a:txBody>
                    <a:bodyPr/>
                    <a:lstStyle/>
                    <a:p>
                      <a:r>
                        <a:rPr lang="en-US" sz="1600"/>
                        <a:t>Total number of children with age less than 5 planning to take the trip with the customer</a:t>
                      </a:r>
                    </a:p>
                  </a:txBody>
                  <a:tcPr/>
                </a:tc>
                <a:tc>
                  <a:txBody>
                    <a:bodyPr/>
                    <a:lstStyle/>
                    <a:p>
                      <a:r>
                        <a:rPr lang="en-US" sz="1600"/>
                        <a:t>0-3</a:t>
                      </a:r>
                    </a:p>
                  </a:txBody>
                  <a:tcPr/>
                </a:tc>
                <a:extLst>
                  <a:ext uri="{0D108BD9-81ED-4DB2-BD59-A6C34878D82A}">
                    <a16:rowId xmlns:a16="http://schemas.microsoft.com/office/drawing/2014/main" val="993544299"/>
                  </a:ext>
                </a:extLst>
              </a:tr>
              <a:tr h="402043">
                <a:tc>
                  <a:txBody>
                    <a:bodyPr/>
                    <a:lstStyle/>
                    <a:p>
                      <a:r>
                        <a:rPr lang="en-US" sz="1600"/>
                        <a:t>Designation</a:t>
                      </a:r>
                    </a:p>
                  </a:txBody>
                  <a:tcPr/>
                </a:tc>
                <a:tc>
                  <a:txBody>
                    <a:bodyPr/>
                    <a:lstStyle/>
                    <a:p>
                      <a:r>
                        <a:rPr lang="en-US" sz="1600"/>
                        <a:t>Designation of the customer in the current organization</a:t>
                      </a:r>
                    </a:p>
                  </a:txBody>
                  <a:tcPr/>
                </a:tc>
                <a:tc>
                  <a:txBody>
                    <a:bodyPr/>
                    <a:lstStyle/>
                    <a:p>
                      <a:r>
                        <a:rPr lang="en-US" sz="1600"/>
                        <a:t>Executive, Manager, Senior Manager, AVP, VP</a:t>
                      </a:r>
                    </a:p>
                  </a:txBody>
                  <a:tcPr/>
                </a:tc>
                <a:extLst>
                  <a:ext uri="{0D108BD9-81ED-4DB2-BD59-A6C34878D82A}">
                    <a16:rowId xmlns:a16="http://schemas.microsoft.com/office/drawing/2014/main" val="4079870753"/>
                  </a:ext>
                </a:extLst>
              </a:tr>
              <a:tr h="241226">
                <a:tc>
                  <a:txBody>
                    <a:bodyPr/>
                    <a:lstStyle/>
                    <a:p>
                      <a:r>
                        <a:rPr lang="en-US" sz="1600"/>
                        <a:t>MonthlyIncome</a:t>
                      </a:r>
                    </a:p>
                  </a:txBody>
                  <a:tcPr/>
                </a:tc>
                <a:tc>
                  <a:txBody>
                    <a:bodyPr/>
                    <a:lstStyle/>
                    <a:p>
                      <a:r>
                        <a:rPr lang="en-US" sz="1600"/>
                        <a:t>Gross monthly income of the customer</a:t>
                      </a:r>
                    </a:p>
                  </a:txBody>
                  <a:tcPr/>
                </a:tc>
                <a:tc>
                  <a:txBody>
                    <a:bodyPr/>
                    <a:lstStyle/>
                    <a:p>
                      <a:r>
                        <a:rPr lang="en-US" sz="1600"/>
                        <a:t>1000-98.7k</a:t>
                      </a:r>
                    </a:p>
                  </a:txBody>
                  <a:tcPr/>
                </a:tc>
                <a:extLst>
                  <a:ext uri="{0D108BD9-81ED-4DB2-BD59-A6C34878D82A}">
                    <a16:rowId xmlns:a16="http://schemas.microsoft.com/office/drawing/2014/main" val="4125092021"/>
                  </a:ext>
                </a:extLst>
              </a:tr>
            </a:tbl>
          </a:graphicData>
        </a:graphic>
      </p:graphicFrame>
      <p:sp>
        <p:nvSpPr>
          <p:cNvPr id="2" name="Title 1">
            <a:extLst>
              <a:ext uri="{FF2B5EF4-FFF2-40B4-BE49-F238E27FC236}">
                <a16:creationId xmlns:a16="http://schemas.microsoft.com/office/drawing/2014/main" id="{0816E391-5821-6D4D-4D05-6F1835614E3F}"/>
              </a:ext>
            </a:extLst>
          </p:cNvPr>
          <p:cNvSpPr>
            <a:spLocks noGrp="1"/>
          </p:cNvSpPr>
          <p:nvPr>
            <p:ph type="title"/>
          </p:nvPr>
        </p:nvSpPr>
        <p:spPr>
          <a:xfrm>
            <a:off x="462023" y="306799"/>
            <a:ext cx="11430000" cy="1014761"/>
          </a:xfrm>
        </p:spPr>
        <p:txBody>
          <a:bodyPr/>
          <a:lstStyle/>
          <a:p>
            <a:r>
              <a:rPr lang="en-US" b="0">
                <a:latin typeface="Arial" panose="020B0604020202020204" pitchFamily="34" charset="0"/>
              </a:rPr>
              <a:t>Variables Description (Cont.)</a:t>
            </a:r>
            <a:endParaRPr lang="en-US"/>
          </a:p>
        </p:txBody>
      </p:sp>
    </p:spTree>
    <p:extLst>
      <p:ext uri="{BB962C8B-B14F-4D97-AF65-F5344CB8AC3E}">
        <p14:creationId xmlns:p14="http://schemas.microsoft.com/office/powerpoint/2010/main" val="103938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F4DF-CAE0-3221-3154-57C7E89C7BD3}"/>
              </a:ext>
            </a:extLst>
          </p:cNvPr>
          <p:cNvSpPr>
            <a:spLocks noGrp="1"/>
          </p:cNvSpPr>
          <p:nvPr>
            <p:ph type="title"/>
          </p:nvPr>
        </p:nvSpPr>
        <p:spPr>
          <a:xfrm>
            <a:off x="220091" y="392604"/>
            <a:ext cx="5615353" cy="1014761"/>
          </a:xfrm>
        </p:spPr>
        <p:txBody>
          <a:bodyPr anchor="ctr">
            <a:normAutofit/>
          </a:bodyPr>
          <a:lstStyle/>
          <a:p>
            <a:pPr algn="ctr"/>
            <a:r>
              <a:rPr lang="en-US"/>
              <a:t>Visualization</a:t>
            </a:r>
          </a:p>
        </p:txBody>
      </p:sp>
      <p:sp>
        <p:nvSpPr>
          <p:cNvPr id="11" name="Content Placeholder 2">
            <a:extLst>
              <a:ext uri="{FF2B5EF4-FFF2-40B4-BE49-F238E27FC236}">
                <a16:creationId xmlns:a16="http://schemas.microsoft.com/office/drawing/2014/main" id="{507FCBBF-9AB4-EC2B-BCB7-9F3E52CAA8C1}"/>
              </a:ext>
            </a:extLst>
          </p:cNvPr>
          <p:cNvSpPr>
            <a:spLocks noGrp="1"/>
          </p:cNvSpPr>
          <p:nvPr>
            <p:ph sz="half" idx="1"/>
          </p:nvPr>
        </p:nvSpPr>
        <p:spPr>
          <a:xfrm>
            <a:off x="220090" y="2019856"/>
            <a:ext cx="5615353" cy="4225652"/>
          </a:xfrm>
        </p:spPr>
        <p:txBody>
          <a:bodyPr/>
          <a:lstStyle/>
          <a:p>
            <a:pPr marL="0" indent="0" algn="ctr">
              <a:buNone/>
            </a:pPr>
            <a:r>
              <a:rPr lang="en-US" b="1" dirty="0">
                <a:latin typeface="Amasis MT Pro" panose="02040504050005020304" pitchFamily="18" charset="77"/>
              </a:rPr>
              <a:t>Most Interesting Patterns</a:t>
            </a:r>
          </a:p>
          <a:p>
            <a:pPr marL="0" indent="0" algn="ctr">
              <a:buNone/>
            </a:pPr>
            <a:endParaRPr lang="en-US" b="1" dirty="0">
              <a:latin typeface="Amasis MT Pro" panose="02040504050005020304" pitchFamily="18" charset="77"/>
            </a:endParaRPr>
          </a:p>
          <a:p>
            <a:pPr lvl="1"/>
            <a:r>
              <a:rPr lang="en-US" b="1" dirty="0">
                <a:latin typeface="Amasis MT Pro" panose="02040504050005020304" pitchFamily="18" charset="77"/>
              </a:rPr>
              <a:t>Age</a:t>
            </a:r>
          </a:p>
          <a:p>
            <a:pPr lvl="1"/>
            <a:r>
              <a:rPr lang="en-US" b="1" dirty="0">
                <a:latin typeface="Amasis MT Pro" panose="02040504050005020304" pitchFamily="18" charset="77"/>
              </a:rPr>
              <a:t>Type of Contract</a:t>
            </a:r>
          </a:p>
          <a:p>
            <a:pPr lvl="1"/>
            <a:r>
              <a:rPr lang="en-US" b="1" dirty="0">
                <a:latin typeface="Amasis MT Pro" panose="02040504050005020304" pitchFamily="18" charset="77"/>
              </a:rPr>
              <a:t>Occupation</a:t>
            </a:r>
            <a:endParaRPr lang="en-US" b="1">
              <a:latin typeface="Amasis MT Pro" panose="02040504050005020304" pitchFamily="18" charset="77"/>
            </a:endParaRPr>
          </a:p>
          <a:p>
            <a:pPr lvl="1"/>
            <a:r>
              <a:rPr lang="en-US" b="1" dirty="0">
                <a:latin typeface="Amasis MT Pro" panose="02040504050005020304" pitchFamily="18" charset="77"/>
              </a:rPr>
              <a:t>Gender</a:t>
            </a:r>
          </a:p>
          <a:p>
            <a:pPr lvl="1"/>
            <a:r>
              <a:rPr lang="en-US" b="1" dirty="0">
                <a:latin typeface="Amasis MT Pro" panose="02040504050005020304" pitchFamily="18" charset="77"/>
              </a:rPr>
              <a:t>Marital Status</a:t>
            </a:r>
          </a:p>
          <a:p>
            <a:pPr lvl="1"/>
            <a:r>
              <a:rPr lang="en-US" b="1" dirty="0">
                <a:latin typeface="Amasis MT Pro" panose="02040504050005020304" pitchFamily="18" charset="77"/>
              </a:rPr>
              <a:t>Designation</a:t>
            </a:r>
          </a:p>
          <a:p>
            <a:pPr lvl="1"/>
            <a:r>
              <a:rPr lang="en-US" b="1" dirty="0">
                <a:latin typeface="Amasis MT Pro" panose="02040504050005020304" pitchFamily="18" charset="77"/>
              </a:rPr>
              <a:t>Monthly Income</a:t>
            </a:r>
          </a:p>
          <a:p>
            <a:pPr lvl="1"/>
            <a:endParaRPr lang="en-US" b="1" dirty="0">
              <a:latin typeface="Amasis MT Pro" panose="02040504050005020304" pitchFamily="18" charset="77"/>
            </a:endParaRPr>
          </a:p>
        </p:txBody>
      </p:sp>
      <p:pic>
        <p:nvPicPr>
          <p:cNvPr id="8" name="Picture 7" descr="Timeline&#10;&#10;Description automatically generated">
            <a:extLst>
              <a:ext uri="{FF2B5EF4-FFF2-40B4-BE49-F238E27FC236}">
                <a16:creationId xmlns:a16="http://schemas.microsoft.com/office/drawing/2014/main" id="{3F7E47AD-7B5A-924F-BE5D-3C3C9931A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890" y="0"/>
            <a:ext cx="6617109" cy="6858000"/>
          </a:xfrm>
          <a:prstGeom prst="rect">
            <a:avLst/>
          </a:prstGeom>
        </p:spPr>
      </p:pic>
      <p:sp>
        <p:nvSpPr>
          <p:cNvPr id="10" name="TextBox 9">
            <a:extLst>
              <a:ext uri="{FF2B5EF4-FFF2-40B4-BE49-F238E27FC236}">
                <a16:creationId xmlns:a16="http://schemas.microsoft.com/office/drawing/2014/main" id="{85520BC9-9370-E3B6-266E-CDBED55A70D1}"/>
              </a:ext>
            </a:extLst>
          </p:cNvPr>
          <p:cNvSpPr txBox="1"/>
          <p:nvPr/>
        </p:nvSpPr>
        <p:spPr>
          <a:xfrm>
            <a:off x="253225" y="1084200"/>
            <a:ext cx="5321665" cy="646331"/>
          </a:xfrm>
          <a:prstGeom prst="rect">
            <a:avLst/>
          </a:prstGeom>
          <a:noFill/>
        </p:spPr>
        <p:txBody>
          <a:bodyPr wrap="square">
            <a:spAutoFit/>
          </a:bodyPr>
          <a:lstStyle/>
          <a:p>
            <a:pPr marL="0" indent="0" algn="ctr">
              <a:buNone/>
            </a:pPr>
            <a:r>
              <a:rPr lang="en-US">
                <a:latin typeface="Amasis MT Pro" panose="02040504050005020304" pitchFamily="18" charset="77"/>
              </a:rPr>
              <a:t>Distribution Plots Across Relevant Factors </a:t>
            </a:r>
          </a:p>
          <a:p>
            <a:pPr marL="0" indent="0" algn="ctr">
              <a:buNone/>
            </a:pPr>
            <a:r>
              <a:rPr lang="en-US">
                <a:latin typeface="Amasis MT Pro" panose="02040504050005020304" pitchFamily="18" charset="77"/>
              </a:rPr>
              <a:t>Affecting Product Purchase (0 = No, 1 = Yes) </a:t>
            </a:r>
          </a:p>
        </p:txBody>
      </p:sp>
    </p:spTree>
    <p:extLst>
      <p:ext uri="{BB962C8B-B14F-4D97-AF65-F5344CB8AC3E}">
        <p14:creationId xmlns:p14="http://schemas.microsoft.com/office/powerpoint/2010/main" val="409621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D5F6-7908-BAC9-CF4C-3D532398A605}"/>
              </a:ext>
            </a:extLst>
          </p:cNvPr>
          <p:cNvSpPr>
            <a:spLocks noGrp="1"/>
          </p:cNvSpPr>
          <p:nvPr>
            <p:ph type="title"/>
          </p:nvPr>
        </p:nvSpPr>
        <p:spPr>
          <a:xfrm>
            <a:off x="449725" y="2414239"/>
            <a:ext cx="4762500" cy="1014761"/>
          </a:xfrm>
        </p:spPr>
        <p:txBody>
          <a:bodyPr>
            <a:normAutofit/>
          </a:bodyPr>
          <a:lstStyle/>
          <a:p>
            <a:pPr algn="ctr"/>
            <a:r>
              <a:rPr lang="en-US"/>
              <a:t>Visualization</a:t>
            </a:r>
          </a:p>
        </p:txBody>
      </p:sp>
      <p:pic>
        <p:nvPicPr>
          <p:cNvPr id="7" name="Content Placeholder 6" descr="Chart&#10;&#10;Description automatically generated">
            <a:extLst>
              <a:ext uri="{FF2B5EF4-FFF2-40B4-BE49-F238E27FC236}">
                <a16:creationId xmlns:a16="http://schemas.microsoft.com/office/drawing/2014/main" id="{7F8939F4-9EAD-FBD2-D857-E6984FCF4A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2225" y="0"/>
            <a:ext cx="6979775" cy="6858000"/>
          </a:xfrm>
        </p:spPr>
      </p:pic>
      <p:sp>
        <p:nvSpPr>
          <p:cNvPr id="8" name="TextBox 7">
            <a:extLst>
              <a:ext uri="{FF2B5EF4-FFF2-40B4-BE49-F238E27FC236}">
                <a16:creationId xmlns:a16="http://schemas.microsoft.com/office/drawing/2014/main" id="{96B2BDE6-E1C6-0024-B046-8454EC483B59}"/>
              </a:ext>
            </a:extLst>
          </p:cNvPr>
          <p:cNvSpPr txBox="1"/>
          <p:nvPr/>
        </p:nvSpPr>
        <p:spPr>
          <a:xfrm>
            <a:off x="924296" y="3234422"/>
            <a:ext cx="3813358" cy="646331"/>
          </a:xfrm>
          <a:prstGeom prst="rect">
            <a:avLst/>
          </a:prstGeom>
          <a:noFill/>
        </p:spPr>
        <p:txBody>
          <a:bodyPr wrap="square">
            <a:spAutoFit/>
          </a:bodyPr>
          <a:lstStyle/>
          <a:p>
            <a:pPr marL="0" indent="0" algn="ctr">
              <a:buNone/>
            </a:pPr>
            <a:r>
              <a:rPr lang="en-US">
                <a:latin typeface="Amasis MT Pro" panose="02040504050005020304" pitchFamily="18" charset="77"/>
              </a:rPr>
              <a:t>Density Maps of Relevant </a:t>
            </a:r>
          </a:p>
          <a:p>
            <a:pPr marL="0" indent="0" algn="ctr">
              <a:buNone/>
            </a:pPr>
            <a:r>
              <a:rPr lang="en-US">
                <a:latin typeface="Amasis MT Pro" panose="02040504050005020304" pitchFamily="18" charset="77"/>
              </a:rPr>
              <a:t>Continuous Features</a:t>
            </a:r>
          </a:p>
        </p:txBody>
      </p:sp>
    </p:spTree>
    <p:extLst>
      <p:ext uri="{BB962C8B-B14F-4D97-AF65-F5344CB8AC3E}">
        <p14:creationId xmlns:p14="http://schemas.microsoft.com/office/powerpoint/2010/main" val="173656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Chart, line chart&#10;&#10;Description automatically generated">
            <a:extLst>
              <a:ext uri="{FF2B5EF4-FFF2-40B4-BE49-F238E27FC236}">
                <a16:creationId xmlns:a16="http://schemas.microsoft.com/office/drawing/2014/main" id="{5689C246-B348-BCB7-A019-0312E591F6A1}"/>
              </a:ext>
            </a:extLst>
          </p:cNvPr>
          <p:cNvPicPr>
            <a:picLocks noChangeAspect="1"/>
          </p:cNvPicPr>
          <p:nvPr/>
        </p:nvPicPr>
        <p:blipFill rotWithShape="1">
          <a:blip r:embed="rId3"/>
          <a:srcRect r="10319"/>
          <a:stretch/>
        </p:blipFill>
        <p:spPr>
          <a:xfrm>
            <a:off x="3807647" y="872733"/>
            <a:ext cx="3532036" cy="4823531"/>
          </a:xfrm>
          <a:prstGeom prst="rect">
            <a:avLst/>
          </a:prstGeom>
        </p:spPr>
      </p:pic>
      <p:pic>
        <p:nvPicPr>
          <p:cNvPr id="12" name="Picture 12" descr="Chart, line chart&#10;&#10;Description automatically generated">
            <a:extLst>
              <a:ext uri="{FF2B5EF4-FFF2-40B4-BE49-F238E27FC236}">
                <a16:creationId xmlns:a16="http://schemas.microsoft.com/office/drawing/2014/main" id="{DD94BC65-B0E2-8076-1E7F-8C29C3B74002}"/>
              </a:ext>
            </a:extLst>
          </p:cNvPr>
          <p:cNvPicPr>
            <a:picLocks noChangeAspect="1"/>
          </p:cNvPicPr>
          <p:nvPr/>
        </p:nvPicPr>
        <p:blipFill>
          <a:blip r:embed="rId4"/>
          <a:stretch>
            <a:fillRect/>
          </a:stretch>
        </p:blipFill>
        <p:spPr>
          <a:xfrm>
            <a:off x="7514839" y="917528"/>
            <a:ext cx="4576705" cy="4670873"/>
          </a:xfrm>
          <a:prstGeom prst="rect">
            <a:avLst/>
          </a:prstGeom>
        </p:spPr>
      </p:pic>
      <p:pic>
        <p:nvPicPr>
          <p:cNvPr id="13" name="Picture 13" descr="Chart, line chart&#10;&#10;Description automatically generated">
            <a:extLst>
              <a:ext uri="{FF2B5EF4-FFF2-40B4-BE49-F238E27FC236}">
                <a16:creationId xmlns:a16="http://schemas.microsoft.com/office/drawing/2014/main" id="{D1AC7691-F350-136F-C904-80C868C53479}"/>
              </a:ext>
            </a:extLst>
          </p:cNvPr>
          <p:cNvPicPr>
            <a:picLocks noChangeAspect="1"/>
          </p:cNvPicPr>
          <p:nvPr/>
        </p:nvPicPr>
        <p:blipFill rotWithShape="1">
          <a:blip r:embed="rId5"/>
          <a:srcRect r="8079"/>
          <a:stretch/>
        </p:blipFill>
        <p:spPr>
          <a:xfrm>
            <a:off x="100456" y="895130"/>
            <a:ext cx="3532036" cy="4670873"/>
          </a:xfrm>
          <a:prstGeom prst="rect">
            <a:avLst/>
          </a:prstGeom>
        </p:spPr>
      </p:pic>
      <p:sp>
        <p:nvSpPr>
          <p:cNvPr id="7" name="TextBox 6">
            <a:extLst>
              <a:ext uri="{FF2B5EF4-FFF2-40B4-BE49-F238E27FC236}">
                <a16:creationId xmlns:a16="http://schemas.microsoft.com/office/drawing/2014/main" id="{3BB5CF72-E0B4-2382-031D-090D4E2D15D7}"/>
              </a:ext>
            </a:extLst>
          </p:cNvPr>
          <p:cNvSpPr txBox="1"/>
          <p:nvPr/>
        </p:nvSpPr>
        <p:spPr>
          <a:xfrm>
            <a:off x="504185" y="5696264"/>
            <a:ext cx="96436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cs typeface="Arial"/>
              </a:rPr>
              <a:t>Purchase conversion rate appears to vary with all three – Pitch Satisfaction Score, Passport and Number of Trips per year- although no linear relationship can be immediately be seen </a:t>
            </a:r>
          </a:p>
        </p:txBody>
      </p:sp>
      <p:sp>
        <p:nvSpPr>
          <p:cNvPr id="17" name="Title 1">
            <a:extLst>
              <a:ext uri="{FF2B5EF4-FFF2-40B4-BE49-F238E27FC236}">
                <a16:creationId xmlns:a16="http://schemas.microsoft.com/office/drawing/2014/main" id="{57A17CAB-FBA5-5CE4-EEF9-DD3E14138245}"/>
              </a:ext>
            </a:extLst>
          </p:cNvPr>
          <p:cNvSpPr txBox="1">
            <a:spLocks/>
          </p:cNvSpPr>
          <p:nvPr/>
        </p:nvSpPr>
        <p:spPr>
          <a:xfrm>
            <a:off x="2481775" y="162338"/>
            <a:ext cx="6149866" cy="6025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a:lstStyle>
          <a:p>
            <a:pPr algn="ctr"/>
            <a:r>
              <a:rPr lang="en-US">
                <a:latin typeface="Roboto"/>
                <a:ea typeface="Roboto"/>
                <a:cs typeface="Roboto"/>
              </a:rPr>
              <a:t>Visualizations and Insights</a:t>
            </a:r>
          </a:p>
        </p:txBody>
      </p:sp>
    </p:spTree>
    <p:extLst>
      <p:ext uri="{BB962C8B-B14F-4D97-AF65-F5344CB8AC3E}">
        <p14:creationId xmlns:p14="http://schemas.microsoft.com/office/powerpoint/2010/main" val="14166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line chart&#10;&#10;Description automatically generated">
            <a:extLst>
              <a:ext uri="{FF2B5EF4-FFF2-40B4-BE49-F238E27FC236}">
                <a16:creationId xmlns:a16="http://schemas.microsoft.com/office/drawing/2014/main" id="{3161C64F-68C6-67F3-F256-3829628DF7C6}"/>
              </a:ext>
            </a:extLst>
          </p:cNvPr>
          <p:cNvPicPr>
            <a:picLocks noChangeAspect="1"/>
          </p:cNvPicPr>
          <p:nvPr/>
        </p:nvPicPr>
        <p:blipFill>
          <a:blip r:embed="rId3"/>
          <a:stretch>
            <a:fillRect/>
          </a:stretch>
        </p:blipFill>
        <p:spPr>
          <a:xfrm>
            <a:off x="7899818" y="927220"/>
            <a:ext cx="3617624" cy="4542950"/>
          </a:xfrm>
          <a:prstGeom prst="rect">
            <a:avLst/>
          </a:prstGeom>
        </p:spPr>
      </p:pic>
      <p:pic>
        <p:nvPicPr>
          <p:cNvPr id="9" name="Picture 9" descr="Chart, line chart&#10;&#10;Description automatically generated">
            <a:extLst>
              <a:ext uri="{FF2B5EF4-FFF2-40B4-BE49-F238E27FC236}">
                <a16:creationId xmlns:a16="http://schemas.microsoft.com/office/drawing/2014/main" id="{093199BF-82E3-20D7-A10E-2C7D567E405E}"/>
              </a:ext>
            </a:extLst>
          </p:cNvPr>
          <p:cNvPicPr>
            <a:picLocks noChangeAspect="1"/>
          </p:cNvPicPr>
          <p:nvPr/>
        </p:nvPicPr>
        <p:blipFill>
          <a:blip r:embed="rId4"/>
          <a:stretch>
            <a:fillRect/>
          </a:stretch>
        </p:blipFill>
        <p:spPr>
          <a:xfrm>
            <a:off x="3939351" y="863178"/>
            <a:ext cx="3617624" cy="4759372"/>
          </a:xfrm>
          <a:prstGeom prst="rect">
            <a:avLst/>
          </a:prstGeom>
        </p:spPr>
      </p:pic>
      <p:pic>
        <p:nvPicPr>
          <p:cNvPr id="11" name="Picture 11" descr="Chart, line chart&#10;&#10;Description automatically generated">
            <a:extLst>
              <a:ext uri="{FF2B5EF4-FFF2-40B4-BE49-F238E27FC236}">
                <a16:creationId xmlns:a16="http://schemas.microsoft.com/office/drawing/2014/main" id="{81514E48-8177-E27D-0492-DC16DDC1EDD9}"/>
              </a:ext>
            </a:extLst>
          </p:cNvPr>
          <p:cNvPicPr>
            <a:picLocks noChangeAspect="1"/>
          </p:cNvPicPr>
          <p:nvPr/>
        </p:nvPicPr>
        <p:blipFill>
          <a:blip r:embed="rId5"/>
          <a:stretch>
            <a:fillRect/>
          </a:stretch>
        </p:blipFill>
        <p:spPr>
          <a:xfrm>
            <a:off x="214859" y="863178"/>
            <a:ext cx="3617625" cy="4751525"/>
          </a:xfrm>
          <a:prstGeom prst="rect">
            <a:avLst/>
          </a:prstGeom>
        </p:spPr>
      </p:pic>
      <p:sp>
        <p:nvSpPr>
          <p:cNvPr id="17" name="Title 1">
            <a:extLst>
              <a:ext uri="{FF2B5EF4-FFF2-40B4-BE49-F238E27FC236}">
                <a16:creationId xmlns:a16="http://schemas.microsoft.com/office/drawing/2014/main" id="{4BB5AAEF-4C44-D67C-F100-5174F884CD19}"/>
              </a:ext>
            </a:extLst>
          </p:cNvPr>
          <p:cNvSpPr txBox="1">
            <a:spLocks/>
          </p:cNvSpPr>
          <p:nvPr/>
        </p:nvSpPr>
        <p:spPr>
          <a:xfrm>
            <a:off x="2707643" y="180155"/>
            <a:ext cx="6081040" cy="6025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a:lstStyle>
          <a:p>
            <a:pPr algn="ctr"/>
            <a:r>
              <a:rPr lang="en-US">
                <a:latin typeface="Roboto"/>
                <a:ea typeface="Roboto"/>
                <a:cs typeface="Roboto"/>
              </a:rPr>
              <a:t>Visualizations and Insights</a:t>
            </a:r>
          </a:p>
        </p:txBody>
      </p:sp>
      <p:sp>
        <p:nvSpPr>
          <p:cNvPr id="19" name="TextBox 18">
            <a:extLst>
              <a:ext uri="{FF2B5EF4-FFF2-40B4-BE49-F238E27FC236}">
                <a16:creationId xmlns:a16="http://schemas.microsoft.com/office/drawing/2014/main" id="{90AB62E2-3098-86B4-4E4C-18F90575A1AE}"/>
              </a:ext>
            </a:extLst>
          </p:cNvPr>
          <p:cNvSpPr txBox="1"/>
          <p:nvPr/>
        </p:nvSpPr>
        <p:spPr>
          <a:xfrm>
            <a:off x="439713" y="5614703"/>
            <a:ext cx="926891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a:rPr>
              <a:t>All purchases made for 2-4 people trip groups (none for single or 5 member groups)</a:t>
            </a:r>
          </a:p>
          <a:p>
            <a:pPr marL="285750" indent="-285750">
              <a:buFont typeface="Arial"/>
              <a:buChar char="•"/>
            </a:pPr>
            <a:r>
              <a:rPr lang="en-US">
                <a:cs typeface="Arial"/>
              </a:rPr>
              <a:t>Conversion rate decreases sharply for more expensive packages</a:t>
            </a:r>
          </a:p>
          <a:p>
            <a:pPr marL="285750" indent="-285750">
              <a:buFont typeface="Arial"/>
              <a:buChar char="•"/>
            </a:pPr>
            <a:r>
              <a:rPr lang="en-US">
                <a:cs typeface="Arial"/>
              </a:rPr>
              <a:t>Conversion rates for customers with large business &gt; with small business &gt; salaried</a:t>
            </a:r>
          </a:p>
          <a:p>
            <a:pPr marL="285750" indent="-285750">
              <a:buFont typeface="Arial"/>
              <a:buChar char="•"/>
            </a:pPr>
            <a:endParaRPr lang="en-US">
              <a:cs typeface="Arial"/>
            </a:endParaRPr>
          </a:p>
          <a:p>
            <a:pPr marL="285750" indent="-285750">
              <a:buFont typeface="Arial"/>
              <a:buChar char="•"/>
            </a:pPr>
            <a:endParaRPr lang="en-US">
              <a:cs typeface="Arial"/>
            </a:endParaRPr>
          </a:p>
        </p:txBody>
      </p:sp>
    </p:spTree>
    <p:extLst>
      <p:ext uri="{BB962C8B-B14F-4D97-AF65-F5344CB8AC3E}">
        <p14:creationId xmlns:p14="http://schemas.microsoft.com/office/powerpoint/2010/main" val="256910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Chart, line chart&#10;&#10;Description automatically generated">
            <a:extLst>
              <a:ext uri="{FF2B5EF4-FFF2-40B4-BE49-F238E27FC236}">
                <a16:creationId xmlns:a16="http://schemas.microsoft.com/office/drawing/2014/main" id="{8E3BE03C-ACF1-772A-8C04-D9692C1FFDDE}"/>
              </a:ext>
            </a:extLst>
          </p:cNvPr>
          <p:cNvPicPr>
            <a:picLocks noChangeAspect="1"/>
          </p:cNvPicPr>
          <p:nvPr/>
        </p:nvPicPr>
        <p:blipFill>
          <a:blip r:embed="rId3"/>
          <a:stretch>
            <a:fillRect/>
          </a:stretch>
        </p:blipFill>
        <p:spPr>
          <a:xfrm>
            <a:off x="282316" y="819549"/>
            <a:ext cx="3767527" cy="5092597"/>
          </a:xfrm>
          <a:prstGeom prst="rect">
            <a:avLst/>
          </a:prstGeom>
        </p:spPr>
      </p:pic>
      <p:pic>
        <p:nvPicPr>
          <p:cNvPr id="11" name="Picture 11" descr="Chart, line chart&#10;&#10;Description automatically generated">
            <a:extLst>
              <a:ext uri="{FF2B5EF4-FFF2-40B4-BE49-F238E27FC236}">
                <a16:creationId xmlns:a16="http://schemas.microsoft.com/office/drawing/2014/main" id="{5B5E6134-9F4E-258A-7C3E-1B619E01EF83}"/>
              </a:ext>
            </a:extLst>
          </p:cNvPr>
          <p:cNvPicPr>
            <a:picLocks noChangeAspect="1"/>
          </p:cNvPicPr>
          <p:nvPr/>
        </p:nvPicPr>
        <p:blipFill>
          <a:blip r:embed="rId4"/>
          <a:stretch>
            <a:fillRect/>
          </a:stretch>
        </p:blipFill>
        <p:spPr>
          <a:xfrm>
            <a:off x="3953657" y="822900"/>
            <a:ext cx="4079822" cy="5089245"/>
          </a:xfrm>
          <a:prstGeom prst="rect">
            <a:avLst/>
          </a:prstGeom>
        </p:spPr>
      </p:pic>
      <p:pic>
        <p:nvPicPr>
          <p:cNvPr id="12" name="Picture 12" descr="Chart, line chart&#10;&#10;Description automatically generated">
            <a:extLst>
              <a:ext uri="{FF2B5EF4-FFF2-40B4-BE49-F238E27FC236}">
                <a16:creationId xmlns:a16="http://schemas.microsoft.com/office/drawing/2014/main" id="{332620E0-BD37-E691-06BC-F8A367BDBB5B}"/>
              </a:ext>
            </a:extLst>
          </p:cNvPr>
          <p:cNvPicPr>
            <a:picLocks noChangeAspect="1"/>
          </p:cNvPicPr>
          <p:nvPr/>
        </p:nvPicPr>
        <p:blipFill>
          <a:blip r:embed="rId5"/>
          <a:stretch>
            <a:fillRect/>
          </a:stretch>
        </p:blipFill>
        <p:spPr>
          <a:xfrm>
            <a:off x="8142159" y="819549"/>
            <a:ext cx="3592642" cy="4718932"/>
          </a:xfrm>
          <a:prstGeom prst="rect">
            <a:avLst/>
          </a:prstGeom>
        </p:spPr>
      </p:pic>
      <p:sp>
        <p:nvSpPr>
          <p:cNvPr id="18" name="TextBox 17">
            <a:extLst>
              <a:ext uri="{FF2B5EF4-FFF2-40B4-BE49-F238E27FC236}">
                <a16:creationId xmlns:a16="http://schemas.microsoft.com/office/drawing/2014/main" id="{277C5B47-18F1-E6C8-4109-CE58654C526D}"/>
              </a:ext>
            </a:extLst>
          </p:cNvPr>
          <p:cNvSpPr txBox="1"/>
          <p:nvPr/>
        </p:nvSpPr>
        <p:spPr>
          <a:xfrm>
            <a:off x="356701" y="5954432"/>
            <a:ext cx="99684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a:rPr>
              <a:t>Single customers likelier to convert than those with partners (unmarried/married) and divorced</a:t>
            </a:r>
          </a:p>
          <a:p>
            <a:pPr marL="285750" indent="-285750">
              <a:buFont typeface="Arial"/>
              <a:buChar char="•"/>
            </a:pPr>
            <a:r>
              <a:rPr lang="en-US">
                <a:cs typeface="Arial"/>
              </a:rPr>
              <a:t>Customers with "Executive" designation are most likely to make a purchase</a:t>
            </a:r>
          </a:p>
        </p:txBody>
      </p:sp>
      <p:sp>
        <p:nvSpPr>
          <p:cNvPr id="20" name="Title 1">
            <a:extLst>
              <a:ext uri="{FF2B5EF4-FFF2-40B4-BE49-F238E27FC236}">
                <a16:creationId xmlns:a16="http://schemas.microsoft.com/office/drawing/2014/main" id="{8A84ADBE-8B0C-CCB6-E05E-0F4F70988833}"/>
              </a:ext>
            </a:extLst>
          </p:cNvPr>
          <p:cNvSpPr txBox="1">
            <a:spLocks/>
          </p:cNvSpPr>
          <p:nvPr/>
        </p:nvSpPr>
        <p:spPr>
          <a:xfrm>
            <a:off x="2339737" y="185617"/>
            <a:ext cx="6238357" cy="6025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a:lstStyle>
          <a:p>
            <a:pPr algn="ctr"/>
            <a:r>
              <a:rPr lang="en-US">
                <a:latin typeface="Roboto"/>
                <a:ea typeface="Roboto"/>
                <a:cs typeface="Roboto"/>
              </a:rPr>
              <a:t>Visualizations and Insights</a:t>
            </a:r>
          </a:p>
        </p:txBody>
      </p:sp>
    </p:spTree>
    <p:extLst>
      <p:ext uri="{BB962C8B-B14F-4D97-AF65-F5344CB8AC3E}">
        <p14:creationId xmlns:p14="http://schemas.microsoft.com/office/powerpoint/2010/main" val="3877971068"/>
      </p:ext>
    </p:extLst>
  </p:cSld>
  <p:clrMapOvr>
    <a:masterClrMapping/>
  </p:clrMapOvr>
</p:sld>
</file>

<file path=ppt/theme/theme1.xml><?xml version="1.0" encoding="utf-8"?>
<a:theme xmlns:a="http://schemas.openxmlformats.org/drawingml/2006/main" name="Title Page">
  <a:themeElements>
    <a:clrScheme name="Custom 1">
      <a:dk1>
        <a:srgbClr val="003057"/>
      </a:dk1>
      <a:lt1>
        <a:srgbClr val="FFFFFF"/>
      </a:lt1>
      <a:dk2>
        <a:srgbClr val="545859"/>
      </a:dk2>
      <a:lt2>
        <a:srgbClr val="D6DBD3"/>
      </a:lt2>
      <a:accent1>
        <a:srgbClr val="B3A369"/>
      </a:accent1>
      <a:accent2>
        <a:srgbClr val="64CCC9"/>
      </a:accent2>
      <a:accent3>
        <a:srgbClr val="A3D233"/>
      </a:accent3>
      <a:accent4>
        <a:srgbClr val="EAAA00"/>
      </a:accent4>
      <a:accent5>
        <a:srgbClr val="008C95"/>
      </a:accent5>
      <a:accent6>
        <a:srgbClr val="7800FF"/>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ATech_PPTtemplate_2021_wide" id="{E85096BA-033B-D848-B268-A76C8AE5D2A4}" vid="{1C4A0A5B-2267-F04A-B00C-3FCDF7CFA02E}"/>
    </a:ext>
  </a:extLst>
</a:theme>
</file>

<file path=ppt/theme/theme2.xml><?xml version="1.0" encoding="utf-8"?>
<a:theme xmlns:a="http://schemas.openxmlformats.org/drawingml/2006/main" name="Dividers">
  <a:themeElements>
    <a:clrScheme name="GA Tech 2021">
      <a:dk1>
        <a:srgbClr val="003057"/>
      </a:dk1>
      <a:lt1>
        <a:srgbClr val="FFFFFF"/>
      </a:lt1>
      <a:dk2>
        <a:srgbClr val="545859"/>
      </a:dk2>
      <a:lt2>
        <a:srgbClr val="D6DBD3"/>
      </a:lt2>
      <a:accent1>
        <a:srgbClr val="EAAA00"/>
      </a:accent1>
      <a:accent2>
        <a:srgbClr val="64CCC9"/>
      </a:accent2>
      <a:accent3>
        <a:srgbClr val="A3D233"/>
      </a:accent3>
      <a:accent4>
        <a:srgbClr val="7800FF"/>
      </a:accent4>
      <a:accent5>
        <a:srgbClr val="008C95"/>
      </a:accent5>
      <a:accent6>
        <a:srgbClr val="E04F38"/>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ATech_PPTtemplate_2021_wide" id="{E85096BA-033B-D848-B268-A76C8AE5D2A4}" vid="{1C4A0A5B-2267-F04A-B00C-3FCDF7CFA02E}"/>
    </a:ext>
  </a:extLst>
</a:theme>
</file>

<file path=ppt/theme/theme3.xml><?xml version="1.0" encoding="utf-8"?>
<a:theme xmlns:a="http://schemas.openxmlformats.org/drawingml/2006/main" name="Content Page">
  <a:themeElements>
    <a:clrScheme name="GT Theme">
      <a:dk1>
        <a:srgbClr val="003057"/>
      </a:dk1>
      <a:lt1>
        <a:srgbClr val="FFFFFF"/>
      </a:lt1>
      <a:dk2>
        <a:srgbClr val="545859"/>
      </a:dk2>
      <a:lt2>
        <a:srgbClr val="D6DBD3"/>
      </a:lt2>
      <a:accent1>
        <a:srgbClr val="B3A369"/>
      </a:accent1>
      <a:accent2>
        <a:srgbClr val="003057"/>
      </a:accent2>
      <a:accent3>
        <a:srgbClr val="54585A"/>
      </a:accent3>
      <a:accent4>
        <a:srgbClr val="D6DBD4"/>
      </a:accent4>
      <a:accent5>
        <a:srgbClr val="F9F6E5"/>
      </a:accent5>
      <a:accent6>
        <a:srgbClr val="EAAA00"/>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Tech_PPTtemplate_2021_wide" id="{E85096BA-033B-D848-B268-A76C8AE5D2A4}" vid="{C86BDF43-62E5-5C4C-BBB8-C9F54843079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6C8B3DA979764A976A80546F2A9B12" ma:contentTypeVersion="13" ma:contentTypeDescription="Create a new document." ma:contentTypeScope="" ma:versionID="1f428c01d130db0bcde62b3bda4cfaf3">
  <xsd:schema xmlns:xsd="http://www.w3.org/2001/XMLSchema" xmlns:xs="http://www.w3.org/2001/XMLSchema" xmlns:p="http://schemas.microsoft.com/office/2006/metadata/properties" xmlns:ns3="5c6d5653-0c55-458a-81fc-6ac2eea98f70" xmlns:ns4="60472a5d-bc2e-47bd-828b-064d15f5a4ce" targetNamespace="http://schemas.microsoft.com/office/2006/metadata/properties" ma:root="true" ma:fieldsID="8239f68f35f2e73169b7b766c8b6291e" ns3:_="" ns4:_="">
    <xsd:import namespace="5c6d5653-0c55-458a-81fc-6ac2eea98f70"/>
    <xsd:import namespace="60472a5d-bc2e-47bd-828b-064d15f5a4ce"/>
    <xsd:element name="properties">
      <xsd:complexType>
        <xsd:sequence>
          <xsd:element name="documentManagement">
            <xsd:complexType>
              <xsd:all>
                <xsd:element ref="ns3:MediaServiceMetadata" minOccurs="0"/>
                <xsd:element ref="ns3:MediaServiceFastMetadata"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LengthInSecond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d5653-0c55-458a-81fc-6ac2eea98f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472a5d-bc2e-47bd-828b-064d15f5a4c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c6d5653-0c55-458a-81fc-6ac2eea98f7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B498FE-1085-4047-8ED2-F43D33395B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d5653-0c55-458a-81fc-6ac2eea98f70"/>
    <ds:schemaRef ds:uri="60472a5d-bc2e-47bd-828b-064d15f5a4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3A5F16-1906-4ADE-B782-E4007A4DA85E}">
  <ds:schemaRefs>
    <ds:schemaRef ds:uri="http://schemas.microsoft.com/office/2006/metadata/properties"/>
    <ds:schemaRef ds:uri="http://schemas.microsoft.com/office/2006/documentManagement/types"/>
    <ds:schemaRef ds:uri="60472a5d-bc2e-47bd-828b-064d15f5a4ce"/>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5c6d5653-0c55-458a-81fc-6ac2eea98f70"/>
    <ds:schemaRef ds:uri="http://purl.org/dc/dcmitype/"/>
  </ds:schemaRefs>
</ds:datastoreItem>
</file>

<file path=customXml/itemProps3.xml><?xml version="1.0" encoding="utf-8"?>
<ds:datastoreItem xmlns:ds="http://schemas.openxmlformats.org/officeDocument/2006/customXml" ds:itemID="{CDC3D9AA-66CE-4FE8-9F5E-F9B753E6EA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georgia-tech-ppt-2022-rev</Template>
  <TotalTime>2</TotalTime>
  <Words>2932</Words>
  <Application>Microsoft Office PowerPoint</Application>
  <PresentationFormat>Widescreen</PresentationFormat>
  <Paragraphs>696</Paragraphs>
  <Slides>28</Slides>
  <Notes>20</Notes>
  <HiddenSlides>1</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28</vt:i4>
      </vt:variant>
    </vt:vector>
  </HeadingPairs>
  <TitlesOfParts>
    <vt:vector size="38" baseType="lpstr">
      <vt:lpstr>Amasis MT Pro</vt:lpstr>
      <vt:lpstr>Arial</vt:lpstr>
      <vt:lpstr>Calibri</vt:lpstr>
      <vt:lpstr>Inter</vt:lpstr>
      <vt:lpstr>Roboto</vt:lpstr>
      <vt:lpstr>Segoe UI</vt:lpstr>
      <vt:lpstr>Times New Roman</vt:lpstr>
      <vt:lpstr>Title Page</vt:lpstr>
      <vt:lpstr>Dividers</vt:lpstr>
      <vt:lpstr>Content Page</vt:lpstr>
      <vt:lpstr>Holiday Package Prediction</vt:lpstr>
      <vt:lpstr>Project Overview</vt:lpstr>
      <vt:lpstr>Variables Description</vt:lpstr>
      <vt:lpstr>Variables Description (Cont.)</vt:lpstr>
      <vt:lpstr>Visualization</vt:lpstr>
      <vt:lpstr>Visualization</vt:lpstr>
      <vt:lpstr>PowerPoint Presentation</vt:lpstr>
      <vt:lpstr>PowerPoint Presentation</vt:lpstr>
      <vt:lpstr>PowerPoint Presentation</vt:lpstr>
      <vt:lpstr>Exploratory Data Analysis</vt:lpstr>
      <vt:lpstr>Hypotheses</vt:lpstr>
      <vt:lpstr>Analysis- Hypothesis 1</vt:lpstr>
      <vt:lpstr>Hypothesis 1- Analysis Results</vt:lpstr>
      <vt:lpstr>Analysis- Hypothesis 2</vt:lpstr>
      <vt:lpstr>Hypotheses 2- Analysis Results</vt:lpstr>
      <vt:lpstr>Who to Target for New Package?</vt:lpstr>
      <vt:lpstr>Cluster Visualization</vt:lpstr>
      <vt:lpstr>Who does our clusters represent?</vt:lpstr>
      <vt:lpstr>Who do we target?</vt:lpstr>
      <vt:lpstr>Causal Question</vt:lpstr>
      <vt:lpstr>Causal Question</vt:lpstr>
      <vt:lpstr>Causal Question</vt:lpstr>
      <vt:lpstr>Next Steps</vt:lpstr>
      <vt:lpstr>Thank You!</vt:lpstr>
      <vt:lpstr> Appendix </vt:lpstr>
      <vt:lpstr> Appendix </vt:lpstr>
      <vt:lpstr> Appendix </vt:lpstr>
      <vt:lpstr>Preliminary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Joun, Yura</dc:creator>
  <cp:lastModifiedBy>Choudhary, Palash</cp:lastModifiedBy>
  <cp:revision>35</cp:revision>
  <dcterms:created xsi:type="dcterms:W3CDTF">2023-04-09T17:14:55Z</dcterms:created>
  <dcterms:modified xsi:type="dcterms:W3CDTF">2023-08-31T05:49:39Z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0x010100576C8B3DA979764A976A80546F2A9B12</vt:lpwstr>
  </property>
</Properties>
</file>