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5" r:id="rId3"/>
    <p:sldId id="266" r:id="rId4"/>
    <p:sldId id="267" r:id="rId5"/>
    <p:sldId id="274" r:id="rId6"/>
    <p:sldId id="284" r:id="rId7"/>
    <p:sldId id="285" r:id="rId8"/>
    <p:sldId id="270" r:id="rId9"/>
    <p:sldId id="277" r:id="rId10"/>
    <p:sldId id="276" r:id="rId11"/>
    <p:sldId id="272" r:id="rId12"/>
    <p:sldId id="282" r:id="rId13"/>
    <p:sldId id="283" r:id="rId14"/>
    <p:sldId id="273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6600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77" d="100"/>
          <a:sy n="77" d="100"/>
        </p:scale>
        <p:origin x="821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C1AB2F-19C7-43B3-9CC3-62695CC6B5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F8276F-FA1C-477E-B38F-AFB9AC3E7B6A}">
      <dgm:prSet/>
      <dgm:spPr/>
      <dgm:t>
        <a:bodyPr/>
        <a:lstStyle/>
        <a:p>
          <a:r>
            <a:rPr lang="en-US" dirty="0"/>
            <a:t>Business Problem and </a:t>
          </a:r>
          <a:r>
            <a:rPr lang="en-US" dirty="0">
              <a:solidFill>
                <a:srgbClr val="FFFFFF"/>
              </a:solidFill>
            </a:rPr>
            <a:t>Background</a:t>
          </a:r>
          <a:endParaRPr lang="en-US" dirty="0"/>
        </a:p>
      </dgm:t>
    </dgm:pt>
    <dgm:pt modelId="{A2DFB6A6-C753-42DB-B81F-5287BF341D9A}" type="parTrans" cxnId="{8E68F344-06A5-47D8-AEC7-9F7E3528E3D8}">
      <dgm:prSet/>
      <dgm:spPr/>
      <dgm:t>
        <a:bodyPr/>
        <a:lstStyle/>
        <a:p>
          <a:endParaRPr lang="en-US"/>
        </a:p>
      </dgm:t>
    </dgm:pt>
    <dgm:pt modelId="{BA0B1407-FAB3-49FF-91A1-D5C478242760}" type="sibTrans" cxnId="{8E68F344-06A5-47D8-AEC7-9F7E3528E3D8}">
      <dgm:prSet/>
      <dgm:spPr/>
      <dgm:t>
        <a:bodyPr/>
        <a:lstStyle/>
        <a:p>
          <a:endParaRPr lang="en-US"/>
        </a:p>
      </dgm:t>
    </dgm:pt>
    <dgm:pt modelId="{52B43B9A-0FD7-48BE-8027-47E10B63A850}">
      <dgm:prSet/>
      <dgm:spPr/>
      <dgm:t>
        <a:bodyPr/>
        <a:lstStyle/>
        <a:p>
          <a:r>
            <a:rPr lang="en-US" dirty="0"/>
            <a:t>Data Explanation and Preparation</a:t>
          </a:r>
        </a:p>
      </dgm:t>
    </dgm:pt>
    <dgm:pt modelId="{FA884846-6FFA-4681-A9CA-412F65A86FF7}" type="parTrans" cxnId="{7567D568-7E30-4736-8C3E-BC34143125EB}">
      <dgm:prSet/>
      <dgm:spPr/>
      <dgm:t>
        <a:bodyPr/>
        <a:lstStyle/>
        <a:p>
          <a:endParaRPr lang="en-US"/>
        </a:p>
      </dgm:t>
    </dgm:pt>
    <dgm:pt modelId="{8D4450E1-AE17-4F7A-BDB6-2332FA16554A}" type="sibTrans" cxnId="{7567D568-7E30-4736-8C3E-BC34143125EB}">
      <dgm:prSet/>
      <dgm:spPr/>
      <dgm:t>
        <a:bodyPr/>
        <a:lstStyle/>
        <a:p>
          <a:endParaRPr lang="en-US"/>
        </a:p>
      </dgm:t>
    </dgm:pt>
    <dgm:pt modelId="{9C6AEDE7-3E7E-4242-9EAF-E6899745EE27}">
      <dgm:prSet/>
      <dgm:spPr/>
      <dgm:t>
        <a:bodyPr/>
        <a:lstStyle/>
        <a:p>
          <a:r>
            <a:rPr lang="en-US" dirty="0"/>
            <a:t>Feature Analysis and Methods</a:t>
          </a:r>
        </a:p>
      </dgm:t>
    </dgm:pt>
    <dgm:pt modelId="{6260BC19-B666-41A4-A5C1-B90A3E528F04}" type="parTrans" cxnId="{BA8382A1-5CBF-4951-9762-5C9788746BA9}">
      <dgm:prSet/>
      <dgm:spPr/>
      <dgm:t>
        <a:bodyPr/>
        <a:lstStyle/>
        <a:p>
          <a:endParaRPr lang="en-US"/>
        </a:p>
      </dgm:t>
    </dgm:pt>
    <dgm:pt modelId="{036912FE-3710-4DEE-83FC-6B16F545CB36}" type="sibTrans" cxnId="{BA8382A1-5CBF-4951-9762-5C9788746BA9}">
      <dgm:prSet/>
      <dgm:spPr/>
      <dgm:t>
        <a:bodyPr/>
        <a:lstStyle/>
        <a:p>
          <a:endParaRPr lang="en-US"/>
        </a:p>
      </dgm:t>
    </dgm:pt>
    <dgm:pt modelId="{2177CC2F-2D32-4149-8EBC-ABA0147D579A}">
      <dgm:prSet/>
      <dgm:spPr/>
      <dgm:t>
        <a:bodyPr/>
        <a:lstStyle/>
        <a:p>
          <a:r>
            <a:rPr lang="en-US" dirty="0"/>
            <a:t>Machine Learning Models and Evaluation</a:t>
          </a:r>
        </a:p>
      </dgm:t>
    </dgm:pt>
    <dgm:pt modelId="{7DB73F79-CF97-4F36-BC60-DFF624003261}" type="parTrans" cxnId="{AEA8B806-9E23-4586-9B60-D6F7477E974E}">
      <dgm:prSet/>
      <dgm:spPr/>
      <dgm:t>
        <a:bodyPr/>
        <a:lstStyle/>
        <a:p>
          <a:endParaRPr lang="en-US"/>
        </a:p>
      </dgm:t>
    </dgm:pt>
    <dgm:pt modelId="{DDD99ACA-20FF-41EE-ABB8-9F72ED8C6877}" type="sibTrans" cxnId="{AEA8B806-9E23-4586-9B60-D6F7477E974E}">
      <dgm:prSet/>
      <dgm:spPr/>
      <dgm:t>
        <a:bodyPr/>
        <a:lstStyle/>
        <a:p>
          <a:endParaRPr lang="en-US"/>
        </a:p>
      </dgm:t>
    </dgm:pt>
    <dgm:pt modelId="{18527A26-0DB5-49D4-A728-142886BF4F20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0D837A1D-A48E-45E2-B4F9-92673C4A935E}" type="parTrans" cxnId="{2B1DBB9A-7D13-422B-AB82-DBA2BDF9C100}">
      <dgm:prSet/>
      <dgm:spPr/>
      <dgm:t>
        <a:bodyPr/>
        <a:lstStyle/>
        <a:p>
          <a:endParaRPr lang="en-US"/>
        </a:p>
      </dgm:t>
    </dgm:pt>
    <dgm:pt modelId="{DC7A7A77-2193-41BE-BFB0-C758E2C66318}" type="sibTrans" cxnId="{2B1DBB9A-7D13-422B-AB82-DBA2BDF9C100}">
      <dgm:prSet/>
      <dgm:spPr/>
      <dgm:t>
        <a:bodyPr/>
        <a:lstStyle/>
        <a:p>
          <a:endParaRPr lang="en-US"/>
        </a:p>
      </dgm:t>
    </dgm:pt>
    <dgm:pt modelId="{00960824-CE53-4080-9FC7-E719FE418D2A}">
      <dgm:prSet/>
      <dgm:spPr/>
      <dgm:t>
        <a:bodyPr/>
        <a:lstStyle/>
        <a:p>
          <a:r>
            <a:rPr lang="en-US" dirty="0"/>
            <a:t>Assumptions and Limitations</a:t>
          </a:r>
        </a:p>
      </dgm:t>
    </dgm:pt>
    <dgm:pt modelId="{2D8194D7-2DE9-4921-BE21-BF1A2E9DD27E}" type="parTrans" cxnId="{9B06A85E-7FDA-41E4-ACFA-FC467BB5AC88}">
      <dgm:prSet/>
      <dgm:spPr/>
      <dgm:t>
        <a:bodyPr/>
        <a:lstStyle/>
        <a:p>
          <a:endParaRPr lang="en-US"/>
        </a:p>
      </dgm:t>
    </dgm:pt>
    <dgm:pt modelId="{96843862-860D-4D2E-896A-BEFEF11EA013}" type="sibTrans" cxnId="{9B06A85E-7FDA-41E4-ACFA-FC467BB5AC88}">
      <dgm:prSet/>
      <dgm:spPr/>
      <dgm:t>
        <a:bodyPr/>
        <a:lstStyle/>
        <a:p>
          <a:endParaRPr lang="en-US"/>
        </a:p>
      </dgm:t>
    </dgm:pt>
    <dgm:pt modelId="{FF34C3C0-3CA4-48CC-A289-84180EF9014A}">
      <dgm:prSet/>
      <dgm:spPr/>
      <dgm:t>
        <a:bodyPr/>
        <a:lstStyle/>
        <a:p>
          <a:r>
            <a:rPr lang="en-US" dirty="0"/>
            <a:t>Future Usage and Recommendations</a:t>
          </a:r>
        </a:p>
      </dgm:t>
    </dgm:pt>
    <dgm:pt modelId="{FED18A79-E5D7-4248-A2B8-FF850CE1EB77}" type="parTrans" cxnId="{CB5085D2-C8E2-4576-BC68-67CA66FC92B4}">
      <dgm:prSet/>
      <dgm:spPr/>
      <dgm:t>
        <a:bodyPr/>
        <a:lstStyle/>
        <a:p>
          <a:endParaRPr lang="en-US"/>
        </a:p>
      </dgm:t>
    </dgm:pt>
    <dgm:pt modelId="{3B2CA01C-32D4-4956-B923-89C87747E073}" type="sibTrans" cxnId="{CB5085D2-C8E2-4576-BC68-67CA66FC92B4}">
      <dgm:prSet/>
      <dgm:spPr/>
      <dgm:t>
        <a:bodyPr/>
        <a:lstStyle/>
        <a:p>
          <a:endParaRPr lang="en-US"/>
        </a:p>
      </dgm:t>
    </dgm:pt>
    <dgm:pt modelId="{DF8B776C-4035-4832-8985-CB44836E9319}">
      <dgm:prSet/>
      <dgm:spPr/>
      <dgm:t>
        <a:bodyPr/>
        <a:lstStyle/>
        <a:p>
          <a:r>
            <a:rPr lang="en-US" dirty="0"/>
            <a:t>Ethical Assessment</a:t>
          </a:r>
        </a:p>
      </dgm:t>
    </dgm:pt>
    <dgm:pt modelId="{8ECEBE0C-3306-4C65-BF3A-D49D66175444}" type="parTrans" cxnId="{1453AA96-C938-4DD4-9ECD-62B9C1B44526}">
      <dgm:prSet/>
      <dgm:spPr/>
      <dgm:t>
        <a:bodyPr/>
        <a:lstStyle/>
        <a:p>
          <a:endParaRPr lang="en-US"/>
        </a:p>
      </dgm:t>
    </dgm:pt>
    <dgm:pt modelId="{706DF14C-8251-4075-A46C-C26571BE33CC}" type="sibTrans" cxnId="{1453AA96-C938-4DD4-9ECD-62B9C1B44526}">
      <dgm:prSet/>
      <dgm:spPr/>
      <dgm:t>
        <a:bodyPr/>
        <a:lstStyle/>
        <a:p>
          <a:endParaRPr lang="en-US"/>
        </a:p>
      </dgm:t>
    </dgm:pt>
    <dgm:pt modelId="{EA355022-1150-4E29-915D-E9DB71FC368B}">
      <dgm:prSet/>
      <dgm:spPr/>
      <dgm:t>
        <a:bodyPr/>
        <a:lstStyle/>
        <a:p>
          <a:r>
            <a:rPr lang="en-US" dirty="0"/>
            <a:t>References</a:t>
          </a:r>
        </a:p>
      </dgm:t>
    </dgm:pt>
    <dgm:pt modelId="{D402F2A5-79AC-4420-B7AF-A1AF470DB16D}" type="parTrans" cxnId="{5DEB58C0-3EEE-4732-8DDC-E4739927998D}">
      <dgm:prSet/>
      <dgm:spPr/>
      <dgm:t>
        <a:bodyPr/>
        <a:lstStyle/>
        <a:p>
          <a:endParaRPr lang="en-US"/>
        </a:p>
      </dgm:t>
    </dgm:pt>
    <dgm:pt modelId="{03E79D66-9D8E-4EA9-9581-000E6AFFE9D4}" type="sibTrans" cxnId="{5DEB58C0-3EEE-4732-8DDC-E4739927998D}">
      <dgm:prSet/>
      <dgm:spPr/>
      <dgm:t>
        <a:bodyPr/>
        <a:lstStyle/>
        <a:p>
          <a:endParaRPr lang="en-US"/>
        </a:p>
      </dgm:t>
    </dgm:pt>
    <dgm:pt modelId="{AEF14B19-2FDB-4404-8567-259752C523D5}" type="pres">
      <dgm:prSet presAssocID="{0BC1AB2F-19C7-43B3-9CC3-62695CC6B502}" presName="linear" presStyleCnt="0">
        <dgm:presLayoutVars>
          <dgm:animLvl val="lvl"/>
          <dgm:resizeHandles val="exact"/>
        </dgm:presLayoutVars>
      </dgm:prSet>
      <dgm:spPr/>
    </dgm:pt>
    <dgm:pt modelId="{A1538DEC-7CAF-4374-BA97-F97FD7A005A2}" type="pres">
      <dgm:prSet presAssocID="{8DF8276F-FA1C-477E-B38F-AFB9AC3E7B6A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B84585D2-F607-400F-A929-267A4D0DD4CC}" type="pres">
      <dgm:prSet presAssocID="{BA0B1407-FAB3-49FF-91A1-D5C478242760}" presName="spacer" presStyleCnt="0"/>
      <dgm:spPr/>
    </dgm:pt>
    <dgm:pt modelId="{EE0C1D26-D677-478C-97C4-D89247DD9C96}" type="pres">
      <dgm:prSet presAssocID="{52B43B9A-0FD7-48BE-8027-47E10B63A850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D9D0EB55-F2EF-467E-95E2-EA76AB6ECBEA}" type="pres">
      <dgm:prSet presAssocID="{8D4450E1-AE17-4F7A-BDB6-2332FA16554A}" presName="spacer" presStyleCnt="0"/>
      <dgm:spPr/>
    </dgm:pt>
    <dgm:pt modelId="{07353FDB-AA2E-40A4-829A-996DD9AD5E58}" type="pres">
      <dgm:prSet presAssocID="{9C6AEDE7-3E7E-4242-9EAF-E6899745EE27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56BC5732-308F-4F65-B4FE-8C4786A98EEF}" type="pres">
      <dgm:prSet presAssocID="{036912FE-3710-4DEE-83FC-6B16F545CB36}" presName="spacer" presStyleCnt="0"/>
      <dgm:spPr/>
    </dgm:pt>
    <dgm:pt modelId="{0AA04EE8-B4FF-4F4E-A446-A232D217DC70}" type="pres">
      <dgm:prSet presAssocID="{2177CC2F-2D32-4149-8EBC-ABA0147D579A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E3520CC6-C6AB-448C-9BDD-C5E1D9449861}" type="pres">
      <dgm:prSet presAssocID="{DDD99ACA-20FF-41EE-ABB8-9F72ED8C6877}" presName="spacer" presStyleCnt="0"/>
      <dgm:spPr/>
    </dgm:pt>
    <dgm:pt modelId="{5A815C78-9A3F-4F1B-A599-A6034F3265CE}" type="pres">
      <dgm:prSet presAssocID="{18527A26-0DB5-49D4-A728-142886BF4F20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B92F6009-B1A1-4AC1-9A9E-E57EC497CCEB}" type="pres">
      <dgm:prSet presAssocID="{DC7A7A77-2193-41BE-BFB0-C758E2C66318}" presName="spacer" presStyleCnt="0"/>
      <dgm:spPr/>
    </dgm:pt>
    <dgm:pt modelId="{4DF54A84-14C0-4ABC-816E-CD1D5E76E4B2}" type="pres">
      <dgm:prSet presAssocID="{00960824-CE53-4080-9FC7-E719FE418D2A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FF8E1B3-AB84-4A76-A108-9D4CFF041758}" type="pres">
      <dgm:prSet presAssocID="{96843862-860D-4D2E-896A-BEFEF11EA013}" presName="spacer" presStyleCnt="0"/>
      <dgm:spPr/>
    </dgm:pt>
    <dgm:pt modelId="{666AA029-7D0F-4D0F-A7C6-CFA885BBE624}" type="pres">
      <dgm:prSet presAssocID="{FF34C3C0-3CA4-48CC-A289-84180EF9014A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F6F7177-39CC-41D0-A175-908B350862C4}" type="pres">
      <dgm:prSet presAssocID="{3B2CA01C-32D4-4956-B923-89C87747E073}" presName="spacer" presStyleCnt="0"/>
      <dgm:spPr/>
    </dgm:pt>
    <dgm:pt modelId="{ABF4D80D-BFC5-49BE-8E9C-92BBF565248A}" type="pres">
      <dgm:prSet presAssocID="{DF8B776C-4035-4832-8985-CB44836E931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D3F469EE-CB92-47AC-9CC4-D526B14B676F}" type="pres">
      <dgm:prSet presAssocID="{706DF14C-8251-4075-A46C-C26571BE33CC}" presName="spacer" presStyleCnt="0"/>
      <dgm:spPr/>
    </dgm:pt>
    <dgm:pt modelId="{D67CB591-67A8-4495-9F36-49F5799F8795}" type="pres">
      <dgm:prSet presAssocID="{EA355022-1150-4E29-915D-E9DB71FC368B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AEA8B806-9E23-4586-9B60-D6F7477E974E}" srcId="{0BC1AB2F-19C7-43B3-9CC3-62695CC6B502}" destId="{2177CC2F-2D32-4149-8EBC-ABA0147D579A}" srcOrd="3" destOrd="0" parTransId="{7DB73F79-CF97-4F36-BC60-DFF624003261}" sibTransId="{DDD99ACA-20FF-41EE-ABB8-9F72ED8C6877}"/>
    <dgm:cxn modelId="{7536B42D-F2B0-4283-BB51-22E2CDAC4D33}" type="presOf" srcId="{18527A26-0DB5-49D4-A728-142886BF4F20}" destId="{5A815C78-9A3F-4F1B-A599-A6034F3265CE}" srcOrd="0" destOrd="0" presId="urn:microsoft.com/office/officeart/2005/8/layout/vList2"/>
    <dgm:cxn modelId="{A771D82D-6EA7-479C-96CE-5EDD6372F7E6}" type="presOf" srcId="{52B43B9A-0FD7-48BE-8027-47E10B63A850}" destId="{EE0C1D26-D677-478C-97C4-D89247DD9C96}" srcOrd="0" destOrd="0" presId="urn:microsoft.com/office/officeart/2005/8/layout/vList2"/>
    <dgm:cxn modelId="{5E8BAF38-EB33-4B0E-99A5-E04064603E57}" type="presOf" srcId="{0BC1AB2F-19C7-43B3-9CC3-62695CC6B502}" destId="{AEF14B19-2FDB-4404-8567-259752C523D5}" srcOrd="0" destOrd="0" presId="urn:microsoft.com/office/officeart/2005/8/layout/vList2"/>
    <dgm:cxn modelId="{9B06A85E-7FDA-41E4-ACFA-FC467BB5AC88}" srcId="{0BC1AB2F-19C7-43B3-9CC3-62695CC6B502}" destId="{00960824-CE53-4080-9FC7-E719FE418D2A}" srcOrd="5" destOrd="0" parTransId="{2D8194D7-2DE9-4921-BE21-BF1A2E9DD27E}" sibTransId="{96843862-860D-4D2E-896A-BEFEF11EA013}"/>
    <dgm:cxn modelId="{FB0C2E41-5B32-4EFA-9783-B345036FE6F4}" type="presOf" srcId="{9C6AEDE7-3E7E-4242-9EAF-E6899745EE27}" destId="{07353FDB-AA2E-40A4-829A-996DD9AD5E58}" srcOrd="0" destOrd="0" presId="urn:microsoft.com/office/officeart/2005/8/layout/vList2"/>
    <dgm:cxn modelId="{8E68F344-06A5-47D8-AEC7-9F7E3528E3D8}" srcId="{0BC1AB2F-19C7-43B3-9CC3-62695CC6B502}" destId="{8DF8276F-FA1C-477E-B38F-AFB9AC3E7B6A}" srcOrd="0" destOrd="0" parTransId="{A2DFB6A6-C753-42DB-B81F-5287BF341D9A}" sibTransId="{BA0B1407-FAB3-49FF-91A1-D5C478242760}"/>
    <dgm:cxn modelId="{7567D568-7E30-4736-8C3E-BC34143125EB}" srcId="{0BC1AB2F-19C7-43B3-9CC3-62695CC6B502}" destId="{52B43B9A-0FD7-48BE-8027-47E10B63A850}" srcOrd="1" destOrd="0" parTransId="{FA884846-6FFA-4681-A9CA-412F65A86FF7}" sibTransId="{8D4450E1-AE17-4F7A-BDB6-2332FA16554A}"/>
    <dgm:cxn modelId="{94515077-8C35-4500-BE23-19D7B0910F6C}" type="presOf" srcId="{00960824-CE53-4080-9FC7-E719FE418D2A}" destId="{4DF54A84-14C0-4ABC-816E-CD1D5E76E4B2}" srcOrd="0" destOrd="0" presId="urn:microsoft.com/office/officeart/2005/8/layout/vList2"/>
    <dgm:cxn modelId="{1453AA96-C938-4DD4-9ECD-62B9C1B44526}" srcId="{0BC1AB2F-19C7-43B3-9CC3-62695CC6B502}" destId="{DF8B776C-4035-4832-8985-CB44836E9319}" srcOrd="7" destOrd="0" parTransId="{8ECEBE0C-3306-4C65-BF3A-D49D66175444}" sibTransId="{706DF14C-8251-4075-A46C-C26571BE33CC}"/>
    <dgm:cxn modelId="{2B1DBB9A-7D13-422B-AB82-DBA2BDF9C100}" srcId="{0BC1AB2F-19C7-43B3-9CC3-62695CC6B502}" destId="{18527A26-0DB5-49D4-A728-142886BF4F20}" srcOrd="4" destOrd="0" parTransId="{0D837A1D-A48E-45E2-B4F9-92673C4A935E}" sibTransId="{DC7A7A77-2193-41BE-BFB0-C758E2C66318}"/>
    <dgm:cxn modelId="{BA8382A1-5CBF-4951-9762-5C9788746BA9}" srcId="{0BC1AB2F-19C7-43B3-9CC3-62695CC6B502}" destId="{9C6AEDE7-3E7E-4242-9EAF-E6899745EE27}" srcOrd="2" destOrd="0" parTransId="{6260BC19-B666-41A4-A5C1-B90A3E528F04}" sibTransId="{036912FE-3710-4DEE-83FC-6B16F545CB36}"/>
    <dgm:cxn modelId="{ABA6B9B6-629C-49EC-8DD2-EB7061DF2D8C}" type="presOf" srcId="{EA355022-1150-4E29-915D-E9DB71FC368B}" destId="{D67CB591-67A8-4495-9F36-49F5799F8795}" srcOrd="0" destOrd="0" presId="urn:microsoft.com/office/officeart/2005/8/layout/vList2"/>
    <dgm:cxn modelId="{5DEB58C0-3EEE-4732-8DDC-E4739927998D}" srcId="{0BC1AB2F-19C7-43B3-9CC3-62695CC6B502}" destId="{EA355022-1150-4E29-915D-E9DB71FC368B}" srcOrd="8" destOrd="0" parTransId="{D402F2A5-79AC-4420-B7AF-A1AF470DB16D}" sibTransId="{03E79D66-9D8E-4EA9-9581-000E6AFFE9D4}"/>
    <dgm:cxn modelId="{7EA9D5C8-096F-4CEC-8E4B-B99D40160F0D}" type="presOf" srcId="{FF34C3C0-3CA4-48CC-A289-84180EF9014A}" destId="{666AA029-7D0F-4D0F-A7C6-CFA885BBE624}" srcOrd="0" destOrd="0" presId="urn:microsoft.com/office/officeart/2005/8/layout/vList2"/>
    <dgm:cxn modelId="{CB5085D2-C8E2-4576-BC68-67CA66FC92B4}" srcId="{0BC1AB2F-19C7-43B3-9CC3-62695CC6B502}" destId="{FF34C3C0-3CA4-48CC-A289-84180EF9014A}" srcOrd="6" destOrd="0" parTransId="{FED18A79-E5D7-4248-A2B8-FF850CE1EB77}" sibTransId="{3B2CA01C-32D4-4956-B923-89C87747E073}"/>
    <dgm:cxn modelId="{CE300DDB-4140-4490-A3A4-7349DE6059CF}" type="presOf" srcId="{DF8B776C-4035-4832-8985-CB44836E9319}" destId="{ABF4D80D-BFC5-49BE-8E9C-92BBF565248A}" srcOrd="0" destOrd="0" presId="urn:microsoft.com/office/officeart/2005/8/layout/vList2"/>
    <dgm:cxn modelId="{4F2F8EEC-F168-45EB-BF24-6D76C517C49C}" type="presOf" srcId="{2177CC2F-2D32-4149-8EBC-ABA0147D579A}" destId="{0AA04EE8-B4FF-4F4E-A446-A232D217DC70}" srcOrd="0" destOrd="0" presId="urn:microsoft.com/office/officeart/2005/8/layout/vList2"/>
    <dgm:cxn modelId="{380269F4-B3BE-4109-BCB9-2125A80B1A7B}" type="presOf" srcId="{8DF8276F-FA1C-477E-B38F-AFB9AC3E7B6A}" destId="{A1538DEC-7CAF-4374-BA97-F97FD7A005A2}" srcOrd="0" destOrd="0" presId="urn:microsoft.com/office/officeart/2005/8/layout/vList2"/>
    <dgm:cxn modelId="{40171B3E-F8F8-4CA7-94E1-886D0D798238}" type="presParOf" srcId="{AEF14B19-2FDB-4404-8567-259752C523D5}" destId="{A1538DEC-7CAF-4374-BA97-F97FD7A005A2}" srcOrd="0" destOrd="0" presId="urn:microsoft.com/office/officeart/2005/8/layout/vList2"/>
    <dgm:cxn modelId="{D334F667-B23C-4D1D-A01B-3EA826B260D5}" type="presParOf" srcId="{AEF14B19-2FDB-4404-8567-259752C523D5}" destId="{B84585D2-F607-400F-A929-267A4D0DD4CC}" srcOrd="1" destOrd="0" presId="urn:microsoft.com/office/officeart/2005/8/layout/vList2"/>
    <dgm:cxn modelId="{841EAD25-AE65-445A-83CA-485F95266C35}" type="presParOf" srcId="{AEF14B19-2FDB-4404-8567-259752C523D5}" destId="{EE0C1D26-D677-478C-97C4-D89247DD9C96}" srcOrd="2" destOrd="0" presId="urn:microsoft.com/office/officeart/2005/8/layout/vList2"/>
    <dgm:cxn modelId="{27565879-4247-4E02-B527-EC8A3C3C7B21}" type="presParOf" srcId="{AEF14B19-2FDB-4404-8567-259752C523D5}" destId="{D9D0EB55-F2EF-467E-95E2-EA76AB6ECBEA}" srcOrd="3" destOrd="0" presId="urn:microsoft.com/office/officeart/2005/8/layout/vList2"/>
    <dgm:cxn modelId="{DFEE7C32-0B3E-4F6A-865A-D7A2476408E8}" type="presParOf" srcId="{AEF14B19-2FDB-4404-8567-259752C523D5}" destId="{07353FDB-AA2E-40A4-829A-996DD9AD5E58}" srcOrd="4" destOrd="0" presId="urn:microsoft.com/office/officeart/2005/8/layout/vList2"/>
    <dgm:cxn modelId="{4DA1BAED-C0F8-4441-924C-921E17EEC86B}" type="presParOf" srcId="{AEF14B19-2FDB-4404-8567-259752C523D5}" destId="{56BC5732-308F-4F65-B4FE-8C4786A98EEF}" srcOrd="5" destOrd="0" presId="urn:microsoft.com/office/officeart/2005/8/layout/vList2"/>
    <dgm:cxn modelId="{058BE6E4-ECF2-44F1-8833-842737EB445B}" type="presParOf" srcId="{AEF14B19-2FDB-4404-8567-259752C523D5}" destId="{0AA04EE8-B4FF-4F4E-A446-A232D217DC70}" srcOrd="6" destOrd="0" presId="urn:microsoft.com/office/officeart/2005/8/layout/vList2"/>
    <dgm:cxn modelId="{B6635AFB-F108-4433-B177-012740F0B441}" type="presParOf" srcId="{AEF14B19-2FDB-4404-8567-259752C523D5}" destId="{E3520CC6-C6AB-448C-9BDD-C5E1D9449861}" srcOrd="7" destOrd="0" presId="urn:microsoft.com/office/officeart/2005/8/layout/vList2"/>
    <dgm:cxn modelId="{104899DA-620E-47DB-AE0E-460261A924FC}" type="presParOf" srcId="{AEF14B19-2FDB-4404-8567-259752C523D5}" destId="{5A815C78-9A3F-4F1B-A599-A6034F3265CE}" srcOrd="8" destOrd="0" presId="urn:microsoft.com/office/officeart/2005/8/layout/vList2"/>
    <dgm:cxn modelId="{006761BB-07F6-4942-8AE4-B0B122C41555}" type="presParOf" srcId="{AEF14B19-2FDB-4404-8567-259752C523D5}" destId="{B92F6009-B1A1-4AC1-9A9E-E57EC497CCEB}" srcOrd="9" destOrd="0" presId="urn:microsoft.com/office/officeart/2005/8/layout/vList2"/>
    <dgm:cxn modelId="{5671184F-AF04-4F79-8321-606F99C8B377}" type="presParOf" srcId="{AEF14B19-2FDB-4404-8567-259752C523D5}" destId="{4DF54A84-14C0-4ABC-816E-CD1D5E76E4B2}" srcOrd="10" destOrd="0" presId="urn:microsoft.com/office/officeart/2005/8/layout/vList2"/>
    <dgm:cxn modelId="{06AD7FAD-3FF1-4A3E-940D-220D79F0739A}" type="presParOf" srcId="{AEF14B19-2FDB-4404-8567-259752C523D5}" destId="{9FF8E1B3-AB84-4A76-A108-9D4CFF041758}" srcOrd="11" destOrd="0" presId="urn:microsoft.com/office/officeart/2005/8/layout/vList2"/>
    <dgm:cxn modelId="{82A5E125-6779-400E-9956-6061B85C8112}" type="presParOf" srcId="{AEF14B19-2FDB-4404-8567-259752C523D5}" destId="{666AA029-7D0F-4D0F-A7C6-CFA885BBE624}" srcOrd="12" destOrd="0" presId="urn:microsoft.com/office/officeart/2005/8/layout/vList2"/>
    <dgm:cxn modelId="{06EA167D-B5A6-43D7-9DA5-09830C437B56}" type="presParOf" srcId="{AEF14B19-2FDB-4404-8567-259752C523D5}" destId="{BF6F7177-39CC-41D0-A175-908B350862C4}" srcOrd="13" destOrd="0" presId="urn:microsoft.com/office/officeart/2005/8/layout/vList2"/>
    <dgm:cxn modelId="{788A691A-BA0D-4BEA-BCFC-BBC29F586694}" type="presParOf" srcId="{AEF14B19-2FDB-4404-8567-259752C523D5}" destId="{ABF4D80D-BFC5-49BE-8E9C-92BBF565248A}" srcOrd="14" destOrd="0" presId="urn:microsoft.com/office/officeart/2005/8/layout/vList2"/>
    <dgm:cxn modelId="{CDE7BE0F-1325-4FAC-864C-BA8DFD520942}" type="presParOf" srcId="{AEF14B19-2FDB-4404-8567-259752C523D5}" destId="{D3F469EE-CB92-47AC-9CC4-D526B14B676F}" srcOrd="15" destOrd="0" presId="urn:microsoft.com/office/officeart/2005/8/layout/vList2"/>
    <dgm:cxn modelId="{9111881A-8779-4505-A35C-317C1E802AF2}" type="presParOf" srcId="{AEF14B19-2FDB-4404-8567-259752C523D5}" destId="{D67CB591-67A8-4495-9F36-49F5799F8795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F52AB3-E9E5-47CD-AA54-F656717D3168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10BE8A1-A570-4D4D-939A-42149BA94A5C}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Assumption: with mostly categorical features – all details captured correctly and no outliers present</a:t>
          </a:r>
        </a:p>
      </dgm:t>
    </dgm:pt>
    <dgm:pt modelId="{96064411-1991-4C9B-96C9-FB77D188DACA}" type="parTrans" cxnId="{E828E03A-F5B7-4877-A476-7836C2F2BFC7}">
      <dgm:prSet/>
      <dgm:spPr/>
      <dgm:t>
        <a:bodyPr/>
        <a:lstStyle/>
        <a:p>
          <a:endParaRPr lang="en-US"/>
        </a:p>
      </dgm:t>
    </dgm:pt>
    <dgm:pt modelId="{B1F25308-E95A-4805-A703-6E4CAA4472CB}" type="sibTrans" cxnId="{E828E03A-F5B7-4877-A476-7836C2F2BFC7}">
      <dgm:prSet/>
      <dgm:spPr/>
      <dgm:t>
        <a:bodyPr/>
        <a:lstStyle/>
        <a:p>
          <a:endParaRPr lang="en-US"/>
        </a:p>
      </dgm:t>
    </dgm:pt>
    <dgm:pt modelId="{F41D18B5-9F95-4600-8CEF-14CA4D5FA94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Limitation : Imbalanced data due to lower size of  training data having potential positive leads as compared to non-leads</a:t>
          </a:r>
        </a:p>
      </dgm:t>
    </dgm:pt>
    <dgm:pt modelId="{8D2405E8-7908-4118-9072-3FF08A64E453}" type="parTrans" cxnId="{68F6BF37-0C2D-4B7E-89A5-9136655F430D}">
      <dgm:prSet/>
      <dgm:spPr/>
      <dgm:t>
        <a:bodyPr/>
        <a:lstStyle/>
        <a:p>
          <a:endParaRPr lang="en-US"/>
        </a:p>
      </dgm:t>
    </dgm:pt>
    <dgm:pt modelId="{43039D44-BA94-48B8-A05F-D2D069272154}" type="sibTrans" cxnId="{68F6BF37-0C2D-4B7E-89A5-9136655F430D}">
      <dgm:prSet/>
      <dgm:spPr/>
      <dgm:t>
        <a:bodyPr/>
        <a:lstStyle/>
        <a:p>
          <a:endParaRPr lang="en-US"/>
        </a:p>
      </dgm:t>
    </dgm:pt>
    <dgm:pt modelId="{EBB39348-49E3-4BDD-93E8-C0E64091F744}" type="pres">
      <dgm:prSet presAssocID="{41F52AB3-E9E5-47CD-AA54-F656717D3168}" presName="diagram" presStyleCnt="0">
        <dgm:presLayoutVars>
          <dgm:dir/>
          <dgm:resizeHandles val="exact"/>
        </dgm:presLayoutVars>
      </dgm:prSet>
      <dgm:spPr/>
    </dgm:pt>
    <dgm:pt modelId="{57CC475B-5421-43B7-BD26-DE39B98DB63C}" type="pres">
      <dgm:prSet presAssocID="{310BE8A1-A570-4D4D-939A-42149BA94A5C}" presName="node" presStyleLbl="node1" presStyleIdx="0" presStyleCnt="2">
        <dgm:presLayoutVars>
          <dgm:bulletEnabled val="1"/>
        </dgm:presLayoutVars>
      </dgm:prSet>
      <dgm:spPr/>
    </dgm:pt>
    <dgm:pt modelId="{5752754E-FE83-4514-84FA-115ACF9F1C59}" type="pres">
      <dgm:prSet presAssocID="{B1F25308-E95A-4805-A703-6E4CAA4472CB}" presName="sibTrans" presStyleCnt="0"/>
      <dgm:spPr/>
    </dgm:pt>
    <dgm:pt modelId="{4CA350D5-656B-43BF-9841-7DF5D116AAE1}" type="pres">
      <dgm:prSet presAssocID="{F41D18B5-9F95-4600-8CEF-14CA4D5FA94D}" presName="node" presStyleLbl="node1" presStyleIdx="1" presStyleCnt="2">
        <dgm:presLayoutVars>
          <dgm:bulletEnabled val="1"/>
        </dgm:presLayoutVars>
      </dgm:prSet>
      <dgm:spPr/>
    </dgm:pt>
  </dgm:ptLst>
  <dgm:cxnLst>
    <dgm:cxn modelId="{68F6BF37-0C2D-4B7E-89A5-9136655F430D}" srcId="{41F52AB3-E9E5-47CD-AA54-F656717D3168}" destId="{F41D18B5-9F95-4600-8CEF-14CA4D5FA94D}" srcOrd="1" destOrd="0" parTransId="{8D2405E8-7908-4118-9072-3FF08A64E453}" sibTransId="{43039D44-BA94-48B8-A05F-D2D069272154}"/>
    <dgm:cxn modelId="{E828E03A-F5B7-4877-A476-7836C2F2BFC7}" srcId="{41F52AB3-E9E5-47CD-AA54-F656717D3168}" destId="{310BE8A1-A570-4D4D-939A-42149BA94A5C}" srcOrd="0" destOrd="0" parTransId="{96064411-1991-4C9B-96C9-FB77D188DACA}" sibTransId="{B1F25308-E95A-4805-A703-6E4CAA4472CB}"/>
    <dgm:cxn modelId="{D69366D3-0FF1-415B-94F0-6EE4EFB5D29E}" type="presOf" srcId="{41F52AB3-E9E5-47CD-AA54-F656717D3168}" destId="{EBB39348-49E3-4BDD-93E8-C0E64091F744}" srcOrd="0" destOrd="0" presId="urn:microsoft.com/office/officeart/2005/8/layout/default"/>
    <dgm:cxn modelId="{7257E5DF-4D78-4652-BFCD-0211082A05C7}" type="presOf" srcId="{F41D18B5-9F95-4600-8CEF-14CA4D5FA94D}" destId="{4CA350D5-656B-43BF-9841-7DF5D116AAE1}" srcOrd="0" destOrd="0" presId="urn:microsoft.com/office/officeart/2005/8/layout/default"/>
    <dgm:cxn modelId="{09FDA8EE-A650-4072-9774-1E4BDF926176}" type="presOf" srcId="{310BE8A1-A570-4D4D-939A-42149BA94A5C}" destId="{57CC475B-5421-43B7-BD26-DE39B98DB63C}" srcOrd="0" destOrd="0" presId="urn:microsoft.com/office/officeart/2005/8/layout/default"/>
    <dgm:cxn modelId="{18A5E1FB-85EF-4377-853B-A5015CB650BE}" type="presParOf" srcId="{EBB39348-49E3-4BDD-93E8-C0E64091F744}" destId="{57CC475B-5421-43B7-BD26-DE39B98DB63C}" srcOrd="0" destOrd="0" presId="urn:microsoft.com/office/officeart/2005/8/layout/default"/>
    <dgm:cxn modelId="{22CBE1A7-5C63-4580-A9C8-DE39D0ED38F9}" type="presParOf" srcId="{EBB39348-49E3-4BDD-93E8-C0E64091F744}" destId="{5752754E-FE83-4514-84FA-115ACF9F1C59}" srcOrd="1" destOrd="0" presId="urn:microsoft.com/office/officeart/2005/8/layout/default"/>
    <dgm:cxn modelId="{52352165-8A8D-4771-937E-E9915686B5CE}" type="presParOf" srcId="{EBB39348-49E3-4BDD-93E8-C0E64091F744}" destId="{4CA350D5-656B-43BF-9841-7DF5D116AAE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F52AB3-E9E5-47CD-AA54-F656717D3168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10BE8A1-A570-4D4D-939A-42149BA94A5C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The modeling approach can be reused for other product offerings like loans or investment products by capturing relevant additional features</a:t>
          </a:r>
        </a:p>
      </dgm:t>
    </dgm:pt>
    <dgm:pt modelId="{96064411-1991-4C9B-96C9-FB77D188DACA}" type="parTrans" cxnId="{E828E03A-F5B7-4877-A476-7836C2F2BFC7}">
      <dgm:prSet/>
      <dgm:spPr/>
      <dgm:t>
        <a:bodyPr/>
        <a:lstStyle/>
        <a:p>
          <a:endParaRPr lang="en-US"/>
        </a:p>
      </dgm:t>
    </dgm:pt>
    <dgm:pt modelId="{B1F25308-E95A-4805-A703-6E4CAA4472CB}" type="sibTrans" cxnId="{E828E03A-F5B7-4877-A476-7836C2F2BFC7}">
      <dgm:prSet/>
      <dgm:spPr/>
      <dgm:t>
        <a:bodyPr/>
        <a:lstStyle/>
        <a:p>
          <a:endParaRPr lang="en-US"/>
        </a:p>
      </dgm:t>
    </dgm:pt>
    <dgm:pt modelId="{F41D18B5-9F95-4600-8CEF-14CA4D5FA94D}">
      <dgm:prSet/>
      <dgm:spPr>
        <a:solidFill>
          <a:srgbClr val="33CC33"/>
        </a:solidFill>
      </dgm:spPr>
      <dgm:t>
        <a:bodyPr/>
        <a:lstStyle/>
        <a:p>
          <a:r>
            <a:rPr lang="en-US" dirty="0"/>
            <a:t>Recommend for future improvements, capture and share credit scores and annual income as factors</a:t>
          </a:r>
        </a:p>
      </dgm:t>
    </dgm:pt>
    <dgm:pt modelId="{8D2405E8-7908-4118-9072-3FF08A64E453}" type="parTrans" cxnId="{68F6BF37-0C2D-4B7E-89A5-9136655F430D}">
      <dgm:prSet/>
      <dgm:spPr/>
      <dgm:t>
        <a:bodyPr/>
        <a:lstStyle/>
        <a:p>
          <a:endParaRPr lang="en-US"/>
        </a:p>
      </dgm:t>
    </dgm:pt>
    <dgm:pt modelId="{43039D44-BA94-48B8-A05F-D2D069272154}" type="sibTrans" cxnId="{68F6BF37-0C2D-4B7E-89A5-9136655F430D}">
      <dgm:prSet/>
      <dgm:spPr/>
      <dgm:t>
        <a:bodyPr/>
        <a:lstStyle/>
        <a:p>
          <a:endParaRPr lang="en-US"/>
        </a:p>
      </dgm:t>
    </dgm:pt>
    <dgm:pt modelId="{C8349799-4A4A-494F-AA13-E4D7282EB041}" type="pres">
      <dgm:prSet presAssocID="{41F52AB3-E9E5-47CD-AA54-F656717D3168}" presName="diagram" presStyleCnt="0">
        <dgm:presLayoutVars>
          <dgm:dir/>
          <dgm:resizeHandles val="exact"/>
        </dgm:presLayoutVars>
      </dgm:prSet>
      <dgm:spPr/>
    </dgm:pt>
    <dgm:pt modelId="{10EF24D0-C1B3-446F-9E0B-626D0B1CC8DF}" type="pres">
      <dgm:prSet presAssocID="{310BE8A1-A570-4D4D-939A-42149BA94A5C}" presName="node" presStyleLbl="node1" presStyleIdx="0" presStyleCnt="2">
        <dgm:presLayoutVars>
          <dgm:bulletEnabled val="1"/>
        </dgm:presLayoutVars>
      </dgm:prSet>
      <dgm:spPr/>
    </dgm:pt>
    <dgm:pt modelId="{D8125887-9B5C-46B1-9BD8-D2D57CEA3F0B}" type="pres">
      <dgm:prSet presAssocID="{B1F25308-E95A-4805-A703-6E4CAA4472CB}" presName="sibTrans" presStyleCnt="0"/>
      <dgm:spPr/>
    </dgm:pt>
    <dgm:pt modelId="{CBF05234-2466-4E23-BE76-BD157D0EF40C}" type="pres">
      <dgm:prSet presAssocID="{F41D18B5-9F95-4600-8CEF-14CA4D5FA94D}" presName="node" presStyleLbl="node1" presStyleIdx="1" presStyleCnt="2">
        <dgm:presLayoutVars>
          <dgm:bulletEnabled val="1"/>
        </dgm:presLayoutVars>
      </dgm:prSet>
      <dgm:spPr/>
    </dgm:pt>
  </dgm:ptLst>
  <dgm:cxnLst>
    <dgm:cxn modelId="{68F6BF37-0C2D-4B7E-89A5-9136655F430D}" srcId="{41F52AB3-E9E5-47CD-AA54-F656717D3168}" destId="{F41D18B5-9F95-4600-8CEF-14CA4D5FA94D}" srcOrd="1" destOrd="0" parTransId="{8D2405E8-7908-4118-9072-3FF08A64E453}" sibTransId="{43039D44-BA94-48B8-A05F-D2D069272154}"/>
    <dgm:cxn modelId="{E828E03A-F5B7-4877-A476-7836C2F2BFC7}" srcId="{41F52AB3-E9E5-47CD-AA54-F656717D3168}" destId="{310BE8A1-A570-4D4D-939A-42149BA94A5C}" srcOrd="0" destOrd="0" parTransId="{96064411-1991-4C9B-96C9-FB77D188DACA}" sibTransId="{B1F25308-E95A-4805-A703-6E4CAA4472CB}"/>
    <dgm:cxn modelId="{0829A1A6-CE88-4C0C-9D5F-F61D6643B2C8}" type="presOf" srcId="{310BE8A1-A570-4D4D-939A-42149BA94A5C}" destId="{10EF24D0-C1B3-446F-9E0B-626D0B1CC8DF}" srcOrd="0" destOrd="0" presId="urn:microsoft.com/office/officeart/2005/8/layout/default"/>
    <dgm:cxn modelId="{019870B0-4FDA-4954-B2FC-EFA2D4A27AA8}" type="presOf" srcId="{41F52AB3-E9E5-47CD-AA54-F656717D3168}" destId="{C8349799-4A4A-494F-AA13-E4D7282EB041}" srcOrd="0" destOrd="0" presId="urn:microsoft.com/office/officeart/2005/8/layout/default"/>
    <dgm:cxn modelId="{6E8C68B4-1511-4309-A44D-1CD245A80F3F}" type="presOf" srcId="{F41D18B5-9F95-4600-8CEF-14CA4D5FA94D}" destId="{CBF05234-2466-4E23-BE76-BD157D0EF40C}" srcOrd="0" destOrd="0" presId="urn:microsoft.com/office/officeart/2005/8/layout/default"/>
    <dgm:cxn modelId="{D7F3F7D1-F653-49BF-A740-13DC6B2011E7}" type="presParOf" srcId="{C8349799-4A4A-494F-AA13-E4D7282EB041}" destId="{10EF24D0-C1B3-446F-9E0B-626D0B1CC8DF}" srcOrd="0" destOrd="0" presId="urn:microsoft.com/office/officeart/2005/8/layout/default"/>
    <dgm:cxn modelId="{40608DD5-7939-4FA3-BBDA-71B29A081011}" type="presParOf" srcId="{C8349799-4A4A-494F-AA13-E4D7282EB041}" destId="{D8125887-9B5C-46B1-9BD8-D2D57CEA3F0B}" srcOrd="1" destOrd="0" presId="urn:microsoft.com/office/officeart/2005/8/layout/default"/>
    <dgm:cxn modelId="{6D3BBD97-F396-4A64-A6F6-4B4069C0F55F}" type="presParOf" srcId="{C8349799-4A4A-494F-AA13-E4D7282EB041}" destId="{CBF05234-2466-4E23-BE76-BD157D0EF40C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38DEC-7CAF-4374-BA97-F97FD7A005A2}">
      <dsp:nvSpPr>
        <dsp:cNvPr id="0" name=""/>
        <dsp:cNvSpPr/>
      </dsp:nvSpPr>
      <dsp:spPr>
        <a:xfrm>
          <a:off x="0" y="17169"/>
          <a:ext cx="5948831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Business Problem and </a:t>
          </a:r>
          <a:r>
            <a:rPr lang="en-US" sz="1800" kern="1200" dirty="0">
              <a:solidFill>
                <a:srgbClr val="FFFFFF"/>
              </a:solidFill>
            </a:rPr>
            <a:t>Background</a:t>
          </a:r>
          <a:endParaRPr lang="en-US" sz="1800" kern="1200" dirty="0"/>
        </a:p>
      </dsp:txBody>
      <dsp:txXfrm>
        <a:off x="21075" y="38244"/>
        <a:ext cx="5906681" cy="389580"/>
      </dsp:txXfrm>
    </dsp:sp>
    <dsp:sp modelId="{EE0C1D26-D677-478C-97C4-D89247DD9C96}">
      <dsp:nvSpPr>
        <dsp:cNvPr id="0" name=""/>
        <dsp:cNvSpPr/>
      </dsp:nvSpPr>
      <dsp:spPr>
        <a:xfrm>
          <a:off x="0" y="500739"/>
          <a:ext cx="5948831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Explanation and Preparation</a:t>
          </a:r>
        </a:p>
      </dsp:txBody>
      <dsp:txXfrm>
        <a:off x="21075" y="521814"/>
        <a:ext cx="5906681" cy="389580"/>
      </dsp:txXfrm>
    </dsp:sp>
    <dsp:sp modelId="{07353FDB-AA2E-40A4-829A-996DD9AD5E58}">
      <dsp:nvSpPr>
        <dsp:cNvPr id="0" name=""/>
        <dsp:cNvSpPr/>
      </dsp:nvSpPr>
      <dsp:spPr>
        <a:xfrm>
          <a:off x="0" y="984309"/>
          <a:ext cx="5948831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Feature Analysis and Methods</a:t>
          </a:r>
        </a:p>
      </dsp:txBody>
      <dsp:txXfrm>
        <a:off x="21075" y="1005384"/>
        <a:ext cx="5906681" cy="389580"/>
      </dsp:txXfrm>
    </dsp:sp>
    <dsp:sp modelId="{0AA04EE8-B4FF-4F4E-A446-A232D217DC70}">
      <dsp:nvSpPr>
        <dsp:cNvPr id="0" name=""/>
        <dsp:cNvSpPr/>
      </dsp:nvSpPr>
      <dsp:spPr>
        <a:xfrm>
          <a:off x="0" y="1467879"/>
          <a:ext cx="5948831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Machine Learning Models and Evaluation</a:t>
          </a:r>
        </a:p>
      </dsp:txBody>
      <dsp:txXfrm>
        <a:off x="21075" y="1488954"/>
        <a:ext cx="5906681" cy="389580"/>
      </dsp:txXfrm>
    </dsp:sp>
    <dsp:sp modelId="{5A815C78-9A3F-4F1B-A599-A6034F3265CE}">
      <dsp:nvSpPr>
        <dsp:cNvPr id="0" name=""/>
        <dsp:cNvSpPr/>
      </dsp:nvSpPr>
      <dsp:spPr>
        <a:xfrm>
          <a:off x="0" y="1951449"/>
          <a:ext cx="5948831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</a:t>
          </a:r>
        </a:p>
      </dsp:txBody>
      <dsp:txXfrm>
        <a:off x="21075" y="1972524"/>
        <a:ext cx="5906681" cy="389580"/>
      </dsp:txXfrm>
    </dsp:sp>
    <dsp:sp modelId="{4DF54A84-14C0-4ABC-816E-CD1D5E76E4B2}">
      <dsp:nvSpPr>
        <dsp:cNvPr id="0" name=""/>
        <dsp:cNvSpPr/>
      </dsp:nvSpPr>
      <dsp:spPr>
        <a:xfrm>
          <a:off x="0" y="2435019"/>
          <a:ext cx="5948831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Assumptions and Limitations</a:t>
          </a:r>
        </a:p>
      </dsp:txBody>
      <dsp:txXfrm>
        <a:off x="21075" y="2456094"/>
        <a:ext cx="5906681" cy="389580"/>
      </dsp:txXfrm>
    </dsp:sp>
    <dsp:sp modelId="{666AA029-7D0F-4D0F-A7C6-CFA885BBE624}">
      <dsp:nvSpPr>
        <dsp:cNvPr id="0" name=""/>
        <dsp:cNvSpPr/>
      </dsp:nvSpPr>
      <dsp:spPr>
        <a:xfrm>
          <a:off x="0" y="2918589"/>
          <a:ext cx="5948831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Future Usage and Recommendations</a:t>
          </a:r>
        </a:p>
      </dsp:txBody>
      <dsp:txXfrm>
        <a:off x="21075" y="2939664"/>
        <a:ext cx="5906681" cy="389580"/>
      </dsp:txXfrm>
    </dsp:sp>
    <dsp:sp modelId="{ABF4D80D-BFC5-49BE-8E9C-92BBF565248A}">
      <dsp:nvSpPr>
        <dsp:cNvPr id="0" name=""/>
        <dsp:cNvSpPr/>
      </dsp:nvSpPr>
      <dsp:spPr>
        <a:xfrm>
          <a:off x="0" y="3402159"/>
          <a:ext cx="5948831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Ethical Assessment</a:t>
          </a:r>
        </a:p>
      </dsp:txBody>
      <dsp:txXfrm>
        <a:off x="21075" y="3423234"/>
        <a:ext cx="5906681" cy="389580"/>
      </dsp:txXfrm>
    </dsp:sp>
    <dsp:sp modelId="{D67CB591-67A8-4495-9F36-49F5799F8795}">
      <dsp:nvSpPr>
        <dsp:cNvPr id="0" name=""/>
        <dsp:cNvSpPr/>
      </dsp:nvSpPr>
      <dsp:spPr>
        <a:xfrm>
          <a:off x="0" y="3885729"/>
          <a:ext cx="5948831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References</a:t>
          </a:r>
        </a:p>
      </dsp:txBody>
      <dsp:txXfrm>
        <a:off x="21075" y="3906804"/>
        <a:ext cx="5906681" cy="389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C475B-5421-43B7-BD26-DE39B98DB63C}">
      <dsp:nvSpPr>
        <dsp:cNvPr id="0" name=""/>
        <dsp:cNvSpPr/>
      </dsp:nvSpPr>
      <dsp:spPr>
        <a:xfrm>
          <a:off x="1333" y="535665"/>
          <a:ext cx="5202457" cy="3121474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Assumption: with mostly categorical features – all details captured correctly and no outliers present</a:t>
          </a:r>
        </a:p>
      </dsp:txBody>
      <dsp:txXfrm>
        <a:off x="1333" y="535665"/>
        <a:ext cx="5202457" cy="3121474"/>
      </dsp:txXfrm>
    </dsp:sp>
    <dsp:sp modelId="{4CA350D5-656B-43BF-9841-7DF5D116AAE1}">
      <dsp:nvSpPr>
        <dsp:cNvPr id="0" name=""/>
        <dsp:cNvSpPr/>
      </dsp:nvSpPr>
      <dsp:spPr>
        <a:xfrm>
          <a:off x="5724037" y="535665"/>
          <a:ext cx="5202457" cy="3121474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Limitation : Imbalanced data due to lower size of  training data having potential positive leads as compared to non-leads</a:t>
          </a:r>
        </a:p>
      </dsp:txBody>
      <dsp:txXfrm>
        <a:off x="5724037" y="535665"/>
        <a:ext cx="5202457" cy="31214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F24D0-C1B3-446F-9E0B-626D0B1CC8DF}">
      <dsp:nvSpPr>
        <dsp:cNvPr id="0" name=""/>
        <dsp:cNvSpPr/>
      </dsp:nvSpPr>
      <dsp:spPr>
        <a:xfrm>
          <a:off x="1333" y="535665"/>
          <a:ext cx="5202457" cy="312147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The modeling approach can be reused for other product offerings like loans or investment products by capturing relevant additional features</a:t>
          </a:r>
        </a:p>
      </dsp:txBody>
      <dsp:txXfrm>
        <a:off x="1333" y="535665"/>
        <a:ext cx="5202457" cy="3121474"/>
      </dsp:txXfrm>
    </dsp:sp>
    <dsp:sp modelId="{CBF05234-2466-4E23-BE76-BD157D0EF40C}">
      <dsp:nvSpPr>
        <dsp:cNvPr id="0" name=""/>
        <dsp:cNvSpPr/>
      </dsp:nvSpPr>
      <dsp:spPr>
        <a:xfrm>
          <a:off x="5724037" y="535665"/>
          <a:ext cx="5202457" cy="3121474"/>
        </a:xfrm>
        <a:prstGeom prst="rect">
          <a:avLst/>
        </a:prstGeom>
        <a:solidFill>
          <a:srgbClr val="33CC3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Recommend for future improvements, capture and share credit scores and annual income as factors</a:t>
          </a:r>
        </a:p>
      </dsp:txBody>
      <dsp:txXfrm>
        <a:off x="5724037" y="535665"/>
        <a:ext cx="5202457" cy="3121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7886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geekculture/xgboost-versus-random-forest-898e42870f30" TargetMode="External"/><Relationship Id="rId2" Type="http://schemas.openxmlformats.org/officeDocument/2006/relationships/hyperlink" Target="https://www.kaggle.com/sajidhussain3/jobathon-may-2021-credit-card-lead-predi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ucba.com/random-forest-vs-xgboost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.report/digital-report-weekly-march-6th-2015/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s://www.securedrive.com/product/securecard" TargetMode="Externa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6E6FCBC-5B3F-46F6-AB21-71DD20811D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076" r="2" b="4860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4F45F8-BA61-4B8B-8EF8-48E5FAB7529E}"/>
              </a:ext>
            </a:extLst>
          </p:cNvPr>
          <p:cNvSpPr txBox="1"/>
          <p:nvPr/>
        </p:nvSpPr>
        <p:spPr>
          <a:xfrm>
            <a:off x="618062" y="4185749"/>
            <a:ext cx="9265771" cy="622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latin typeface="+mj-lt"/>
                <a:ea typeface="+mj-ea"/>
                <a:cs typeface="+mj-cs"/>
              </a:rPr>
              <a:t>Credit Card Lead Predictions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47C61-39D5-4278-B873-8C92D7008F41}"/>
              </a:ext>
            </a:extLst>
          </p:cNvPr>
          <p:cNvSpPr txBox="1"/>
          <p:nvPr/>
        </p:nvSpPr>
        <p:spPr>
          <a:xfrm>
            <a:off x="618063" y="4856921"/>
            <a:ext cx="9565028" cy="1249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Pushkar Chougule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43E33-5520-4057-943E-82897148F13F}"/>
              </a:ext>
            </a:extLst>
          </p:cNvPr>
          <p:cNvSpPr txBox="1"/>
          <p:nvPr/>
        </p:nvSpPr>
        <p:spPr>
          <a:xfrm>
            <a:off x="9869086" y="6657945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pngimg.com/download/7886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615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9BAC5-45C3-4D9D-9FE3-263D179211F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AE9936FF-A572-4016-8DB4-3C25F1A1C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87" y="2141343"/>
            <a:ext cx="5382430" cy="3826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C27DE21F-89A9-46EC-B9FA-852DC586C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821" y="2188046"/>
            <a:ext cx="5472901" cy="38908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6E5125D-A6D7-4F13-9F5F-05695060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38932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Machine Learning Models and Evaluation </a:t>
            </a:r>
            <a:r>
              <a:rPr lang="en-US" sz="2000" dirty="0">
                <a:solidFill>
                  <a:srgbClr val="FFFFFF"/>
                </a:solidFill>
              </a:rPr>
              <a:t>(ROC curves)</a:t>
            </a:r>
          </a:p>
        </p:txBody>
      </p:sp>
    </p:spTree>
    <p:extLst>
      <p:ext uri="{BB962C8B-B14F-4D97-AF65-F5344CB8AC3E}">
        <p14:creationId xmlns:p14="http://schemas.microsoft.com/office/powerpoint/2010/main" val="140351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19"/>
    </mc:Choice>
    <mc:Fallback xmlns="">
      <p:transition spd="slow" advTm="2531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6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0CA26-0FF4-41E3-BF4B-9CF11412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7600464B-7A4A-4FDC-A66D-6428A67F5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 Certain Age groups showed up as potential candidates along with specific communication channels which were highly effective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 Having existing credit products with the bank was a positive influencer for potential leads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 Self employed customers came up as high potential leads as compared to entrepreneurs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 Vintage turned out to be a handy factor as well along with average account balance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 Currently Active Customers stand a good chance of being potential leads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 Following the potential prediction leads from the designed system could help expand the credit card customer base and thereby add to the revenue of the bank</a:t>
            </a:r>
          </a:p>
        </p:txBody>
      </p:sp>
    </p:spTree>
    <p:extLst>
      <p:ext uri="{BB962C8B-B14F-4D97-AF65-F5344CB8AC3E}">
        <p14:creationId xmlns:p14="http://schemas.microsoft.com/office/powerpoint/2010/main" val="161185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42"/>
    </mc:Choice>
    <mc:Fallback xmlns="">
      <p:transition spd="slow" advTm="3904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91EF7-3511-4F64-A4E1-0980686C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293447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Assumptions / Limitations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586AC1-4DB2-4690-BA36-0D4A0A752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46700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4278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91EF7-3511-4F64-A4E1-0980686C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Future Usage and 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586AC1-4DB2-4690-BA36-0D4A0A752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90060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9496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7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7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8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8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8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A4A6C-7A1A-4180-B183-341D9295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108171-A218-41C1-806D-348940ED3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Kaggle Dataset. </a:t>
            </a:r>
            <a:r>
              <a:rPr lang="en-US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2"/>
              </a:rPr>
              <a:t>https://www.kaggle.com/sajidhussain3/jobathon-may-2021-credit-card-lead-prediction</a:t>
            </a:r>
            <a:endParaRPr lang="en-US" sz="20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US" sz="2000" u="sng" dirty="0"/>
          </a:p>
          <a:p>
            <a:r>
              <a:rPr lang="en-US" sz="2000" dirty="0"/>
              <a:t>Gupta, Aman (2021) </a:t>
            </a:r>
            <a:r>
              <a:rPr lang="en-US" sz="2000" dirty="0">
                <a:hlinkClick r:id="rId3"/>
              </a:rPr>
              <a:t>https://medium.com/geekculture/xgboost-versus-random-forest-898e42870f30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Difference Between Random Forest vs </a:t>
            </a:r>
            <a:r>
              <a:rPr lang="en-US" sz="2000" dirty="0" err="1"/>
              <a:t>XGBoost</a:t>
            </a:r>
            <a:r>
              <a:rPr lang="en-US" sz="2000" dirty="0"/>
              <a:t> </a:t>
            </a:r>
            <a:r>
              <a:rPr lang="en-US" sz="2000" dirty="0">
                <a:hlinkClick r:id="rId4"/>
              </a:rPr>
              <a:t>https://www.educba.com/random-forest-vs-xgboost/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2609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FFCDD23B-75C8-427B-BD08-53C8156CD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website&#10;&#10;Description automatically generated">
            <a:extLst>
              <a:ext uri="{FF2B5EF4-FFF2-40B4-BE49-F238E27FC236}">
                <a16:creationId xmlns:a16="http://schemas.microsoft.com/office/drawing/2014/main" id="{629399D7-8ABB-40F4-9627-A6CDB6E057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808" r="-1" b="-1"/>
          <a:stretch/>
        </p:blipFill>
        <p:spPr>
          <a:xfrm>
            <a:off x="-10097" y="190"/>
            <a:ext cx="6656704" cy="5291194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64" y="5282206"/>
            <a:ext cx="12192264" cy="1163844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11000"/>
                </a:schemeClr>
              </a:gs>
              <a:gs pos="100000">
                <a:srgbClr val="000000">
                  <a:alpha val="77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5282206"/>
            <a:ext cx="12191998" cy="158648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0EEA6CE-62D0-49EC-BC46-553ACBEF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5635366"/>
            <a:ext cx="7091299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70" name="Rectangle 6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5282206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A69A690-C49D-4EB6-9916-E447BF13F0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384" r="22826" b="-3"/>
          <a:stretch/>
        </p:blipFill>
        <p:spPr>
          <a:xfrm>
            <a:off x="6735098" y="1"/>
            <a:ext cx="5456903" cy="52913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D86AA2-554F-4AEF-A24B-1E20246DBCCE}"/>
              </a:ext>
            </a:extLst>
          </p:cNvPr>
          <p:cNvSpPr txBox="1"/>
          <p:nvPr/>
        </p:nvSpPr>
        <p:spPr>
          <a:xfrm>
            <a:off x="5942038" y="5091329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digital.report/digital-report-weekly-march-6th-2015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90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4"/>
    </mc:Choice>
    <mc:Fallback xmlns="">
      <p:transition spd="slow" advTm="24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2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: Shape 28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8472F-CCA3-4655-BC43-9EA5E85A5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Content</a:t>
            </a:r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9" name="Content Placeholder 2">
            <a:extLst>
              <a:ext uri="{FF2B5EF4-FFF2-40B4-BE49-F238E27FC236}">
                <a16:creationId xmlns:a16="http://schemas.microsoft.com/office/drawing/2014/main" id="{CDC0607E-20A2-4819-A2B7-FFDE1921CA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105174"/>
              </p:ext>
            </p:extLst>
          </p:nvPr>
        </p:nvGraphicFramePr>
        <p:xfrm>
          <a:off x="5221862" y="1719618"/>
          <a:ext cx="5948831" cy="4334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900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872"/>
    </mc:Choice>
    <mc:Fallback xmlns="">
      <p:transition spd="slow" advTm="7387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CDE66-F550-4F5B-BD80-EEA3CB89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Business Problem and 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F56C0-05EE-4BD6-9A93-E6503D5F5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806" y="1825625"/>
            <a:ext cx="6857993" cy="4013387"/>
          </a:xfrm>
        </p:spPr>
        <p:txBody>
          <a:bodyPr/>
          <a:lstStyle/>
          <a:p>
            <a:r>
              <a:rPr lang="en-US" dirty="0"/>
              <a:t>Private bank existing customer base</a:t>
            </a:r>
          </a:p>
          <a:p>
            <a:r>
              <a:rPr lang="en-US" dirty="0"/>
              <a:t>Product offerings : Checking / Savings accounts, credit cards, loans, investments</a:t>
            </a:r>
          </a:p>
          <a:p>
            <a:r>
              <a:rPr lang="en-US" dirty="0"/>
              <a:t>Identify Potential customers eligible for Credit Card Products and offer to apply</a:t>
            </a:r>
          </a:p>
          <a:p>
            <a:r>
              <a:rPr lang="en-US" dirty="0"/>
              <a:t>Revenue Growth with prospective new Credit Card accounts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6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51"/>
    </mc:Choice>
    <mc:Fallback xmlns="">
      <p:transition spd="slow" advTm="1805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CDE66-F550-4F5B-BD80-EEA3CB89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Explanation and Preparation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4119D-C2AF-4726-9710-55C859A21140}"/>
              </a:ext>
            </a:extLst>
          </p:cNvPr>
          <p:cNvSpPr txBox="1"/>
          <p:nvPr/>
        </p:nvSpPr>
        <p:spPr>
          <a:xfrm>
            <a:off x="11185242" y="1764158"/>
            <a:ext cx="914399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Target </a:t>
            </a:r>
          </a:p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9B6375-D6AE-4001-8A73-EE3CC709B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14" y="4611973"/>
            <a:ext cx="2762250" cy="2085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86E8942-D961-400B-9196-EF25614C6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70" y="1840203"/>
            <a:ext cx="10267950" cy="1905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A7AE2617-2879-4B63-9100-73E6318877C2}"/>
              </a:ext>
            </a:extLst>
          </p:cNvPr>
          <p:cNvSpPr/>
          <p:nvPr/>
        </p:nvSpPr>
        <p:spPr>
          <a:xfrm flipH="1">
            <a:off x="10512430" y="1840203"/>
            <a:ext cx="645102" cy="330344"/>
          </a:xfrm>
          <a:prstGeom prst="rightArrow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4EC6008-DB08-42AD-BE15-BEAECE844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297" y="4611973"/>
            <a:ext cx="2771775" cy="2019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13AE4FE-8165-47C0-9DA5-C52EC6554401}"/>
              </a:ext>
            </a:extLst>
          </p:cNvPr>
          <p:cNvSpPr txBox="1"/>
          <p:nvPr/>
        </p:nvSpPr>
        <p:spPr>
          <a:xfrm>
            <a:off x="1985818" y="4128656"/>
            <a:ext cx="286327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Features with NULL Values</a:t>
            </a:r>
          </a:p>
        </p:txBody>
      </p:sp>
    </p:spTree>
    <p:extLst>
      <p:ext uri="{BB962C8B-B14F-4D97-AF65-F5344CB8AC3E}">
        <p14:creationId xmlns:p14="http://schemas.microsoft.com/office/powerpoint/2010/main" val="375096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62"/>
    </mc:Choice>
    <mc:Fallback xmlns="">
      <p:transition spd="slow" advTm="211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D2838B-2958-4428-890B-918FB081BEC5}"/>
              </a:ext>
            </a:extLst>
          </p:cNvPr>
          <p:cNvSpPr txBox="1"/>
          <p:nvPr/>
        </p:nvSpPr>
        <p:spPr>
          <a:xfrm>
            <a:off x="1116498" y="340498"/>
            <a:ext cx="4613919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>
                <a:latin typeface="+mj-lt"/>
                <a:ea typeface="+mj-ea"/>
                <a:cs typeface="+mj-cs"/>
              </a:rPr>
              <a:t>Features Analysis and Methods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52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1BCA7489-1C23-4F13-B331-4EE8D9082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662" y="1896183"/>
            <a:ext cx="6913176" cy="4770091"/>
          </a:xfrm>
          <a:prstGeom prst="rect">
            <a:avLst/>
          </a:prstGeom>
          <a:noFill/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4CC7C6D6-E40C-4921-9B11-1671813A1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2145" y="-9837"/>
            <a:ext cx="4363620" cy="3366855"/>
          </a:xfrm>
          <a:prstGeom prst="rect">
            <a:avLst/>
          </a:prstGeom>
          <a:noFill/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6CDF8A54-33AF-4588-BF71-8D7839532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9766" y="3512496"/>
            <a:ext cx="4433927" cy="32225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584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34"/>
    </mc:Choice>
    <mc:Fallback xmlns="">
      <p:transition spd="slow" advTm="3653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D2838B-2958-4428-890B-918FB081BEC5}"/>
              </a:ext>
            </a:extLst>
          </p:cNvPr>
          <p:cNvSpPr txBox="1"/>
          <p:nvPr/>
        </p:nvSpPr>
        <p:spPr>
          <a:xfrm>
            <a:off x="1116498" y="655128"/>
            <a:ext cx="4613919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dirty="0">
                <a:latin typeface="+mj-lt"/>
                <a:ea typeface="+mj-ea"/>
                <a:cs typeface="+mj-cs"/>
              </a:rPr>
              <a:t>Features Analysis and Methods </a:t>
            </a:r>
            <a:r>
              <a:rPr lang="en-US" sz="2400" b="1" dirty="0">
                <a:latin typeface="+mj-lt"/>
                <a:ea typeface="+mj-ea"/>
                <a:cs typeface="+mj-cs"/>
              </a:rPr>
              <a:t>(continued)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Chart, bar chart&#10;&#10;Description automatically generated">
            <a:extLst>
              <a:ext uri="{FF2B5EF4-FFF2-40B4-BE49-F238E27FC236}">
                <a16:creationId xmlns:a16="http://schemas.microsoft.com/office/drawing/2014/main" id="{2118BCF4-51E2-4320-BE5F-DF31A7118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642" y="-54551"/>
            <a:ext cx="4213860" cy="3602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Picture 54" descr="Chart, bar chart&#10;&#10;Description automatically generated">
            <a:extLst>
              <a:ext uri="{FF2B5EF4-FFF2-40B4-BE49-F238E27FC236}">
                <a16:creationId xmlns:a16="http://schemas.microsoft.com/office/drawing/2014/main" id="{428A9CBF-07BE-45B4-84BB-6E7DC0994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44" y="2809872"/>
            <a:ext cx="5301170" cy="3945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Picture 60" descr="Chart, bar chart&#10;&#10;Description automatically generated">
            <a:extLst>
              <a:ext uri="{FF2B5EF4-FFF2-40B4-BE49-F238E27FC236}">
                <a16:creationId xmlns:a16="http://schemas.microsoft.com/office/drawing/2014/main" id="{208C9D76-1AC6-43BE-A480-D169F2693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642" y="3752215"/>
            <a:ext cx="4289425" cy="3101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429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34"/>
    </mc:Choice>
    <mc:Fallback xmlns="">
      <p:transition spd="slow" advTm="3653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D2838B-2958-4428-890B-918FB081BEC5}"/>
              </a:ext>
            </a:extLst>
          </p:cNvPr>
          <p:cNvSpPr txBox="1"/>
          <p:nvPr/>
        </p:nvSpPr>
        <p:spPr>
          <a:xfrm>
            <a:off x="1116498" y="134021"/>
            <a:ext cx="4613919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dirty="0">
                <a:latin typeface="+mj-lt"/>
                <a:ea typeface="+mj-ea"/>
                <a:cs typeface="+mj-cs"/>
              </a:rPr>
              <a:t>Features Analysis and Methods </a:t>
            </a:r>
            <a:r>
              <a:rPr lang="en-US" sz="2400" b="1" dirty="0">
                <a:latin typeface="+mj-lt"/>
                <a:ea typeface="+mj-ea"/>
                <a:cs typeface="+mj-cs"/>
              </a:rPr>
              <a:t>(continued)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B63B57-0D6F-488B-8234-980E206C8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781" y="361801"/>
            <a:ext cx="3970666" cy="287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765A80-F0A6-4A19-9213-DEE49F83D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71" y="1601625"/>
            <a:ext cx="7494810" cy="524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1700B6D-0A9D-48AD-BD92-6FC7FEF11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565" y="3595785"/>
            <a:ext cx="3763882" cy="287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870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534"/>
    </mc:Choice>
    <mc:Fallback>
      <p:transition spd="slow" advTm="3653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2B2ED-7605-4B21-96CB-F2D2D398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453850"/>
            <a:ext cx="4220967" cy="1907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Machine Learning Models and Evaluation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32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A07EFA3-696C-485E-8694-D30328A97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222" y="1408764"/>
            <a:ext cx="4849488" cy="134251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C6A67-315E-497E-B92D-5421D2FCF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655141"/>
            <a:ext cx="4075054" cy="2741213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Logistic Regression</a:t>
            </a:r>
          </a:p>
          <a:p>
            <a:r>
              <a:rPr lang="en-US" sz="2000">
                <a:solidFill>
                  <a:schemeClr val="bg1"/>
                </a:solidFill>
              </a:rPr>
              <a:t>Random Forest Classifier</a:t>
            </a:r>
          </a:p>
          <a:p>
            <a:r>
              <a:rPr lang="en-US" sz="2000">
                <a:solidFill>
                  <a:schemeClr val="bg1"/>
                </a:solidFill>
              </a:rPr>
              <a:t>Gaussian Naïve Bayes</a:t>
            </a:r>
          </a:p>
          <a:p>
            <a:r>
              <a:rPr lang="en-US" sz="2000">
                <a:solidFill>
                  <a:schemeClr val="bg1"/>
                </a:solidFill>
              </a:rPr>
              <a:t>Gradient Boost classifier</a:t>
            </a:r>
          </a:p>
          <a:p>
            <a:r>
              <a:rPr lang="en-US" sz="2000">
                <a:solidFill>
                  <a:schemeClr val="bg1"/>
                </a:solidFill>
              </a:rPr>
              <a:t>ADA Boost classifier</a:t>
            </a:r>
          </a:p>
          <a:p>
            <a:r>
              <a:rPr lang="en-US" sz="2000">
                <a:solidFill>
                  <a:schemeClr val="bg1"/>
                </a:solidFill>
              </a:rPr>
              <a:t>XG Boost classifier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679631-6FC0-4223-8984-16B82699F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046" y="4086091"/>
            <a:ext cx="4837061" cy="13028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E1861F-55E7-4342-8C36-85A24332C231}"/>
              </a:ext>
            </a:extLst>
          </p:cNvPr>
          <p:cNvSpPr txBox="1"/>
          <p:nvPr/>
        </p:nvSpPr>
        <p:spPr>
          <a:xfrm>
            <a:off x="6585046" y="891906"/>
            <a:ext cx="2755599" cy="3693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Training results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B310F4-FBA8-4094-9A3F-ADA58FE8791A}"/>
              </a:ext>
            </a:extLst>
          </p:cNvPr>
          <p:cNvSpPr txBox="1"/>
          <p:nvPr/>
        </p:nvSpPr>
        <p:spPr>
          <a:xfrm>
            <a:off x="6585046" y="3541700"/>
            <a:ext cx="2755599" cy="3693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Evaluation results</a:t>
            </a:r>
          </a:p>
        </p:txBody>
      </p:sp>
    </p:spTree>
    <p:extLst>
      <p:ext uri="{BB962C8B-B14F-4D97-AF65-F5344CB8AC3E}">
        <p14:creationId xmlns:p14="http://schemas.microsoft.com/office/powerpoint/2010/main" val="345957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61"/>
    </mc:Choice>
    <mc:Fallback xmlns="">
      <p:transition spd="slow" advTm="3096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70157-80B3-4754-9051-4E53DBB2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38932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Machine Learning Models and Evaluation </a:t>
            </a:r>
            <a:r>
              <a:rPr lang="en-US" sz="2000" dirty="0">
                <a:solidFill>
                  <a:srgbClr val="FFFFFF"/>
                </a:solidFill>
              </a:rPr>
              <a:t>(Classification reports)</a:t>
            </a:r>
          </a:p>
        </p:txBody>
      </p:sp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EB8843DE-E40C-40A3-9C85-89871100C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87" y="2313810"/>
            <a:ext cx="5523249" cy="4018163"/>
          </a:xfrm>
          <a:prstGeom prst="rect">
            <a:avLst/>
          </a:prstGeom>
          <a:noFill/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21139C4B-8EE6-463D-8B6C-37E79527E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4770" y="2350298"/>
            <a:ext cx="5473094" cy="3981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800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997"/>
    </mc:Choice>
    <mc:Fallback xmlns="">
      <p:transition spd="slow" advTm="37997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0</TotalTime>
  <Words>397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Content</vt:lpstr>
      <vt:lpstr>Business Problem and Background</vt:lpstr>
      <vt:lpstr>Data Explanation and Preparation</vt:lpstr>
      <vt:lpstr>PowerPoint Presentation</vt:lpstr>
      <vt:lpstr>PowerPoint Presentation</vt:lpstr>
      <vt:lpstr>PowerPoint Presentation</vt:lpstr>
      <vt:lpstr>Machine Learning Models and Evaluation</vt:lpstr>
      <vt:lpstr>Machine Learning Models and Evaluation (Classification reports)</vt:lpstr>
      <vt:lpstr>Machine Learning Models and Evaluation (ROC curves)</vt:lpstr>
      <vt:lpstr>Conclusion</vt:lpstr>
      <vt:lpstr>Assumptions / Limitations</vt:lpstr>
      <vt:lpstr>Future Usage and Recommendations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Pushkar_Chougule_Project_Task_2</dc:title>
  <dc:creator>PushkarChougule</dc:creator>
  <cp:lastModifiedBy>Pushkar Chougule</cp:lastModifiedBy>
  <cp:revision>203</cp:revision>
  <dcterms:created xsi:type="dcterms:W3CDTF">2021-10-10T20:08:45Z</dcterms:created>
  <dcterms:modified xsi:type="dcterms:W3CDTF">2022-01-05T06:52:43Z</dcterms:modified>
</cp:coreProperties>
</file>