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65" r:id="rId3"/>
    <p:sldId id="266" r:id="rId4"/>
    <p:sldId id="267" r:id="rId5"/>
    <p:sldId id="274" r:id="rId6"/>
    <p:sldId id="284" r:id="rId7"/>
    <p:sldId id="285" r:id="rId8"/>
    <p:sldId id="286" r:id="rId9"/>
    <p:sldId id="270" r:id="rId10"/>
    <p:sldId id="277" r:id="rId11"/>
    <p:sldId id="287" r:id="rId12"/>
    <p:sldId id="276" r:id="rId13"/>
    <p:sldId id="288" r:id="rId14"/>
    <p:sldId id="272" r:id="rId15"/>
    <p:sldId id="282" r:id="rId16"/>
    <p:sldId id="273"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CC33"/>
    <a:srgbClr val="FF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3" d="100"/>
          <a:sy n="83" d="100"/>
        </p:scale>
        <p:origin x="52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C1AB2F-19C7-43B3-9CC3-62695CC6B50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DF8276F-FA1C-477E-B38F-AFB9AC3E7B6A}">
      <dgm:prSet/>
      <dgm:spPr/>
      <dgm:t>
        <a:bodyPr/>
        <a:lstStyle/>
        <a:p>
          <a:r>
            <a:rPr lang="en-US" dirty="0"/>
            <a:t>Business Problem and </a:t>
          </a:r>
          <a:r>
            <a:rPr lang="en-US" dirty="0">
              <a:solidFill>
                <a:srgbClr val="FFFFFF"/>
              </a:solidFill>
            </a:rPr>
            <a:t>Background</a:t>
          </a:r>
          <a:endParaRPr lang="en-US" dirty="0"/>
        </a:p>
      </dgm:t>
    </dgm:pt>
    <dgm:pt modelId="{A2DFB6A6-C753-42DB-B81F-5287BF341D9A}" type="parTrans" cxnId="{8E68F344-06A5-47D8-AEC7-9F7E3528E3D8}">
      <dgm:prSet/>
      <dgm:spPr/>
      <dgm:t>
        <a:bodyPr/>
        <a:lstStyle/>
        <a:p>
          <a:endParaRPr lang="en-US"/>
        </a:p>
      </dgm:t>
    </dgm:pt>
    <dgm:pt modelId="{BA0B1407-FAB3-49FF-91A1-D5C478242760}" type="sibTrans" cxnId="{8E68F344-06A5-47D8-AEC7-9F7E3528E3D8}">
      <dgm:prSet/>
      <dgm:spPr/>
      <dgm:t>
        <a:bodyPr/>
        <a:lstStyle/>
        <a:p>
          <a:endParaRPr lang="en-US"/>
        </a:p>
      </dgm:t>
    </dgm:pt>
    <dgm:pt modelId="{52B43B9A-0FD7-48BE-8027-47E10B63A850}">
      <dgm:prSet/>
      <dgm:spPr/>
      <dgm:t>
        <a:bodyPr/>
        <a:lstStyle/>
        <a:p>
          <a:r>
            <a:rPr lang="en-US" dirty="0"/>
            <a:t>Data Explanation and Preparation</a:t>
          </a:r>
        </a:p>
      </dgm:t>
    </dgm:pt>
    <dgm:pt modelId="{FA884846-6FFA-4681-A9CA-412F65A86FF7}" type="parTrans" cxnId="{7567D568-7E30-4736-8C3E-BC34143125EB}">
      <dgm:prSet/>
      <dgm:spPr/>
      <dgm:t>
        <a:bodyPr/>
        <a:lstStyle/>
        <a:p>
          <a:endParaRPr lang="en-US"/>
        </a:p>
      </dgm:t>
    </dgm:pt>
    <dgm:pt modelId="{8D4450E1-AE17-4F7A-BDB6-2332FA16554A}" type="sibTrans" cxnId="{7567D568-7E30-4736-8C3E-BC34143125EB}">
      <dgm:prSet/>
      <dgm:spPr/>
      <dgm:t>
        <a:bodyPr/>
        <a:lstStyle/>
        <a:p>
          <a:endParaRPr lang="en-US"/>
        </a:p>
      </dgm:t>
    </dgm:pt>
    <dgm:pt modelId="{9C6AEDE7-3E7E-4242-9EAF-E6899745EE27}">
      <dgm:prSet/>
      <dgm:spPr/>
      <dgm:t>
        <a:bodyPr/>
        <a:lstStyle/>
        <a:p>
          <a:r>
            <a:rPr lang="en-US" dirty="0"/>
            <a:t>Feature Analysis and Methods</a:t>
          </a:r>
        </a:p>
      </dgm:t>
    </dgm:pt>
    <dgm:pt modelId="{6260BC19-B666-41A4-A5C1-B90A3E528F04}" type="parTrans" cxnId="{BA8382A1-5CBF-4951-9762-5C9788746BA9}">
      <dgm:prSet/>
      <dgm:spPr/>
      <dgm:t>
        <a:bodyPr/>
        <a:lstStyle/>
        <a:p>
          <a:endParaRPr lang="en-US"/>
        </a:p>
      </dgm:t>
    </dgm:pt>
    <dgm:pt modelId="{036912FE-3710-4DEE-83FC-6B16F545CB36}" type="sibTrans" cxnId="{BA8382A1-5CBF-4951-9762-5C9788746BA9}">
      <dgm:prSet/>
      <dgm:spPr/>
      <dgm:t>
        <a:bodyPr/>
        <a:lstStyle/>
        <a:p>
          <a:endParaRPr lang="en-US"/>
        </a:p>
      </dgm:t>
    </dgm:pt>
    <dgm:pt modelId="{2177CC2F-2D32-4149-8EBC-ABA0147D579A}">
      <dgm:prSet/>
      <dgm:spPr/>
      <dgm:t>
        <a:bodyPr/>
        <a:lstStyle/>
        <a:p>
          <a:r>
            <a:rPr lang="en-US" dirty="0"/>
            <a:t>Machine Learning Models and Evaluation</a:t>
          </a:r>
        </a:p>
      </dgm:t>
    </dgm:pt>
    <dgm:pt modelId="{7DB73F79-CF97-4F36-BC60-DFF624003261}" type="parTrans" cxnId="{AEA8B806-9E23-4586-9B60-D6F7477E974E}">
      <dgm:prSet/>
      <dgm:spPr/>
      <dgm:t>
        <a:bodyPr/>
        <a:lstStyle/>
        <a:p>
          <a:endParaRPr lang="en-US"/>
        </a:p>
      </dgm:t>
    </dgm:pt>
    <dgm:pt modelId="{DDD99ACA-20FF-41EE-ABB8-9F72ED8C6877}" type="sibTrans" cxnId="{AEA8B806-9E23-4586-9B60-D6F7477E974E}">
      <dgm:prSet/>
      <dgm:spPr/>
      <dgm:t>
        <a:bodyPr/>
        <a:lstStyle/>
        <a:p>
          <a:endParaRPr lang="en-US"/>
        </a:p>
      </dgm:t>
    </dgm:pt>
    <dgm:pt modelId="{18527A26-0DB5-49D4-A728-142886BF4F20}">
      <dgm:prSet/>
      <dgm:spPr/>
      <dgm:t>
        <a:bodyPr/>
        <a:lstStyle/>
        <a:p>
          <a:r>
            <a:rPr lang="en-US" dirty="0"/>
            <a:t>Conclusion</a:t>
          </a:r>
        </a:p>
      </dgm:t>
    </dgm:pt>
    <dgm:pt modelId="{0D837A1D-A48E-45E2-B4F9-92673C4A935E}" type="parTrans" cxnId="{2B1DBB9A-7D13-422B-AB82-DBA2BDF9C100}">
      <dgm:prSet/>
      <dgm:spPr/>
      <dgm:t>
        <a:bodyPr/>
        <a:lstStyle/>
        <a:p>
          <a:endParaRPr lang="en-US"/>
        </a:p>
      </dgm:t>
    </dgm:pt>
    <dgm:pt modelId="{DC7A7A77-2193-41BE-BFB0-C758E2C66318}" type="sibTrans" cxnId="{2B1DBB9A-7D13-422B-AB82-DBA2BDF9C100}">
      <dgm:prSet/>
      <dgm:spPr/>
      <dgm:t>
        <a:bodyPr/>
        <a:lstStyle/>
        <a:p>
          <a:endParaRPr lang="en-US"/>
        </a:p>
      </dgm:t>
    </dgm:pt>
    <dgm:pt modelId="{00960824-CE53-4080-9FC7-E719FE418D2A}">
      <dgm:prSet/>
      <dgm:spPr/>
      <dgm:t>
        <a:bodyPr/>
        <a:lstStyle/>
        <a:p>
          <a:r>
            <a:rPr lang="en-US" dirty="0"/>
            <a:t>Assumptions and Limitations</a:t>
          </a:r>
        </a:p>
      </dgm:t>
    </dgm:pt>
    <dgm:pt modelId="{2D8194D7-2DE9-4921-BE21-BF1A2E9DD27E}" type="parTrans" cxnId="{9B06A85E-7FDA-41E4-ACFA-FC467BB5AC88}">
      <dgm:prSet/>
      <dgm:spPr/>
      <dgm:t>
        <a:bodyPr/>
        <a:lstStyle/>
        <a:p>
          <a:endParaRPr lang="en-US"/>
        </a:p>
      </dgm:t>
    </dgm:pt>
    <dgm:pt modelId="{96843862-860D-4D2E-896A-BEFEF11EA013}" type="sibTrans" cxnId="{9B06A85E-7FDA-41E4-ACFA-FC467BB5AC88}">
      <dgm:prSet/>
      <dgm:spPr/>
      <dgm:t>
        <a:bodyPr/>
        <a:lstStyle/>
        <a:p>
          <a:endParaRPr lang="en-US"/>
        </a:p>
      </dgm:t>
    </dgm:pt>
    <dgm:pt modelId="{FF34C3C0-3CA4-48CC-A289-84180EF9014A}">
      <dgm:prSet/>
      <dgm:spPr/>
      <dgm:t>
        <a:bodyPr/>
        <a:lstStyle/>
        <a:p>
          <a:r>
            <a:rPr lang="en-US" dirty="0"/>
            <a:t>Future Usage and Recommendations</a:t>
          </a:r>
        </a:p>
      </dgm:t>
    </dgm:pt>
    <dgm:pt modelId="{FED18A79-E5D7-4248-A2B8-FF850CE1EB77}" type="parTrans" cxnId="{CB5085D2-C8E2-4576-BC68-67CA66FC92B4}">
      <dgm:prSet/>
      <dgm:spPr/>
      <dgm:t>
        <a:bodyPr/>
        <a:lstStyle/>
        <a:p>
          <a:endParaRPr lang="en-US"/>
        </a:p>
      </dgm:t>
    </dgm:pt>
    <dgm:pt modelId="{3B2CA01C-32D4-4956-B923-89C87747E073}" type="sibTrans" cxnId="{CB5085D2-C8E2-4576-BC68-67CA66FC92B4}">
      <dgm:prSet/>
      <dgm:spPr/>
      <dgm:t>
        <a:bodyPr/>
        <a:lstStyle/>
        <a:p>
          <a:endParaRPr lang="en-US"/>
        </a:p>
      </dgm:t>
    </dgm:pt>
    <dgm:pt modelId="{EA355022-1150-4E29-915D-E9DB71FC368B}">
      <dgm:prSet/>
      <dgm:spPr/>
      <dgm:t>
        <a:bodyPr/>
        <a:lstStyle/>
        <a:p>
          <a:r>
            <a:rPr lang="en-US" dirty="0"/>
            <a:t>References</a:t>
          </a:r>
        </a:p>
      </dgm:t>
    </dgm:pt>
    <dgm:pt modelId="{D402F2A5-79AC-4420-B7AF-A1AF470DB16D}" type="parTrans" cxnId="{5DEB58C0-3EEE-4732-8DDC-E4739927998D}">
      <dgm:prSet/>
      <dgm:spPr/>
      <dgm:t>
        <a:bodyPr/>
        <a:lstStyle/>
        <a:p>
          <a:endParaRPr lang="en-US"/>
        </a:p>
      </dgm:t>
    </dgm:pt>
    <dgm:pt modelId="{03E79D66-9D8E-4EA9-9581-000E6AFFE9D4}" type="sibTrans" cxnId="{5DEB58C0-3EEE-4732-8DDC-E4739927998D}">
      <dgm:prSet/>
      <dgm:spPr/>
      <dgm:t>
        <a:bodyPr/>
        <a:lstStyle/>
        <a:p>
          <a:endParaRPr lang="en-US"/>
        </a:p>
      </dgm:t>
    </dgm:pt>
    <dgm:pt modelId="{AEF14B19-2FDB-4404-8567-259752C523D5}" type="pres">
      <dgm:prSet presAssocID="{0BC1AB2F-19C7-43B3-9CC3-62695CC6B502}" presName="linear" presStyleCnt="0">
        <dgm:presLayoutVars>
          <dgm:animLvl val="lvl"/>
          <dgm:resizeHandles val="exact"/>
        </dgm:presLayoutVars>
      </dgm:prSet>
      <dgm:spPr/>
    </dgm:pt>
    <dgm:pt modelId="{A1538DEC-7CAF-4374-BA97-F97FD7A005A2}" type="pres">
      <dgm:prSet presAssocID="{8DF8276F-FA1C-477E-B38F-AFB9AC3E7B6A}" presName="parentText" presStyleLbl="node1" presStyleIdx="0" presStyleCnt="8">
        <dgm:presLayoutVars>
          <dgm:chMax val="0"/>
          <dgm:bulletEnabled val="1"/>
        </dgm:presLayoutVars>
      </dgm:prSet>
      <dgm:spPr/>
    </dgm:pt>
    <dgm:pt modelId="{B84585D2-F607-400F-A929-267A4D0DD4CC}" type="pres">
      <dgm:prSet presAssocID="{BA0B1407-FAB3-49FF-91A1-D5C478242760}" presName="spacer" presStyleCnt="0"/>
      <dgm:spPr/>
    </dgm:pt>
    <dgm:pt modelId="{EE0C1D26-D677-478C-97C4-D89247DD9C96}" type="pres">
      <dgm:prSet presAssocID="{52B43B9A-0FD7-48BE-8027-47E10B63A850}" presName="parentText" presStyleLbl="node1" presStyleIdx="1" presStyleCnt="8">
        <dgm:presLayoutVars>
          <dgm:chMax val="0"/>
          <dgm:bulletEnabled val="1"/>
        </dgm:presLayoutVars>
      </dgm:prSet>
      <dgm:spPr/>
    </dgm:pt>
    <dgm:pt modelId="{D9D0EB55-F2EF-467E-95E2-EA76AB6ECBEA}" type="pres">
      <dgm:prSet presAssocID="{8D4450E1-AE17-4F7A-BDB6-2332FA16554A}" presName="spacer" presStyleCnt="0"/>
      <dgm:spPr/>
    </dgm:pt>
    <dgm:pt modelId="{07353FDB-AA2E-40A4-829A-996DD9AD5E58}" type="pres">
      <dgm:prSet presAssocID="{9C6AEDE7-3E7E-4242-9EAF-E6899745EE27}" presName="parentText" presStyleLbl="node1" presStyleIdx="2" presStyleCnt="8">
        <dgm:presLayoutVars>
          <dgm:chMax val="0"/>
          <dgm:bulletEnabled val="1"/>
        </dgm:presLayoutVars>
      </dgm:prSet>
      <dgm:spPr/>
    </dgm:pt>
    <dgm:pt modelId="{56BC5732-308F-4F65-B4FE-8C4786A98EEF}" type="pres">
      <dgm:prSet presAssocID="{036912FE-3710-4DEE-83FC-6B16F545CB36}" presName="spacer" presStyleCnt="0"/>
      <dgm:spPr/>
    </dgm:pt>
    <dgm:pt modelId="{0AA04EE8-B4FF-4F4E-A446-A232D217DC70}" type="pres">
      <dgm:prSet presAssocID="{2177CC2F-2D32-4149-8EBC-ABA0147D579A}" presName="parentText" presStyleLbl="node1" presStyleIdx="3" presStyleCnt="8">
        <dgm:presLayoutVars>
          <dgm:chMax val="0"/>
          <dgm:bulletEnabled val="1"/>
        </dgm:presLayoutVars>
      </dgm:prSet>
      <dgm:spPr/>
    </dgm:pt>
    <dgm:pt modelId="{E3520CC6-C6AB-448C-9BDD-C5E1D9449861}" type="pres">
      <dgm:prSet presAssocID="{DDD99ACA-20FF-41EE-ABB8-9F72ED8C6877}" presName="spacer" presStyleCnt="0"/>
      <dgm:spPr/>
    </dgm:pt>
    <dgm:pt modelId="{5A815C78-9A3F-4F1B-A599-A6034F3265CE}" type="pres">
      <dgm:prSet presAssocID="{18527A26-0DB5-49D4-A728-142886BF4F20}" presName="parentText" presStyleLbl="node1" presStyleIdx="4" presStyleCnt="8">
        <dgm:presLayoutVars>
          <dgm:chMax val="0"/>
          <dgm:bulletEnabled val="1"/>
        </dgm:presLayoutVars>
      </dgm:prSet>
      <dgm:spPr/>
    </dgm:pt>
    <dgm:pt modelId="{B92F6009-B1A1-4AC1-9A9E-E57EC497CCEB}" type="pres">
      <dgm:prSet presAssocID="{DC7A7A77-2193-41BE-BFB0-C758E2C66318}" presName="spacer" presStyleCnt="0"/>
      <dgm:spPr/>
    </dgm:pt>
    <dgm:pt modelId="{4DF54A84-14C0-4ABC-816E-CD1D5E76E4B2}" type="pres">
      <dgm:prSet presAssocID="{00960824-CE53-4080-9FC7-E719FE418D2A}" presName="parentText" presStyleLbl="node1" presStyleIdx="5" presStyleCnt="8">
        <dgm:presLayoutVars>
          <dgm:chMax val="0"/>
          <dgm:bulletEnabled val="1"/>
        </dgm:presLayoutVars>
      </dgm:prSet>
      <dgm:spPr/>
    </dgm:pt>
    <dgm:pt modelId="{9FF8E1B3-AB84-4A76-A108-9D4CFF041758}" type="pres">
      <dgm:prSet presAssocID="{96843862-860D-4D2E-896A-BEFEF11EA013}" presName="spacer" presStyleCnt="0"/>
      <dgm:spPr/>
    </dgm:pt>
    <dgm:pt modelId="{666AA029-7D0F-4D0F-A7C6-CFA885BBE624}" type="pres">
      <dgm:prSet presAssocID="{FF34C3C0-3CA4-48CC-A289-84180EF9014A}" presName="parentText" presStyleLbl="node1" presStyleIdx="6" presStyleCnt="8">
        <dgm:presLayoutVars>
          <dgm:chMax val="0"/>
          <dgm:bulletEnabled val="1"/>
        </dgm:presLayoutVars>
      </dgm:prSet>
      <dgm:spPr/>
    </dgm:pt>
    <dgm:pt modelId="{BF6F7177-39CC-41D0-A175-908B350862C4}" type="pres">
      <dgm:prSet presAssocID="{3B2CA01C-32D4-4956-B923-89C87747E073}" presName="spacer" presStyleCnt="0"/>
      <dgm:spPr/>
    </dgm:pt>
    <dgm:pt modelId="{D67CB591-67A8-4495-9F36-49F5799F8795}" type="pres">
      <dgm:prSet presAssocID="{EA355022-1150-4E29-915D-E9DB71FC368B}" presName="parentText" presStyleLbl="node1" presStyleIdx="7" presStyleCnt="8">
        <dgm:presLayoutVars>
          <dgm:chMax val="0"/>
          <dgm:bulletEnabled val="1"/>
        </dgm:presLayoutVars>
      </dgm:prSet>
      <dgm:spPr/>
    </dgm:pt>
  </dgm:ptLst>
  <dgm:cxnLst>
    <dgm:cxn modelId="{AEA8B806-9E23-4586-9B60-D6F7477E974E}" srcId="{0BC1AB2F-19C7-43B3-9CC3-62695CC6B502}" destId="{2177CC2F-2D32-4149-8EBC-ABA0147D579A}" srcOrd="3" destOrd="0" parTransId="{7DB73F79-CF97-4F36-BC60-DFF624003261}" sibTransId="{DDD99ACA-20FF-41EE-ABB8-9F72ED8C6877}"/>
    <dgm:cxn modelId="{7536B42D-F2B0-4283-BB51-22E2CDAC4D33}" type="presOf" srcId="{18527A26-0DB5-49D4-A728-142886BF4F20}" destId="{5A815C78-9A3F-4F1B-A599-A6034F3265CE}" srcOrd="0" destOrd="0" presId="urn:microsoft.com/office/officeart/2005/8/layout/vList2"/>
    <dgm:cxn modelId="{A771D82D-6EA7-479C-96CE-5EDD6372F7E6}" type="presOf" srcId="{52B43B9A-0FD7-48BE-8027-47E10B63A850}" destId="{EE0C1D26-D677-478C-97C4-D89247DD9C96}" srcOrd="0" destOrd="0" presId="urn:microsoft.com/office/officeart/2005/8/layout/vList2"/>
    <dgm:cxn modelId="{5E8BAF38-EB33-4B0E-99A5-E04064603E57}" type="presOf" srcId="{0BC1AB2F-19C7-43B3-9CC3-62695CC6B502}" destId="{AEF14B19-2FDB-4404-8567-259752C523D5}" srcOrd="0" destOrd="0" presId="urn:microsoft.com/office/officeart/2005/8/layout/vList2"/>
    <dgm:cxn modelId="{9B06A85E-7FDA-41E4-ACFA-FC467BB5AC88}" srcId="{0BC1AB2F-19C7-43B3-9CC3-62695CC6B502}" destId="{00960824-CE53-4080-9FC7-E719FE418D2A}" srcOrd="5" destOrd="0" parTransId="{2D8194D7-2DE9-4921-BE21-BF1A2E9DD27E}" sibTransId="{96843862-860D-4D2E-896A-BEFEF11EA013}"/>
    <dgm:cxn modelId="{FB0C2E41-5B32-4EFA-9783-B345036FE6F4}" type="presOf" srcId="{9C6AEDE7-3E7E-4242-9EAF-E6899745EE27}" destId="{07353FDB-AA2E-40A4-829A-996DD9AD5E58}" srcOrd="0" destOrd="0" presId="urn:microsoft.com/office/officeart/2005/8/layout/vList2"/>
    <dgm:cxn modelId="{8E68F344-06A5-47D8-AEC7-9F7E3528E3D8}" srcId="{0BC1AB2F-19C7-43B3-9CC3-62695CC6B502}" destId="{8DF8276F-FA1C-477E-B38F-AFB9AC3E7B6A}" srcOrd="0" destOrd="0" parTransId="{A2DFB6A6-C753-42DB-B81F-5287BF341D9A}" sibTransId="{BA0B1407-FAB3-49FF-91A1-D5C478242760}"/>
    <dgm:cxn modelId="{7567D568-7E30-4736-8C3E-BC34143125EB}" srcId="{0BC1AB2F-19C7-43B3-9CC3-62695CC6B502}" destId="{52B43B9A-0FD7-48BE-8027-47E10B63A850}" srcOrd="1" destOrd="0" parTransId="{FA884846-6FFA-4681-A9CA-412F65A86FF7}" sibTransId="{8D4450E1-AE17-4F7A-BDB6-2332FA16554A}"/>
    <dgm:cxn modelId="{94515077-8C35-4500-BE23-19D7B0910F6C}" type="presOf" srcId="{00960824-CE53-4080-9FC7-E719FE418D2A}" destId="{4DF54A84-14C0-4ABC-816E-CD1D5E76E4B2}" srcOrd="0" destOrd="0" presId="urn:microsoft.com/office/officeart/2005/8/layout/vList2"/>
    <dgm:cxn modelId="{2B1DBB9A-7D13-422B-AB82-DBA2BDF9C100}" srcId="{0BC1AB2F-19C7-43B3-9CC3-62695CC6B502}" destId="{18527A26-0DB5-49D4-A728-142886BF4F20}" srcOrd="4" destOrd="0" parTransId="{0D837A1D-A48E-45E2-B4F9-92673C4A935E}" sibTransId="{DC7A7A77-2193-41BE-BFB0-C758E2C66318}"/>
    <dgm:cxn modelId="{BA8382A1-5CBF-4951-9762-5C9788746BA9}" srcId="{0BC1AB2F-19C7-43B3-9CC3-62695CC6B502}" destId="{9C6AEDE7-3E7E-4242-9EAF-E6899745EE27}" srcOrd="2" destOrd="0" parTransId="{6260BC19-B666-41A4-A5C1-B90A3E528F04}" sibTransId="{036912FE-3710-4DEE-83FC-6B16F545CB36}"/>
    <dgm:cxn modelId="{ABA6B9B6-629C-49EC-8DD2-EB7061DF2D8C}" type="presOf" srcId="{EA355022-1150-4E29-915D-E9DB71FC368B}" destId="{D67CB591-67A8-4495-9F36-49F5799F8795}" srcOrd="0" destOrd="0" presId="urn:microsoft.com/office/officeart/2005/8/layout/vList2"/>
    <dgm:cxn modelId="{5DEB58C0-3EEE-4732-8DDC-E4739927998D}" srcId="{0BC1AB2F-19C7-43B3-9CC3-62695CC6B502}" destId="{EA355022-1150-4E29-915D-E9DB71FC368B}" srcOrd="7" destOrd="0" parTransId="{D402F2A5-79AC-4420-B7AF-A1AF470DB16D}" sibTransId="{03E79D66-9D8E-4EA9-9581-000E6AFFE9D4}"/>
    <dgm:cxn modelId="{7EA9D5C8-096F-4CEC-8E4B-B99D40160F0D}" type="presOf" srcId="{FF34C3C0-3CA4-48CC-A289-84180EF9014A}" destId="{666AA029-7D0F-4D0F-A7C6-CFA885BBE624}" srcOrd="0" destOrd="0" presId="urn:microsoft.com/office/officeart/2005/8/layout/vList2"/>
    <dgm:cxn modelId="{CB5085D2-C8E2-4576-BC68-67CA66FC92B4}" srcId="{0BC1AB2F-19C7-43B3-9CC3-62695CC6B502}" destId="{FF34C3C0-3CA4-48CC-A289-84180EF9014A}" srcOrd="6" destOrd="0" parTransId="{FED18A79-E5D7-4248-A2B8-FF850CE1EB77}" sibTransId="{3B2CA01C-32D4-4956-B923-89C87747E073}"/>
    <dgm:cxn modelId="{4F2F8EEC-F168-45EB-BF24-6D76C517C49C}" type="presOf" srcId="{2177CC2F-2D32-4149-8EBC-ABA0147D579A}" destId="{0AA04EE8-B4FF-4F4E-A446-A232D217DC70}" srcOrd="0" destOrd="0" presId="urn:microsoft.com/office/officeart/2005/8/layout/vList2"/>
    <dgm:cxn modelId="{380269F4-B3BE-4109-BCB9-2125A80B1A7B}" type="presOf" srcId="{8DF8276F-FA1C-477E-B38F-AFB9AC3E7B6A}" destId="{A1538DEC-7CAF-4374-BA97-F97FD7A005A2}" srcOrd="0" destOrd="0" presId="urn:microsoft.com/office/officeart/2005/8/layout/vList2"/>
    <dgm:cxn modelId="{40171B3E-F8F8-4CA7-94E1-886D0D798238}" type="presParOf" srcId="{AEF14B19-2FDB-4404-8567-259752C523D5}" destId="{A1538DEC-7CAF-4374-BA97-F97FD7A005A2}" srcOrd="0" destOrd="0" presId="urn:microsoft.com/office/officeart/2005/8/layout/vList2"/>
    <dgm:cxn modelId="{D334F667-B23C-4D1D-A01B-3EA826B260D5}" type="presParOf" srcId="{AEF14B19-2FDB-4404-8567-259752C523D5}" destId="{B84585D2-F607-400F-A929-267A4D0DD4CC}" srcOrd="1" destOrd="0" presId="urn:microsoft.com/office/officeart/2005/8/layout/vList2"/>
    <dgm:cxn modelId="{841EAD25-AE65-445A-83CA-485F95266C35}" type="presParOf" srcId="{AEF14B19-2FDB-4404-8567-259752C523D5}" destId="{EE0C1D26-D677-478C-97C4-D89247DD9C96}" srcOrd="2" destOrd="0" presId="urn:microsoft.com/office/officeart/2005/8/layout/vList2"/>
    <dgm:cxn modelId="{27565879-4247-4E02-B527-EC8A3C3C7B21}" type="presParOf" srcId="{AEF14B19-2FDB-4404-8567-259752C523D5}" destId="{D9D0EB55-F2EF-467E-95E2-EA76AB6ECBEA}" srcOrd="3" destOrd="0" presId="urn:microsoft.com/office/officeart/2005/8/layout/vList2"/>
    <dgm:cxn modelId="{DFEE7C32-0B3E-4F6A-865A-D7A2476408E8}" type="presParOf" srcId="{AEF14B19-2FDB-4404-8567-259752C523D5}" destId="{07353FDB-AA2E-40A4-829A-996DD9AD5E58}" srcOrd="4" destOrd="0" presId="urn:microsoft.com/office/officeart/2005/8/layout/vList2"/>
    <dgm:cxn modelId="{4DA1BAED-C0F8-4441-924C-921E17EEC86B}" type="presParOf" srcId="{AEF14B19-2FDB-4404-8567-259752C523D5}" destId="{56BC5732-308F-4F65-B4FE-8C4786A98EEF}" srcOrd="5" destOrd="0" presId="urn:microsoft.com/office/officeart/2005/8/layout/vList2"/>
    <dgm:cxn modelId="{058BE6E4-ECF2-44F1-8833-842737EB445B}" type="presParOf" srcId="{AEF14B19-2FDB-4404-8567-259752C523D5}" destId="{0AA04EE8-B4FF-4F4E-A446-A232D217DC70}" srcOrd="6" destOrd="0" presId="urn:microsoft.com/office/officeart/2005/8/layout/vList2"/>
    <dgm:cxn modelId="{B6635AFB-F108-4433-B177-012740F0B441}" type="presParOf" srcId="{AEF14B19-2FDB-4404-8567-259752C523D5}" destId="{E3520CC6-C6AB-448C-9BDD-C5E1D9449861}" srcOrd="7" destOrd="0" presId="urn:microsoft.com/office/officeart/2005/8/layout/vList2"/>
    <dgm:cxn modelId="{104899DA-620E-47DB-AE0E-460261A924FC}" type="presParOf" srcId="{AEF14B19-2FDB-4404-8567-259752C523D5}" destId="{5A815C78-9A3F-4F1B-A599-A6034F3265CE}" srcOrd="8" destOrd="0" presId="urn:microsoft.com/office/officeart/2005/8/layout/vList2"/>
    <dgm:cxn modelId="{006761BB-07F6-4942-8AE4-B0B122C41555}" type="presParOf" srcId="{AEF14B19-2FDB-4404-8567-259752C523D5}" destId="{B92F6009-B1A1-4AC1-9A9E-E57EC497CCEB}" srcOrd="9" destOrd="0" presId="urn:microsoft.com/office/officeart/2005/8/layout/vList2"/>
    <dgm:cxn modelId="{5671184F-AF04-4F79-8321-606F99C8B377}" type="presParOf" srcId="{AEF14B19-2FDB-4404-8567-259752C523D5}" destId="{4DF54A84-14C0-4ABC-816E-CD1D5E76E4B2}" srcOrd="10" destOrd="0" presId="urn:microsoft.com/office/officeart/2005/8/layout/vList2"/>
    <dgm:cxn modelId="{06AD7FAD-3FF1-4A3E-940D-220D79F0739A}" type="presParOf" srcId="{AEF14B19-2FDB-4404-8567-259752C523D5}" destId="{9FF8E1B3-AB84-4A76-A108-9D4CFF041758}" srcOrd="11" destOrd="0" presId="urn:microsoft.com/office/officeart/2005/8/layout/vList2"/>
    <dgm:cxn modelId="{82A5E125-6779-400E-9956-6061B85C8112}" type="presParOf" srcId="{AEF14B19-2FDB-4404-8567-259752C523D5}" destId="{666AA029-7D0F-4D0F-A7C6-CFA885BBE624}" srcOrd="12" destOrd="0" presId="urn:microsoft.com/office/officeart/2005/8/layout/vList2"/>
    <dgm:cxn modelId="{06EA167D-B5A6-43D7-9DA5-09830C437B56}" type="presParOf" srcId="{AEF14B19-2FDB-4404-8567-259752C523D5}" destId="{BF6F7177-39CC-41D0-A175-908B350862C4}" srcOrd="13" destOrd="0" presId="urn:microsoft.com/office/officeart/2005/8/layout/vList2"/>
    <dgm:cxn modelId="{9111881A-8779-4505-A35C-317C1E802AF2}" type="presParOf" srcId="{AEF14B19-2FDB-4404-8567-259752C523D5}" destId="{D67CB591-67A8-4495-9F36-49F5799F8795}"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F52AB3-E9E5-47CD-AA54-F656717D3168}"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310BE8A1-A570-4D4D-939A-42149BA94A5C}">
      <dgm:prSet/>
      <dgm:spPr>
        <a:solidFill>
          <a:srgbClr val="0070C0"/>
        </a:solidFill>
      </dgm:spPr>
      <dgm:t>
        <a:bodyPr/>
        <a:lstStyle/>
        <a:p>
          <a:r>
            <a:rPr lang="en-US" dirty="0"/>
            <a:t>Assumption: The data has no outliers in terms of Sales figures. Most of the other information being text, has no issues.</a:t>
          </a:r>
        </a:p>
      </dgm:t>
    </dgm:pt>
    <dgm:pt modelId="{96064411-1991-4C9B-96C9-FB77D188DACA}" type="parTrans" cxnId="{E828E03A-F5B7-4877-A476-7836C2F2BFC7}">
      <dgm:prSet/>
      <dgm:spPr/>
      <dgm:t>
        <a:bodyPr/>
        <a:lstStyle/>
        <a:p>
          <a:endParaRPr lang="en-US"/>
        </a:p>
      </dgm:t>
    </dgm:pt>
    <dgm:pt modelId="{B1F25308-E95A-4805-A703-6E4CAA4472CB}" type="sibTrans" cxnId="{E828E03A-F5B7-4877-A476-7836C2F2BFC7}">
      <dgm:prSet/>
      <dgm:spPr/>
      <dgm:t>
        <a:bodyPr/>
        <a:lstStyle/>
        <a:p>
          <a:endParaRPr lang="en-US"/>
        </a:p>
      </dgm:t>
    </dgm:pt>
    <dgm:pt modelId="{F41D18B5-9F95-4600-8CEF-14CA4D5FA94D}">
      <dgm:prSet/>
      <dgm:spPr>
        <a:solidFill>
          <a:schemeClr val="accent2">
            <a:lumMod val="75000"/>
          </a:schemeClr>
        </a:solidFill>
      </dgm:spPr>
      <dgm:t>
        <a:bodyPr/>
        <a:lstStyle/>
        <a:p>
          <a:r>
            <a:rPr lang="en-US" dirty="0"/>
            <a:t>Challenges / Limitations : Sales data having occasional spikes causes the predictions to be wide range bound with some errors</a:t>
          </a:r>
        </a:p>
      </dgm:t>
    </dgm:pt>
    <dgm:pt modelId="{8D2405E8-7908-4118-9072-3FF08A64E453}" type="parTrans" cxnId="{68F6BF37-0C2D-4B7E-89A5-9136655F430D}">
      <dgm:prSet/>
      <dgm:spPr/>
      <dgm:t>
        <a:bodyPr/>
        <a:lstStyle/>
        <a:p>
          <a:endParaRPr lang="en-US"/>
        </a:p>
      </dgm:t>
    </dgm:pt>
    <dgm:pt modelId="{43039D44-BA94-48B8-A05F-D2D069272154}" type="sibTrans" cxnId="{68F6BF37-0C2D-4B7E-89A5-9136655F430D}">
      <dgm:prSet/>
      <dgm:spPr/>
      <dgm:t>
        <a:bodyPr/>
        <a:lstStyle/>
        <a:p>
          <a:endParaRPr lang="en-US"/>
        </a:p>
      </dgm:t>
    </dgm:pt>
    <dgm:pt modelId="{E70CDA14-B3B1-4556-BEA8-1EAD027C3D0A}">
      <dgm:prSet/>
      <dgm:spPr>
        <a:solidFill>
          <a:srgbClr val="92D050"/>
        </a:solidFill>
      </dgm:spPr>
      <dgm:t>
        <a:bodyPr/>
        <a:lstStyle/>
        <a:p>
          <a:r>
            <a:rPr lang="en-US" dirty="0"/>
            <a:t>Future Usage : The model can be partially utilized, or new system can be developed to forecast at the customer segments, sub-category, states, city level sales</a:t>
          </a:r>
        </a:p>
      </dgm:t>
    </dgm:pt>
    <dgm:pt modelId="{693CCBFA-0EB4-4B8F-AC71-FF3CD8D170CD}" type="parTrans" cxnId="{4E53F600-AAAD-4DEB-A78C-642F6C28EDE6}">
      <dgm:prSet/>
      <dgm:spPr/>
      <dgm:t>
        <a:bodyPr/>
        <a:lstStyle/>
        <a:p>
          <a:endParaRPr lang="en-US"/>
        </a:p>
      </dgm:t>
    </dgm:pt>
    <dgm:pt modelId="{F38B5DB3-4BB9-47A3-B031-889BC2A6E023}" type="sibTrans" cxnId="{4E53F600-AAAD-4DEB-A78C-642F6C28EDE6}">
      <dgm:prSet/>
      <dgm:spPr/>
      <dgm:t>
        <a:bodyPr/>
        <a:lstStyle/>
        <a:p>
          <a:endParaRPr lang="en-US"/>
        </a:p>
      </dgm:t>
    </dgm:pt>
    <dgm:pt modelId="{EBB39348-49E3-4BDD-93E8-C0E64091F744}" type="pres">
      <dgm:prSet presAssocID="{41F52AB3-E9E5-47CD-AA54-F656717D3168}" presName="diagram" presStyleCnt="0">
        <dgm:presLayoutVars>
          <dgm:dir/>
          <dgm:resizeHandles val="exact"/>
        </dgm:presLayoutVars>
      </dgm:prSet>
      <dgm:spPr/>
    </dgm:pt>
    <dgm:pt modelId="{57CC475B-5421-43B7-BD26-DE39B98DB63C}" type="pres">
      <dgm:prSet presAssocID="{310BE8A1-A570-4D4D-939A-42149BA94A5C}" presName="node" presStyleLbl="node1" presStyleIdx="0" presStyleCnt="3">
        <dgm:presLayoutVars>
          <dgm:bulletEnabled val="1"/>
        </dgm:presLayoutVars>
      </dgm:prSet>
      <dgm:spPr/>
    </dgm:pt>
    <dgm:pt modelId="{5752754E-FE83-4514-84FA-115ACF9F1C59}" type="pres">
      <dgm:prSet presAssocID="{B1F25308-E95A-4805-A703-6E4CAA4472CB}" presName="sibTrans" presStyleCnt="0"/>
      <dgm:spPr/>
    </dgm:pt>
    <dgm:pt modelId="{4CA350D5-656B-43BF-9841-7DF5D116AAE1}" type="pres">
      <dgm:prSet presAssocID="{F41D18B5-9F95-4600-8CEF-14CA4D5FA94D}" presName="node" presStyleLbl="node1" presStyleIdx="1" presStyleCnt="3">
        <dgm:presLayoutVars>
          <dgm:bulletEnabled val="1"/>
        </dgm:presLayoutVars>
      </dgm:prSet>
      <dgm:spPr/>
    </dgm:pt>
    <dgm:pt modelId="{EBB35D18-F78E-41B9-BF3C-B521D1ABADFE}" type="pres">
      <dgm:prSet presAssocID="{43039D44-BA94-48B8-A05F-D2D069272154}" presName="sibTrans" presStyleCnt="0"/>
      <dgm:spPr/>
    </dgm:pt>
    <dgm:pt modelId="{C5F8AAF1-0CDB-482F-ADCE-BA10F41815FA}" type="pres">
      <dgm:prSet presAssocID="{E70CDA14-B3B1-4556-BEA8-1EAD027C3D0A}" presName="node" presStyleLbl="node1" presStyleIdx="2" presStyleCnt="3">
        <dgm:presLayoutVars>
          <dgm:bulletEnabled val="1"/>
        </dgm:presLayoutVars>
      </dgm:prSet>
      <dgm:spPr/>
    </dgm:pt>
  </dgm:ptLst>
  <dgm:cxnLst>
    <dgm:cxn modelId="{4E53F600-AAAD-4DEB-A78C-642F6C28EDE6}" srcId="{41F52AB3-E9E5-47CD-AA54-F656717D3168}" destId="{E70CDA14-B3B1-4556-BEA8-1EAD027C3D0A}" srcOrd="2" destOrd="0" parTransId="{693CCBFA-0EB4-4B8F-AC71-FF3CD8D170CD}" sibTransId="{F38B5DB3-4BB9-47A3-B031-889BC2A6E023}"/>
    <dgm:cxn modelId="{68F6BF37-0C2D-4B7E-89A5-9136655F430D}" srcId="{41F52AB3-E9E5-47CD-AA54-F656717D3168}" destId="{F41D18B5-9F95-4600-8CEF-14CA4D5FA94D}" srcOrd="1" destOrd="0" parTransId="{8D2405E8-7908-4118-9072-3FF08A64E453}" sibTransId="{43039D44-BA94-48B8-A05F-D2D069272154}"/>
    <dgm:cxn modelId="{E828E03A-F5B7-4877-A476-7836C2F2BFC7}" srcId="{41F52AB3-E9E5-47CD-AA54-F656717D3168}" destId="{310BE8A1-A570-4D4D-939A-42149BA94A5C}" srcOrd="0" destOrd="0" parTransId="{96064411-1991-4C9B-96C9-FB77D188DACA}" sibTransId="{B1F25308-E95A-4805-A703-6E4CAA4472CB}"/>
    <dgm:cxn modelId="{64052E6B-5782-4756-A825-2BFBF0A95164}" type="presOf" srcId="{E70CDA14-B3B1-4556-BEA8-1EAD027C3D0A}" destId="{C5F8AAF1-0CDB-482F-ADCE-BA10F41815FA}" srcOrd="0" destOrd="0" presId="urn:microsoft.com/office/officeart/2005/8/layout/default"/>
    <dgm:cxn modelId="{D69366D3-0FF1-415B-94F0-6EE4EFB5D29E}" type="presOf" srcId="{41F52AB3-E9E5-47CD-AA54-F656717D3168}" destId="{EBB39348-49E3-4BDD-93E8-C0E64091F744}" srcOrd="0" destOrd="0" presId="urn:microsoft.com/office/officeart/2005/8/layout/default"/>
    <dgm:cxn modelId="{7257E5DF-4D78-4652-BFCD-0211082A05C7}" type="presOf" srcId="{F41D18B5-9F95-4600-8CEF-14CA4D5FA94D}" destId="{4CA350D5-656B-43BF-9841-7DF5D116AAE1}" srcOrd="0" destOrd="0" presId="urn:microsoft.com/office/officeart/2005/8/layout/default"/>
    <dgm:cxn modelId="{09FDA8EE-A650-4072-9774-1E4BDF926176}" type="presOf" srcId="{310BE8A1-A570-4D4D-939A-42149BA94A5C}" destId="{57CC475B-5421-43B7-BD26-DE39B98DB63C}" srcOrd="0" destOrd="0" presId="urn:microsoft.com/office/officeart/2005/8/layout/default"/>
    <dgm:cxn modelId="{18A5E1FB-85EF-4377-853B-A5015CB650BE}" type="presParOf" srcId="{EBB39348-49E3-4BDD-93E8-C0E64091F744}" destId="{57CC475B-5421-43B7-BD26-DE39B98DB63C}" srcOrd="0" destOrd="0" presId="urn:microsoft.com/office/officeart/2005/8/layout/default"/>
    <dgm:cxn modelId="{22CBE1A7-5C63-4580-A9C8-DE39D0ED38F9}" type="presParOf" srcId="{EBB39348-49E3-4BDD-93E8-C0E64091F744}" destId="{5752754E-FE83-4514-84FA-115ACF9F1C59}" srcOrd="1" destOrd="0" presId="urn:microsoft.com/office/officeart/2005/8/layout/default"/>
    <dgm:cxn modelId="{52352165-8A8D-4771-937E-E9915686B5CE}" type="presParOf" srcId="{EBB39348-49E3-4BDD-93E8-C0E64091F744}" destId="{4CA350D5-656B-43BF-9841-7DF5D116AAE1}" srcOrd="2" destOrd="0" presId="urn:microsoft.com/office/officeart/2005/8/layout/default"/>
    <dgm:cxn modelId="{C4C625BB-6F52-4AAD-B808-58DEC4994966}" type="presParOf" srcId="{EBB39348-49E3-4BDD-93E8-C0E64091F744}" destId="{EBB35D18-F78E-41B9-BF3C-B521D1ABADFE}" srcOrd="3" destOrd="0" presId="urn:microsoft.com/office/officeart/2005/8/layout/default"/>
    <dgm:cxn modelId="{23216470-B3F7-4AEE-A00B-7FE76E936994}" type="presParOf" srcId="{EBB39348-49E3-4BDD-93E8-C0E64091F744}" destId="{C5F8AAF1-0CDB-482F-ADCE-BA10F41815FA}"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538DEC-7CAF-4374-BA97-F97FD7A005A2}">
      <dsp:nvSpPr>
        <dsp:cNvPr id="0" name=""/>
        <dsp:cNvSpPr/>
      </dsp:nvSpPr>
      <dsp:spPr>
        <a:xfrm>
          <a:off x="0" y="46914"/>
          <a:ext cx="5948831"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Business Problem and </a:t>
          </a:r>
          <a:r>
            <a:rPr lang="en-US" sz="2000" kern="1200" dirty="0">
              <a:solidFill>
                <a:srgbClr val="FFFFFF"/>
              </a:solidFill>
            </a:rPr>
            <a:t>Background</a:t>
          </a:r>
          <a:endParaRPr lang="en-US" sz="2000" kern="1200" dirty="0"/>
        </a:p>
      </dsp:txBody>
      <dsp:txXfrm>
        <a:off x="23417" y="70331"/>
        <a:ext cx="5901997" cy="432866"/>
      </dsp:txXfrm>
    </dsp:sp>
    <dsp:sp modelId="{EE0C1D26-D677-478C-97C4-D89247DD9C96}">
      <dsp:nvSpPr>
        <dsp:cNvPr id="0" name=""/>
        <dsp:cNvSpPr/>
      </dsp:nvSpPr>
      <dsp:spPr>
        <a:xfrm>
          <a:off x="0" y="584214"/>
          <a:ext cx="5948831"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Data Explanation and Preparation</a:t>
          </a:r>
        </a:p>
      </dsp:txBody>
      <dsp:txXfrm>
        <a:off x="23417" y="607631"/>
        <a:ext cx="5901997" cy="432866"/>
      </dsp:txXfrm>
    </dsp:sp>
    <dsp:sp modelId="{07353FDB-AA2E-40A4-829A-996DD9AD5E58}">
      <dsp:nvSpPr>
        <dsp:cNvPr id="0" name=""/>
        <dsp:cNvSpPr/>
      </dsp:nvSpPr>
      <dsp:spPr>
        <a:xfrm>
          <a:off x="0" y="1121514"/>
          <a:ext cx="5948831"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Feature Analysis and Methods</a:t>
          </a:r>
        </a:p>
      </dsp:txBody>
      <dsp:txXfrm>
        <a:off x="23417" y="1144931"/>
        <a:ext cx="5901997" cy="432866"/>
      </dsp:txXfrm>
    </dsp:sp>
    <dsp:sp modelId="{0AA04EE8-B4FF-4F4E-A446-A232D217DC70}">
      <dsp:nvSpPr>
        <dsp:cNvPr id="0" name=""/>
        <dsp:cNvSpPr/>
      </dsp:nvSpPr>
      <dsp:spPr>
        <a:xfrm>
          <a:off x="0" y="1658814"/>
          <a:ext cx="5948831"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Machine Learning Models and Evaluation</a:t>
          </a:r>
        </a:p>
      </dsp:txBody>
      <dsp:txXfrm>
        <a:off x="23417" y="1682231"/>
        <a:ext cx="5901997" cy="432866"/>
      </dsp:txXfrm>
    </dsp:sp>
    <dsp:sp modelId="{5A815C78-9A3F-4F1B-A599-A6034F3265CE}">
      <dsp:nvSpPr>
        <dsp:cNvPr id="0" name=""/>
        <dsp:cNvSpPr/>
      </dsp:nvSpPr>
      <dsp:spPr>
        <a:xfrm>
          <a:off x="0" y="2196114"/>
          <a:ext cx="5948831"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Conclusion</a:t>
          </a:r>
        </a:p>
      </dsp:txBody>
      <dsp:txXfrm>
        <a:off x="23417" y="2219531"/>
        <a:ext cx="5901997" cy="432866"/>
      </dsp:txXfrm>
    </dsp:sp>
    <dsp:sp modelId="{4DF54A84-14C0-4ABC-816E-CD1D5E76E4B2}">
      <dsp:nvSpPr>
        <dsp:cNvPr id="0" name=""/>
        <dsp:cNvSpPr/>
      </dsp:nvSpPr>
      <dsp:spPr>
        <a:xfrm>
          <a:off x="0" y="2733414"/>
          <a:ext cx="5948831"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Assumptions and Limitations</a:t>
          </a:r>
        </a:p>
      </dsp:txBody>
      <dsp:txXfrm>
        <a:off x="23417" y="2756831"/>
        <a:ext cx="5901997" cy="432866"/>
      </dsp:txXfrm>
    </dsp:sp>
    <dsp:sp modelId="{666AA029-7D0F-4D0F-A7C6-CFA885BBE624}">
      <dsp:nvSpPr>
        <dsp:cNvPr id="0" name=""/>
        <dsp:cNvSpPr/>
      </dsp:nvSpPr>
      <dsp:spPr>
        <a:xfrm>
          <a:off x="0" y="3270714"/>
          <a:ext cx="5948831"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Future Usage and Recommendations</a:t>
          </a:r>
        </a:p>
      </dsp:txBody>
      <dsp:txXfrm>
        <a:off x="23417" y="3294131"/>
        <a:ext cx="5901997" cy="432866"/>
      </dsp:txXfrm>
    </dsp:sp>
    <dsp:sp modelId="{D67CB591-67A8-4495-9F36-49F5799F8795}">
      <dsp:nvSpPr>
        <dsp:cNvPr id="0" name=""/>
        <dsp:cNvSpPr/>
      </dsp:nvSpPr>
      <dsp:spPr>
        <a:xfrm>
          <a:off x="0" y="3808014"/>
          <a:ext cx="5948831"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References</a:t>
          </a:r>
        </a:p>
      </dsp:txBody>
      <dsp:txXfrm>
        <a:off x="23417" y="3831431"/>
        <a:ext cx="5901997" cy="4328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C475B-5421-43B7-BD26-DE39B98DB63C}">
      <dsp:nvSpPr>
        <dsp:cNvPr id="0" name=""/>
        <dsp:cNvSpPr/>
      </dsp:nvSpPr>
      <dsp:spPr>
        <a:xfrm>
          <a:off x="0" y="1071918"/>
          <a:ext cx="3414946" cy="2048967"/>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Assumption: The data has no outliers in terms of Sales figures. Most of the other information being text, has no issues.</a:t>
          </a:r>
        </a:p>
      </dsp:txBody>
      <dsp:txXfrm>
        <a:off x="0" y="1071918"/>
        <a:ext cx="3414946" cy="2048967"/>
      </dsp:txXfrm>
    </dsp:sp>
    <dsp:sp modelId="{4CA350D5-656B-43BF-9841-7DF5D116AAE1}">
      <dsp:nvSpPr>
        <dsp:cNvPr id="0" name=""/>
        <dsp:cNvSpPr/>
      </dsp:nvSpPr>
      <dsp:spPr>
        <a:xfrm>
          <a:off x="3756441" y="1071918"/>
          <a:ext cx="3414946" cy="2048967"/>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Challenges / Limitations : Sales data having occasional spikes causes the predictions to be wide range bound with some errors</a:t>
          </a:r>
        </a:p>
      </dsp:txBody>
      <dsp:txXfrm>
        <a:off x="3756441" y="1071918"/>
        <a:ext cx="3414946" cy="2048967"/>
      </dsp:txXfrm>
    </dsp:sp>
    <dsp:sp modelId="{C5F8AAF1-0CDB-482F-ADCE-BA10F41815FA}">
      <dsp:nvSpPr>
        <dsp:cNvPr id="0" name=""/>
        <dsp:cNvSpPr/>
      </dsp:nvSpPr>
      <dsp:spPr>
        <a:xfrm>
          <a:off x="7512882" y="1071918"/>
          <a:ext cx="3414946" cy="2048967"/>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Future Usage : The model can be partially utilized, or new system can be developed to forecast at the customer segments, sub-category, states, city level sales</a:t>
          </a:r>
        </a:p>
      </dsp:txBody>
      <dsp:txXfrm>
        <a:off x="7512882" y="1071918"/>
        <a:ext cx="3414946" cy="204896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2/6/2022</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2/6/2022</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2/6/2022</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2/6/2022</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2/6/2022</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2/6/2022</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2/6/2022</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2/6/2022</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2/6/2022</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2/6/2022</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2/6/2022</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2/6/2022</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chnofaq.org/posts/2020/10/10-effective-tips-for-sales-prospecting/"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8" Type="http://schemas.openxmlformats.org/officeDocument/2006/relationships/hyperlink" Target="https://towardsdatascience.com/prophet-vs-neuralprophet-fc717ab7a9d8" TargetMode="External"/><Relationship Id="rId3" Type="http://schemas.openxmlformats.org/officeDocument/2006/relationships/hyperlink" Target="https://medium.com/mlearning-ai/how-to-build-sarima-model-in-python-7ae83b14c884" TargetMode="External"/><Relationship Id="rId7" Type="http://schemas.openxmlformats.org/officeDocument/2006/relationships/hyperlink" Target="https://nextjournal.com/fb-prophet/facebook-prophet-diagnostics" TargetMode="External"/><Relationship Id="rId2" Type="http://schemas.openxmlformats.org/officeDocument/2006/relationships/hyperlink" Target="https://www.kaggle.com/rohitsahoo/sales-forecasting" TargetMode="External"/><Relationship Id="rId1" Type="http://schemas.openxmlformats.org/officeDocument/2006/relationships/slideLayout" Target="../slideLayouts/slideLayout2.xml"/><Relationship Id="rId6" Type="http://schemas.openxmlformats.org/officeDocument/2006/relationships/hyperlink" Target="https://facebook.github.io/prophet/docs/diagnostics.html" TargetMode="External"/><Relationship Id="rId5" Type="http://schemas.openxmlformats.org/officeDocument/2006/relationships/hyperlink" Target="https://machinelearningmastery.com/time-series-forecasting-methods-in-python-cheat-sheet/" TargetMode="External"/><Relationship Id="rId4" Type="http://schemas.openxmlformats.org/officeDocument/2006/relationships/hyperlink" Target="https://machinelearningmastery.com/time-series-forecasting-with-prophet-in-python/" TargetMode="External"/><Relationship Id="rId9" Type="http://schemas.openxmlformats.org/officeDocument/2006/relationships/hyperlink" Target="https://towardsdatascience.com/neural-prophet-a-time-series-modeling-library-based-on-neural-networks-dd02dc8d868d"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eobrava.geoactivegroup.com/2020/03/how-b2b-marketers-fuel-predictable.html" TargetMode="External"/><Relationship Id="rId2" Type="http://schemas.openxmlformats.org/officeDocument/2006/relationships/image" Target="../media/image25.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A5DF4B70-7DD0-4E0F-8567-7A8100C4403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C526E297-0F48-48D4-B3FB-00670AA8552A}"/>
              </a:ext>
            </a:extLst>
          </p:cNvPr>
          <p:cNvSpPr txBox="1"/>
          <p:nvPr/>
        </p:nvSpPr>
        <p:spPr>
          <a:xfrm>
            <a:off x="955010" y="6858000"/>
            <a:ext cx="10281980" cy="230832"/>
          </a:xfrm>
          <a:prstGeom prst="rect">
            <a:avLst/>
          </a:prstGeom>
          <a:noFill/>
        </p:spPr>
        <p:txBody>
          <a:bodyPr wrap="square" rtlCol="0">
            <a:spAutoFit/>
          </a:bodyPr>
          <a:lstStyle/>
          <a:p>
            <a:r>
              <a:rPr lang="en-US" sz="900">
                <a:hlinkClick r:id="rId3" tooltip="https://technofaq.org/posts/2020/10/10-effective-tips-for-sales-prospecting/"/>
              </a:rPr>
              <a:t>This Photo</a:t>
            </a:r>
            <a:r>
              <a:rPr lang="en-US" sz="900"/>
              <a:t> by Unknown Author is licensed under </a:t>
            </a:r>
            <a:r>
              <a:rPr lang="en-US" sz="900">
                <a:hlinkClick r:id="rId4" tooltip="https://creativecommons.org/licenses/by-nc-sa/3.0/"/>
              </a:rPr>
              <a:t>CC BY-SA-NC</a:t>
            </a:r>
            <a:endParaRPr lang="en-US" sz="900"/>
          </a:p>
        </p:txBody>
      </p:sp>
      <p:sp>
        <p:nvSpPr>
          <p:cNvPr id="10" name="TextBox 9">
            <a:extLst>
              <a:ext uri="{FF2B5EF4-FFF2-40B4-BE49-F238E27FC236}">
                <a16:creationId xmlns:a16="http://schemas.microsoft.com/office/drawing/2014/main" id="{B14F45F8-BA61-4B8B-8EF8-48E5FAB7529E}"/>
              </a:ext>
            </a:extLst>
          </p:cNvPr>
          <p:cNvSpPr txBox="1"/>
          <p:nvPr/>
        </p:nvSpPr>
        <p:spPr>
          <a:xfrm>
            <a:off x="618062" y="592801"/>
            <a:ext cx="9265771" cy="62283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latin typeface="+mj-lt"/>
                <a:ea typeface="+mj-ea"/>
                <a:cs typeface="+mj-cs"/>
              </a:rPr>
              <a:t>Sales Forecast</a:t>
            </a:r>
          </a:p>
        </p:txBody>
      </p:sp>
      <p:sp>
        <p:nvSpPr>
          <p:cNvPr id="9" name="TextBox 8">
            <a:extLst>
              <a:ext uri="{FF2B5EF4-FFF2-40B4-BE49-F238E27FC236}">
                <a16:creationId xmlns:a16="http://schemas.microsoft.com/office/drawing/2014/main" id="{A5B47C61-39D5-4278-B873-8C92D7008F41}"/>
              </a:ext>
            </a:extLst>
          </p:cNvPr>
          <p:cNvSpPr txBox="1"/>
          <p:nvPr/>
        </p:nvSpPr>
        <p:spPr>
          <a:xfrm>
            <a:off x="618062" y="1215637"/>
            <a:ext cx="9565028" cy="1249240"/>
          </a:xfrm>
          <a:prstGeom prst="rect">
            <a:avLst/>
          </a:prstGeom>
        </p:spPr>
        <p:txBody>
          <a:bodyPr vert="horz" lIns="91440" tIns="45720" rIns="91440" bIns="45720" rtlCol="0">
            <a:normAutofit/>
          </a:bodyPr>
          <a:lstStyle/>
          <a:p>
            <a:pPr>
              <a:lnSpc>
                <a:spcPct val="90000"/>
              </a:lnSpc>
              <a:spcAft>
                <a:spcPts val="600"/>
              </a:spcAft>
            </a:pPr>
            <a:r>
              <a:rPr lang="en-US" dirty="0"/>
              <a:t>Pushkar Chougule</a:t>
            </a:r>
          </a:p>
        </p:txBody>
      </p:sp>
    </p:spTree>
    <p:extLst>
      <p:ext uri="{BB962C8B-B14F-4D97-AF65-F5344CB8AC3E}">
        <p14:creationId xmlns:p14="http://schemas.microsoft.com/office/powerpoint/2010/main" val="36236153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9940"/>
    </mc:Choice>
    <mc:Fallback xmlns="">
      <p:transition spd="slow" advTm="5994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9" name="Rectangle 14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0" name="Rectangle 15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1" name="Rectangle 15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2" name="Rectangle 15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770157-80B3-4754-9051-4E53DBB206A0}"/>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Machine Learning Models and Evaluation (fbprophet)</a:t>
            </a:r>
          </a:p>
        </p:txBody>
      </p:sp>
      <p:pic>
        <p:nvPicPr>
          <p:cNvPr id="118" name="Picture 117" descr="Chart, scatter chart&#10;&#10;Description automatically generated">
            <a:extLst>
              <a:ext uri="{FF2B5EF4-FFF2-40B4-BE49-F238E27FC236}">
                <a16:creationId xmlns:a16="http://schemas.microsoft.com/office/drawing/2014/main" id="{8A529E93-12D5-4AA1-A638-7C7B87C94DEA}"/>
              </a:ext>
            </a:extLst>
          </p:cNvPr>
          <p:cNvPicPr>
            <a:picLocks noChangeAspect="1"/>
          </p:cNvPicPr>
          <p:nvPr/>
        </p:nvPicPr>
        <p:blipFill rotWithShape="1">
          <a:blip r:embed="rId2">
            <a:extLst>
              <a:ext uri="{28A0092B-C50C-407E-A947-70E740481C1C}">
                <a14:useLocalDpi xmlns:a14="http://schemas.microsoft.com/office/drawing/2010/main" val="0"/>
              </a:ext>
            </a:extLst>
          </a:blip>
          <a:srcRect l="5519" t="15145" r="7621" b="13618"/>
          <a:stretch/>
        </p:blipFill>
        <p:spPr>
          <a:xfrm>
            <a:off x="321446" y="1966293"/>
            <a:ext cx="8132677" cy="4452160"/>
          </a:xfrm>
          <a:prstGeom prst="rect">
            <a:avLst/>
          </a:prstGeom>
        </p:spPr>
      </p:pic>
      <p:pic>
        <p:nvPicPr>
          <p:cNvPr id="125" name="Picture 124">
            <a:extLst>
              <a:ext uri="{FF2B5EF4-FFF2-40B4-BE49-F238E27FC236}">
                <a16:creationId xmlns:a16="http://schemas.microsoft.com/office/drawing/2014/main" id="{E731D25E-DA6B-4CDD-9B9F-6687AA4D4CC4}"/>
              </a:ext>
            </a:extLst>
          </p:cNvPr>
          <p:cNvPicPr>
            <a:picLocks noChangeAspect="1"/>
          </p:cNvPicPr>
          <p:nvPr/>
        </p:nvPicPr>
        <p:blipFill>
          <a:blip r:embed="rId3"/>
          <a:stretch>
            <a:fillRect/>
          </a:stretch>
        </p:blipFill>
        <p:spPr>
          <a:xfrm>
            <a:off x="8968101" y="1575292"/>
            <a:ext cx="1514475" cy="5250524"/>
          </a:xfrm>
          <a:prstGeom prst="rect">
            <a:avLst/>
          </a:prstGeom>
        </p:spPr>
      </p:pic>
      <p:pic>
        <p:nvPicPr>
          <p:cNvPr id="126" name="Picture 125">
            <a:extLst>
              <a:ext uri="{FF2B5EF4-FFF2-40B4-BE49-F238E27FC236}">
                <a16:creationId xmlns:a16="http://schemas.microsoft.com/office/drawing/2014/main" id="{0173F410-474F-42FB-A540-5EC717A13D4A}"/>
              </a:ext>
            </a:extLst>
          </p:cNvPr>
          <p:cNvPicPr>
            <a:picLocks noChangeAspect="1"/>
          </p:cNvPicPr>
          <p:nvPr/>
        </p:nvPicPr>
        <p:blipFill>
          <a:blip r:embed="rId4"/>
          <a:stretch>
            <a:fillRect/>
          </a:stretch>
        </p:blipFill>
        <p:spPr>
          <a:xfrm>
            <a:off x="9568176" y="1552346"/>
            <a:ext cx="1019175" cy="5314891"/>
          </a:xfrm>
          <a:prstGeom prst="rect">
            <a:avLst/>
          </a:prstGeom>
        </p:spPr>
      </p:pic>
    </p:spTree>
    <p:extLst>
      <p:ext uri="{BB962C8B-B14F-4D97-AF65-F5344CB8AC3E}">
        <p14:creationId xmlns:p14="http://schemas.microsoft.com/office/powerpoint/2010/main" val="2078007535"/>
      </p:ext>
    </p:extLst>
  </p:cSld>
  <p:clrMapOvr>
    <a:masterClrMapping/>
  </p:clrMapOvr>
  <mc:AlternateContent xmlns:mc="http://schemas.openxmlformats.org/markup-compatibility/2006" xmlns:p14="http://schemas.microsoft.com/office/powerpoint/2010/main">
    <mc:Choice Requires="p14">
      <p:transition spd="slow" p14:dur="2000" advTm="37997"/>
    </mc:Choice>
    <mc:Fallback xmlns="">
      <p:transition spd="slow" advTm="3799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770157-80B3-4754-9051-4E53DBB206A0}"/>
              </a:ext>
            </a:extLst>
          </p:cNvPr>
          <p:cNvSpPr>
            <a:spLocks noGrp="1"/>
          </p:cNvSpPr>
          <p:nvPr>
            <p:ph type="title"/>
          </p:nvPr>
        </p:nvSpPr>
        <p:spPr>
          <a:xfrm>
            <a:off x="1036684" y="1152144"/>
            <a:ext cx="3888999" cy="3072393"/>
          </a:xfrm>
        </p:spPr>
        <p:txBody>
          <a:bodyPr vert="horz" lIns="91440" tIns="45720" rIns="91440" bIns="45720" rtlCol="0" anchor="b">
            <a:normAutofit/>
          </a:bodyPr>
          <a:lstStyle/>
          <a:p>
            <a:r>
              <a:rPr lang="en-US" sz="4300"/>
              <a:t>Machine Learning Models and Evaluation (fbprophet)</a:t>
            </a:r>
          </a:p>
        </p:txBody>
      </p:sp>
      <p:sp>
        <p:nvSpPr>
          <p:cNvPr id="73" name="Rectangle 72">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76"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BB36EE0F-292B-493C-9DDE-9904AF6E340B}"/>
              </a:ext>
            </a:extLst>
          </p:cNvPr>
          <p:cNvPicPr>
            <a:picLocks noChangeAspect="1"/>
          </p:cNvPicPr>
          <p:nvPr/>
        </p:nvPicPr>
        <p:blipFill rotWithShape="1">
          <a:blip r:embed="rId2"/>
          <a:srcRect l="7155" t="4352" r="1854" b="6780"/>
          <a:stretch/>
        </p:blipFill>
        <p:spPr>
          <a:xfrm>
            <a:off x="5318089" y="4511616"/>
            <a:ext cx="6428067" cy="1935213"/>
          </a:xfrm>
          <a:prstGeom prst="rect">
            <a:avLst/>
          </a:prstGeom>
        </p:spPr>
      </p:pic>
      <p:sp>
        <p:nvSpPr>
          <p:cNvPr id="97" name="Rectangle 96">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A03F7161-7B73-43A1-A028-3DBC997AA17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55396" y="595134"/>
            <a:ext cx="5799920" cy="3508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766115"/>
      </p:ext>
    </p:extLst>
  </p:cSld>
  <p:clrMapOvr>
    <a:masterClrMapping/>
  </p:clrMapOvr>
  <mc:AlternateContent xmlns:mc="http://schemas.openxmlformats.org/markup-compatibility/2006">
    <mc:Choice xmlns:p14="http://schemas.microsoft.com/office/powerpoint/2010/main" Requires="p14">
      <p:transition spd="slow" p14:dur="2000" advTm="37997"/>
    </mc:Choice>
    <mc:Fallback>
      <p:transition spd="slow" advTm="3799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879C64A9-610B-46B7-B372-08C81C5AF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6E5125D-A6D7-4F13-9F5F-0569506050FA}"/>
              </a:ext>
            </a:extLst>
          </p:cNvPr>
          <p:cNvSpPr>
            <a:spLocks noGrp="1"/>
          </p:cNvSpPr>
          <p:nvPr>
            <p:ph type="title"/>
          </p:nvPr>
        </p:nvSpPr>
        <p:spPr>
          <a:xfrm>
            <a:off x="594360" y="1112813"/>
            <a:ext cx="3734698" cy="3210269"/>
          </a:xfrm>
        </p:spPr>
        <p:txBody>
          <a:bodyPr vert="horz" lIns="91440" tIns="45720" rIns="91440" bIns="45720" rtlCol="0" anchor="ctr">
            <a:normAutofit/>
          </a:bodyPr>
          <a:lstStyle/>
          <a:p>
            <a:r>
              <a:rPr lang="en-US" sz="4100"/>
              <a:t>Machine Learning Models and Evaluation (SARIMA model)</a:t>
            </a:r>
          </a:p>
        </p:txBody>
      </p:sp>
      <p:sp>
        <p:nvSpPr>
          <p:cNvPr id="79" name="Rectangle 78">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4471"/>
            <a:ext cx="5291468" cy="14935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77" name="Group 80">
            <a:extLst>
              <a:ext uri="{FF2B5EF4-FFF2-40B4-BE49-F238E27FC236}">
                <a16:creationId xmlns:a16="http://schemas.microsoft.com/office/drawing/2014/main" id="{12563AD9-A7A3-4BE2-A897-9487DF3E09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050133"/>
            <a:ext cx="232963" cy="1340860"/>
            <a:chOff x="56167" y="2050133"/>
            <a:chExt cx="232963" cy="1340860"/>
          </a:xfrm>
        </p:grpSpPr>
        <p:sp>
          <p:nvSpPr>
            <p:cNvPr id="82" name="Rectangle 2">
              <a:extLst>
                <a:ext uri="{FF2B5EF4-FFF2-40B4-BE49-F238E27FC236}">
                  <a16:creationId xmlns:a16="http://schemas.microsoft.com/office/drawing/2014/main" id="{D3DEC0ED-2046-4B47-AED6-F2E2C28B1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61989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8" name="Rectangle 59">
              <a:extLst>
                <a:ext uri="{FF2B5EF4-FFF2-40B4-BE49-F238E27FC236}">
                  <a16:creationId xmlns:a16="http://schemas.microsoft.com/office/drawing/2014/main" id="{E9D991DC-D98F-4EE0-BB66-B1BDC1EF3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61989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2">
              <a:extLst>
                <a:ext uri="{FF2B5EF4-FFF2-40B4-BE49-F238E27FC236}">
                  <a16:creationId xmlns:a16="http://schemas.microsoft.com/office/drawing/2014/main" id="{E7E54229-815D-4B6F-AFC8-CF785F7D4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47777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59">
              <a:extLst>
                <a:ext uri="{FF2B5EF4-FFF2-40B4-BE49-F238E27FC236}">
                  <a16:creationId xmlns:a16="http://schemas.microsoft.com/office/drawing/2014/main" id="{92CEAFD0-3BED-43BB-9765-CB5C4566F8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47777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2">
              <a:extLst>
                <a:ext uri="{FF2B5EF4-FFF2-40B4-BE49-F238E27FC236}">
                  <a16:creationId xmlns:a16="http://schemas.microsoft.com/office/drawing/2014/main" id="{4A3C795F-6BCD-46C1-A546-19774F3B2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33566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0" name="Rectangle 59">
              <a:extLst>
                <a:ext uri="{FF2B5EF4-FFF2-40B4-BE49-F238E27FC236}">
                  <a16:creationId xmlns:a16="http://schemas.microsoft.com/office/drawing/2014/main" id="{C66A3BDD-1057-463C-9B90-8C332D04B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33566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a:extLst>
                <a:ext uri="{FF2B5EF4-FFF2-40B4-BE49-F238E27FC236}">
                  <a16:creationId xmlns:a16="http://schemas.microsoft.com/office/drawing/2014/main" id="{809A6B96-7755-4504-B1CB-F6B83CD0F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19355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59">
              <a:extLst>
                <a:ext uri="{FF2B5EF4-FFF2-40B4-BE49-F238E27FC236}">
                  <a16:creationId xmlns:a16="http://schemas.microsoft.com/office/drawing/2014/main" id="{2D7217F0-4BD2-43FF-8CCB-D59213F35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19355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2">
              <a:extLst>
                <a:ext uri="{FF2B5EF4-FFF2-40B4-BE49-F238E27FC236}">
                  <a16:creationId xmlns:a16="http://schemas.microsoft.com/office/drawing/2014/main" id="{57F107C1-F9EA-4376-A34A-966DBB4BC5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05143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59">
              <a:extLst>
                <a:ext uri="{FF2B5EF4-FFF2-40B4-BE49-F238E27FC236}">
                  <a16:creationId xmlns:a16="http://schemas.microsoft.com/office/drawing/2014/main" id="{856E609B-ECA2-4E1D-A666-5150A38B0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05143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2">
              <a:extLst>
                <a:ext uri="{FF2B5EF4-FFF2-40B4-BE49-F238E27FC236}">
                  <a16:creationId xmlns:a16="http://schemas.microsoft.com/office/drawing/2014/main" id="{7F09FEB2-C57C-4876-8264-E7A6DBA93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330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59">
              <a:extLst>
                <a:ext uri="{FF2B5EF4-FFF2-40B4-BE49-F238E27FC236}">
                  <a16:creationId xmlns:a16="http://schemas.microsoft.com/office/drawing/2014/main" id="{59E52BD6-8269-4CBB-8B1D-C65EEEFBB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0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2">
              <a:extLst>
                <a:ext uri="{FF2B5EF4-FFF2-40B4-BE49-F238E27FC236}">
                  <a16:creationId xmlns:a16="http://schemas.microsoft.com/office/drawing/2014/main" id="{C37B9BA9-D4B1-40E9-85DB-EFEE2ECCE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188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59">
              <a:extLst>
                <a:ext uri="{FF2B5EF4-FFF2-40B4-BE49-F238E27FC236}">
                  <a16:creationId xmlns:a16="http://schemas.microsoft.com/office/drawing/2014/main" id="{C775B1DF-B6D1-4D88-9B6F-1A07FDCC4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8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2">
              <a:extLst>
                <a:ext uri="{FF2B5EF4-FFF2-40B4-BE49-F238E27FC236}">
                  <a16:creationId xmlns:a16="http://schemas.microsoft.com/office/drawing/2014/main" id="{A68D4AFE-E9C4-4DD1-994E-18C935A51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046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59">
              <a:extLst>
                <a:ext uri="{FF2B5EF4-FFF2-40B4-BE49-F238E27FC236}">
                  <a16:creationId xmlns:a16="http://schemas.microsoft.com/office/drawing/2014/main" id="{BB507D87-EF2D-4925-BDF8-41729DDB3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6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2">
              <a:extLst>
                <a:ext uri="{FF2B5EF4-FFF2-40B4-BE49-F238E27FC236}">
                  <a16:creationId xmlns:a16="http://schemas.microsoft.com/office/drawing/2014/main" id="{2D14785B-15EE-4261-855E-B4C857CD81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904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59">
              <a:extLst>
                <a:ext uri="{FF2B5EF4-FFF2-40B4-BE49-F238E27FC236}">
                  <a16:creationId xmlns:a16="http://schemas.microsoft.com/office/drawing/2014/main" id="{B5B1C320-CDAC-4C61-A7B4-AF6BA4FA0F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2">
              <a:extLst>
                <a:ext uri="{FF2B5EF4-FFF2-40B4-BE49-F238E27FC236}">
                  <a16:creationId xmlns:a16="http://schemas.microsoft.com/office/drawing/2014/main" id="{A4E1B6F0-5FA4-48F4-9CEA-28BE8E2AB3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7620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59">
              <a:extLst>
                <a:ext uri="{FF2B5EF4-FFF2-40B4-BE49-F238E27FC236}">
                  <a16:creationId xmlns:a16="http://schemas.microsoft.com/office/drawing/2014/main" id="{413AA2A6-F5A2-47B3-B451-3D8CAE820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0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72" name="Picture 4">
            <a:extLst>
              <a:ext uri="{FF2B5EF4-FFF2-40B4-BE49-F238E27FC236}">
                <a16:creationId xmlns:a16="http://schemas.microsoft.com/office/drawing/2014/main" id="{6B5A8DEF-EC85-40D5-8808-54D69073457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96697" y="3683805"/>
            <a:ext cx="6365400" cy="2995887"/>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40373D90-044A-4BE7-97F1-697DE95F3F5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04097" y="84541"/>
            <a:ext cx="6858000" cy="3514724"/>
          </a:xfrm>
          <a:prstGeom prst="rect">
            <a:avLst/>
          </a:prstGeom>
          <a:noFill/>
          <a:extLst>
            <a:ext uri="{909E8E84-426E-40DD-AFC4-6F175D3DCCD1}">
              <a14:hiddenFill xmlns:a14="http://schemas.microsoft.com/office/drawing/2010/main">
                <a:solidFill>
                  <a:srgbClr val="FFFFFF"/>
                </a:solidFill>
              </a14:hiddenFill>
            </a:ext>
          </a:extLst>
        </p:spPr>
      </p:pic>
      <p:sp>
        <p:nvSpPr>
          <p:cNvPr id="103" name="Rectangle 102">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5852160" cy="3566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5D9BAC5-45C3-4D9D-9FE3-263D179211F7}"/>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3700" b="1" kern="1200" dirty="0">
              <a:solidFill>
                <a:srgbClr val="FFFFFF"/>
              </a:solidFill>
              <a:latin typeface="+mj-lt"/>
              <a:ea typeface="+mj-ea"/>
              <a:cs typeface="+mj-cs"/>
            </a:endParaRPr>
          </a:p>
        </p:txBody>
      </p:sp>
    </p:spTree>
    <p:extLst>
      <p:ext uri="{BB962C8B-B14F-4D97-AF65-F5344CB8AC3E}">
        <p14:creationId xmlns:p14="http://schemas.microsoft.com/office/powerpoint/2010/main" val="1403512540"/>
      </p:ext>
    </p:extLst>
  </p:cSld>
  <p:clrMapOvr>
    <a:masterClrMapping/>
  </p:clrMapOvr>
  <mc:AlternateContent xmlns:mc="http://schemas.openxmlformats.org/markup-compatibility/2006" xmlns:p14="http://schemas.microsoft.com/office/powerpoint/2010/main">
    <mc:Choice Requires="p14">
      <p:transition spd="slow" p14:dur="2000" advTm="25319"/>
    </mc:Choice>
    <mc:Fallback xmlns="">
      <p:transition spd="slow" advTm="2531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6" name="Rectangle 19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7" name="Rectangle 20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6E5125D-A6D7-4F13-9F5F-0569506050F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Machine Learning Models and Evaluation (SARIMA model)</a:t>
            </a:r>
          </a:p>
        </p:txBody>
      </p:sp>
      <p:pic>
        <p:nvPicPr>
          <p:cNvPr id="8194" name="Picture 2">
            <a:extLst>
              <a:ext uri="{FF2B5EF4-FFF2-40B4-BE49-F238E27FC236}">
                <a16:creationId xmlns:a16="http://schemas.microsoft.com/office/drawing/2014/main" id="{0085C62B-AB03-4697-B89F-92F40FB942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3933" y="1574310"/>
            <a:ext cx="7303056" cy="52580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5D9BAC5-45C3-4D9D-9FE3-263D179211F7}"/>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3700" b="1" kern="1200" dirty="0">
              <a:solidFill>
                <a:srgbClr val="FFFFFF"/>
              </a:solidFill>
              <a:latin typeface="+mj-lt"/>
              <a:ea typeface="+mj-ea"/>
              <a:cs typeface="+mj-cs"/>
            </a:endParaRPr>
          </a:p>
        </p:txBody>
      </p:sp>
      <p:pic>
        <p:nvPicPr>
          <p:cNvPr id="3" name="Picture 2">
            <a:extLst>
              <a:ext uri="{FF2B5EF4-FFF2-40B4-BE49-F238E27FC236}">
                <a16:creationId xmlns:a16="http://schemas.microsoft.com/office/drawing/2014/main" id="{195FAAF1-DA98-4F24-A2B4-504FE9BA1ABE}"/>
              </a:ext>
            </a:extLst>
          </p:cNvPr>
          <p:cNvPicPr>
            <a:picLocks noChangeAspect="1"/>
          </p:cNvPicPr>
          <p:nvPr/>
        </p:nvPicPr>
        <p:blipFill>
          <a:blip r:embed="rId3"/>
          <a:stretch>
            <a:fillRect/>
          </a:stretch>
        </p:blipFill>
        <p:spPr>
          <a:xfrm>
            <a:off x="8755334" y="1955433"/>
            <a:ext cx="2438400" cy="2247900"/>
          </a:xfrm>
          <a:prstGeom prst="rect">
            <a:avLst/>
          </a:prstGeom>
        </p:spPr>
      </p:pic>
      <p:sp>
        <p:nvSpPr>
          <p:cNvPr id="4" name="TextBox 3">
            <a:extLst>
              <a:ext uri="{FF2B5EF4-FFF2-40B4-BE49-F238E27FC236}">
                <a16:creationId xmlns:a16="http://schemas.microsoft.com/office/drawing/2014/main" id="{565E643B-09EA-4E0B-B6E0-38D480874FC2}"/>
              </a:ext>
            </a:extLst>
          </p:cNvPr>
          <p:cNvSpPr txBox="1"/>
          <p:nvPr/>
        </p:nvSpPr>
        <p:spPr>
          <a:xfrm>
            <a:off x="8229600" y="4582048"/>
            <a:ext cx="3737987" cy="1754326"/>
          </a:xfrm>
          <a:prstGeom prst="rect">
            <a:avLst/>
          </a:prstGeom>
          <a:noFill/>
        </p:spPr>
        <p:txBody>
          <a:bodyPr wrap="square" rtlCol="0">
            <a:spAutoFit/>
          </a:bodyPr>
          <a:lstStyle/>
          <a:p>
            <a:r>
              <a:rPr lang="en-US" dirty="0"/>
              <a:t>The correlogram on the bottom right suggests that there is no autocorrelation in the residuals. Therefore, these residuals are not correlated and the mean is close to zero.</a:t>
            </a:r>
          </a:p>
        </p:txBody>
      </p:sp>
    </p:spTree>
    <p:extLst>
      <p:ext uri="{BB962C8B-B14F-4D97-AF65-F5344CB8AC3E}">
        <p14:creationId xmlns:p14="http://schemas.microsoft.com/office/powerpoint/2010/main" val="1664538435"/>
      </p:ext>
    </p:extLst>
  </p:cSld>
  <p:clrMapOvr>
    <a:masterClrMapping/>
  </p:clrMapOvr>
  <mc:AlternateContent xmlns:mc="http://schemas.openxmlformats.org/markup-compatibility/2006">
    <mc:Choice xmlns:p14="http://schemas.microsoft.com/office/powerpoint/2010/main" Requires="p14">
      <p:transition spd="slow" p14:dur="2000" advTm="25319"/>
    </mc:Choice>
    <mc:Fallback>
      <p:transition spd="slow" advTm="2531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6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A0CA26-0FF4-41E3-BF4B-9CF114126374}"/>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Conclusion</a:t>
            </a:r>
          </a:p>
        </p:txBody>
      </p:sp>
      <p:sp>
        <p:nvSpPr>
          <p:cNvPr id="78" name="Content Placeholder 2">
            <a:extLst>
              <a:ext uri="{FF2B5EF4-FFF2-40B4-BE49-F238E27FC236}">
                <a16:creationId xmlns:a16="http://schemas.microsoft.com/office/drawing/2014/main" id="{7600464B-7A4A-4FDC-A66D-6428A67F5D54}"/>
              </a:ext>
            </a:extLst>
          </p:cNvPr>
          <p:cNvSpPr>
            <a:spLocks noGrp="1"/>
          </p:cNvSpPr>
          <p:nvPr>
            <p:ph idx="1"/>
          </p:nvPr>
        </p:nvSpPr>
        <p:spPr>
          <a:xfrm>
            <a:off x="1371599" y="2318197"/>
            <a:ext cx="9724031" cy="3683358"/>
          </a:xfrm>
        </p:spPr>
        <p:txBody>
          <a:bodyPr anchor="ctr">
            <a:normAutofit fontScale="92500" lnSpcReduction="10000"/>
          </a:bodyPr>
          <a:lstStyle/>
          <a:p>
            <a:pPr>
              <a:buFont typeface="Wingdings" panose="05000000000000000000" pitchFamily="2" charset="2"/>
              <a:buChar char="v"/>
            </a:pPr>
            <a:r>
              <a:rPr lang="en-US" sz="2000" dirty="0"/>
              <a:t> Looking at the Sales trends, we can see higher level of staff would be needed to support the operations during the Months October to January of following year and in the March</a:t>
            </a:r>
          </a:p>
          <a:p>
            <a:pPr>
              <a:buFont typeface="Wingdings" panose="05000000000000000000" pitchFamily="2" charset="2"/>
              <a:buChar char="v"/>
            </a:pPr>
            <a:r>
              <a:rPr lang="en-US" sz="2000" dirty="0"/>
              <a:t> West and East regions contribute to high level of Sales. So, inventories, operations and supply chains need to be fully ready to support the customer demands in these regions / states. </a:t>
            </a:r>
          </a:p>
          <a:p>
            <a:pPr>
              <a:buFont typeface="Wingdings" panose="05000000000000000000" pitchFamily="2" charset="2"/>
              <a:buChar char="v"/>
            </a:pPr>
            <a:r>
              <a:rPr lang="en-US" sz="2000" dirty="0"/>
              <a:t> The states of California, Washington, Texas, New York and Pennsylvania would see higher sales. So maintain the sufficient inventories and staff levels in these places.</a:t>
            </a:r>
          </a:p>
          <a:p>
            <a:pPr>
              <a:buFont typeface="Wingdings" panose="05000000000000000000" pitchFamily="2" charset="2"/>
              <a:buChar char="v"/>
            </a:pPr>
            <a:r>
              <a:rPr lang="en-US" sz="2000" dirty="0"/>
              <a:t> Maintain sufficient inventory of the supplies in the Phones, Chairs, Storage Units, Tables as these contribute to higher level of Sales</a:t>
            </a:r>
          </a:p>
          <a:p>
            <a:pPr>
              <a:buFont typeface="Wingdings" panose="05000000000000000000" pitchFamily="2" charset="2"/>
              <a:buChar char="v"/>
            </a:pPr>
            <a:r>
              <a:rPr lang="en-US" sz="2000" dirty="0"/>
              <a:t> Customers in Consumer segments have high level of demands, which need to be supported</a:t>
            </a:r>
          </a:p>
          <a:p>
            <a:pPr>
              <a:buFont typeface="Wingdings" panose="05000000000000000000" pitchFamily="2" charset="2"/>
              <a:buChar char="v"/>
            </a:pPr>
            <a:r>
              <a:rPr lang="en-US" sz="2000" dirty="0"/>
              <a:t> Standard and Second class Shipping modes are important for the business and hence shipping arrangements need to be made appropriately</a:t>
            </a:r>
          </a:p>
          <a:p>
            <a:pPr>
              <a:buFont typeface="Wingdings" panose="05000000000000000000" pitchFamily="2" charset="2"/>
              <a:buChar char="v"/>
            </a:pPr>
            <a:r>
              <a:rPr lang="en-US" sz="2000" dirty="0"/>
              <a:t> Expected Daily Sales levels would be in the range of $1000 - $2600 in the rolling 10 days time</a:t>
            </a:r>
          </a:p>
        </p:txBody>
      </p:sp>
    </p:spTree>
    <p:extLst>
      <p:ext uri="{BB962C8B-B14F-4D97-AF65-F5344CB8AC3E}">
        <p14:creationId xmlns:p14="http://schemas.microsoft.com/office/powerpoint/2010/main" val="1611850094"/>
      </p:ext>
    </p:extLst>
  </p:cSld>
  <p:clrMapOvr>
    <a:masterClrMapping/>
  </p:clrMapOvr>
  <mc:AlternateContent xmlns:mc="http://schemas.openxmlformats.org/markup-compatibility/2006" xmlns:p14="http://schemas.microsoft.com/office/powerpoint/2010/main">
    <mc:Choice Requires="p14">
      <p:transition spd="slow" p14:dur="2000" advTm="39042"/>
    </mc:Choice>
    <mc:Fallback xmlns="">
      <p:transition spd="slow" advTm="3904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991EF7-3511-4F64-A4E1-0980686C5C68}"/>
              </a:ext>
            </a:extLst>
          </p:cNvPr>
          <p:cNvSpPr>
            <a:spLocks noGrp="1"/>
          </p:cNvSpPr>
          <p:nvPr>
            <p:ph type="title"/>
          </p:nvPr>
        </p:nvSpPr>
        <p:spPr>
          <a:xfrm>
            <a:off x="1371597" y="293447"/>
            <a:ext cx="10044023" cy="877729"/>
          </a:xfrm>
        </p:spPr>
        <p:txBody>
          <a:bodyPr anchor="ctr">
            <a:normAutofit/>
          </a:bodyPr>
          <a:lstStyle/>
          <a:p>
            <a:r>
              <a:rPr lang="en-US" sz="4000" dirty="0">
                <a:solidFill>
                  <a:srgbClr val="FFFFFF"/>
                </a:solidFill>
              </a:rPr>
              <a:t>Assumptions / Challenges / Future Usage</a:t>
            </a:r>
          </a:p>
        </p:txBody>
      </p:sp>
      <p:graphicFrame>
        <p:nvGraphicFramePr>
          <p:cNvPr id="5" name="Content Placeholder 2">
            <a:extLst>
              <a:ext uri="{FF2B5EF4-FFF2-40B4-BE49-F238E27FC236}">
                <a16:creationId xmlns:a16="http://schemas.microsoft.com/office/drawing/2014/main" id="{38586AC1-4DB2-4690-BA36-0D4A0A7522A5}"/>
              </a:ext>
            </a:extLst>
          </p:cNvPr>
          <p:cNvGraphicFramePr>
            <a:graphicFrameLocks noGrp="1"/>
          </p:cNvGraphicFramePr>
          <p:nvPr>
            <p:ph idx="1"/>
            <p:extLst>
              <p:ext uri="{D42A27DB-BD31-4B8C-83A1-F6EECF244321}">
                <p14:modId xmlns:p14="http://schemas.microsoft.com/office/powerpoint/2010/main" val="69640776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4278019"/>
      </p:ext>
    </p:extLst>
  </p:cSld>
  <p:clrMapOvr>
    <a:masterClrMapping/>
  </p:clrMapOvr>
  <mc:AlternateContent xmlns:mc="http://schemas.openxmlformats.org/markup-compatibility/2006" xmlns:p14="http://schemas.microsoft.com/office/powerpoint/2010/main">
    <mc:Choice Requires="p14">
      <p:transition spd="slow" p14:dur="2000" advTm="37927"/>
    </mc:Choice>
    <mc:Fallback xmlns="">
      <p:transition spd="slow" advTm="3792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7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7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8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8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8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DA4A6C-7A1A-4180-B183-341D92956AAA}"/>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References</a:t>
            </a:r>
          </a:p>
        </p:txBody>
      </p:sp>
      <p:sp>
        <p:nvSpPr>
          <p:cNvPr id="7" name="Content Placeholder 2">
            <a:extLst>
              <a:ext uri="{FF2B5EF4-FFF2-40B4-BE49-F238E27FC236}">
                <a16:creationId xmlns:a16="http://schemas.microsoft.com/office/drawing/2014/main" id="{3F108171-A218-41C1-806D-348940ED3E76}"/>
              </a:ext>
            </a:extLst>
          </p:cNvPr>
          <p:cNvSpPr>
            <a:spLocks noGrp="1"/>
          </p:cNvSpPr>
          <p:nvPr>
            <p:ph idx="1"/>
          </p:nvPr>
        </p:nvSpPr>
        <p:spPr>
          <a:xfrm>
            <a:off x="1371599" y="1754908"/>
            <a:ext cx="9724031" cy="4701310"/>
          </a:xfrm>
        </p:spPr>
        <p:txBody>
          <a:bodyPr anchor="ctr">
            <a:normAutofit/>
          </a:bodyPr>
          <a:lstStyle/>
          <a:p>
            <a:r>
              <a:rPr lang="en-US" sz="1800" dirty="0">
                <a:effectLst/>
                <a:latin typeface="Calibri" panose="020F0502020204030204" pitchFamily="34" charset="0"/>
                <a:ea typeface="Calibri" panose="020F0502020204030204" pitchFamily="34" charset="0"/>
                <a:cs typeface="Mangal" panose="02040503050203030202" pitchFamily="18" charset="0"/>
              </a:rPr>
              <a:t>Data source : </a:t>
            </a:r>
            <a:r>
              <a:rPr lang="en-US" sz="1800" u="sng" dirty="0">
                <a:solidFill>
                  <a:srgbClr val="0563C1"/>
                </a:solidFill>
                <a:effectLst/>
                <a:latin typeface="Calibri" panose="020F0502020204030204" pitchFamily="34" charset="0"/>
                <a:ea typeface="Calibri" panose="020F0502020204030204" pitchFamily="34" charset="0"/>
                <a:cs typeface="Mangal" panose="02040503050203030202" pitchFamily="18" charset="0"/>
                <a:hlinkClick r:id="rId2"/>
              </a:rPr>
              <a:t>https://www.kaggle.com/rohitsahoo/sales-forecasting</a:t>
            </a:r>
            <a:endParaRPr lang="en-US" sz="1800" u="sng" dirty="0">
              <a:solidFill>
                <a:srgbClr val="0563C1"/>
              </a:solidFill>
              <a:latin typeface="Calibri" panose="020F0502020204030204" pitchFamily="34" charset="0"/>
              <a:ea typeface="Calibri" panose="020F0502020204030204" pitchFamily="34" charset="0"/>
              <a:cs typeface="Mangal" panose="02040503050203030202" pitchFamily="18" charset="0"/>
            </a:endParaRPr>
          </a:p>
          <a:p>
            <a:r>
              <a:rPr lang="en-US" sz="1800" dirty="0"/>
              <a:t>Sharma, Rishabh (2021) “How to build SARIMA model in Python” </a:t>
            </a:r>
            <a:r>
              <a:rPr lang="en-US" sz="1800" u="sng" dirty="0">
                <a:solidFill>
                  <a:srgbClr val="0563C1"/>
                </a:solidFill>
                <a:effectLst/>
                <a:latin typeface="Calibri" panose="020F0502020204030204" pitchFamily="34" charset="0"/>
                <a:ea typeface="Calibri" panose="020F0502020204030204" pitchFamily="34" charset="0"/>
                <a:cs typeface="Mangal" panose="02040503050203030202" pitchFamily="18" charset="0"/>
                <a:hlinkClick r:id="rId3"/>
              </a:rPr>
              <a:t>https://medium.com/mlearning-ai/how-to-build-sarima-model-in-python-7ae83b14c884</a:t>
            </a:r>
            <a:endParaRPr lang="en-US" sz="1800" dirty="0"/>
          </a:p>
          <a:p>
            <a:r>
              <a:rPr lang="en-US" sz="1800" dirty="0"/>
              <a:t>Brownlee, Jason (2020) “Timeseries forecasting with Prophet in Python” </a:t>
            </a:r>
            <a:r>
              <a:rPr lang="en-US" sz="1800" dirty="0">
                <a:hlinkClick r:id="rId4"/>
              </a:rPr>
              <a:t>https://machinelearningmastery.com/time-series-forecasting-with-prophet-in-python/</a:t>
            </a:r>
            <a:endParaRPr lang="en-US" sz="1800" dirty="0"/>
          </a:p>
          <a:p>
            <a:r>
              <a:rPr lang="en-US" sz="1800" dirty="0">
                <a:hlinkClick r:id="rId5"/>
              </a:rPr>
              <a:t>https://machinelearningmastery.com/time-series-forecasting-methods-in-python-cheat-sheet/</a:t>
            </a:r>
            <a:endParaRPr lang="en-US" sz="1800" dirty="0"/>
          </a:p>
          <a:p>
            <a:r>
              <a:rPr lang="en-US" sz="1800" dirty="0">
                <a:hlinkClick r:id="rId6"/>
              </a:rPr>
              <a:t>https://facebook.github.io/prophet/docs/diagnostics.html</a:t>
            </a:r>
            <a:endParaRPr lang="en-US" sz="1800" dirty="0"/>
          </a:p>
          <a:p>
            <a:r>
              <a:rPr lang="en-US" sz="1800" dirty="0">
                <a:hlinkClick r:id="rId7"/>
              </a:rPr>
              <a:t>https://nextjournal.com/fb-prophet/facebook-prophet-diagnostics</a:t>
            </a:r>
            <a:endParaRPr lang="en-US" sz="1800" dirty="0"/>
          </a:p>
          <a:p>
            <a:r>
              <a:rPr lang="en-US" sz="1800" dirty="0"/>
              <a:t>Berk, Michael (2021) “Prophet vs. </a:t>
            </a:r>
            <a:r>
              <a:rPr lang="en-US" sz="1800" dirty="0" err="1"/>
              <a:t>NeuralProphet</a:t>
            </a:r>
            <a:r>
              <a:rPr lang="en-US" sz="1800" dirty="0"/>
              <a:t>” </a:t>
            </a:r>
            <a:r>
              <a:rPr lang="en-US" sz="1800" dirty="0">
                <a:hlinkClick r:id="rId8"/>
              </a:rPr>
              <a:t>https://towardsdatascience.com/prophet-vs-neuralprophet-fc717ab7a9d8</a:t>
            </a:r>
            <a:endParaRPr lang="en-US" sz="1800" dirty="0"/>
          </a:p>
          <a:p>
            <a:r>
              <a:rPr lang="en-US" sz="1800" dirty="0"/>
              <a:t>Alizadeh, </a:t>
            </a:r>
            <a:r>
              <a:rPr lang="en-US" sz="1800" dirty="0" err="1"/>
              <a:t>Esmaeil</a:t>
            </a:r>
            <a:r>
              <a:rPr lang="en-US" sz="1800" dirty="0"/>
              <a:t> (2020) “</a:t>
            </a:r>
            <a:r>
              <a:rPr lang="en-US" sz="1800" dirty="0" err="1"/>
              <a:t>NeuralProphet</a:t>
            </a:r>
            <a:r>
              <a:rPr lang="en-US" sz="1800" dirty="0"/>
              <a:t>: A Time-series modeling library based on Neural-Networks” </a:t>
            </a:r>
            <a:r>
              <a:rPr lang="en-US" sz="1800" dirty="0">
                <a:hlinkClick r:id="rId9"/>
              </a:rPr>
              <a:t>https://towardsdatascience.com/neural-prophet-a-time-series-modeling-library-based-on-neural-networks-dd02dc8d868d</a:t>
            </a:r>
            <a:endParaRPr lang="en-US" sz="1800" dirty="0"/>
          </a:p>
          <a:p>
            <a:endParaRPr lang="en-US" sz="1800" dirty="0"/>
          </a:p>
        </p:txBody>
      </p:sp>
    </p:spTree>
    <p:extLst>
      <p:ext uri="{BB962C8B-B14F-4D97-AF65-F5344CB8AC3E}">
        <p14:creationId xmlns:p14="http://schemas.microsoft.com/office/powerpoint/2010/main" val="1202609555"/>
      </p:ext>
    </p:extLst>
  </p:cSld>
  <p:clrMapOvr>
    <a:masterClrMapping/>
  </p:clrMapOvr>
  <mc:AlternateContent xmlns:mc="http://schemas.openxmlformats.org/markup-compatibility/2006" xmlns:p14="http://schemas.microsoft.com/office/powerpoint/2010/main">
    <mc:Choice Requires="p14">
      <p:transition spd="slow" p14:dur="2000" advTm="19885"/>
    </mc:Choice>
    <mc:Fallback xmlns="">
      <p:transition spd="slow" advTm="1988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FFCDD23B-75C8-427B-BD08-53C8156CD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64" y="5282206"/>
            <a:ext cx="12192264" cy="1163844"/>
          </a:xfrm>
          <a:prstGeom prst="rect">
            <a:avLst/>
          </a:prstGeom>
          <a:gradFill>
            <a:gsLst>
              <a:gs pos="28000">
                <a:schemeClr val="accent1">
                  <a:lumMod val="75000"/>
                  <a:alpha val="11000"/>
                </a:schemeClr>
              </a:gs>
              <a:gs pos="100000">
                <a:srgbClr val="000000">
                  <a:alpha val="77000"/>
                </a:srgb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282206"/>
            <a:ext cx="12191998" cy="1586485"/>
          </a:xfrm>
          <a:prstGeom prst="rect">
            <a:avLst/>
          </a:prstGeom>
          <a:gradFill>
            <a:gsLst>
              <a:gs pos="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5282206"/>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text&#10;&#10;Description automatically generated">
            <a:extLst>
              <a:ext uri="{FF2B5EF4-FFF2-40B4-BE49-F238E27FC236}">
                <a16:creationId xmlns:a16="http://schemas.microsoft.com/office/drawing/2014/main" id="{BC38B9E1-B8EA-4184-B2E2-C9E146CF4EB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91537"/>
            <a:ext cx="12398532" cy="6974174"/>
          </a:xfrm>
          <a:prstGeom prst="rect">
            <a:avLst/>
          </a:prstGeom>
        </p:spPr>
      </p:pic>
      <p:sp>
        <p:nvSpPr>
          <p:cNvPr id="12" name="TextBox 11">
            <a:extLst>
              <a:ext uri="{FF2B5EF4-FFF2-40B4-BE49-F238E27FC236}">
                <a16:creationId xmlns:a16="http://schemas.microsoft.com/office/drawing/2014/main" id="{7AABA59A-ADC1-401B-9144-BDDBE98CC883}"/>
              </a:ext>
            </a:extLst>
          </p:cNvPr>
          <p:cNvSpPr txBox="1"/>
          <p:nvPr/>
        </p:nvSpPr>
        <p:spPr>
          <a:xfrm>
            <a:off x="0" y="5714381"/>
            <a:ext cx="9405257" cy="230832"/>
          </a:xfrm>
          <a:prstGeom prst="rect">
            <a:avLst/>
          </a:prstGeom>
          <a:noFill/>
        </p:spPr>
        <p:txBody>
          <a:bodyPr wrap="square" rtlCol="0">
            <a:spAutoFit/>
          </a:bodyPr>
          <a:lstStyle/>
          <a:p>
            <a:r>
              <a:rPr lang="en-US" sz="900">
                <a:hlinkClick r:id="rId3" tooltip="https://geobrava.geoactivegroup.com/2020/03/how-b2b-marketers-fuel-predictable.html"/>
              </a:rPr>
              <a:t>This Photo</a:t>
            </a:r>
            <a:r>
              <a:rPr lang="en-US" sz="900"/>
              <a:t> by Unknown Author is licensed under </a:t>
            </a:r>
            <a:r>
              <a:rPr lang="en-US" sz="900">
                <a:hlinkClick r:id="rId4" tooltip="https://creativecommons.org/licenses/by-sa/3.0/"/>
              </a:rPr>
              <a:t>CC BY-SA</a:t>
            </a:r>
            <a:endParaRPr lang="en-US" sz="900"/>
          </a:p>
        </p:txBody>
      </p:sp>
      <p:sp>
        <p:nvSpPr>
          <p:cNvPr id="11" name="Title 10">
            <a:extLst>
              <a:ext uri="{FF2B5EF4-FFF2-40B4-BE49-F238E27FC236}">
                <a16:creationId xmlns:a16="http://schemas.microsoft.com/office/drawing/2014/main" id="{E0EEA6CE-62D0-49EC-BC46-553ACBEF48F5}"/>
              </a:ext>
            </a:extLst>
          </p:cNvPr>
          <p:cNvSpPr>
            <a:spLocks noGrp="1"/>
          </p:cNvSpPr>
          <p:nvPr>
            <p:ph type="title"/>
          </p:nvPr>
        </p:nvSpPr>
        <p:spPr>
          <a:xfrm>
            <a:off x="699715" y="818001"/>
            <a:ext cx="7091299" cy="898581"/>
          </a:xfrm>
        </p:spPr>
        <p:txBody>
          <a:bodyPr vert="horz" lIns="91440" tIns="45720" rIns="91440" bIns="45720" rtlCol="0" anchor="ctr">
            <a:normAutofit/>
          </a:bodyPr>
          <a:lstStyle/>
          <a:p>
            <a:r>
              <a:rPr lang="en-US" sz="5400" b="1" kern="1200" dirty="0">
                <a:solidFill>
                  <a:srgbClr val="FFFFFF"/>
                </a:solidFill>
                <a:latin typeface="Amasis MT Pro Black" panose="02040A04050005020304" pitchFamily="18" charset="0"/>
              </a:rPr>
              <a:t>THANK YOU</a:t>
            </a:r>
          </a:p>
        </p:txBody>
      </p:sp>
    </p:spTree>
    <p:extLst>
      <p:ext uri="{BB962C8B-B14F-4D97-AF65-F5344CB8AC3E}">
        <p14:creationId xmlns:p14="http://schemas.microsoft.com/office/powerpoint/2010/main" val="582909032"/>
      </p:ext>
    </p:extLst>
  </p:cSld>
  <p:clrMapOvr>
    <a:masterClrMapping/>
  </p:clrMapOvr>
  <mc:AlternateContent xmlns:mc="http://schemas.openxmlformats.org/markup-compatibility/2006" xmlns:p14="http://schemas.microsoft.com/office/powerpoint/2010/main">
    <mc:Choice Requires="p14">
      <p:transition spd="slow" p14:dur="2000" advTm="2494"/>
    </mc:Choice>
    <mc:Fallback xmlns="">
      <p:transition spd="slow" advTm="24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7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2">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Shape 28">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68472F-CCA3-4655-BC43-9EA5E85A514F}"/>
              </a:ext>
            </a:extLst>
          </p:cNvPr>
          <p:cNvSpPr>
            <a:spLocks noGrp="1"/>
          </p:cNvSpPr>
          <p:nvPr>
            <p:ph type="title"/>
          </p:nvPr>
        </p:nvSpPr>
        <p:spPr>
          <a:xfrm>
            <a:off x="934872" y="982272"/>
            <a:ext cx="3388419" cy="4560970"/>
          </a:xfrm>
        </p:spPr>
        <p:txBody>
          <a:bodyPr>
            <a:normAutofit/>
          </a:bodyPr>
          <a:lstStyle/>
          <a:p>
            <a:r>
              <a:rPr lang="en-US" sz="4000" b="1" dirty="0">
                <a:solidFill>
                  <a:srgbClr val="FFFFFF"/>
                </a:solidFill>
              </a:rPr>
              <a:t>Content</a:t>
            </a:r>
          </a:p>
        </p:txBody>
      </p:sp>
      <p:sp>
        <p:nvSpPr>
          <p:cNvPr id="47"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aphicFrame>
        <p:nvGraphicFramePr>
          <p:cNvPr id="49" name="Content Placeholder 2">
            <a:extLst>
              <a:ext uri="{FF2B5EF4-FFF2-40B4-BE49-F238E27FC236}">
                <a16:creationId xmlns:a16="http://schemas.microsoft.com/office/drawing/2014/main" id="{CDC0607E-20A2-4819-A2B7-FFDE1921CA3D}"/>
              </a:ext>
            </a:extLst>
          </p:cNvPr>
          <p:cNvGraphicFramePr>
            <a:graphicFrameLocks noGrp="1"/>
          </p:cNvGraphicFramePr>
          <p:nvPr>
            <p:ph idx="1"/>
            <p:extLst>
              <p:ext uri="{D42A27DB-BD31-4B8C-83A1-F6EECF244321}">
                <p14:modId xmlns:p14="http://schemas.microsoft.com/office/powerpoint/2010/main" val="1970349691"/>
              </p:ext>
            </p:extLst>
          </p:nvPr>
        </p:nvGraphicFramePr>
        <p:xfrm>
          <a:off x="5221862" y="1719618"/>
          <a:ext cx="5948831" cy="4334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9003951"/>
      </p:ext>
    </p:extLst>
  </p:cSld>
  <p:clrMapOvr>
    <a:masterClrMapping/>
  </p:clrMapOvr>
  <mc:AlternateContent xmlns:mc="http://schemas.openxmlformats.org/markup-compatibility/2006" xmlns:p14="http://schemas.microsoft.com/office/powerpoint/2010/main">
    <mc:Choice Requires="p14">
      <p:transition spd="slow" p14:dur="2000" advTm="73872"/>
    </mc:Choice>
    <mc:Fallback xmlns="">
      <p:transition spd="slow" advTm="7387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C7CDE66-F550-4F5B-BD80-EEA3CB894E5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dirty="0">
                <a:solidFill>
                  <a:srgbClr val="FFFFFF"/>
                </a:solidFill>
              </a:rPr>
              <a:t>Business Problem and Background</a:t>
            </a:r>
          </a:p>
        </p:txBody>
      </p:sp>
      <p:sp>
        <p:nvSpPr>
          <p:cNvPr id="4" name="Content Placeholder 3">
            <a:extLst>
              <a:ext uri="{FF2B5EF4-FFF2-40B4-BE49-F238E27FC236}">
                <a16:creationId xmlns:a16="http://schemas.microsoft.com/office/drawing/2014/main" id="{AB8F56C0-05EE-4BD6-9A93-E6503D5F58AA}"/>
              </a:ext>
            </a:extLst>
          </p:cNvPr>
          <p:cNvSpPr>
            <a:spLocks noGrp="1"/>
          </p:cNvSpPr>
          <p:nvPr>
            <p:ph idx="1"/>
          </p:nvPr>
        </p:nvSpPr>
        <p:spPr>
          <a:xfrm>
            <a:off x="4495806" y="1825625"/>
            <a:ext cx="6857993" cy="4013387"/>
          </a:xfrm>
        </p:spPr>
        <p:txBody>
          <a:bodyPr/>
          <a:lstStyle/>
          <a:p>
            <a:r>
              <a:rPr lang="en-US" dirty="0"/>
              <a:t>Global Superstore Company</a:t>
            </a:r>
          </a:p>
          <a:p>
            <a:r>
              <a:rPr lang="en-US" dirty="0"/>
              <a:t>Product offerings : Furniture, Office Supplies and Technology</a:t>
            </a:r>
          </a:p>
          <a:p>
            <a:r>
              <a:rPr lang="en-US" dirty="0"/>
              <a:t>Customer Base : Consumers, Corporates and Home Offices</a:t>
            </a:r>
          </a:p>
          <a:p>
            <a:r>
              <a:rPr lang="en-US" dirty="0"/>
              <a:t>Generate Insights into Sales Forecast prospective which will help maintain adequate staffing and delivery arrangements</a:t>
            </a:r>
          </a:p>
          <a:p>
            <a:endParaRPr lang="en-US" dirty="0"/>
          </a:p>
        </p:txBody>
      </p:sp>
    </p:spTree>
    <p:extLst>
      <p:ext uri="{BB962C8B-B14F-4D97-AF65-F5344CB8AC3E}">
        <p14:creationId xmlns:p14="http://schemas.microsoft.com/office/powerpoint/2010/main" val="1601866562"/>
      </p:ext>
    </p:extLst>
  </p:cSld>
  <p:clrMapOvr>
    <a:masterClrMapping/>
  </p:clrMapOvr>
  <mc:AlternateContent xmlns:mc="http://schemas.openxmlformats.org/markup-compatibility/2006" xmlns:p14="http://schemas.microsoft.com/office/powerpoint/2010/main">
    <mc:Choice Requires="p14">
      <p:transition spd="slow" p14:dur="2000" advTm="18051"/>
    </mc:Choice>
    <mc:Fallback xmlns="">
      <p:transition spd="slow" advTm="1805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7CDE66-F550-4F5B-BD80-EEA3CB894E5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Data Explanation and Preparation</a:t>
            </a:r>
          </a:p>
        </p:txBody>
      </p:sp>
      <p:pic>
        <p:nvPicPr>
          <p:cNvPr id="5" name="Picture 4">
            <a:extLst>
              <a:ext uri="{FF2B5EF4-FFF2-40B4-BE49-F238E27FC236}">
                <a16:creationId xmlns:a16="http://schemas.microsoft.com/office/drawing/2014/main" id="{696A9492-5339-430F-AE56-DEE2D476B864}"/>
              </a:ext>
            </a:extLst>
          </p:cNvPr>
          <p:cNvPicPr>
            <a:picLocks noChangeAspect="1"/>
          </p:cNvPicPr>
          <p:nvPr/>
        </p:nvPicPr>
        <p:blipFill>
          <a:blip r:embed="rId2"/>
          <a:stretch>
            <a:fillRect/>
          </a:stretch>
        </p:blipFill>
        <p:spPr>
          <a:xfrm>
            <a:off x="70339" y="1660603"/>
            <a:ext cx="9003331" cy="2361970"/>
          </a:xfrm>
          <a:prstGeom prst="rect">
            <a:avLst/>
          </a:prstGeom>
        </p:spPr>
      </p:pic>
      <p:pic>
        <p:nvPicPr>
          <p:cNvPr id="10" name="Picture 9">
            <a:extLst>
              <a:ext uri="{FF2B5EF4-FFF2-40B4-BE49-F238E27FC236}">
                <a16:creationId xmlns:a16="http://schemas.microsoft.com/office/drawing/2014/main" id="{6A7B939B-835D-477A-BC50-F5B81EB07F26}"/>
              </a:ext>
            </a:extLst>
          </p:cNvPr>
          <p:cNvPicPr>
            <a:picLocks noChangeAspect="1"/>
          </p:cNvPicPr>
          <p:nvPr/>
        </p:nvPicPr>
        <p:blipFill>
          <a:blip r:embed="rId3"/>
          <a:stretch>
            <a:fillRect/>
          </a:stretch>
        </p:blipFill>
        <p:spPr>
          <a:xfrm>
            <a:off x="9073670" y="1658956"/>
            <a:ext cx="555006" cy="2361969"/>
          </a:xfrm>
          <a:prstGeom prst="rect">
            <a:avLst/>
          </a:prstGeom>
        </p:spPr>
      </p:pic>
      <p:pic>
        <p:nvPicPr>
          <p:cNvPr id="12" name="Picture 11">
            <a:extLst>
              <a:ext uri="{FF2B5EF4-FFF2-40B4-BE49-F238E27FC236}">
                <a16:creationId xmlns:a16="http://schemas.microsoft.com/office/drawing/2014/main" id="{0663ACC2-7CC1-498A-80B2-E3A9EA266554}"/>
              </a:ext>
            </a:extLst>
          </p:cNvPr>
          <p:cNvPicPr>
            <a:picLocks noChangeAspect="1"/>
          </p:cNvPicPr>
          <p:nvPr/>
        </p:nvPicPr>
        <p:blipFill>
          <a:blip r:embed="rId4"/>
          <a:stretch>
            <a:fillRect/>
          </a:stretch>
        </p:blipFill>
        <p:spPr>
          <a:xfrm>
            <a:off x="9749936" y="3006470"/>
            <a:ext cx="2371725" cy="3705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A84E5DA9-87D8-451B-912A-F4DA62BFA034}"/>
              </a:ext>
            </a:extLst>
          </p:cNvPr>
          <p:cNvPicPr>
            <a:picLocks noChangeAspect="1"/>
          </p:cNvPicPr>
          <p:nvPr/>
        </p:nvPicPr>
        <p:blipFill>
          <a:blip r:embed="rId5"/>
          <a:stretch>
            <a:fillRect/>
          </a:stretch>
        </p:blipFill>
        <p:spPr>
          <a:xfrm>
            <a:off x="9805438" y="3025520"/>
            <a:ext cx="2209800" cy="3686175"/>
          </a:xfrm>
          <a:prstGeom prst="rect">
            <a:avLst/>
          </a:prstGeom>
        </p:spPr>
      </p:pic>
      <p:sp>
        <p:nvSpPr>
          <p:cNvPr id="34" name="TextBox 33">
            <a:extLst>
              <a:ext uri="{FF2B5EF4-FFF2-40B4-BE49-F238E27FC236}">
                <a16:creationId xmlns:a16="http://schemas.microsoft.com/office/drawing/2014/main" id="{E13AE4FE-8165-47C0-9DA5-C52EC6554401}"/>
              </a:ext>
            </a:extLst>
          </p:cNvPr>
          <p:cNvSpPr txBox="1"/>
          <p:nvPr/>
        </p:nvSpPr>
        <p:spPr>
          <a:xfrm>
            <a:off x="10280403" y="2193609"/>
            <a:ext cx="1499820"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b="1" dirty="0"/>
              <a:t>Features with NULL Values</a:t>
            </a:r>
          </a:p>
        </p:txBody>
      </p:sp>
      <p:pic>
        <p:nvPicPr>
          <p:cNvPr id="21" name="Picture 20">
            <a:extLst>
              <a:ext uri="{FF2B5EF4-FFF2-40B4-BE49-F238E27FC236}">
                <a16:creationId xmlns:a16="http://schemas.microsoft.com/office/drawing/2014/main" id="{688D4254-C9D9-4B38-AB82-F52C24877DA7}"/>
              </a:ext>
            </a:extLst>
          </p:cNvPr>
          <p:cNvPicPr>
            <a:picLocks noChangeAspect="1"/>
          </p:cNvPicPr>
          <p:nvPr/>
        </p:nvPicPr>
        <p:blipFill>
          <a:blip r:embed="rId6"/>
          <a:stretch>
            <a:fillRect/>
          </a:stretch>
        </p:blipFill>
        <p:spPr>
          <a:xfrm>
            <a:off x="137392" y="4157460"/>
            <a:ext cx="7656186" cy="2604475"/>
          </a:xfrm>
          <a:prstGeom prst="rect">
            <a:avLst/>
          </a:prstGeom>
        </p:spPr>
      </p:pic>
      <p:sp>
        <p:nvSpPr>
          <p:cNvPr id="22" name="TextBox 21">
            <a:extLst>
              <a:ext uri="{FF2B5EF4-FFF2-40B4-BE49-F238E27FC236}">
                <a16:creationId xmlns:a16="http://schemas.microsoft.com/office/drawing/2014/main" id="{7A16D598-C0DC-4825-AB73-FABDCD84269E}"/>
              </a:ext>
            </a:extLst>
          </p:cNvPr>
          <p:cNvSpPr txBox="1"/>
          <p:nvPr/>
        </p:nvSpPr>
        <p:spPr>
          <a:xfrm>
            <a:off x="8020283" y="4226759"/>
            <a:ext cx="1499820" cy="1754326"/>
          </a:xfrm>
          <a:prstGeom prst="rect">
            <a:avLst/>
          </a:prstGeom>
          <a:noFill/>
        </p:spPr>
        <p:txBody>
          <a:bodyPr wrap="square" rtlCol="0">
            <a:spAutoFit/>
          </a:bodyPr>
          <a:lstStyle/>
          <a:p>
            <a:r>
              <a:rPr lang="en-US" b="1" dirty="0">
                <a:highlight>
                  <a:srgbClr val="FFFF00"/>
                </a:highlight>
              </a:rPr>
              <a:t>Total of 11 records : For the City of Burlington in the State of Vermont</a:t>
            </a:r>
          </a:p>
        </p:txBody>
      </p:sp>
      <p:sp>
        <p:nvSpPr>
          <p:cNvPr id="25" name="Rectangle 24">
            <a:extLst>
              <a:ext uri="{FF2B5EF4-FFF2-40B4-BE49-F238E27FC236}">
                <a16:creationId xmlns:a16="http://schemas.microsoft.com/office/drawing/2014/main" id="{32586587-F155-4556-97D8-2BA3AA9C5AB8}"/>
              </a:ext>
            </a:extLst>
          </p:cNvPr>
          <p:cNvSpPr/>
          <p:nvPr/>
        </p:nvSpPr>
        <p:spPr>
          <a:xfrm>
            <a:off x="9749936" y="5265336"/>
            <a:ext cx="2304672" cy="2110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DFD4575-57A7-426A-A030-F6AB6F225712}"/>
              </a:ext>
            </a:extLst>
          </p:cNvPr>
          <p:cNvSpPr txBox="1"/>
          <p:nvPr/>
        </p:nvSpPr>
        <p:spPr>
          <a:xfrm>
            <a:off x="8018024" y="5900944"/>
            <a:ext cx="1499820" cy="923330"/>
          </a:xfrm>
          <a:prstGeom prst="rect">
            <a:avLst/>
          </a:prstGeom>
          <a:noFill/>
        </p:spPr>
        <p:txBody>
          <a:bodyPr wrap="square" rtlCol="0">
            <a:spAutoFit/>
          </a:bodyPr>
          <a:lstStyle/>
          <a:p>
            <a:r>
              <a:rPr lang="en-US" dirty="0">
                <a:highlight>
                  <a:srgbClr val="00FF00"/>
                </a:highlight>
              </a:rPr>
              <a:t>Replaced with ‘05401’ as default value</a:t>
            </a:r>
          </a:p>
        </p:txBody>
      </p:sp>
    </p:spTree>
    <p:extLst>
      <p:ext uri="{BB962C8B-B14F-4D97-AF65-F5344CB8AC3E}">
        <p14:creationId xmlns:p14="http://schemas.microsoft.com/office/powerpoint/2010/main" val="3750965738"/>
      </p:ext>
    </p:extLst>
  </p:cSld>
  <p:clrMapOvr>
    <a:masterClrMapping/>
  </p:clrMapOvr>
  <mc:AlternateContent xmlns:mc="http://schemas.openxmlformats.org/markup-compatibility/2006" xmlns:p14="http://schemas.microsoft.com/office/powerpoint/2010/main">
    <mc:Choice Requires="p14">
      <p:transition spd="slow" p14:dur="2000" advTm="21162"/>
    </mc:Choice>
    <mc:Fallback xmlns="">
      <p:transition spd="slow" advTm="2116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2" name="Rectangle 138">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ectangle 144">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1D2838B-2958-4428-890B-918FB081BEC5}"/>
              </a:ext>
            </a:extLst>
          </p:cNvPr>
          <p:cNvSpPr txBox="1"/>
          <p:nvPr/>
        </p:nvSpPr>
        <p:spPr>
          <a:xfrm>
            <a:off x="699714" y="353160"/>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a:solidFill>
                  <a:srgbClr val="FFFFFF"/>
                </a:solidFill>
                <a:latin typeface="+mj-lt"/>
                <a:ea typeface="+mj-ea"/>
                <a:cs typeface="+mj-cs"/>
              </a:rPr>
              <a:t>Features Analysis and Methods</a:t>
            </a:r>
          </a:p>
        </p:txBody>
      </p:sp>
      <p:pic>
        <p:nvPicPr>
          <p:cNvPr id="1028" name="Picture 4">
            <a:extLst>
              <a:ext uri="{FF2B5EF4-FFF2-40B4-BE49-F238E27FC236}">
                <a16:creationId xmlns:a16="http://schemas.microsoft.com/office/drawing/2014/main" id="{1BFE102F-78CA-4873-8B0C-A7BE0A07905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9727" y="2140299"/>
            <a:ext cx="6464386" cy="37379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C1472345-E3F6-4CCE-B0A4-4DF1F3911D4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56664" y="2170447"/>
            <a:ext cx="5536235" cy="3626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848782"/>
      </p:ext>
    </p:extLst>
  </p:cSld>
  <p:clrMapOvr>
    <a:masterClrMapping/>
  </p:clrMapOvr>
  <mc:AlternateContent xmlns:mc="http://schemas.openxmlformats.org/markup-compatibility/2006" xmlns:p14="http://schemas.microsoft.com/office/powerpoint/2010/main">
    <mc:Choice Requires="p14">
      <p:transition spd="slow" p14:dur="2000" advTm="36534"/>
    </mc:Choice>
    <mc:Fallback xmlns="">
      <p:transition spd="slow" advTm="3653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7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8" name="Rectangle 7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1D2838B-2958-4428-890B-918FB081BEC5}"/>
              </a:ext>
            </a:extLst>
          </p:cNvPr>
          <p:cNvSpPr txBox="1"/>
          <p:nvPr/>
        </p:nvSpPr>
        <p:spPr>
          <a:xfrm>
            <a:off x="699713" y="248038"/>
            <a:ext cx="8795979"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kern="1200">
                <a:solidFill>
                  <a:srgbClr val="FFFFFF"/>
                </a:solidFill>
                <a:latin typeface="+mj-lt"/>
                <a:ea typeface="+mj-ea"/>
                <a:cs typeface="+mj-cs"/>
              </a:rPr>
              <a:t>Features Analysis and Methods (continued)</a:t>
            </a:r>
            <a:endParaRPr lang="en-US" sz="3700" b="1" kern="1200" dirty="0">
              <a:solidFill>
                <a:srgbClr val="FFFFFF"/>
              </a:solidFill>
              <a:latin typeface="+mj-lt"/>
              <a:ea typeface="+mj-ea"/>
              <a:cs typeface="+mj-cs"/>
            </a:endParaRPr>
          </a:p>
        </p:txBody>
      </p:sp>
      <p:pic>
        <p:nvPicPr>
          <p:cNvPr id="2050" name="Picture 2">
            <a:extLst>
              <a:ext uri="{FF2B5EF4-FFF2-40B4-BE49-F238E27FC236}">
                <a16:creationId xmlns:a16="http://schemas.microsoft.com/office/drawing/2014/main" id="{22A492C4-4939-4A28-B6A0-68DD08D7ACA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8387" y="1587568"/>
            <a:ext cx="6935508" cy="502239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77EA1488-F0E4-4ECE-94E4-71F9F6541C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2282" y="1763939"/>
            <a:ext cx="5039718" cy="4477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296369"/>
      </p:ext>
    </p:extLst>
  </p:cSld>
  <p:clrMapOvr>
    <a:masterClrMapping/>
  </p:clrMapOvr>
  <mc:AlternateContent xmlns:mc="http://schemas.openxmlformats.org/markup-compatibility/2006" xmlns:p14="http://schemas.microsoft.com/office/powerpoint/2010/main">
    <mc:Choice Requires="p14">
      <p:transition spd="slow" p14:dur="2000" advTm="36534"/>
    </mc:Choice>
    <mc:Fallback xmlns="">
      <p:transition spd="slow" advTm="3653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5" name="Rectangle 7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1D2838B-2958-4428-890B-918FB081BEC5}"/>
              </a:ext>
            </a:extLst>
          </p:cNvPr>
          <p:cNvSpPr txBox="1"/>
          <p:nvPr/>
        </p:nvSpPr>
        <p:spPr>
          <a:xfrm>
            <a:off x="699714" y="353160"/>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100" b="1">
                <a:solidFill>
                  <a:srgbClr val="FFFFFF"/>
                </a:solidFill>
                <a:latin typeface="+mj-lt"/>
                <a:ea typeface="+mj-ea"/>
                <a:cs typeface="+mj-cs"/>
              </a:rPr>
              <a:t>Features Analysis and Methods (continued)</a:t>
            </a:r>
          </a:p>
        </p:txBody>
      </p:sp>
      <p:pic>
        <p:nvPicPr>
          <p:cNvPr id="3074" name="Picture 2">
            <a:extLst>
              <a:ext uri="{FF2B5EF4-FFF2-40B4-BE49-F238E27FC236}">
                <a16:creationId xmlns:a16="http://schemas.microsoft.com/office/drawing/2014/main" id="{9ACF7C37-A062-4F88-9DBE-8CE1D0E715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3050" y="2128453"/>
            <a:ext cx="6986600" cy="41919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DCD4D95-423F-4440-BEC6-6FAB7B9A247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46313" y="2218308"/>
            <a:ext cx="4568258" cy="4431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870011"/>
      </p:ext>
    </p:extLst>
  </p:cSld>
  <p:clrMapOvr>
    <a:masterClrMapping/>
  </p:clrMapOvr>
  <mc:AlternateContent xmlns:mc="http://schemas.openxmlformats.org/markup-compatibility/2006" xmlns:p14="http://schemas.microsoft.com/office/powerpoint/2010/main">
    <mc:Choice Requires="p14">
      <p:transition spd="slow" p14:dur="2000" advTm="36534"/>
    </mc:Choice>
    <mc:Fallback xmlns="">
      <p:transition spd="slow" advTm="3653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1D2838B-2958-4428-890B-918FB081BEC5}"/>
              </a:ext>
            </a:extLst>
          </p:cNvPr>
          <p:cNvSpPr txBox="1"/>
          <p:nvPr/>
        </p:nvSpPr>
        <p:spPr>
          <a:xfrm>
            <a:off x="1036684" y="1152144"/>
            <a:ext cx="3888999" cy="307239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600" b="1">
                <a:latin typeface="+mj-lt"/>
                <a:ea typeface="+mj-ea"/>
                <a:cs typeface="+mj-cs"/>
              </a:rPr>
              <a:t>Features Analysis and Methods</a:t>
            </a:r>
            <a:endParaRPr lang="en-US" sz="5600" b="1" dirty="0">
              <a:latin typeface="+mj-lt"/>
              <a:ea typeface="+mj-ea"/>
              <a:cs typeface="+mj-cs"/>
            </a:endParaRPr>
          </a:p>
        </p:txBody>
      </p:sp>
      <p:sp>
        <p:nvSpPr>
          <p:cNvPr id="139" name="Rectangle 138">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42"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a:extLst>
              <a:ext uri="{FF2B5EF4-FFF2-40B4-BE49-F238E27FC236}">
                <a16:creationId xmlns:a16="http://schemas.microsoft.com/office/drawing/2014/main" id="{B85F66CB-6990-4AD3-BF6A-654A18E4F01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3850" y="88049"/>
            <a:ext cx="6477793" cy="3287479"/>
          </a:xfrm>
          <a:prstGeom prst="rect">
            <a:avLst/>
          </a:prstGeom>
          <a:noFill/>
          <a:extLst>
            <a:ext uri="{909E8E84-426E-40DD-AFC4-6F175D3DCCD1}">
              <a14:hiddenFill xmlns:a14="http://schemas.microsoft.com/office/drawing/2010/main">
                <a:solidFill>
                  <a:srgbClr val="FFFFFF"/>
                </a:solidFill>
              </a14:hiddenFill>
            </a:ext>
          </a:extLst>
        </p:spPr>
      </p:pic>
      <p:sp>
        <p:nvSpPr>
          <p:cNvPr id="163" name="Rectangle 16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id="{17E10ED8-40C3-4894-BD06-F6DC90EA474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29353" y="3582955"/>
            <a:ext cx="6125963" cy="3230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105779"/>
      </p:ext>
    </p:extLst>
  </p:cSld>
  <p:clrMapOvr>
    <a:masterClrMapping/>
  </p:clrMapOvr>
  <mc:AlternateContent xmlns:mc="http://schemas.openxmlformats.org/markup-compatibility/2006">
    <mc:Choice xmlns:p14="http://schemas.microsoft.com/office/powerpoint/2010/main" Requires="p14">
      <p:transition spd="slow" p14:dur="2000" advTm="36534"/>
    </mc:Choice>
    <mc:Fallback>
      <p:transition spd="slow" advTm="3653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2B2ED-7605-4B21-96CB-F2D2D3983706}"/>
              </a:ext>
            </a:extLst>
          </p:cNvPr>
          <p:cNvSpPr>
            <a:spLocks noGrp="1"/>
          </p:cNvSpPr>
          <p:nvPr>
            <p:ph type="title"/>
          </p:nvPr>
        </p:nvSpPr>
        <p:spPr>
          <a:xfrm>
            <a:off x="8643193" y="489507"/>
            <a:ext cx="3091607" cy="1655483"/>
          </a:xfrm>
        </p:spPr>
        <p:txBody>
          <a:bodyPr vert="horz" lIns="91440" tIns="45720" rIns="91440" bIns="45720" rtlCol="0" anchor="b">
            <a:normAutofit/>
          </a:bodyPr>
          <a:lstStyle/>
          <a:p>
            <a:r>
              <a:rPr lang="en-US" sz="3400" b="1" kern="1200">
                <a:latin typeface="+mj-lt"/>
                <a:ea typeface="+mj-ea"/>
                <a:cs typeface="+mj-cs"/>
              </a:rPr>
              <a:t>Machine Learning Models and Evaluation</a:t>
            </a:r>
          </a:p>
        </p:txBody>
      </p:sp>
      <p:pic>
        <p:nvPicPr>
          <p:cNvPr id="134" name="Picture 133" descr="Complex maths formulae on a blackboard">
            <a:extLst>
              <a:ext uri="{FF2B5EF4-FFF2-40B4-BE49-F238E27FC236}">
                <a16:creationId xmlns:a16="http://schemas.microsoft.com/office/drawing/2014/main" id="{7F200488-5D58-45E3-867F-B017DD7341EE}"/>
              </a:ext>
            </a:extLst>
          </p:cNvPr>
          <p:cNvPicPr>
            <a:picLocks noChangeAspect="1"/>
          </p:cNvPicPr>
          <p:nvPr/>
        </p:nvPicPr>
        <p:blipFill rotWithShape="1">
          <a:blip r:embed="rId2"/>
          <a:srcRect l="7555" r="-1" b="-1"/>
          <a:stretch/>
        </p:blipFill>
        <p:spPr>
          <a:xfrm>
            <a:off x="20" y="431"/>
            <a:ext cx="8115280" cy="6408311"/>
          </a:xfrm>
          <a:prstGeom prst="rect">
            <a:avLst/>
          </a:prstGeom>
        </p:spPr>
      </p:pic>
      <p:sp>
        <p:nvSpPr>
          <p:cNvPr id="6" name="Content Placeholder 5">
            <a:extLst>
              <a:ext uri="{FF2B5EF4-FFF2-40B4-BE49-F238E27FC236}">
                <a16:creationId xmlns:a16="http://schemas.microsoft.com/office/drawing/2014/main" id="{4F5C6A67-315E-497E-B92D-5421D2FCFC0D}"/>
              </a:ext>
            </a:extLst>
          </p:cNvPr>
          <p:cNvSpPr>
            <a:spLocks noGrp="1"/>
          </p:cNvSpPr>
          <p:nvPr>
            <p:ph idx="1"/>
          </p:nvPr>
        </p:nvSpPr>
        <p:spPr>
          <a:xfrm>
            <a:off x="8643193" y="2418408"/>
            <a:ext cx="2942813" cy="3540265"/>
          </a:xfrm>
        </p:spPr>
        <p:txBody>
          <a:bodyPr>
            <a:normAutofit/>
          </a:bodyPr>
          <a:lstStyle/>
          <a:p>
            <a:r>
              <a:rPr lang="en-US" sz="2000"/>
              <a:t>SARIMA</a:t>
            </a:r>
          </a:p>
          <a:p>
            <a:r>
              <a:rPr lang="en-US" sz="2000"/>
              <a:t>Prophet (fbprophet)</a:t>
            </a:r>
          </a:p>
          <a:p>
            <a:r>
              <a:rPr lang="en-US" sz="2000"/>
              <a:t>Neural Prophet</a:t>
            </a:r>
          </a:p>
          <a:p>
            <a:r>
              <a:rPr lang="en-US" sz="2000"/>
              <a:t>LSTM</a:t>
            </a:r>
          </a:p>
        </p:txBody>
      </p:sp>
      <p:sp>
        <p:nvSpPr>
          <p:cNvPr id="140" name="Rectangle 139">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9576965"/>
      </p:ext>
    </p:extLst>
  </p:cSld>
  <p:clrMapOvr>
    <a:masterClrMapping/>
  </p:clrMapOvr>
  <mc:AlternateContent xmlns:mc="http://schemas.openxmlformats.org/markup-compatibility/2006" xmlns:p14="http://schemas.microsoft.com/office/powerpoint/2010/main">
    <mc:Choice Requires="p14">
      <p:transition spd="slow" p14:dur="2000" advTm="30961"/>
    </mc:Choice>
    <mc:Fallback xmlns="">
      <p:transition spd="slow" advTm="30961"/>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TM02900743[[fn=Organic]]</Template>
  <TotalTime>0</TotalTime>
  <Words>627</Words>
  <Application>Microsoft Office PowerPoint</Application>
  <PresentationFormat>Widescreen</PresentationFormat>
  <Paragraphs>58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Amasis MT Pro Black</vt:lpstr>
      <vt:lpstr>Arial</vt:lpstr>
      <vt:lpstr>Calibri</vt:lpstr>
      <vt:lpstr>Calibri Light</vt:lpstr>
      <vt:lpstr>Wingdings</vt:lpstr>
      <vt:lpstr>Office Theme</vt:lpstr>
      <vt:lpstr>PowerPoint Presentation</vt:lpstr>
      <vt:lpstr>Content</vt:lpstr>
      <vt:lpstr>Business Problem and Background</vt:lpstr>
      <vt:lpstr>Data Explanation and Preparation</vt:lpstr>
      <vt:lpstr>PowerPoint Presentation</vt:lpstr>
      <vt:lpstr>PowerPoint Presentation</vt:lpstr>
      <vt:lpstr>PowerPoint Presentation</vt:lpstr>
      <vt:lpstr>PowerPoint Presentation</vt:lpstr>
      <vt:lpstr>Machine Learning Models and Evaluation</vt:lpstr>
      <vt:lpstr>Machine Learning Models and Evaluation (fbprophet)</vt:lpstr>
      <vt:lpstr>Machine Learning Models and Evaluation (fbprophet)</vt:lpstr>
      <vt:lpstr>Machine Learning Models and Evaluation (SARIMA model)</vt:lpstr>
      <vt:lpstr>Machine Learning Models and Evaluation (SARIMA model)</vt:lpstr>
      <vt:lpstr>Conclusion</vt:lpstr>
      <vt:lpstr>Assumptions / Challenges / Future Usage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Pushkar_Chougule_Project_Task_2</dc:title>
  <dc:creator>PushkarChougule</dc:creator>
  <cp:lastModifiedBy>Pushkar Chougule</cp:lastModifiedBy>
  <cp:revision>290</cp:revision>
  <dcterms:created xsi:type="dcterms:W3CDTF">2021-10-10T20:08:45Z</dcterms:created>
  <dcterms:modified xsi:type="dcterms:W3CDTF">2022-02-07T06:10:36Z</dcterms:modified>
</cp:coreProperties>
</file>