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3" r:id="rId4"/>
    <p:sldId id="266" r:id="rId5"/>
    <p:sldId id="257" r:id="rId6"/>
    <p:sldId id="267" r:id="rId7"/>
    <p:sldId id="258" r:id="rId8"/>
    <p:sldId id="268" r:id="rId9"/>
    <p:sldId id="262" r:id="rId10"/>
    <p:sldId id="269" r:id="rId11"/>
    <p:sldId id="261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286248-81F8-4622-8B05-61E9A3AC5BD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66D1E9-4EFE-4DB7-A70A-004044ECE5D1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Much lower fatalities for Air travel in U.S.</a:t>
          </a:r>
        </a:p>
      </dgm:t>
    </dgm:pt>
    <dgm:pt modelId="{7B80F485-F6C1-43F5-924C-0078056D00AA}" type="parTrans" cxnId="{9E7A3741-3E7A-4CFF-B2F0-51107BAD2135}">
      <dgm:prSet/>
      <dgm:spPr/>
      <dgm:t>
        <a:bodyPr/>
        <a:lstStyle/>
        <a:p>
          <a:endParaRPr lang="en-US"/>
        </a:p>
      </dgm:t>
    </dgm:pt>
    <dgm:pt modelId="{ABE486E6-D3B5-4733-ABED-FA3A55428E32}" type="sibTrans" cxnId="{9E7A3741-3E7A-4CFF-B2F0-51107BAD2135}">
      <dgm:prSet/>
      <dgm:spPr/>
      <dgm:t>
        <a:bodyPr/>
        <a:lstStyle/>
        <a:p>
          <a:endParaRPr lang="en-US"/>
        </a:p>
      </dgm:t>
    </dgm:pt>
    <dgm:pt modelId="{905734FD-9694-4AF8-87A2-D7B063034914}">
      <dgm:prSet/>
      <dgm:spPr/>
      <dgm:t>
        <a:bodyPr/>
        <a:lstStyle/>
        <a:p>
          <a:r>
            <a:rPr lang="en-US"/>
            <a:t>The peak of 531 back in 2001 </a:t>
          </a:r>
        </a:p>
      </dgm:t>
    </dgm:pt>
    <dgm:pt modelId="{B69EFA95-C32C-4879-ADB2-6D48A477A5D5}" type="parTrans" cxnId="{B6D71527-1C5C-4DDC-963A-3B09C791FBF6}">
      <dgm:prSet/>
      <dgm:spPr/>
      <dgm:t>
        <a:bodyPr/>
        <a:lstStyle/>
        <a:p>
          <a:endParaRPr lang="en-US"/>
        </a:p>
      </dgm:t>
    </dgm:pt>
    <dgm:pt modelId="{D2048EC0-1F63-4D5D-B180-EC2BE7B769C6}" type="sibTrans" cxnId="{B6D71527-1C5C-4DDC-963A-3B09C791FBF6}">
      <dgm:prSet/>
      <dgm:spPr/>
      <dgm:t>
        <a:bodyPr/>
        <a:lstStyle/>
        <a:p>
          <a:endParaRPr lang="en-US"/>
        </a:p>
      </dgm:t>
    </dgm:pt>
    <dgm:pt modelId="{9C71AF12-86DB-49B8-BEAE-B44FC378BF20}">
      <dgm:prSet/>
      <dgm:spPr/>
      <dgm:t>
        <a:bodyPr/>
        <a:lstStyle/>
        <a:p>
          <a:r>
            <a:rPr lang="en-US"/>
            <a:t>The declining trajectory ever since and near 0 counts in recent years 2019</a:t>
          </a:r>
        </a:p>
      </dgm:t>
    </dgm:pt>
    <dgm:pt modelId="{03B0080A-2545-4796-ABE4-7FB51E258224}" type="parTrans" cxnId="{24A11683-F12E-4B89-8C26-9DF555B484F5}">
      <dgm:prSet/>
      <dgm:spPr/>
      <dgm:t>
        <a:bodyPr/>
        <a:lstStyle/>
        <a:p>
          <a:endParaRPr lang="en-US"/>
        </a:p>
      </dgm:t>
    </dgm:pt>
    <dgm:pt modelId="{AAA63414-26AA-4904-8294-86BD4A4CE0C5}" type="sibTrans" cxnId="{24A11683-F12E-4B89-8C26-9DF555B484F5}">
      <dgm:prSet/>
      <dgm:spPr/>
      <dgm:t>
        <a:bodyPr/>
        <a:lstStyle/>
        <a:p>
          <a:endParaRPr lang="en-US"/>
        </a:p>
      </dgm:t>
    </dgm:pt>
    <dgm:pt modelId="{69ED007D-A29E-43DF-B3E1-EC68E2E60EA8}">
      <dgm:prSet/>
      <dgm:spPr>
        <a:solidFill>
          <a:srgbClr val="FF0000"/>
        </a:solidFill>
      </dgm:spPr>
      <dgm:t>
        <a:bodyPr/>
        <a:lstStyle/>
        <a:p>
          <a:r>
            <a:rPr lang="en-US"/>
            <a:t>Fairly higher fatalities for Road travel in U.S.</a:t>
          </a:r>
        </a:p>
      </dgm:t>
    </dgm:pt>
    <dgm:pt modelId="{08AD5C77-0F07-4FC7-88E2-24F07FCED99B}" type="parTrans" cxnId="{A7F83C18-C1C7-4539-99B6-B63D007A2F40}">
      <dgm:prSet/>
      <dgm:spPr/>
      <dgm:t>
        <a:bodyPr/>
        <a:lstStyle/>
        <a:p>
          <a:endParaRPr lang="en-US"/>
        </a:p>
      </dgm:t>
    </dgm:pt>
    <dgm:pt modelId="{86CC446D-F0A4-44B7-951D-36197D23A3BF}" type="sibTrans" cxnId="{A7F83C18-C1C7-4539-99B6-B63D007A2F40}">
      <dgm:prSet/>
      <dgm:spPr/>
      <dgm:t>
        <a:bodyPr/>
        <a:lstStyle/>
        <a:p>
          <a:endParaRPr lang="en-US"/>
        </a:p>
      </dgm:t>
    </dgm:pt>
    <dgm:pt modelId="{8C26F883-B454-4906-8C91-F1FEE6F09EC0}">
      <dgm:prSet/>
      <dgm:spPr/>
      <dgm:t>
        <a:bodyPr/>
        <a:lstStyle/>
        <a:p>
          <a:r>
            <a:rPr lang="en-US"/>
            <a:t>The peak of 43510 back in 2005</a:t>
          </a:r>
        </a:p>
      </dgm:t>
    </dgm:pt>
    <dgm:pt modelId="{FB1BC2B3-2C31-454F-9602-3CA8C911E871}" type="parTrans" cxnId="{3223060D-5C20-43EC-AC0D-16C896C186FC}">
      <dgm:prSet/>
      <dgm:spPr/>
      <dgm:t>
        <a:bodyPr/>
        <a:lstStyle/>
        <a:p>
          <a:endParaRPr lang="en-US"/>
        </a:p>
      </dgm:t>
    </dgm:pt>
    <dgm:pt modelId="{7CA351AC-6611-407D-A7CA-329CDD53BBAA}" type="sibTrans" cxnId="{3223060D-5C20-43EC-AC0D-16C896C186FC}">
      <dgm:prSet/>
      <dgm:spPr/>
      <dgm:t>
        <a:bodyPr/>
        <a:lstStyle/>
        <a:p>
          <a:endParaRPr lang="en-US"/>
        </a:p>
      </dgm:t>
    </dgm:pt>
    <dgm:pt modelId="{876D2639-39AD-44CE-A7E3-B50F196A60BF}">
      <dgm:prSet/>
      <dgm:spPr/>
      <dgm:t>
        <a:bodyPr/>
        <a:lstStyle/>
        <a:p>
          <a:r>
            <a:rPr lang="en-US"/>
            <a:t>Still lingering around 35,000+ up until 2019</a:t>
          </a:r>
        </a:p>
      </dgm:t>
    </dgm:pt>
    <dgm:pt modelId="{836AB24D-6E4A-4891-A3AD-3590605372D8}" type="parTrans" cxnId="{3CA62E49-1282-4449-BEB1-84972E4D599B}">
      <dgm:prSet/>
      <dgm:spPr/>
      <dgm:t>
        <a:bodyPr/>
        <a:lstStyle/>
        <a:p>
          <a:endParaRPr lang="en-US"/>
        </a:p>
      </dgm:t>
    </dgm:pt>
    <dgm:pt modelId="{1EC6838C-C3CF-4D59-BD8F-F52AEF9C62A0}" type="sibTrans" cxnId="{3CA62E49-1282-4449-BEB1-84972E4D599B}">
      <dgm:prSet/>
      <dgm:spPr/>
      <dgm:t>
        <a:bodyPr/>
        <a:lstStyle/>
        <a:p>
          <a:endParaRPr lang="en-US"/>
        </a:p>
      </dgm:t>
    </dgm:pt>
    <dgm:pt modelId="{C775A1B6-D04F-4415-BB27-2B7B8C5CA3E9}" type="pres">
      <dgm:prSet presAssocID="{7C286248-81F8-4622-8B05-61E9A3AC5BDD}" presName="linear" presStyleCnt="0">
        <dgm:presLayoutVars>
          <dgm:dir/>
          <dgm:animLvl val="lvl"/>
          <dgm:resizeHandles val="exact"/>
        </dgm:presLayoutVars>
      </dgm:prSet>
      <dgm:spPr/>
    </dgm:pt>
    <dgm:pt modelId="{57E927EA-1BE0-4F3E-9436-BED073A916EC}" type="pres">
      <dgm:prSet presAssocID="{FC66D1E9-4EFE-4DB7-A70A-004044ECE5D1}" presName="parentLin" presStyleCnt="0"/>
      <dgm:spPr/>
    </dgm:pt>
    <dgm:pt modelId="{E401325A-7A69-40E2-BFAB-3AF2470D1951}" type="pres">
      <dgm:prSet presAssocID="{FC66D1E9-4EFE-4DB7-A70A-004044ECE5D1}" presName="parentLeftMargin" presStyleLbl="node1" presStyleIdx="0" presStyleCnt="2"/>
      <dgm:spPr/>
    </dgm:pt>
    <dgm:pt modelId="{370FF155-28DB-4B63-AF06-711A83627CE3}" type="pres">
      <dgm:prSet presAssocID="{FC66D1E9-4EFE-4DB7-A70A-004044ECE5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86BE46-A6C6-4334-A88E-9EA8BBA634F0}" type="pres">
      <dgm:prSet presAssocID="{FC66D1E9-4EFE-4DB7-A70A-004044ECE5D1}" presName="negativeSpace" presStyleCnt="0"/>
      <dgm:spPr/>
    </dgm:pt>
    <dgm:pt modelId="{A05D9D73-0FF8-4965-82D0-4B8F70E9D8D9}" type="pres">
      <dgm:prSet presAssocID="{FC66D1E9-4EFE-4DB7-A70A-004044ECE5D1}" presName="childText" presStyleLbl="conFgAcc1" presStyleIdx="0" presStyleCnt="2">
        <dgm:presLayoutVars>
          <dgm:bulletEnabled val="1"/>
        </dgm:presLayoutVars>
      </dgm:prSet>
      <dgm:spPr/>
    </dgm:pt>
    <dgm:pt modelId="{0E978BEE-8DB9-4C85-8D84-273447FCA71E}" type="pres">
      <dgm:prSet presAssocID="{ABE486E6-D3B5-4733-ABED-FA3A55428E32}" presName="spaceBetweenRectangles" presStyleCnt="0"/>
      <dgm:spPr/>
    </dgm:pt>
    <dgm:pt modelId="{A867CF8A-8A5F-4AA5-B1ED-B7568A17A84F}" type="pres">
      <dgm:prSet presAssocID="{69ED007D-A29E-43DF-B3E1-EC68E2E60EA8}" presName="parentLin" presStyleCnt="0"/>
      <dgm:spPr/>
    </dgm:pt>
    <dgm:pt modelId="{1A4498DF-DE7E-4E2B-9623-EF7A2BFFB19C}" type="pres">
      <dgm:prSet presAssocID="{69ED007D-A29E-43DF-B3E1-EC68E2E60EA8}" presName="parentLeftMargin" presStyleLbl="node1" presStyleIdx="0" presStyleCnt="2"/>
      <dgm:spPr/>
    </dgm:pt>
    <dgm:pt modelId="{386CFD47-A524-447A-82B4-972C53C12D16}" type="pres">
      <dgm:prSet presAssocID="{69ED007D-A29E-43DF-B3E1-EC68E2E60E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BDA7343-31B1-4742-9077-60C03E313E77}" type="pres">
      <dgm:prSet presAssocID="{69ED007D-A29E-43DF-B3E1-EC68E2E60EA8}" presName="negativeSpace" presStyleCnt="0"/>
      <dgm:spPr/>
    </dgm:pt>
    <dgm:pt modelId="{C6239B24-6453-41B5-9674-8A41BCFD456B}" type="pres">
      <dgm:prSet presAssocID="{69ED007D-A29E-43DF-B3E1-EC68E2E60EA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6E5C10C-6F98-4DE8-BC71-2843AD716B85}" type="presOf" srcId="{876D2639-39AD-44CE-A7E3-B50F196A60BF}" destId="{C6239B24-6453-41B5-9674-8A41BCFD456B}" srcOrd="0" destOrd="1" presId="urn:microsoft.com/office/officeart/2005/8/layout/list1"/>
    <dgm:cxn modelId="{3223060D-5C20-43EC-AC0D-16C896C186FC}" srcId="{69ED007D-A29E-43DF-B3E1-EC68E2E60EA8}" destId="{8C26F883-B454-4906-8C91-F1FEE6F09EC0}" srcOrd="0" destOrd="0" parTransId="{FB1BC2B3-2C31-454F-9602-3CA8C911E871}" sibTransId="{7CA351AC-6611-407D-A7CA-329CDD53BBAA}"/>
    <dgm:cxn modelId="{E5033018-D2B7-4F88-8A26-963264982BAD}" type="presOf" srcId="{FC66D1E9-4EFE-4DB7-A70A-004044ECE5D1}" destId="{E401325A-7A69-40E2-BFAB-3AF2470D1951}" srcOrd="0" destOrd="0" presId="urn:microsoft.com/office/officeart/2005/8/layout/list1"/>
    <dgm:cxn modelId="{A7F83C18-C1C7-4539-99B6-B63D007A2F40}" srcId="{7C286248-81F8-4622-8B05-61E9A3AC5BDD}" destId="{69ED007D-A29E-43DF-B3E1-EC68E2E60EA8}" srcOrd="1" destOrd="0" parTransId="{08AD5C77-0F07-4FC7-88E2-24F07FCED99B}" sibTransId="{86CC446D-F0A4-44B7-951D-36197D23A3BF}"/>
    <dgm:cxn modelId="{B6D71527-1C5C-4DDC-963A-3B09C791FBF6}" srcId="{FC66D1E9-4EFE-4DB7-A70A-004044ECE5D1}" destId="{905734FD-9694-4AF8-87A2-D7B063034914}" srcOrd="0" destOrd="0" parTransId="{B69EFA95-C32C-4879-ADB2-6D48A477A5D5}" sibTransId="{D2048EC0-1F63-4D5D-B180-EC2BE7B769C6}"/>
    <dgm:cxn modelId="{82A79535-860F-4D8A-A4FD-0B5E8E553F95}" type="presOf" srcId="{69ED007D-A29E-43DF-B3E1-EC68E2E60EA8}" destId="{386CFD47-A524-447A-82B4-972C53C12D16}" srcOrd="1" destOrd="0" presId="urn:microsoft.com/office/officeart/2005/8/layout/list1"/>
    <dgm:cxn modelId="{9E7A3741-3E7A-4CFF-B2F0-51107BAD2135}" srcId="{7C286248-81F8-4622-8B05-61E9A3AC5BDD}" destId="{FC66D1E9-4EFE-4DB7-A70A-004044ECE5D1}" srcOrd="0" destOrd="0" parTransId="{7B80F485-F6C1-43F5-924C-0078056D00AA}" sibTransId="{ABE486E6-D3B5-4733-ABED-FA3A55428E32}"/>
    <dgm:cxn modelId="{3CA62E49-1282-4449-BEB1-84972E4D599B}" srcId="{69ED007D-A29E-43DF-B3E1-EC68E2E60EA8}" destId="{876D2639-39AD-44CE-A7E3-B50F196A60BF}" srcOrd="1" destOrd="0" parTransId="{836AB24D-6E4A-4891-A3AD-3590605372D8}" sibTransId="{1EC6838C-C3CF-4D59-BD8F-F52AEF9C62A0}"/>
    <dgm:cxn modelId="{67DEEA70-DA93-45FC-B008-9D6CBED28CBF}" type="presOf" srcId="{7C286248-81F8-4622-8B05-61E9A3AC5BDD}" destId="{C775A1B6-D04F-4415-BB27-2B7B8C5CA3E9}" srcOrd="0" destOrd="0" presId="urn:microsoft.com/office/officeart/2005/8/layout/list1"/>
    <dgm:cxn modelId="{24A11683-F12E-4B89-8C26-9DF555B484F5}" srcId="{FC66D1E9-4EFE-4DB7-A70A-004044ECE5D1}" destId="{9C71AF12-86DB-49B8-BEAE-B44FC378BF20}" srcOrd="1" destOrd="0" parTransId="{03B0080A-2545-4796-ABE4-7FB51E258224}" sibTransId="{AAA63414-26AA-4904-8294-86BD4A4CE0C5}"/>
    <dgm:cxn modelId="{207F348C-6754-442E-B0D7-0B4E33E4AD21}" type="presOf" srcId="{905734FD-9694-4AF8-87A2-D7B063034914}" destId="{A05D9D73-0FF8-4965-82D0-4B8F70E9D8D9}" srcOrd="0" destOrd="0" presId="urn:microsoft.com/office/officeart/2005/8/layout/list1"/>
    <dgm:cxn modelId="{8B7099AD-7B80-46DC-A6AE-14B3ACAA0A8E}" type="presOf" srcId="{8C26F883-B454-4906-8C91-F1FEE6F09EC0}" destId="{C6239B24-6453-41B5-9674-8A41BCFD456B}" srcOrd="0" destOrd="0" presId="urn:microsoft.com/office/officeart/2005/8/layout/list1"/>
    <dgm:cxn modelId="{785517B0-42AC-4828-948B-55CB745F1FC1}" type="presOf" srcId="{69ED007D-A29E-43DF-B3E1-EC68E2E60EA8}" destId="{1A4498DF-DE7E-4E2B-9623-EF7A2BFFB19C}" srcOrd="0" destOrd="0" presId="urn:microsoft.com/office/officeart/2005/8/layout/list1"/>
    <dgm:cxn modelId="{270480BA-1FAE-4270-915E-11056BF4BEA8}" type="presOf" srcId="{FC66D1E9-4EFE-4DB7-A70A-004044ECE5D1}" destId="{370FF155-28DB-4B63-AF06-711A83627CE3}" srcOrd="1" destOrd="0" presId="urn:microsoft.com/office/officeart/2005/8/layout/list1"/>
    <dgm:cxn modelId="{C80629EB-504F-40DE-906F-1AFFD872FA4A}" type="presOf" srcId="{9C71AF12-86DB-49B8-BEAE-B44FC378BF20}" destId="{A05D9D73-0FF8-4965-82D0-4B8F70E9D8D9}" srcOrd="0" destOrd="1" presId="urn:microsoft.com/office/officeart/2005/8/layout/list1"/>
    <dgm:cxn modelId="{9A35F19E-4593-4033-A591-21C91D0CD5EC}" type="presParOf" srcId="{C775A1B6-D04F-4415-BB27-2B7B8C5CA3E9}" destId="{57E927EA-1BE0-4F3E-9436-BED073A916EC}" srcOrd="0" destOrd="0" presId="urn:microsoft.com/office/officeart/2005/8/layout/list1"/>
    <dgm:cxn modelId="{0381F207-8108-4BB6-AD2D-5F5E32CEE918}" type="presParOf" srcId="{57E927EA-1BE0-4F3E-9436-BED073A916EC}" destId="{E401325A-7A69-40E2-BFAB-3AF2470D1951}" srcOrd="0" destOrd="0" presId="urn:microsoft.com/office/officeart/2005/8/layout/list1"/>
    <dgm:cxn modelId="{BF05A314-A443-4EA9-9856-5C3D1E202790}" type="presParOf" srcId="{57E927EA-1BE0-4F3E-9436-BED073A916EC}" destId="{370FF155-28DB-4B63-AF06-711A83627CE3}" srcOrd="1" destOrd="0" presId="urn:microsoft.com/office/officeart/2005/8/layout/list1"/>
    <dgm:cxn modelId="{83C40D15-6A37-4E93-85DB-919A0E760C0A}" type="presParOf" srcId="{C775A1B6-D04F-4415-BB27-2B7B8C5CA3E9}" destId="{CE86BE46-A6C6-4334-A88E-9EA8BBA634F0}" srcOrd="1" destOrd="0" presId="urn:microsoft.com/office/officeart/2005/8/layout/list1"/>
    <dgm:cxn modelId="{2622838A-E817-45FC-B3FA-A0C277A41655}" type="presParOf" srcId="{C775A1B6-D04F-4415-BB27-2B7B8C5CA3E9}" destId="{A05D9D73-0FF8-4965-82D0-4B8F70E9D8D9}" srcOrd="2" destOrd="0" presId="urn:microsoft.com/office/officeart/2005/8/layout/list1"/>
    <dgm:cxn modelId="{07AAAFDE-EA2D-4102-A951-7F1390360CC2}" type="presParOf" srcId="{C775A1B6-D04F-4415-BB27-2B7B8C5CA3E9}" destId="{0E978BEE-8DB9-4C85-8D84-273447FCA71E}" srcOrd="3" destOrd="0" presId="urn:microsoft.com/office/officeart/2005/8/layout/list1"/>
    <dgm:cxn modelId="{9E3B6389-6657-4625-93FB-8CF3A6ECCFAD}" type="presParOf" srcId="{C775A1B6-D04F-4415-BB27-2B7B8C5CA3E9}" destId="{A867CF8A-8A5F-4AA5-B1ED-B7568A17A84F}" srcOrd="4" destOrd="0" presId="urn:microsoft.com/office/officeart/2005/8/layout/list1"/>
    <dgm:cxn modelId="{A0C951C0-F693-4AB0-89D9-EB2B2A697F75}" type="presParOf" srcId="{A867CF8A-8A5F-4AA5-B1ED-B7568A17A84F}" destId="{1A4498DF-DE7E-4E2B-9623-EF7A2BFFB19C}" srcOrd="0" destOrd="0" presId="urn:microsoft.com/office/officeart/2005/8/layout/list1"/>
    <dgm:cxn modelId="{03582C6D-4FD7-405B-AE3E-AE4E93F236CB}" type="presParOf" srcId="{A867CF8A-8A5F-4AA5-B1ED-B7568A17A84F}" destId="{386CFD47-A524-447A-82B4-972C53C12D16}" srcOrd="1" destOrd="0" presId="urn:microsoft.com/office/officeart/2005/8/layout/list1"/>
    <dgm:cxn modelId="{9E02E2C3-8898-457B-A6F4-F857B9270105}" type="presParOf" srcId="{C775A1B6-D04F-4415-BB27-2B7B8C5CA3E9}" destId="{0BDA7343-31B1-4742-9077-60C03E313E77}" srcOrd="5" destOrd="0" presId="urn:microsoft.com/office/officeart/2005/8/layout/list1"/>
    <dgm:cxn modelId="{B036966E-65B2-400E-8630-166230A16EE1}" type="presParOf" srcId="{C775A1B6-D04F-4415-BB27-2B7B8C5CA3E9}" destId="{C6239B24-6453-41B5-9674-8A41BCFD456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86248-81F8-4622-8B05-61E9A3AC5BD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66D1E9-4EFE-4DB7-A70A-004044ECE5D1}">
      <dgm:prSet/>
      <dgm:spPr>
        <a:solidFill>
          <a:srgbClr val="00B050"/>
        </a:solidFill>
      </dgm:spPr>
      <dgm:t>
        <a:bodyPr/>
        <a:lstStyle/>
        <a:p>
          <a:r>
            <a:rPr lang="en-US"/>
            <a:t>Much lower fatalities rates per 100 millions of aircraft miles for Air travel in U.S.</a:t>
          </a:r>
        </a:p>
      </dgm:t>
    </dgm:pt>
    <dgm:pt modelId="{7B80F485-F6C1-43F5-924C-0078056D00AA}" type="parTrans" cxnId="{9E7A3741-3E7A-4CFF-B2F0-51107BAD2135}">
      <dgm:prSet/>
      <dgm:spPr/>
      <dgm:t>
        <a:bodyPr/>
        <a:lstStyle/>
        <a:p>
          <a:endParaRPr lang="en-US"/>
        </a:p>
      </dgm:t>
    </dgm:pt>
    <dgm:pt modelId="{ABE486E6-D3B5-4733-ABED-FA3A55428E32}" type="sibTrans" cxnId="{9E7A3741-3E7A-4CFF-B2F0-51107BAD2135}">
      <dgm:prSet/>
      <dgm:spPr/>
      <dgm:t>
        <a:bodyPr/>
        <a:lstStyle/>
        <a:p>
          <a:endParaRPr lang="en-US"/>
        </a:p>
      </dgm:t>
    </dgm:pt>
    <dgm:pt modelId="{905734FD-9694-4AF8-87A2-D7B063034914}">
      <dgm:prSet/>
      <dgm:spPr/>
      <dgm:t>
        <a:bodyPr/>
        <a:lstStyle/>
        <a:p>
          <a:r>
            <a:rPr lang="en-US"/>
            <a:t>The peak of 7.28 back in 2001 </a:t>
          </a:r>
        </a:p>
      </dgm:t>
    </dgm:pt>
    <dgm:pt modelId="{B69EFA95-C32C-4879-ADB2-6D48A477A5D5}" type="parTrans" cxnId="{B6D71527-1C5C-4DDC-963A-3B09C791FBF6}">
      <dgm:prSet/>
      <dgm:spPr/>
      <dgm:t>
        <a:bodyPr/>
        <a:lstStyle/>
        <a:p>
          <a:endParaRPr lang="en-US"/>
        </a:p>
      </dgm:t>
    </dgm:pt>
    <dgm:pt modelId="{D2048EC0-1F63-4D5D-B180-EC2BE7B769C6}" type="sibTrans" cxnId="{B6D71527-1C5C-4DDC-963A-3B09C791FBF6}">
      <dgm:prSet/>
      <dgm:spPr/>
      <dgm:t>
        <a:bodyPr/>
        <a:lstStyle/>
        <a:p>
          <a:endParaRPr lang="en-US"/>
        </a:p>
      </dgm:t>
    </dgm:pt>
    <dgm:pt modelId="{9C71AF12-86DB-49B8-BEAE-B44FC378BF20}">
      <dgm:prSet/>
      <dgm:spPr/>
      <dgm:t>
        <a:bodyPr/>
        <a:lstStyle/>
        <a:p>
          <a:r>
            <a:rPr lang="en-US" dirty="0"/>
            <a:t>The declining trajectory ever since and near 0 rate in recent years 2019</a:t>
          </a:r>
        </a:p>
      </dgm:t>
    </dgm:pt>
    <dgm:pt modelId="{03B0080A-2545-4796-ABE4-7FB51E258224}" type="parTrans" cxnId="{24A11683-F12E-4B89-8C26-9DF555B484F5}">
      <dgm:prSet/>
      <dgm:spPr/>
      <dgm:t>
        <a:bodyPr/>
        <a:lstStyle/>
        <a:p>
          <a:endParaRPr lang="en-US"/>
        </a:p>
      </dgm:t>
    </dgm:pt>
    <dgm:pt modelId="{AAA63414-26AA-4904-8294-86BD4A4CE0C5}" type="sibTrans" cxnId="{24A11683-F12E-4B89-8C26-9DF555B484F5}">
      <dgm:prSet/>
      <dgm:spPr/>
      <dgm:t>
        <a:bodyPr/>
        <a:lstStyle/>
        <a:p>
          <a:endParaRPr lang="en-US"/>
        </a:p>
      </dgm:t>
    </dgm:pt>
    <dgm:pt modelId="{69ED007D-A29E-43DF-B3E1-EC68E2E60EA8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Relatively higher fatalities per 100 millions vehicle miles for Road travel in U.S.</a:t>
          </a:r>
        </a:p>
      </dgm:t>
    </dgm:pt>
    <dgm:pt modelId="{08AD5C77-0F07-4FC7-88E2-24F07FCED99B}" type="parTrans" cxnId="{A7F83C18-C1C7-4539-99B6-B63D007A2F40}">
      <dgm:prSet/>
      <dgm:spPr/>
      <dgm:t>
        <a:bodyPr/>
        <a:lstStyle/>
        <a:p>
          <a:endParaRPr lang="en-US"/>
        </a:p>
      </dgm:t>
    </dgm:pt>
    <dgm:pt modelId="{86CC446D-F0A4-44B7-951D-36197D23A3BF}" type="sibTrans" cxnId="{A7F83C18-C1C7-4539-99B6-B63D007A2F40}">
      <dgm:prSet/>
      <dgm:spPr/>
      <dgm:t>
        <a:bodyPr/>
        <a:lstStyle/>
        <a:p>
          <a:endParaRPr lang="en-US"/>
        </a:p>
      </dgm:t>
    </dgm:pt>
    <dgm:pt modelId="{8C26F883-B454-4906-8C91-F1FEE6F09EC0}">
      <dgm:prSet/>
      <dgm:spPr/>
      <dgm:t>
        <a:bodyPr/>
        <a:lstStyle/>
        <a:p>
          <a:r>
            <a:rPr lang="en-US"/>
            <a:t>The peak of 1.73 back in 1994</a:t>
          </a:r>
        </a:p>
      </dgm:t>
    </dgm:pt>
    <dgm:pt modelId="{FB1BC2B3-2C31-454F-9602-3CA8C911E871}" type="parTrans" cxnId="{3223060D-5C20-43EC-AC0D-16C896C186FC}">
      <dgm:prSet/>
      <dgm:spPr/>
      <dgm:t>
        <a:bodyPr/>
        <a:lstStyle/>
        <a:p>
          <a:endParaRPr lang="en-US"/>
        </a:p>
      </dgm:t>
    </dgm:pt>
    <dgm:pt modelId="{7CA351AC-6611-407D-A7CA-329CDD53BBAA}" type="sibTrans" cxnId="{3223060D-5C20-43EC-AC0D-16C896C186FC}">
      <dgm:prSet/>
      <dgm:spPr/>
      <dgm:t>
        <a:bodyPr/>
        <a:lstStyle/>
        <a:p>
          <a:endParaRPr lang="en-US"/>
        </a:p>
      </dgm:t>
    </dgm:pt>
    <dgm:pt modelId="{876D2639-39AD-44CE-A7E3-B50F196A60BF}">
      <dgm:prSet/>
      <dgm:spPr/>
      <dgm:t>
        <a:bodyPr/>
        <a:lstStyle/>
        <a:p>
          <a:r>
            <a:rPr lang="en-US" dirty="0"/>
            <a:t>Has only managed to come down up to 1.1 until 2019</a:t>
          </a:r>
        </a:p>
      </dgm:t>
    </dgm:pt>
    <dgm:pt modelId="{1EC6838C-C3CF-4D59-BD8F-F52AEF9C62A0}" type="sibTrans" cxnId="{3CA62E49-1282-4449-BEB1-84972E4D599B}">
      <dgm:prSet/>
      <dgm:spPr/>
      <dgm:t>
        <a:bodyPr/>
        <a:lstStyle/>
        <a:p>
          <a:endParaRPr lang="en-US"/>
        </a:p>
      </dgm:t>
    </dgm:pt>
    <dgm:pt modelId="{836AB24D-6E4A-4891-A3AD-3590605372D8}" type="parTrans" cxnId="{3CA62E49-1282-4449-BEB1-84972E4D599B}">
      <dgm:prSet/>
      <dgm:spPr/>
      <dgm:t>
        <a:bodyPr/>
        <a:lstStyle/>
        <a:p>
          <a:endParaRPr lang="en-US"/>
        </a:p>
      </dgm:t>
    </dgm:pt>
    <dgm:pt modelId="{1032B6A7-864A-4FEF-BBDD-B82E5F509670}" type="pres">
      <dgm:prSet presAssocID="{7C286248-81F8-4622-8B05-61E9A3AC5BDD}" presName="linear" presStyleCnt="0">
        <dgm:presLayoutVars>
          <dgm:animLvl val="lvl"/>
          <dgm:resizeHandles val="exact"/>
        </dgm:presLayoutVars>
      </dgm:prSet>
      <dgm:spPr/>
    </dgm:pt>
    <dgm:pt modelId="{CD4699F9-565F-4FCF-A628-455CD89B1D4B}" type="pres">
      <dgm:prSet presAssocID="{FC66D1E9-4EFE-4DB7-A70A-004044ECE5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F4AAF8-7298-4BC7-A5C0-CA6B740FB0B2}" type="pres">
      <dgm:prSet presAssocID="{FC66D1E9-4EFE-4DB7-A70A-004044ECE5D1}" presName="childText" presStyleLbl="revTx" presStyleIdx="0" presStyleCnt="2">
        <dgm:presLayoutVars>
          <dgm:bulletEnabled val="1"/>
        </dgm:presLayoutVars>
      </dgm:prSet>
      <dgm:spPr/>
    </dgm:pt>
    <dgm:pt modelId="{B40B843E-9E8F-4840-9A6F-F80EC5419C0F}" type="pres">
      <dgm:prSet presAssocID="{69ED007D-A29E-43DF-B3E1-EC68E2E60E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8F5D605-ABFF-41C9-ACDB-40FDE794AD3E}" type="pres">
      <dgm:prSet presAssocID="{69ED007D-A29E-43DF-B3E1-EC68E2E60EA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223060D-5C20-43EC-AC0D-16C896C186FC}" srcId="{69ED007D-A29E-43DF-B3E1-EC68E2E60EA8}" destId="{8C26F883-B454-4906-8C91-F1FEE6F09EC0}" srcOrd="0" destOrd="0" parTransId="{FB1BC2B3-2C31-454F-9602-3CA8C911E871}" sibTransId="{7CA351AC-6611-407D-A7CA-329CDD53BBAA}"/>
    <dgm:cxn modelId="{A7F83C18-C1C7-4539-99B6-B63D007A2F40}" srcId="{7C286248-81F8-4622-8B05-61E9A3AC5BDD}" destId="{69ED007D-A29E-43DF-B3E1-EC68E2E60EA8}" srcOrd="1" destOrd="0" parTransId="{08AD5C77-0F07-4FC7-88E2-24F07FCED99B}" sibTransId="{86CC446D-F0A4-44B7-951D-36197D23A3BF}"/>
    <dgm:cxn modelId="{B6D71527-1C5C-4DDC-963A-3B09C791FBF6}" srcId="{FC66D1E9-4EFE-4DB7-A70A-004044ECE5D1}" destId="{905734FD-9694-4AF8-87A2-D7B063034914}" srcOrd="0" destOrd="0" parTransId="{B69EFA95-C32C-4879-ADB2-6D48A477A5D5}" sibTransId="{D2048EC0-1F63-4D5D-B180-EC2BE7B769C6}"/>
    <dgm:cxn modelId="{C6F82E2A-322A-4E77-AF7D-7516A1D48AA1}" type="presOf" srcId="{8C26F883-B454-4906-8C91-F1FEE6F09EC0}" destId="{38F5D605-ABFF-41C9-ACDB-40FDE794AD3E}" srcOrd="0" destOrd="0" presId="urn:microsoft.com/office/officeart/2005/8/layout/vList2"/>
    <dgm:cxn modelId="{9E7A3741-3E7A-4CFF-B2F0-51107BAD2135}" srcId="{7C286248-81F8-4622-8B05-61E9A3AC5BDD}" destId="{FC66D1E9-4EFE-4DB7-A70A-004044ECE5D1}" srcOrd="0" destOrd="0" parTransId="{7B80F485-F6C1-43F5-924C-0078056D00AA}" sibTransId="{ABE486E6-D3B5-4733-ABED-FA3A55428E32}"/>
    <dgm:cxn modelId="{3CA62E49-1282-4449-BEB1-84972E4D599B}" srcId="{69ED007D-A29E-43DF-B3E1-EC68E2E60EA8}" destId="{876D2639-39AD-44CE-A7E3-B50F196A60BF}" srcOrd="1" destOrd="0" parTransId="{836AB24D-6E4A-4891-A3AD-3590605372D8}" sibTransId="{1EC6838C-C3CF-4D59-BD8F-F52AEF9C62A0}"/>
    <dgm:cxn modelId="{257CFE75-5A5E-49CC-8195-62AFE7E0A005}" type="presOf" srcId="{9C71AF12-86DB-49B8-BEAE-B44FC378BF20}" destId="{3EF4AAF8-7298-4BC7-A5C0-CA6B740FB0B2}" srcOrd="0" destOrd="1" presId="urn:microsoft.com/office/officeart/2005/8/layout/vList2"/>
    <dgm:cxn modelId="{D50E6F58-E1F8-4700-A4A4-1CBEEDD08B63}" type="presOf" srcId="{905734FD-9694-4AF8-87A2-D7B063034914}" destId="{3EF4AAF8-7298-4BC7-A5C0-CA6B740FB0B2}" srcOrd="0" destOrd="0" presId="urn:microsoft.com/office/officeart/2005/8/layout/vList2"/>
    <dgm:cxn modelId="{4CC40783-89BB-4D6B-988A-152319F99679}" type="presOf" srcId="{7C286248-81F8-4622-8B05-61E9A3AC5BDD}" destId="{1032B6A7-864A-4FEF-BBDD-B82E5F509670}" srcOrd="0" destOrd="0" presId="urn:microsoft.com/office/officeart/2005/8/layout/vList2"/>
    <dgm:cxn modelId="{24A11683-F12E-4B89-8C26-9DF555B484F5}" srcId="{FC66D1E9-4EFE-4DB7-A70A-004044ECE5D1}" destId="{9C71AF12-86DB-49B8-BEAE-B44FC378BF20}" srcOrd="1" destOrd="0" parTransId="{03B0080A-2545-4796-ABE4-7FB51E258224}" sibTransId="{AAA63414-26AA-4904-8294-86BD4A4CE0C5}"/>
    <dgm:cxn modelId="{F9C79E92-8DC1-437C-ABED-6A41B67D537F}" type="presOf" srcId="{FC66D1E9-4EFE-4DB7-A70A-004044ECE5D1}" destId="{CD4699F9-565F-4FCF-A628-455CD89B1D4B}" srcOrd="0" destOrd="0" presId="urn:microsoft.com/office/officeart/2005/8/layout/vList2"/>
    <dgm:cxn modelId="{F5B1B2B8-D112-4235-8318-0C1408BCA7E1}" type="presOf" srcId="{876D2639-39AD-44CE-A7E3-B50F196A60BF}" destId="{38F5D605-ABFF-41C9-ACDB-40FDE794AD3E}" srcOrd="0" destOrd="1" presId="urn:microsoft.com/office/officeart/2005/8/layout/vList2"/>
    <dgm:cxn modelId="{6F44E3FC-C29F-4EB9-9D86-75FE8223CC35}" type="presOf" srcId="{69ED007D-A29E-43DF-B3E1-EC68E2E60EA8}" destId="{B40B843E-9E8F-4840-9A6F-F80EC5419C0F}" srcOrd="0" destOrd="0" presId="urn:microsoft.com/office/officeart/2005/8/layout/vList2"/>
    <dgm:cxn modelId="{4173ED6B-6208-42F1-8082-FD1B952ECC9C}" type="presParOf" srcId="{1032B6A7-864A-4FEF-BBDD-B82E5F509670}" destId="{CD4699F9-565F-4FCF-A628-455CD89B1D4B}" srcOrd="0" destOrd="0" presId="urn:microsoft.com/office/officeart/2005/8/layout/vList2"/>
    <dgm:cxn modelId="{DB358395-5981-4B39-8227-0EF065C7F4F9}" type="presParOf" srcId="{1032B6A7-864A-4FEF-BBDD-B82E5F509670}" destId="{3EF4AAF8-7298-4BC7-A5C0-CA6B740FB0B2}" srcOrd="1" destOrd="0" presId="urn:microsoft.com/office/officeart/2005/8/layout/vList2"/>
    <dgm:cxn modelId="{3778321C-D744-47C2-8F16-7DD85061CCA5}" type="presParOf" srcId="{1032B6A7-864A-4FEF-BBDD-B82E5F509670}" destId="{B40B843E-9E8F-4840-9A6F-F80EC5419C0F}" srcOrd="2" destOrd="0" presId="urn:microsoft.com/office/officeart/2005/8/layout/vList2"/>
    <dgm:cxn modelId="{CECD31E1-3143-43B5-A0D6-D8EA50117266}" type="presParOf" srcId="{1032B6A7-864A-4FEF-BBDD-B82E5F509670}" destId="{38F5D605-ABFF-41C9-ACDB-40FDE794AD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D9D73-0FF8-4965-82D0-4B8F70E9D8D9}">
      <dsp:nvSpPr>
        <dsp:cNvPr id="0" name=""/>
        <dsp:cNvSpPr/>
      </dsp:nvSpPr>
      <dsp:spPr>
        <a:xfrm>
          <a:off x="0" y="1501834"/>
          <a:ext cx="6666833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74904" rIns="5174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peak of 531 back in 2001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declining trajectory ever since and near 0 counts in recent years 2019</a:t>
          </a:r>
        </a:p>
      </dsp:txBody>
      <dsp:txXfrm>
        <a:off x="0" y="1501834"/>
        <a:ext cx="6666833" cy="1304100"/>
      </dsp:txXfrm>
    </dsp:sp>
    <dsp:sp modelId="{370FF155-28DB-4B63-AF06-711A83627CE3}">
      <dsp:nvSpPr>
        <dsp:cNvPr id="0" name=""/>
        <dsp:cNvSpPr/>
      </dsp:nvSpPr>
      <dsp:spPr>
        <a:xfrm>
          <a:off x="333341" y="1236154"/>
          <a:ext cx="4666783" cy="531360"/>
        </a:xfrm>
        <a:prstGeom prst="round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Much lower fatalities for Air travel in U.S.</a:t>
          </a:r>
        </a:p>
      </dsp:txBody>
      <dsp:txXfrm>
        <a:off x="359280" y="1262093"/>
        <a:ext cx="4614905" cy="479482"/>
      </dsp:txXfrm>
    </dsp:sp>
    <dsp:sp modelId="{C6239B24-6453-41B5-9674-8A41BCFD456B}">
      <dsp:nvSpPr>
        <dsp:cNvPr id="0" name=""/>
        <dsp:cNvSpPr/>
      </dsp:nvSpPr>
      <dsp:spPr>
        <a:xfrm>
          <a:off x="0" y="3168815"/>
          <a:ext cx="6666833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74904" rIns="5174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peak of 43510 back in 2005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Still lingering around 35,000+ up until 2019</a:t>
          </a:r>
        </a:p>
      </dsp:txBody>
      <dsp:txXfrm>
        <a:off x="0" y="3168815"/>
        <a:ext cx="6666833" cy="1048950"/>
      </dsp:txXfrm>
    </dsp:sp>
    <dsp:sp modelId="{386CFD47-A524-447A-82B4-972C53C12D16}">
      <dsp:nvSpPr>
        <dsp:cNvPr id="0" name=""/>
        <dsp:cNvSpPr/>
      </dsp:nvSpPr>
      <dsp:spPr>
        <a:xfrm>
          <a:off x="333341" y="2903135"/>
          <a:ext cx="4666783" cy="531360"/>
        </a:xfrm>
        <a:prstGeom prst="round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Fairly higher fatalities for Road travel in U.S.</a:t>
          </a:r>
        </a:p>
      </dsp:txBody>
      <dsp:txXfrm>
        <a:off x="359280" y="2929074"/>
        <a:ext cx="4614905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699F9-565F-4FCF-A628-455CD89B1D4B}">
      <dsp:nvSpPr>
        <dsp:cNvPr id="0" name=""/>
        <dsp:cNvSpPr/>
      </dsp:nvSpPr>
      <dsp:spPr>
        <a:xfrm>
          <a:off x="0" y="21694"/>
          <a:ext cx="6666833" cy="1594710"/>
        </a:xfrm>
        <a:prstGeom prst="round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Much lower fatalities rates per 100 millions of aircraft miles for Air travel in U.S.</a:t>
          </a:r>
        </a:p>
      </dsp:txBody>
      <dsp:txXfrm>
        <a:off x="77847" y="99541"/>
        <a:ext cx="6511139" cy="1439016"/>
      </dsp:txXfrm>
    </dsp:sp>
    <dsp:sp modelId="{3EF4AAF8-7298-4BC7-A5C0-CA6B740FB0B2}">
      <dsp:nvSpPr>
        <dsp:cNvPr id="0" name=""/>
        <dsp:cNvSpPr/>
      </dsp:nvSpPr>
      <dsp:spPr>
        <a:xfrm>
          <a:off x="0" y="1616404"/>
          <a:ext cx="6666833" cy="111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The peak of 7.28 back in 2001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The declining trajectory ever since and near 0 rate in recent years 2019</a:t>
          </a:r>
        </a:p>
      </dsp:txBody>
      <dsp:txXfrm>
        <a:off x="0" y="1616404"/>
        <a:ext cx="6666833" cy="1110554"/>
      </dsp:txXfrm>
    </dsp:sp>
    <dsp:sp modelId="{B40B843E-9E8F-4840-9A6F-F80EC5419C0F}">
      <dsp:nvSpPr>
        <dsp:cNvPr id="0" name=""/>
        <dsp:cNvSpPr/>
      </dsp:nvSpPr>
      <dsp:spPr>
        <a:xfrm>
          <a:off x="0" y="2726960"/>
          <a:ext cx="6666833" cy="1594710"/>
        </a:xfrm>
        <a:prstGeom prst="round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Relatively higher fatalities per 100 millions vehicle miles for Road travel in U.S.</a:t>
          </a:r>
        </a:p>
      </dsp:txBody>
      <dsp:txXfrm>
        <a:off x="77847" y="2804807"/>
        <a:ext cx="6511139" cy="1439016"/>
      </dsp:txXfrm>
    </dsp:sp>
    <dsp:sp modelId="{38F5D605-ABFF-41C9-ACDB-40FDE794AD3E}">
      <dsp:nvSpPr>
        <dsp:cNvPr id="0" name=""/>
        <dsp:cNvSpPr/>
      </dsp:nvSpPr>
      <dsp:spPr>
        <a:xfrm>
          <a:off x="0" y="4321670"/>
          <a:ext cx="6666833" cy="111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The peak of 1.73 back in 1994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Has only managed to come down up to 1.1 until 2019</a:t>
          </a:r>
        </a:p>
      </dsp:txBody>
      <dsp:txXfrm>
        <a:off x="0" y="4321670"/>
        <a:ext cx="6666833" cy="1110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fars.nhtsa.dot.gov/Trends/TrendsGeneral.aspx" TargetMode="External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ts.gov/content/us-air-carrier-safety-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Freeform: Shape 4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4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BE8CD-B780-4871-B02C-98F8523AD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Pushkar Chougule</a:t>
            </a:r>
          </a:p>
          <a:p>
            <a:r>
              <a:rPr lang="en-US" sz="2000">
                <a:solidFill>
                  <a:srgbClr val="080808"/>
                </a:solidFill>
              </a:rPr>
              <a:t>T-301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69A20-2F58-4919-82B1-41D0131B8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DSC 640 – Project Task 2</a:t>
            </a:r>
          </a:p>
        </p:txBody>
      </p:sp>
      <p:sp>
        <p:nvSpPr>
          <p:cNvPr id="61" name="Freeform: Shape 4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4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7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B936-F588-4C92-A09C-04E1B98C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World-wide Airlines – Seat Kilometers flown per week (1985 – 2014, Highest to Lowest)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F808-DDB5-442D-ABC5-582D1C519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Southwest Airline amongst Top 5 airlines in terms of seat kilometers flown per week, at the 3.27 Billion kms between 1985 - 2014</a:t>
            </a:r>
          </a:p>
        </p:txBody>
      </p:sp>
    </p:spTree>
    <p:extLst>
      <p:ext uri="{BB962C8B-B14F-4D97-AF65-F5344CB8AC3E}">
        <p14:creationId xmlns:p14="http://schemas.microsoft.com/office/powerpoint/2010/main" val="201780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Available seats kilometers per week">
            <a:extLst>
              <a:ext uri="{FF2B5EF4-FFF2-40B4-BE49-F238E27FC236}">
                <a16:creationId xmlns:a16="http://schemas.microsoft.com/office/drawing/2014/main" id="{59038874-6599-4D23-AEF7-AAD27C380A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2B2ED-7605-4B21-96CB-F2D2D398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World-wide Airlines Fatalities – Reduction in fatalities by 50% (1985 – 1999 vs. 2000 – 2014) 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slide4" descr="World Airline Fatalities">
            <a:extLst>
              <a:ext uri="{FF2B5EF4-FFF2-40B4-BE49-F238E27FC236}">
                <a16:creationId xmlns:a16="http://schemas.microsoft.com/office/drawing/2014/main" id="{4DF37D75-6E5C-42D9-9C06-81C2AD7C7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46" y="467208"/>
            <a:ext cx="282851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7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1E253-CC55-40F1-A923-1BC1BE6B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World-wide Airlines Incidents and Fatal Accidents – Huge Reductions (1985 – 1999 vs. 2000 – 2014) </a:t>
            </a: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7" name="slide5" descr="World Airline Incidents and Fatal Accidents">
            <a:extLst>
              <a:ext uri="{FF2B5EF4-FFF2-40B4-BE49-F238E27FC236}">
                <a16:creationId xmlns:a16="http://schemas.microsoft.com/office/drawing/2014/main" id="{CB8A9A0D-DE29-4649-AEA1-105B8D6EF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96" y="467208"/>
            <a:ext cx="465001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7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0CA26-0FF4-41E3-BF4B-9CF11412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464B-7A4A-4FDC-A66D-6428A67F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information highlights the higher safety in Air travel as compared to Road travel – when it comes to total fatalities or the fatality rate per 100 million miles of travel</a:t>
            </a:r>
          </a:p>
          <a:p>
            <a:r>
              <a:rPr lang="en-US" sz="2400" dirty="0"/>
              <a:t>Southwest Airline is amongst the very few airlines world-wide with total of 0 fatalities between 1985 – 2014</a:t>
            </a:r>
          </a:p>
          <a:p>
            <a:r>
              <a:rPr lang="en-US" sz="2400" dirty="0"/>
              <a:t>Southwest Airline is also amongst the Top 5 airlines world-wide in terms of total seat kilometers flown per week</a:t>
            </a:r>
          </a:p>
          <a:p>
            <a:r>
              <a:rPr lang="en-US" sz="2400" dirty="0"/>
              <a:t>We can see the decreasing trend in terms of incidents and fatal accidents and fatalities with the world-wide airlines</a:t>
            </a:r>
          </a:p>
        </p:txBody>
      </p:sp>
    </p:spTree>
    <p:extLst>
      <p:ext uri="{BB962C8B-B14F-4D97-AF65-F5344CB8AC3E}">
        <p14:creationId xmlns:p14="http://schemas.microsoft.com/office/powerpoint/2010/main" val="161185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A4A6C-7A1A-4180-B183-341D9295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108171-A218-41C1-806D-348940ED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 err="1"/>
              <a:t>fivethirtyeight</a:t>
            </a:r>
            <a:r>
              <a:rPr lang="en-US" sz="2000" dirty="0"/>
              <a:t>/data. (n.d.). GitHub. </a:t>
            </a:r>
            <a:r>
              <a:rPr lang="en-US" sz="2000" u="sng" dirty="0">
                <a:hlinkClick r:id="rId2"/>
              </a:rPr>
              <a:t>https://github.com/fivethirtyeight/data/tree/master/airline-safety</a:t>
            </a:r>
            <a:endParaRPr lang="en-US" sz="2000" u="sng" dirty="0"/>
          </a:p>
          <a:p>
            <a:r>
              <a:rPr lang="en-US" sz="2000" dirty="0"/>
              <a:t>Fatality Analysis Reporting System (FARS), FHTSA. </a:t>
            </a:r>
            <a:r>
              <a:rPr lang="en-US" sz="2000" dirty="0">
                <a:hlinkClick r:id="rId3"/>
              </a:rPr>
              <a:t>https://www-fars.nhtsa.dot.gov/Trends/TrendsGeneral.aspx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https://www.bts.gov/content/us-air-carrier-safety-data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472F-CCA3-4655-BC43-9EA5E85A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Executive Summary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2C0E-40BA-45EA-9F14-A1E30821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2588681"/>
            <a:ext cx="9708995" cy="3715761"/>
          </a:xfrm>
        </p:spPr>
        <p:txBody>
          <a:bodyPr anchor="ctr"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Totals of Air Fatalities vs. Road Fatalities in US (1994 – 2019)</a:t>
            </a:r>
          </a:p>
          <a:p>
            <a:r>
              <a:rPr lang="en-US" sz="2400" dirty="0"/>
              <a:t>Fatality rates per 100 million miles of travel comparison for Air and Road Travel in US (1994 – 2019)</a:t>
            </a:r>
          </a:p>
          <a:p>
            <a:r>
              <a:rPr lang="en-US" sz="2400" dirty="0"/>
              <a:t>Air fatalities counts by World-wide Airlines (lowest to highest: 1985 - 2014)</a:t>
            </a:r>
          </a:p>
          <a:p>
            <a:r>
              <a:rPr lang="en-US" sz="2400" dirty="0"/>
              <a:t>Total seat kilometers flown per week by World-wide Airlines (highest to lowest : 1985 - 2014)</a:t>
            </a:r>
          </a:p>
          <a:p>
            <a:r>
              <a:rPr lang="en-US" sz="2400" dirty="0"/>
              <a:t>World Airline fatalities snapshot (1985 – 2014)</a:t>
            </a:r>
          </a:p>
          <a:p>
            <a:r>
              <a:rPr lang="en-US" sz="2400" dirty="0"/>
              <a:t>World Airline incidents and fata accidents snapshot (1985 – 2014)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00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slide8" descr="Southwest Airline Executive Review">
            <a:extLst>
              <a:ext uri="{FF2B5EF4-FFF2-40B4-BE49-F238E27FC236}">
                <a16:creationId xmlns:a16="http://schemas.microsoft.com/office/drawing/2014/main" id="{CB213E10-7542-4B17-BA0D-344875441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CDE66-F550-4F5B-BD80-EEA3CB89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U.S. Air Fatalities vs. Road fatalities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7EF666-1A08-4FE5-934B-26D2B8219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6327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86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US Air vs. Road Total Fatalities by year">
            <a:extLst>
              <a:ext uri="{FF2B5EF4-FFF2-40B4-BE49-F238E27FC236}">
                <a16:creationId xmlns:a16="http://schemas.microsoft.com/office/drawing/2014/main" id="{1179A4B6-972C-4B26-835D-E4851002B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7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CDE66-F550-4F5B-BD80-EEA3CB89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U.S. Fatality rates per 100 million miles of travel comparison Air vs. Road. Air Fatalities vs. Road fatalities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7EF666-1A08-4FE5-934B-26D2B8219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95673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96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US Air vs. Road Fatalities / 100M miles">
            <a:extLst>
              <a:ext uri="{FF2B5EF4-FFF2-40B4-BE49-F238E27FC236}">
                <a16:creationId xmlns:a16="http://schemas.microsoft.com/office/drawing/2014/main" id="{761C2044-BF1E-4BF9-A723-998FC58EA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7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B936-F588-4C92-A09C-04E1B98C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World-wide Airlines – Total Fatalities (1985 – 2014,  Lowest to Highest)</a:t>
            </a: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F808-DDB5-442D-ABC5-582D1C519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>
              <a:solidFill>
                <a:srgbClr val="FEFFFF"/>
              </a:solidFill>
            </a:endParaRPr>
          </a:p>
          <a:p>
            <a:r>
              <a:rPr lang="en-US" sz="2400">
                <a:solidFill>
                  <a:srgbClr val="FEFFFF"/>
                </a:solidFill>
              </a:rPr>
              <a:t>Southwest amongst the very few airlines with 0 fatalities between 1985 - 2014</a:t>
            </a:r>
          </a:p>
        </p:txBody>
      </p:sp>
    </p:spTree>
    <p:extLst>
      <p:ext uri="{BB962C8B-B14F-4D97-AF65-F5344CB8AC3E}">
        <p14:creationId xmlns:p14="http://schemas.microsoft.com/office/powerpoint/2010/main" val="112093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7" descr="Total Number of Fatalities by Airlines">
            <a:extLst>
              <a:ext uri="{FF2B5EF4-FFF2-40B4-BE49-F238E27FC236}">
                <a16:creationId xmlns:a16="http://schemas.microsoft.com/office/drawing/2014/main" id="{F351BFC4-BAA9-43A7-8D3F-FB1993D11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0</TotalTime>
  <Words>524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DSC 640 – Project Task 2</vt:lpstr>
      <vt:lpstr>Executive Summary Dashboard</vt:lpstr>
      <vt:lpstr>PowerPoint Presentation</vt:lpstr>
      <vt:lpstr>U.S. Air Fatalities vs. Road fatalities</vt:lpstr>
      <vt:lpstr>PowerPoint Presentation</vt:lpstr>
      <vt:lpstr>U.S. Fatality rates per 100 million miles of travel comparison Air vs. Road. Air Fatalities vs. Road fatalities</vt:lpstr>
      <vt:lpstr>PowerPoint Presentation</vt:lpstr>
      <vt:lpstr>World-wide Airlines – Total Fatalities (1985 – 2014,  Lowest to Highest)</vt:lpstr>
      <vt:lpstr>PowerPoint Presentation</vt:lpstr>
      <vt:lpstr>World-wide Airlines – Seat Kilometers flown per week (1985 – 2014, Highest to Lowest)</vt:lpstr>
      <vt:lpstr>PowerPoint Presentation</vt:lpstr>
      <vt:lpstr>World-wide Airlines Fatalities – Reduction in fatalities by 50% (1985 – 1999 vs. 2000 – 2014)  </vt:lpstr>
      <vt:lpstr>World-wide Airlines Incidents and Fatal Accidents – Huge Reductions (1985 – 1999 vs. 2000 – 2014) 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Pushkar_Chougule_Project_Task_2</dc:title>
  <dc:creator/>
  <cp:lastModifiedBy>Pushkar Chougule</cp:lastModifiedBy>
  <cp:revision>29</cp:revision>
  <dcterms:created xsi:type="dcterms:W3CDTF">2021-10-10T20:08:45Z</dcterms:created>
  <dcterms:modified xsi:type="dcterms:W3CDTF">2021-10-11T10:53:05Z</dcterms:modified>
</cp:coreProperties>
</file>